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09"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5" r:id="rId34"/>
    <p:sldId id="343" r:id="rId35"/>
    <p:sldId id="344" r:id="rId36"/>
    <p:sldId id="347" r:id="rId37"/>
    <p:sldId id="346" r:id="rId38"/>
  </p:sldIdLst>
  <p:sldSz cx="9144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AE421C-EC93-411F-BB06-64145A0801C0}"/>
              </a:ext>
            </a:extLst>
          </p:cNvPr>
          <p:cNvSpPr txBox="1">
            <a:spLocks noGrp="1"/>
          </p:cNvSpPr>
          <p:nvPr>
            <p:ph type="hdr" sz="quarter"/>
          </p:nvPr>
        </p:nvSpPr>
        <p:spPr>
          <a:xfrm>
            <a:off x="0" y="0"/>
            <a:ext cx="2951161" cy="498476"/>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F9AB174C-F04C-43DD-9A1F-436A8442C0AE}"/>
              </a:ext>
            </a:extLst>
          </p:cNvPr>
          <p:cNvSpPr txBox="1">
            <a:spLocks noGrp="1"/>
          </p:cNvSpPr>
          <p:nvPr>
            <p:ph type="dt" sz="quarter" idx="1"/>
          </p:nvPr>
        </p:nvSpPr>
        <p:spPr>
          <a:xfrm>
            <a:off x="3856033" y="0"/>
            <a:ext cx="2951161" cy="498476"/>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DA78BD0-11B1-4302-869D-DA2AEFE5EA5D}"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3/30/2021</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32B6830F-2004-4D17-9A6C-A0F05DBD24C0}"/>
              </a:ext>
            </a:extLst>
          </p:cNvPr>
          <p:cNvSpPr txBox="1">
            <a:spLocks noGrp="1"/>
          </p:cNvSpPr>
          <p:nvPr>
            <p:ph type="ftr" sz="quarter" idx="2"/>
          </p:nvPr>
        </p:nvSpPr>
        <p:spPr>
          <a:xfrm>
            <a:off x="0" y="9442451"/>
            <a:ext cx="2951161" cy="498476"/>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122BB769-0A57-4C4C-8F62-C05F0AF3E3C2}"/>
              </a:ext>
            </a:extLst>
          </p:cNvPr>
          <p:cNvSpPr txBox="1">
            <a:spLocks noGrp="1"/>
          </p:cNvSpPr>
          <p:nvPr>
            <p:ph type="sldNum" sz="quarter" idx="3"/>
          </p:nvPr>
        </p:nvSpPr>
        <p:spPr>
          <a:xfrm>
            <a:off x="3856033" y="9442451"/>
            <a:ext cx="2951161" cy="498476"/>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7B5DAB-8522-4455-98A8-10BFC357631F}"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161197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52F6AD-A8F5-4702-ABC7-642932710964}"/>
              </a:ext>
            </a:extLst>
          </p:cNvPr>
          <p:cNvSpPr txBox="1">
            <a:spLocks noGrp="1"/>
          </p:cNvSpPr>
          <p:nvPr>
            <p:ph type="hdr" sz="quarter"/>
          </p:nvPr>
        </p:nvSpPr>
        <p:spPr>
          <a:xfrm>
            <a:off x="0" y="0"/>
            <a:ext cx="2951161" cy="496884"/>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1AF486CA-F29B-4D5C-9B7B-A344DFB5089F}"/>
              </a:ext>
            </a:extLst>
          </p:cNvPr>
          <p:cNvSpPr txBox="1">
            <a:spLocks noGrp="1"/>
          </p:cNvSpPr>
          <p:nvPr>
            <p:ph type="dt" idx="1"/>
          </p:nvPr>
        </p:nvSpPr>
        <p:spPr>
          <a:xfrm>
            <a:off x="3856033" y="0"/>
            <a:ext cx="2951161" cy="496884"/>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9F467521-628C-467A-B35E-ED280ACA5C27}" type="datetime1">
              <a:rPr lang="en-US"/>
              <a:pPr lvl="0"/>
              <a:t>3/30/2021</a:t>
            </a:fld>
            <a:endParaRPr lang="en-US"/>
          </a:p>
        </p:txBody>
      </p:sp>
      <p:sp>
        <p:nvSpPr>
          <p:cNvPr id="4" name="Slide Image Placeholder 3">
            <a:extLst>
              <a:ext uri="{FF2B5EF4-FFF2-40B4-BE49-F238E27FC236}">
                <a16:creationId xmlns:a16="http://schemas.microsoft.com/office/drawing/2014/main" id="{AF79A08F-BBDD-4B33-840A-125193548BE7}"/>
              </a:ext>
            </a:extLst>
          </p:cNvPr>
          <p:cNvSpPr>
            <a:spLocks noGrp="1" noRot="1" noChangeAspect="1"/>
          </p:cNvSpPr>
          <p:nvPr>
            <p:ph type="sldImg" idx="2"/>
          </p:nvPr>
        </p:nvSpPr>
        <p:spPr>
          <a:xfrm>
            <a:off x="920745" y="746122"/>
            <a:ext cx="4967285" cy="3727451"/>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23936388-5BFC-4CE3-9F05-858A92A01CC5}"/>
              </a:ext>
            </a:extLst>
          </p:cNvPr>
          <p:cNvSpPr txBox="1">
            <a:spLocks noGrp="1"/>
          </p:cNvSpPr>
          <p:nvPr>
            <p:ph type="body" sz="quarter" idx="3"/>
          </p:nvPr>
        </p:nvSpPr>
        <p:spPr>
          <a:xfrm>
            <a:off x="681035" y="4721220"/>
            <a:ext cx="5446715" cy="4473573"/>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028F5F05-DAC4-44A3-80B4-0F733F7131B2}"/>
              </a:ext>
            </a:extLst>
          </p:cNvPr>
          <p:cNvSpPr txBox="1">
            <a:spLocks noGrp="1"/>
          </p:cNvSpPr>
          <p:nvPr>
            <p:ph type="ftr" sz="quarter" idx="4"/>
          </p:nvPr>
        </p:nvSpPr>
        <p:spPr>
          <a:xfrm>
            <a:off x="0" y="9442451"/>
            <a:ext cx="2951161" cy="496884"/>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3AA5B608-BABA-476F-AC1C-F078AD9C0BD7}"/>
              </a:ext>
            </a:extLst>
          </p:cNvPr>
          <p:cNvSpPr txBox="1">
            <a:spLocks noGrp="1"/>
          </p:cNvSpPr>
          <p:nvPr>
            <p:ph type="sldNum" sz="quarter" idx="5"/>
          </p:nvPr>
        </p:nvSpPr>
        <p:spPr>
          <a:xfrm>
            <a:off x="3856033" y="9442451"/>
            <a:ext cx="2951161" cy="496884"/>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51D45930-8A14-4144-B14B-D69F33F42328}" type="slidenum">
              <a:t>‹#›</a:t>
            </a:fld>
            <a:endParaRPr lang="en-US"/>
          </a:p>
        </p:txBody>
      </p:sp>
    </p:spTree>
    <p:extLst>
      <p:ext uri="{BB962C8B-B14F-4D97-AF65-F5344CB8AC3E}">
        <p14:creationId xmlns:p14="http://schemas.microsoft.com/office/powerpoint/2010/main" val="1888532045"/>
      </p:ext>
    </p:extLst>
  </p:cSld>
  <p:clrMap bg1="lt1" tx1="dk1" bg2="lt2" tx2="dk2" accent1="accent1" accent2="accent2" accent3="accent3" accent4="accent4" accent5="accent5" accent6="accent6" hlink="hlink" folHlink="folHlink"/>
  <p:notes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BDD2-CCA0-4561-BD77-4D1AFB5DC169}"/>
              </a:ext>
            </a:extLst>
          </p:cNvPr>
          <p:cNvSpPr txBox="1">
            <a:spLocks noGrp="1"/>
          </p:cNvSpPr>
          <p:nvPr>
            <p:ph type="ctrTitle"/>
          </p:nvPr>
        </p:nvSpPr>
        <p:spPr>
          <a:xfrm>
            <a:off x="251524" y="4481684"/>
            <a:ext cx="8568952" cy="747512"/>
          </a:xfrm>
        </p:spPr>
        <p:txBody>
          <a:bodyPr/>
          <a:lstStyle>
            <a:lvl1pPr>
              <a:defRPr b="1"/>
            </a:lvl1pPr>
          </a:lstStyle>
          <a:p>
            <a:pPr lvl="0"/>
            <a:r>
              <a:rPr lang="en-GB"/>
              <a:t>Click to edit Master title style</a:t>
            </a:r>
          </a:p>
        </p:txBody>
      </p:sp>
      <p:sp>
        <p:nvSpPr>
          <p:cNvPr id="3" name="Subtitle 2">
            <a:extLst>
              <a:ext uri="{FF2B5EF4-FFF2-40B4-BE49-F238E27FC236}">
                <a16:creationId xmlns:a16="http://schemas.microsoft.com/office/drawing/2014/main" id="{EE6E7F89-1B23-4AF3-8A11-3B6B2BEFC922}"/>
              </a:ext>
            </a:extLst>
          </p:cNvPr>
          <p:cNvSpPr txBox="1">
            <a:spLocks noGrp="1"/>
          </p:cNvSpPr>
          <p:nvPr>
            <p:ph type="subTitle" idx="1"/>
          </p:nvPr>
        </p:nvSpPr>
        <p:spPr>
          <a:xfrm>
            <a:off x="251524" y="5229197"/>
            <a:ext cx="8568952" cy="553614"/>
          </a:xfrm>
        </p:spPr>
        <p:txBody>
          <a:bodyPr/>
          <a:lstStyle>
            <a:lvl1pPr marL="0" indent="0" algn="r">
              <a:buNone/>
              <a:defRPr>
                <a:solidFill>
                  <a:srgbClr val="7F7F7F"/>
                </a:solidFill>
              </a:defRPr>
            </a:lvl1pPr>
          </a:lstStyle>
          <a:p>
            <a:pPr lvl="0"/>
            <a:r>
              <a:rPr lang="en-GB"/>
              <a:t>Click to edit Master subtitle style</a:t>
            </a:r>
          </a:p>
        </p:txBody>
      </p:sp>
      <p:sp>
        <p:nvSpPr>
          <p:cNvPr id="4" name="Date Placeholder 3">
            <a:extLst>
              <a:ext uri="{FF2B5EF4-FFF2-40B4-BE49-F238E27FC236}">
                <a16:creationId xmlns:a16="http://schemas.microsoft.com/office/drawing/2014/main" id="{0E07B65A-0AC8-4603-8D39-1D6BA5F4F1C5}"/>
              </a:ext>
            </a:extLst>
          </p:cNvPr>
          <p:cNvSpPr txBox="1">
            <a:spLocks noGrp="1"/>
          </p:cNvSpPr>
          <p:nvPr>
            <p:ph type="dt" sz="half" idx="7"/>
          </p:nvPr>
        </p:nvSpPr>
        <p:spPr/>
        <p:txBody>
          <a:bodyPr/>
          <a:lstStyle>
            <a:lvl1pPr>
              <a:defRPr/>
            </a:lvl1pPr>
          </a:lstStyle>
          <a:p>
            <a:pPr lvl="0"/>
            <a:fld id="{4B6CD83F-B424-4822-92C1-04B31180C1BA}" type="datetime1">
              <a:rPr lang="en-GB"/>
              <a:pPr lvl="0"/>
              <a:t>30/03/2021</a:t>
            </a:fld>
            <a:endParaRPr lang="en-GB"/>
          </a:p>
        </p:txBody>
      </p:sp>
      <p:sp>
        <p:nvSpPr>
          <p:cNvPr id="5" name="Footer Placeholder 4">
            <a:extLst>
              <a:ext uri="{FF2B5EF4-FFF2-40B4-BE49-F238E27FC236}">
                <a16:creationId xmlns:a16="http://schemas.microsoft.com/office/drawing/2014/main" id="{E10A44E6-C2EA-4AD2-9DF1-589AFA46FBC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C4AB79A-C47D-4B79-BA3C-1344A0EF1F04}"/>
              </a:ext>
            </a:extLst>
          </p:cNvPr>
          <p:cNvSpPr txBox="1">
            <a:spLocks noGrp="1"/>
          </p:cNvSpPr>
          <p:nvPr>
            <p:ph type="sldNum" sz="quarter" idx="8"/>
          </p:nvPr>
        </p:nvSpPr>
        <p:spPr/>
        <p:txBody>
          <a:bodyPr/>
          <a:lstStyle>
            <a:lvl1pPr>
              <a:defRPr/>
            </a:lvl1pPr>
          </a:lstStyle>
          <a:p>
            <a:pPr lvl="0"/>
            <a:fld id="{444BAFAD-2906-4B55-B8B4-5CED86FD9897}" type="slidenum">
              <a:t>‹#›</a:t>
            </a:fld>
            <a:endParaRPr lang="en-GB"/>
          </a:p>
        </p:txBody>
      </p:sp>
    </p:spTree>
    <p:extLst>
      <p:ext uri="{BB962C8B-B14F-4D97-AF65-F5344CB8AC3E}">
        <p14:creationId xmlns:p14="http://schemas.microsoft.com/office/powerpoint/2010/main" val="363079555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DC79-12D3-4B82-B86D-578235E1D33E}"/>
              </a:ext>
            </a:extLst>
          </p:cNvPr>
          <p:cNvSpPr txBox="1">
            <a:spLocks noGrp="1"/>
          </p:cNvSpPr>
          <p:nvPr>
            <p:ph type="title"/>
          </p:nvPr>
        </p:nvSpPr>
        <p:spPr/>
        <p:txBody>
          <a:bodyPr/>
          <a:lstStyle>
            <a:lvl1pPr>
              <a:defRPr/>
            </a:lvl1pPr>
          </a:lstStyle>
          <a:p>
            <a:pPr lvl="0"/>
            <a:r>
              <a:rPr lang="en-GB"/>
              <a:t>Click to edit Master title style</a:t>
            </a:r>
          </a:p>
        </p:txBody>
      </p:sp>
      <p:sp>
        <p:nvSpPr>
          <p:cNvPr id="3" name="Vertical Text Placeholder 2">
            <a:extLst>
              <a:ext uri="{FF2B5EF4-FFF2-40B4-BE49-F238E27FC236}">
                <a16:creationId xmlns:a16="http://schemas.microsoft.com/office/drawing/2014/main" id="{FE94349E-72E4-4270-8F87-DF221ACB8CB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09B7997-358F-4EA2-B1AB-FC7E65EB2730}"/>
              </a:ext>
            </a:extLst>
          </p:cNvPr>
          <p:cNvSpPr txBox="1">
            <a:spLocks noGrp="1"/>
          </p:cNvSpPr>
          <p:nvPr>
            <p:ph type="dt" sz="half" idx="7"/>
          </p:nvPr>
        </p:nvSpPr>
        <p:spPr/>
        <p:txBody>
          <a:bodyPr/>
          <a:lstStyle>
            <a:lvl1pPr>
              <a:defRPr/>
            </a:lvl1pPr>
          </a:lstStyle>
          <a:p>
            <a:pPr lvl="0"/>
            <a:fld id="{24712817-9BEA-4A3F-8F58-0BF95F2F8366}" type="datetime1">
              <a:rPr lang="en-GB"/>
              <a:pPr lvl="0"/>
              <a:t>30/03/2021</a:t>
            </a:fld>
            <a:endParaRPr lang="en-GB"/>
          </a:p>
        </p:txBody>
      </p:sp>
      <p:sp>
        <p:nvSpPr>
          <p:cNvPr id="5" name="Footer Placeholder 4">
            <a:extLst>
              <a:ext uri="{FF2B5EF4-FFF2-40B4-BE49-F238E27FC236}">
                <a16:creationId xmlns:a16="http://schemas.microsoft.com/office/drawing/2014/main" id="{5B800C02-90A5-4604-9525-DEC8ED78FDC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01CDFC7-8B7A-4640-96FC-CD7FDD192048}"/>
              </a:ext>
            </a:extLst>
          </p:cNvPr>
          <p:cNvSpPr txBox="1">
            <a:spLocks noGrp="1"/>
          </p:cNvSpPr>
          <p:nvPr>
            <p:ph type="sldNum" sz="quarter" idx="8"/>
          </p:nvPr>
        </p:nvSpPr>
        <p:spPr/>
        <p:txBody>
          <a:bodyPr/>
          <a:lstStyle>
            <a:lvl1pPr>
              <a:defRPr/>
            </a:lvl1pPr>
          </a:lstStyle>
          <a:p>
            <a:pPr lvl="0"/>
            <a:fld id="{8593FCE2-62EF-4D70-B097-4BD2F9ED39C3}" type="slidenum">
              <a:t>‹#›</a:t>
            </a:fld>
            <a:endParaRPr lang="en-GB"/>
          </a:p>
        </p:txBody>
      </p:sp>
    </p:spTree>
    <p:extLst>
      <p:ext uri="{BB962C8B-B14F-4D97-AF65-F5344CB8AC3E}">
        <p14:creationId xmlns:p14="http://schemas.microsoft.com/office/powerpoint/2010/main" val="417737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E13CF-4144-49F5-9803-14EA33BDE7A8}"/>
              </a:ext>
            </a:extLst>
          </p:cNvPr>
          <p:cNvSpPr txBox="1">
            <a:spLocks noGrp="1"/>
          </p:cNvSpPr>
          <p:nvPr>
            <p:ph type="title" orient="vert"/>
          </p:nvPr>
        </p:nvSpPr>
        <p:spPr>
          <a:xfrm>
            <a:off x="6629400" y="274640"/>
            <a:ext cx="2057400" cy="5851529"/>
          </a:xfrm>
        </p:spPr>
        <p:txBody>
          <a:bodyPr vert="eaVert"/>
          <a:lstStyle>
            <a:lvl1pPr>
              <a:defRPr/>
            </a:lvl1pPr>
          </a:lstStyle>
          <a:p>
            <a:pPr lvl="0"/>
            <a:r>
              <a:rPr lang="en-GB"/>
              <a:t>Click to edit Master title style</a:t>
            </a:r>
          </a:p>
        </p:txBody>
      </p:sp>
      <p:sp>
        <p:nvSpPr>
          <p:cNvPr id="3" name="Vertical Text Placeholder 2">
            <a:extLst>
              <a:ext uri="{FF2B5EF4-FFF2-40B4-BE49-F238E27FC236}">
                <a16:creationId xmlns:a16="http://schemas.microsoft.com/office/drawing/2014/main" id="{8FF66684-EA38-47A1-8CC8-F4D5D89F9C10}"/>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7A3D21-7D8F-4A30-ADBF-DE1FC1D7483A}"/>
              </a:ext>
            </a:extLst>
          </p:cNvPr>
          <p:cNvSpPr txBox="1">
            <a:spLocks noGrp="1"/>
          </p:cNvSpPr>
          <p:nvPr>
            <p:ph type="dt" sz="half" idx="7"/>
          </p:nvPr>
        </p:nvSpPr>
        <p:spPr/>
        <p:txBody>
          <a:bodyPr/>
          <a:lstStyle>
            <a:lvl1pPr>
              <a:defRPr/>
            </a:lvl1pPr>
          </a:lstStyle>
          <a:p>
            <a:pPr lvl="0"/>
            <a:fld id="{29A5A672-6EA4-4E24-A422-644E3F8EB937}" type="datetime1">
              <a:rPr lang="en-GB"/>
              <a:pPr lvl="0"/>
              <a:t>30/03/2021</a:t>
            </a:fld>
            <a:endParaRPr lang="en-GB"/>
          </a:p>
        </p:txBody>
      </p:sp>
      <p:sp>
        <p:nvSpPr>
          <p:cNvPr id="5" name="Footer Placeholder 4">
            <a:extLst>
              <a:ext uri="{FF2B5EF4-FFF2-40B4-BE49-F238E27FC236}">
                <a16:creationId xmlns:a16="http://schemas.microsoft.com/office/drawing/2014/main" id="{EE4EFBD7-2C1C-472C-A70E-7149AE77CE7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A4AA706-1B4C-4952-AB29-6A07D7F701BC}"/>
              </a:ext>
            </a:extLst>
          </p:cNvPr>
          <p:cNvSpPr txBox="1">
            <a:spLocks noGrp="1"/>
          </p:cNvSpPr>
          <p:nvPr>
            <p:ph type="sldNum" sz="quarter" idx="8"/>
          </p:nvPr>
        </p:nvSpPr>
        <p:spPr/>
        <p:txBody>
          <a:bodyPr/>
          <a:lstStyle>
            <a:lvl1pPr>
              <a:defRPr/>
            </a:lvl1pPr>
          </a:lstStyle>
          <a:p>
            <a:pPr lvl="0"/>
            <a:fld id="{FE719758-F513-403F-8C64-5DB4ADA06F61}" type="slidenum">
              <a:t>‹#›</a:t>
            </a:fld>
            <a:endParaRPr lang="en-GB"/>
          </a:p>
        </p:txBody>
      </p:sp>
    </p:spTree>
    <p:extLst>
      <p:ext uri="{BB962C8B-B14F-4D97-AF65-F5344CB8AC3E}">
        <p14:creationId xmlns:p14="http://schemas.microsoft.com/office/powerpoint/2010/main" val="222262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A9D3-2F98-427A-B086-A954E93D31C4}"/>
              </a:ext>
            </a:extLst>
          </p:cNvPr>
          <p:cNvSpPr txBox="1">
            <a:spLocks noGrp="1"/>
          </p:cNvSpPr>
          <p:nvPr>
            <p:ph type="title"/>
          </p:nvPr>
        </p:nvSpPr>
        <p:spPr/>
        <p:txBody>
          <a:bodyPr/>
          <a:lstStyle>
            <a:lvl1pPr>
              <a:defRPr/>
            </a:lvl1pPr>
          </a:lstStyle>
          <a:p>
            <a:pPr lvl="0"/>
            <a:r>
              <a:rPr lang="en-GB"/>
              <a:t>Click to edit Master title style</a:t>
            </a:r>
          </a:p>
        </p:txBody>
      </p:sp>
      <p:sp>
        <p:nvSpPr>
          <p:cNvPr id="3" name="Content Placeholder 2">
            <a:extLst>
              <a:ext uri="{FF2B5EF4-FFF2-40B4-BE49-F238E27FC236}">
                <a16:creationId xmlns:a16="http://schemas.microsoft.com/office/drawing/2014/main" id="{981B4931-867C-4324-B737-4D4FA693D14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950DB4-BBE4-46C3-9CB5-7FBCE75460FD}"/>
              </a:ext>
            </a:extLst>
          </p:cNvPr>
          <p:cNvSpPr txBox="1">
            <a:spLocks noGrp="1"/>
          </p:cNvSpPr>
          <p:nvPr>
            <p:ph type="dt" sz="half" idx="7"/>
          </p:nvPr>
        </p:nvSpPr>
        <p:spPr/>
        <p:txBody>
          <a:bodyPr/>
          <a:lstStyle>
            <a:lvl1pPr>
              <a:defRPr/>
            </a:lvl1pPr>
          </a:lstStyle>
          <a:p>
            <a:pPr lvl="0"/>
            <a:fld id="{A2636EB4-621A-4EBE-90D9-403ACF2BB619}" type="datetime1">
              <a:rPr lang="en-GB"/>
              <a:pPr lvl="0"/>
              <a:t>30/03/2021</a:t>
            </a:fld>
            <a:endParaRPr lang="en-GB"/>
          </a:p>
        </p:txBody>
      </p:sp>
      <p:sp>
        <p:nvSpPr>
          <p:cNvPr id="5" name="Footer Placeholder 4">
            <a:extLst>
              <a:ext uri="{FF2B5EF4-FFF2-40B4-BE49-F238E27FC236}">
                <a16:creationId xmlns:a16="http://schemas.microsoft.com/office/drawing/2014/main" id="{636082B9-DD19-47C5-AAA7-19B02BB1149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716E999-8D5E-4C89-A71D-C72BB128C579}"/>
              </a:ext>
            </a:extLst>
          </p:cNvPr>
          <p:cNvSpPr txBox="1">
            <a:spLocks noGrp="1"/>
          </p:cNvSpPr>
          <p:nvPr>
            <p:ph type="sldNum" sz="quarter" idx="8"/>
          </p:nvPr>
        </p:nvSpPr>
        <p:spPr/>
        <p:txBody>
          <a:bodyPr/>
          <a:lstStyle>
            <a:lvl1pPr>
              <a:defRPr/>
            </a:lvl1pPr>
          </a:lstStyle>
          <a:p>
            <a:pPr lvl="0"/>
            <a:fld id="{585336D6-2AF4-4F1C-AEF8-93D90607CADA}" type="slidenum">
              <a:t>‹#›</a:t>
            </a:fld>
            <a:endParaRPr lang="en-GB"/>
          </a:p>
        </p:txBody>
      </p:sp>
    </p:spTree>
    <p:extLst>
      <p:ext uri="{BB962C8B-B14F-4D97-AF65-F5344CB8AC3E}">
        <p14:creationId xmlns:p14="http://schemas.microsoft.com/office/powerpoint/2010/main" val="16741030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3C24-0AB2-4873-A11B-58F2CFBAC3F5}"/>
              </a:ext>
            </a:extLst>
          </p:cNvPr>
          <p:cNvSpPr txBox="1">
            <a:spLocks noGrp="1"/>
          </p:cNvSpPr>
          <p:nvPr>
            <p:ph type="title"/>
          </p:nvPr>
        </p:nvSpPr>
        <p:spPr>
          <a:xfrm>
            <a:off x="722311" y="4406895"/>
            <a:ext cx="7772400" cy="1362071"/>
          </a:xfrm>
        </p:spPr>
        <p:txBody>
          <a:bodyPr anchor="t"/>
          <a:lstStyle>
            <a:lvl1pPr algn="l">
              <a:defRPr sz="4000" b="1" cap="all"/>
            </a:lvl1pPr>
          </a:lstStyle>
          <a:p>
            <a:pPr lvl="0"/>
            <a:r>
              <a:rPr lang="en-GB"/>
              <a:t>Click to edit Master title style</a:t>
            </a:r>
          </a:p>
        </p:txBody>
      </p:sp>
      <p:sp>
        <p:nvSpPr>
          <p:cNvPr id="3" name="Text Placeholder 2">
            <a:extLst>
              <a:ext uri="{FF2B5EF4-FFF2-40B4-BE49-F238E27FC236}">
                <a16:creationId xmlns:a16="http://schemas.microsoft.com/office/drawing/2014/main" id="{7F7852B7-5C94-47F6-A3C2-F42C7B106662}"/>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0297E610-4AE3-4621-AE47-D18AE8F0B91C}"/>
              </a:ext>
            </a:extLst>
          </p:cNvPr>
          <p:cNvSpPr txBox="1">
            <a:spLocks noGrp="1"/>
          </p:cNvSpPr>
          <p:nvPr>
            <p:ph type="dt" sz="half" idx="7"/>
          </p:nvPr>
        </p:nvSpPr>
        <p:spPr/>
        <p:txBody>
          <a:bodyPr/>
          <a:lstStyle>
            <a:lvl1pPr>
              <a:defRPr/>
            </a:lvl1pPr>
          </a:lstStyle>
          <a:p>
            <a:pPr lvl="0"/>
            <a:fld id="{2DFA95DF-F22F-409B-8883-19C57EEF5EC3}" type="datetime1">
              <a:rPr lang="en-GB"/>
              <a:pPr lvl="0"/>
              <a:t>30/03/2021</a:t>
            </a:fld>
            <a:endParaRPr lang="en-GB"/>
          </a:p>
        </p:txBody>
      </p:sp>
      <p:sp>
        <p:nvSpPr>
          <p:cNvPr id="5" name="Footer Placeholder 4">
            <a:extLst>
              <a:ext uri="{FF2B5EF4-FFF2-40B4-BE49-F238E27FC236}">
                <a16:creationId xmlns:a16="http://schemas.microsoft.com/office/drawing/2014/main" id="{99F37FE9-D22E-4F43-B208-5686164001C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705AD71-5FCE-4538-8754-E779EB548D7D}"/>
              </a:ext>
            </a:extLst>
          </p:cNvPr>
          <p:cNvSpPr txBox="1">
            <a:spLocks noGrp="1"/>
          </p:cNvSpPr>
          <p:nvPr>
            <p:ph type="sldNum" sz="quarter" idx="8"/>
          </p:nvPr>
        </p:nvSpPr>
        <p:spPr/>
        <p:txBody>
          <a:bodyPr/>
          <a:lstStyle>
            <a:lvl1pPr>
              <a:defRPr/>
            </a:lvl1pPr>
          </a:lstStyle>
          <a:p>
            <a:pPr lvl="0"/>
            <a:fld id="{2F662129-EA80-4463-B330-8626BCB99B82}" type="slidenum">
              <a:t>‹#›</a:t>
            </a:fld>
            <a:endParaRPr lang="en-GB"/>
          </a:p>
        </p:txBody>
      </p:sp>
    </p:spTree>
    <p:extLst>
      <p:ext uri="{BB962C8B-B14F-4D97-AF65-F5344CB8AC3E}">
        <p14:creationId xmlns:p14="http://schemas.microsoft.com/office/powerpoint/2010/main" val="24721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FC05-32FD-4527-91AD-CE8DCCDA70FC}"/>
              </a:ext>
            </a:extLst>
          </p:cNvPr>
          <p:cNvSpPr txBox="1">
            <a:spLocks noGrp="1"/>
          </p:cNvSpPr>
          <p:nvPr>
            <p:ph type="title"/>
          </p:nvPr>
        </p:nvSpPr>
        <p:spPr/>
        <p:txBody>
          <a:bodyPr/>
          <a:lstStyle>
            <a:lvl1pPr>
              <a:defRPr/>
            </a:lvl1pPr>
          </a:lstStyle>
          <a:p>
            <a:pPr lvl="0"/>
            <a:r>
              <a:rPr lang="en-GB"/>
              <a:t>Click to edit Master title style</a:t>
            </a:r>
          </a:p>
        </p:txBody>
      </p:sp>
      <p:sp>
        <p:nvSpPr>
          <p:cNvPr id="3" name="Content Placeholder 2">
            <a:extLst>
              <a:ext uri="{FF2B5EF4-FFF2-40B4-BE49-F238E27FC236}">
                <a16:creationId xmlns:a16="http://schemas.microsoft.com/office/drawing/2014/main" id="{247099A1-C92B-4051-B66F-363C0E5E4A25}"/>
              </a:ext>
            </a:extLst>
          </p:cNvPr>
          <p:cNvSpPr txBox="1">
            <a:spLocks noGrp="1"/>
          </p:cNvSpPr>
          <p:nvPr>
            <p:ph idx="1"/>
          </p:nvPr>
        </p:nvSpPr>
        <p:spPr>
          <a:xfrm>
            <a:off x="457200" y="1600200"/>
            <a:ext cx="4038603" cy="4525959"/>
          </a:xfrm>
        </p:spPr>
        <p:txBody>
          <a:bodyPr/>
          <a:lstStyle>
            <a:lvl1pPr>
              <a:defRPr/>
            </a:lvl1pPr>
            <a:lvl2pPr>
              <a:defRPr/>
            </a:lvl2pPr>
            <a:lvl3pPr>
              <a:spcBef>
                <a:spcPts val="500"/>
              </a:spcBef>
              <a:defRPr sz="2000"/>
            </a:lvl3pPr>
            <a:lvl4pPr>
              <a:spcBef>
                <a:spcPts val="400"/>
              </a:spcBef>
              <a:defRPr sz="1800"/>
            </a:lvl4pPr>
            <a:lvl5pPr>
              <a:spcBef>
                <a:spcPts val="400"/>
              </a:spcBef>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C8D51B4-8107-4C95-970E-497954EDEF57}"/>
              </a:ext>
            </a:extLst>
          </p:cNvPr>
          <p:cNvSpPr txBox="1">
            <a:spLocks noGrp="1"/>
          </p:cNvSpPr>
          <p:nvPr>
            <p:ph idx="2"/>
          </p:nvPr>
        </p:nvSpPr>
        <p:spPr>
          <a:xfrm>
            <a:off x="4648196" y="1600200"/>
            <a:ext cx="4038603" cy="4525959"/>
          </a:xfrm>
        </p:spPr>
        <p:txBody>
          <a:bodyPr/>
          <a:lstStyle>
            <a:lvl1pPr>
              <a:defRPr/>
            </a:lvl1pPr>
            <a:lvl2pPr>
              <a:defRPr/>
            </a:lvl2pPr>
            <a:lvl3pPr>
              <a:spcBef>
                <a:spcPts val="500"/>
              </a:spcBef>
              <a:defRPr sz="2000"/>
            </a:lvl3pPr>
            <a:lvl4pPr>
              <a:spcBef>
                <a:spcPts val="400"/>
              </a:spcBef>
              <a:defRPr sz="1800"/>
            </a:lvl4pPr>
            <a:lvl5pPr>
              <a:spcBef>
                <a:spcPts val="400"/>
              </a:spcBef>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DE5C101-4515-4901-B4F0-694A3F3B6A62}"/>
              </a:ext>
            </a:extLst>
          </p:cNvPr>
          <p:cNvSpPr txBox="1">
            <a:spLocks noGrp="1"/>
          </p:cNvSpPr>
          <p:nvPr>
            <p:ph type="dt" sz="half" idx="7"/>
          </p:nvPr>
        </p:nvSpPr>
        <p:spPr/>
        <p:txBody>
          <a:bodyPr/>
          <a:lstStyle>
            <a:lvl1pPr>
              <a:defRPr/>
            </a:lvl1pPr>
          </a:lstStyle>
          <a:p>
            <a:pPr lvl="0"/>
            <a:fld id="{1FD07259-4FC6-40C8-A2F8-2A3953217593}" type="datetime1">
              <a:rPr lang="en-GB"/>
              <a:pPr lvl="0"/>
              <a:t>30/03/2021</a:t>
            </a:fld>
            <a:endParaRPr lang="en-GB"/>
          </a:p>
        </p:txBody>
      </p:sp>
      <p:sp>
        <p:nvSpPr>
          <p:cNvPr id="6" name="Footer Placeholder 5">
            <a:extLst>
              <a:ext uri="{FF2B5EF4-FFF2-40B4-BE49-F238E27FC236}">
                <a16:creationId xmlns:a16="http://schemas.microsoft.com/office/drawing/2014/main" id="{6548D7EC-1E37-4421-94B0-0A806F33AED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157BD82-5A68-4145-87DA-07A3AD29B990}"/>
              </a:ext>
            </a:extLst>
          </p:cNvPr>
          <p:cNvSpPr txBox="1">
            <a:spLocks noGrp="1"/>
          </p:cNvSpPr>
          <p:nvPr>
            <p:ph type="sldNum" sz="quarter" idx="8"/>
          </p:nvPr>
        </p:nvSpPr>
        <p:spPr/>
        <p:txBody>
          <a:bodyPr/>
          <a:lstStyle>
            <a:lvl1pPr>
              <a:defRPr/>
            </a:lvl1pPr>
          </a:lstStyle>
          <a:p>
            <a:pPr lvl="0"/>
            <a:fld id="{B6C141B5-935A-45A4-ADA7-8CF6BAC6DB9D}" type="slidenum">
              <a:t>‹#›</a:t>
            </a:fld>
            <a:endParaRPr lang="en-GB"/>
          </a:p>
        </p:txBody>
      </p:sp>
    </p:spTree>
    <p:extLst>
      <p:ext uri="{BB962C8B-B14F-4D97-AF65-F5344CB8AC3E}">
        <p14:creationId xmlns:p14="http://schemas.microsoft.com/office/powerpoint/2010/main" val="41901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4FD5-2115-4842-B603-103183B91092}"/>
              </a:ext>
            </a:extLst>
          </p:cNvPr>
          <p:cNvSpPr txBox="1">
            <a:spLocks noGrp="1"/>
          </p:cNvSpPr>
          <p:nvPr>
            <p:ph type="title"/>
          </p:nvPr>
        </p:nvSpPr>
        <p:spPr/>
        <p:txBody>
          <a:bodyPr/>
          <a:lstStyle>
            <a:lvl1pPr>
              <a:defRPr/>
            </a:lvl1pPr>
          </a:lstStyle>
          <a:p>
            <a:pPr lvl="0"/>
            <a:r>
              <a:rPr lang="en-GB"/>
              <a:t>Click to edit Master title style</a:t>
            </a:r>
          </a:p>
        </p:txBody>
      </p:sp>
      <p:sp>
        <p:nvSpPr>
          <p:cNvPr id="3" name="Text Placeholder 2">
            <a:extLst>
              <a:ext uri="{FF2B5EF4-FFF2-40B4-BE49-F238E27FC236}">
                <a16:creationId xmlns:a16="http://schemas.microsoft.com/office/drawing/2014/main" id="{FC935C54-AD74-41C8-B4C4-082FCD17FF3C}"/>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GB"/>
              <a:t>Click to edit Master text styles</a:t>
            </a:r>
          </a:p>
        </p:txBody>
      </p:sp>
      <p:sp>
        <p:nvSpPr>
          <p:cNvPr id="4" name="Content Placeholder 3">
            <a:extLst>
              <a:ext uri="{FF2B5EF4-FFF2-40B4-BE49-F238E27FC236}">
                <a16:creationId xmlns:a16="http://schemas.microsoft.com/office/drawing/2014/main" id="{17C24E22-7DA9-4E26-895C-00A615A23505}"/>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9960BBA-6FC8-40C0-ADDC-C4CB444696C2}"/>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GB"/>
              <a:t>Click to edit Master text styles</a:t>
            </a:r>
          </a:p>
        </p:txBody>
      </p:sp>
      <p:sp>
        <p:nvSpPr>
          <p:cNvPr id="6" name="Content Placeholder 5">
            <a:extLst>
              <a:ext uri="{FF2B5EF4-FFF2-40B4-BE49-F238E27FC236}">
                <a16:creationId xmlns:a16="http://schemas.microsoft.com/office/drawing/2014/main" id="{CE9FDAB2-3197-4BC8-8D00-57C1C5F67CCA}"/>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CA3C212-3E86-4AE6-854D-51E361EB94A4}"/>
              </a:ext>
            </a:extLst>
          </p:cNvPr>
          <p:cNvSpPr txBox="1">
            <a:spLocks noGrp="1"/>
          </p:cNvSpPr>
          <p:nvPr>
            <p:ph type="dt" sz="half" idx="7"/>
          </p:nvPr>
        </p:nvSpPr>
        <p:spPr/>
        <p:txBody>
          <a:bodyPr/>
          <a:lstStyle>
            <a:lvl1pPr>
              <a:defRPr/>
            </a:lvl1pPr>
          </a:lstStyle>
          <a:p>
            <a:pPr lvl="0"/>
            <a:fld id="{686A85A8-1F93-45AE-8D88-2C64DF44C783}" type="datetime1">
              <a:rPr lang="en-GB"/>
              <a:pPr lvl="0"/>
              <a:t>30/03/2021</a:t>
            </a:fld>
            <a:endParaRPr lang="en-GB"/>
          </a:p>
        </p:txBody>
      </p:sp>
      <p:sp>
        <p:nvSpPr>
          <p:cNvPr id="8" name="Footer Placeholder 7">
            <a:extLst>
              <a:ext uri="{FF2B5EF4-FFF2-40B4-BE49-F238E27FC236}">
                <a16:creationId xmlns:a16="http://schemas.microsoft.com/office/drawing/2014/main" id="{8801386B-428F-4154-9715-9E0735A9039E}"/>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79CA5247-1EDE-421E-AF6B-8B6F58C3DDCB}"/>
              </a:ext>
            </a:extLst>
          </p:cNvPr>
          <p:cNvSpPr txBox="1">
            <a:spLocks noGrp="1"/>
          </p:cNvSpPr>
          <p:nvPr>
            <p:ph type="sldNum" sz="quarter" idx="8"/>
          </p:nvPr>
        </p:nvSpPr>
        <p:spPr/>
        <p:txBody>
          <a:bodyPr/>
          <a:lstStyle>
            <a:lvl1pPr>
              <a:defRPr/>
            </a:lvl1pPr>
          </a:lstStyle>
          <a:p>
            <a:pPr lvl="0"/>
            <a:fld id="{B54A8EC3-7E56-4758-9631-90649A114458}" type="slidenum">
              <a:t>‹#›</a:t>
            </a:fld>
            <a:endParaRPr lang="en-GB"/>
          </a:p>
        </p:txBody>
      </p:sp>
    </p:spTree>
    <p:extLst>
      <p:ext uri="{BB962C8B-B14F-4D97-AF65-F5344CB8AC3E}">
        <p14:creationId xmlns:p14="http://schemas.microsoft.com/office/powerpoint/2010/main" val="178045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26C5-4C0B-48AF-AD8A-C643485127E8}"/>
              </a:ext>
            </a:extLst>
          </p:cNvPr>
          <p:cNvSpPr txBox="1">
            <a:spLocks noGrp="1"/>
          </p:cNvSpPr>
          <p:nvPr>
            <p:ph type="title"/>
          </p:nvPr>
        </p:nvSpPr>
        <p:spPr/>
        <p:txBody>
          <a:bodyPr/>
          <a:lstStyle>
            <a:lvl1pPr>
              <a:defRPr/>
            </a:lvl1pPr>
          </a:lstStyle>
          <a:p>
            <a:pPr lvl="0"/>
            <a:r>
              <a:rPr lang="en-GB"/>
              <a:t>Click to edit Master title style</a:t>
            </a:r>
          </a:p>
        </p:txBody>
      </p:sp>
      <p:sp>
        <p:nvSpPr>
          <p:cNvPr id="3" name="Date Placeholder 2">
            <a:extLst>
              <a:ext uri="{FF2B5EF4-FFF2-40B4-BE49-F238E27FC236}">
                <a16:creationId xmlns:a16="http://schemas.microsoft.com/office/drawing/2014/main" id="{967F0198-3D40-4E5E-AFF9-7DB1E0074284}"/>
              </a:ext>
            </a:extLst>
          </p:cNvPr>
          <p:cNvSpPr txBox="1">
            <a:spLocks noGrp="1"/>
          </p:cNvSpPr>
          <p:nvPr>
            <p:ph type="dt" sz="half" idx="7"/>
          </p:nvPr>
        </p:nvSpPr>
        <p:spPr/>
        <p:txBody>
          <a:bodyPr/>
          <a:lstStyle>
            <a:lvl1pPr>
              <a:defRPr/>
            </a:lvl1pPr>
          </a:lstStyle>
          <a:p>
            <a:pPr lvl="0"/>
            <a:fld id="{699128EA-5897-4049-80BF-7283684189A0}" type="datetime1">
              <a:rPr lang="en-GB"/>
              <a:pPr lvl="0"/>
              <a:t>30/03/2021</a:t>
            </a:fld>
            <a:endParaRPr lang="en-GB"/>
          </a:p>
        </p:txBody>
      </p:sp>
      <p:sp>
        <p:nvSpPr>
          <p:cNvPr id="4" name="Footer Placeholder 3">
            <a:extLst>
              <a:ext uri="{FF2B5EF4-FFF2-40B4-BE49-F238E27FC236}">
                <a16:creationId xmlns:a16="http://schemas.microsoft.com/office/drawing/2014/main" id="{6E0116A8-3C95-43B4-BB44-2640CEFE0C18}"/>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B0C04449-1E90-4377-A904-8D52C0067B52}"/>
              </a:ext>
            </a:extLst>
          </p:cNvPr>
          <p:cNvSpPr txBox="1">
            <a:spLocks noGrp="1"/>
          </p:cNvSpPr>
          <p:nvPr>
            <p:ph type="sldNum" sz="quarter" idx="8"/>
          </p:nvPr>
        </p:nvSpPr>
        <p:spPr/>
        <p:txBody>
          <a:bodyPr/>
          <a:lstStyle>
            <a:lvl1pPr>
              <a:defRPr/>
            </a:lvl1pPr>
          </a:lstStyle>
          <a:p>
            <a:pPr lvl="0"/>
            <a:fld id="{42D08DCD-55C2-4B87-B192-37F39E04E8D0}" type="slidenum">
              <a:t>‹#›</a:t>
            </a:fld>
            <a:endParaRPr lang="en-GB"/>
          </a:p>
        </p:txBody>
      </p:sp>
    </p:spTree>
    <p:extLst>
      <p:ext uri="{BB962C8B-B14F-4D97-AF65-F5344CB8AC3E}">
        <p14:creationId xmlns:p14="http://schemas.microsoft.com/office/powerpoint/2010/main" val="318713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0DEE60-FCFB-433B-9721-127D0EB59354}"/>
              </a:ext>
            </a:extLst>
          </p:cNvPr>
          <p:cNvSpPr txBox="1">
            <a:spLocks noGrp="1"/>
          </p:cNvSpPr>
          <p:nvPr>
            <p:ph type="dt" sz="half" idx="7"/>
          </p:nvPr>
        </p:nvSpPr>
        <p:spPr/>
        <p:txBody>
          <a:bodyPr/>
          <a:lstStyle>
            <a:lvl1pPr>
              <a:defRPr/>
            </a:lvl1pPr>
          </a:lstStyle>
          <a:p>
            <a:pPr lvl="0"/>
            <a:fld id="{3DF4AF87-C25E-43A3-B8E1-7AA15649F76A}" type="datetime1">
              <a:rPr lang="en-GB"/>
              <a:pPr lvl="0"/>
              <a:t>30/03/2021</a:t>
            </a:fld>
            <a:endParaRPr lang="en-GB"/>
          </a:p>
        </p:txBody>
      </p:sp>
      <p:sp>
        <p:nvSpPr>
          <p:cNvPr id="3" name="Footer Placeholder 2">
            <a:extLst>
              <a:ext uri="{FF2B5EF4-FFF2-40B4-BE49-F238E27FC236}">
                <a16:creationId xmlns:a16="http://schemas.microsoft.com/office/drawing/2014/main" id="{8C2A10ED-8E28-43B7-95A4-ECB1EA6D26AE}"/>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2D9D8DC1-6F07-48B0-9CAF-31CB0C1CCD6E}"/>
              </a:ext>
            </a:extLst>
          </p:cNvPr>
          <p:cNvSpPr txBox="1">
            <a:spLocks noGrp="1"/>
          </p:cNvSpPr>
          <p:nvPr>
            <p:ph type="sldNum" sz="quarter" idx="8"/>
          </p:nvPr>
        </p:nvSpPr>
        <p:spPr/>
        <p:txBody>
          <a:bodyPr/>
          <a:lstStyle>
            <a:lvl1pPr>
              <a:defRPr/>
            </a:lvl1pPr>
          </a:lstStyle>
          <a:p>
            <a:pPr lvl="0"/>
            <a:fld id="{435FE1CD-B897-4EBA-9C34-5FB1778E5A47}" type="slidenum">
              <a:t>‹#›</a:t>
            </a:fld>
            <a:endParaRPr lang="en-GB"/>
          </a:p>
        </p:txBody>
      </p:sp>
    </p:spTree>
    <p:extLst>
      <p:ext uri="{BB962C8B-B14F-4D97-AF65-F5344CB8AC3E}">
        <p14:creationId xmlns:p14="http://schemas.microsoft.com/office/powerpoint/2010/main" val="27273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D09C-FB3D-47F8-BB60-E581E0695D5B}"/>
              </a:ext>
            </a:extLst>
          </p:cNvPr>
          <p:cNvSpPr txBox="1">
            <a:spLocks noGrp="1"/>
          </p:cNvSpPr>
          <p:nvPr>
            <p:ph type="title"/>
          </p:nvPr>
        </p:nvSpPr>
        <p:spPr>
          <a:xfrm>
            <a:off x="457200" y="273048"/>
            <a:ext cx="3008311" cy="1162046"/>
          </a:xfrm>
        </p:spPr>
        <p:txBody>
          <a:bodyPr anchor="b"/>
          <a:lstStyle>
            <a:lvl1pPr algn="l">
              <a:defRPr sz="2000" b="1"/>
            </a:lvl1pPr>
          </a:lstStyle>
          <a:p>
            <a:pPr lvl="0"/>
            <a:r>
              <a:rPr lang="en-GB"/>
              <a:t>Click to edit Master title style</a:t>
            </a:r>
          </a:p>
        </p:txBody>
      </p:sp>
      <p:sp>
        <p:nvSpPr>
          <p:cNvPr id="3" name="Content Placeholder 2">
            <a:extLst>
              <a:ext uri="{FF2B5EF4-FFF2-40B4-BE49-F238E27FC236}">
                <a16:creationId xmlns:a16="http://schemas.microsoft.com/office/drawing/2014/main" id="{AC72019A-5CBD-443A-98E2-6F758E62C068}"/>
              </a:ext>
            </a:extLst>
          </p:cNvPr>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2E61BD5-AB5A-44BC-A798-B01200EA55D4}"/>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GB"/>
              <a:t>Click to edit Master text styles</a:t>
            </a:r>
          </a:p>
        </p:txBody>
      </p:sp>
      <p:sp>
        <p:nvSpPr>
          <p:cNvPr id="5" name="Date Placeholder 4">
            <a:extLst>
              <a:ext uri="{FF2B5EF4-FFF2-40B4-BE49-F238E27FC236}">
                <a16:creationId xmlns:a16="http://schemas.microsoft.com/office/drawing/2014/main" id="{F9BDDFC3-7EB9-4EC5-8C73-6A4102017A5B}"/>
              </a:ext>
            </a:extLst>
          </p:cNvPr>
          <p:cNvSpPr txBox="1">
            <a:spLocks noGrp="1"/>
          </p:cNvSpPr>
          <p:nvPr>
            <p:ph type="dt" sz="half" idx="7"/>
          </p:nvPr>
        </p:nvSpPr>
        <p:spPr/>
        <p:txBody>
          <a:bodyPr/>
          <a:lstStyle>
            <a:lvl1pPr>
              <a:defRPr/>
            </a:lvl1pPr>
          </a:lstStyle>
          <a:p>
            <a:pPr lvl="0"/>
            <a:fld id="{BB13A314-CEE2-4309-92B2-23A79F1730D2}" type="datetime1">
              <a:rPr lang="en-GB"/>
              <a:pPr lvl="0"/>
              <a:t>30/03/2021</a:t>
            </a:fld>
            <a:endParaRPr lang="en-GB"/>
          </a:p>
        </p:txBody>
      </p:sp>
      <p:sp>
        <p:nvSpPr>
          <p:cNvPr id="6" name="Footer Placeholder 5">
            <a:extLst>
              <a:ext uri="{FF2B5EF4-FFF2-40B4-BE49-F238E27FC236}">
                <a16:creationId xmlns:a16="http://schemas.microsoft.com/office/drawing/2014/main" id="{7857415A-ED8A-4C75-AD37-29F2208B43D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D4D30EE7-F8C6-4924-B373-0FFFC0CAFAAF}"/>
              </a:ext>
            </a:extLst>
          </p:cNvPr>
          <p:cNvSpPr txBox="1">
            <a:spLocks noGrp="1"/>
          </p:cNvSpPr>
          <p:nvPr>
            <p:ph type="sldNum" sz="quarter" idx="8"/>
          </p:nvPr>
        </p:nvSpPr>
        <p:spPr/>
        <p:txBody>
          <a:bodyPr/>
          <a:lstStyle>
            <a:lvl1pPr>
              <a:defRPr/>
            </a:lvl1pPr>
          </a:lstStyle>
          <a:p>
            <a:pPr lvl="0"/>
            <a:fld id="{04323F8E-CDEF-49F6-AC21-C7CCD2754E91}" type="slidenum">
              <a:t>‹#›</a:t>
            </a:fld>
            <a:endParaRPr lang="en-GB"/>
          </a:p>
        </p:txBody>
      </p:sp>
    </p:spTree>
    <p:extLst>
      <p:ext uri="{BB962C8B-B14F-4D97-AF65-F5344CB8AC3E}">
        <p14:creationId xmlns:p14="http://schemas.microsoft.com/office/powerpoint/2010/main" val="378728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A3C0-E76E-4086-9B08-A035AEAB2FF9}"/>
              </a:ext>
            </a:extLst>
          </p:cNvPr>
          <p:cNvSpPr txBox="1">
            <a:spLocks noGrp="1"/>
          </p:cNvSpPr>
          <p:nvPr>
            <p:ph type="title"/>
          </p:nvPr>
        </p:nvSpPr>
        <p:spPr>
          <a:xfrm>
            <a:off x="1792288" y="4800600"/>
            <a:ext cx="5486400" cy="566735"/>
          </a:xfrm>
        </p:spPr>
        <p:txBody>
          <a:bodyPr anchor="b"/>
          <a:lstStyle>
            <a:lvl1pPr algn="l">
              <a:defRPr sz="2000" b="1"/>
            </a:lvl1pPr>
          </a:lstStyle>
          <a:p>
            <a:pPr lvl="0"/>
            <a:r>
              <a:rPr lang="en-GB"/>
              <a:t>Click to edit Master title style</a:t>
            </a:r>
          </a:p>
        </p:txBody>
      </p:sp>
      <p:sp>
        <p:nvSpPr>
          <p:cNvPr id="3" name="Picture Placeholder 2">
            <a:extLst>
              <a:ext uri="{FF2B5EF4-FFF2-40B4-BE49-F238E27FC236}">
                <a16:creationId xmlns:a16="http://schemas.microsoft.com/office/drawing/2014/main" id="{FB65048C-1246-46B4-A5C0-D54832420878}"/>
              </a:ext>
            </a:extLst>
          </p:cNvPr>
          <p:cNvSpPr txBox="1">
            <a:spLocks noGrp="1"/>
          </p:cNvSpPr>
          <p:nvPr>
            <p:ph type="pic" idx="1"/>
          </p:nvPr>
        </p:nvSpPr>
        <p:spPr>
          <a:xfrm>
            <a:off x="1792288" y="612776"/>
            <a:ext cx="5486400" cy="4114800"/>
          </a:xfrm>
        </p:spPr>
        <p:txBody>
          <a:bodyPr/>
          <a:lstStyle>
            <a:lvl1pPr marL="0" indent="0">
              <a:spcBef>
                <a:spcPts val="800"/>
              </a:spcBef>
              <a:buNone/>
              <a:defRPr sz="3200"/>
            </a:lvl1pPr>
          </a:lstStyle>
          <a:p>
            <a:pPr lvl="0"/>
            <a:r>
              <a:rPr lang="en-GB"/>
              <a:t>Drag picture to placeholder or click icon to add</a:t>
            </a:r>
          </a:p>
        </p:txBody>
      </p:sp>
      <p:sp>
        <p:nvSpPr>
          <p:cNvPr id="4" name="Text Placeholder 3">
            <a:extLst>
              <a:ext uri="{FF2B5EF4-FFF2-40B4-BE49-F238E27FC236}">
                <a16:creationId xmlns:a16="http://schemas.microsoft.com/office/drawing/2014/main" id="{F830C40D-4A61-4F12-A83D-4FC93F7F45BB}"/>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GB"/>
              <a:t>Click to edit Master text styles</a:t>
            </a:r>
          </a:p>
        </p:txBody>
      </p:sp>
      <p:sp>
        <p:nvSpPr>
          <p:cNvPr id="5" name="Date Placeholder 4">
            <a:extLst>
              <a:ext uri="{FF2B5EF4-FFF2-40B4-BE49-F238E27FC236}">
                <a16:creationId xmlns:a16="http://schemas.microsoft.com/office/drawing/2014/main" id="{F4FDCC57-0158-4F71-B08C-070AD03CC612}"/>
              </a:ext>
            </a:extLst>
          </p:cNvPr>
          <p:cNvSpPr txBox="1">
            <a:spLocks noGrp="1"/>
          </p:cNvSpPr>
          <p:nvPr>
            <p:ph type="dt" sz="half" idx="7"/>
          </p:nvPr>
        </p:nvSpPr>
        <p:spPr/>
        <p:txBody>
          <a:bodyPr/>
          <a:lstStyle>
            <a:lvl1pPr>
              <a:defRPr/>
            </a:lvl1pPr>
          </a:lstStyle>
          <a:p>
            <a:pPr lvl="0"/>
            <a:fld id="{167CE5B6-0361-4D0C-97DC-E26D7E31CA42}" type="datetime1">
              <a:rPr lang="en-GB"/>
              <a:pPr lvl="0"/>
              <a:t>30/03/2021</a:t>
            </a:fld>
            <a:endParaRPr lang="en-GB"/>
          </a:p>
        </p:txBody>
      </p:sp>
      <p:sp>
        <p:nvSpPr>
          <p:cNvPr id="6" name="Footer Placeholder 5">
            <a:extLst>
              <a:ext uri="{FF2B5EF4-FFF2-40B4-BE49-F238E27FC236}">
                <a16:creationId xmlns:a16="http://schemas.microsoft.com/office/drawing/2014/main" id="{9F86E8DE-7B4C-48F2-91B3-6C04B2C91E26}"/>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9BB5A6AE-7D2D-48A0-AB1F-A123D2ECF683}"/>
              </a:ext>
            </a:extLst>
          </p:cNvPr>
          <p:cNvSpPr txBox="1">
            <a:spLocks noGrp="1"/>
          </p:cNvSpPr>
          <p:nvPr>
            <p:ph type="sldNum" sz="quarter" idx="8"/>
          </p:nvPr>
        </p:nvSpPr>
        <p:spPr/>
        <p:txBody>
          <a:bodyPr/>
          <a:lstStyle>
            <a:lvl1pPr>
              <a:defRPr/>
            </a:lvl1pPr>
          </a:lstStyle>
          <a:p>
            <a:pPr lvl="0"/>
            <a:fld id="{53BCF880-F22A-4590-BC17-A19BE97A09E6}" type="slidenum">
              <a:t>‹#›</a:t>
            </a:fld>
            <a:endParaRPr lang="en-GB"/>
          </a:p>
        </p:txBody>
      </p:sp>
    </p:spTree>
    <p:extLst>
      <p:ext uri="{BB962C8B-B14F-4D97-AF65-F5344CB8AC3E}">
        <p14:creationId xmlns:p14="http://schemas.microsoft.com/office/powerpoint/2010/main" val="294099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7D47F-040B-4C74-9D65-99350B1A34B3}"/>
              </a:ext>
            </a:extLst>
          </p:cNvPr>
          <p:cNvSpPr txBox="1">
            <a:spLocks noGrp="1"/>
          </p:cNvSpPr>
          <p:nvPr>
            <p:ph type="title"/>
          </p:nvPr>
        </p:nvSpPr>
        <p:spPr>
          <a:xfrm>
            <a:off x="3131838" y="274640"/>
            <a:ext cx="5554961" cy="1143000"/>
          </a:xfrm>
          <a:prstGeom prst="rect">
            <a:avLst/>
          </a:prstGeom>
          <a:noFill/>
          <a:ln>
            <a:noFill/>
          </a:ln>
        </p:spPr>
        <p:txBody>
          <a:bodyPr vert="horz" wrap="square" lIns="91440" tIns="45720" rIns="91440" bIns="45720" anchor="ctr" anchorCtr="0" compatLnSpc="1">
            <a:noAutofit/>
          </a:bodyPr>
          <a:lstStyle/>
          <a:p>
            <a:pPr lvl="0"/>
            <a:r>
              <a:rPr lang="en-GB"/>
              <a:t>Click to edit Master title style</a:t>
            </a:r>
          </a:p>
        </p:txBody>
      </p:sp>
      <p:sp>
        <p:nvSpPr>
          <p:cNvPr id="3" name="Text Placeholder 2">
            <a:extLst>
              <a:ext uri="{FF2B5EF4-FFF2-40B4-BE49-F238E27FC236}">
                <a16:creationId xmlns:a16="http://schemas.microsoft.com/office/drawing/2014/main" id="{44282509-7F50-4628-8F9A-B2C3F32E7487}"/>
              </a:ext>
            </a:extLst>
          </p:cNvPr>
          <p:cNvSpPr txBox="1">
            <a:spLocks noGrp="1"/>
          </p:cNvSpPr>
          <p:nvPr>
            <p:ph type="body" idx="1"/>
          </p:nvPr>
        </p:nvSpPr>
        <p:spPr>
          <a:xfrm>
            <a:off x="457200" y="2276874"/>
            <a:ext cx="8229600" cy="3849294"/>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3CDBAB-7507-4C15-A18A-4C02F9F7116F}"/>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40AD8CA-07EA-40E8-AA28-CB591C78AFF1}" type="datetime1">
              <a:rPr lang="en-GB"/>
              <a:pPr lvl="0"/>
              <a:t>30/03/2021</a:t>
            </a:fld>
            <a:endParaRPr lang="en-GB"/>
          </a:p>
        </p:txBody>
      </p:sp>
      <p:sp>
        <p:nvSpPr>
          <p:cNvPr id="5" name="Footer Placeholder 4">
            <a:extLst>
              <a:ext uri="{FF2B5EF4-FFF2-40B4-BE49-F238E27FC236}">
                <a16:creationId xmlns:a16="http://schemas.microsoft.com/office/drawing/2014/main" id="{6D14605B-7220-4ACA-96C4-81015788D04D}"/>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4FD1802F-6261-4FF3-B0C2-D7DC675B1588}"/>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2DBAC6A9-10A1-40F0-9254-4B1A7340C7E5}"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r" defTabSz="914400" rtl="0" fontAlgn="auto" hangingPunct="1">
        <a:lnSpc>
          <a:spcPct val="100000"/>
        </a:lnSpc>
        <a:spcBef>
          <a:spcPts val="0"/>
        </a:spcBef>
        <a:spcAft>
          <a:spcPts val="0"/>
        </a:spcAft>
        <a:buNone/>
        <a:tabLst/>
        <a:defRPr lang="en-GB" sz="3600" b="0" i="0" u="none" strike="noStrike" kern="1200" cap="none" spc="0" baseline="0">
          <a:solidFill>
            <a:srgbClr val="6F5B25"/>
          </a:solidFill>
          <a:uFillTx/>
          <a:latin typeface="Tahoma"/>
        </a:defRPr>
      </a:lvl1pPr>
    </p:titleStyle>
    <p:bodyStyle>
      <a:lvl1pPr marL="342900" marR="0" lvl="0" indent="-342900" algn="l" defTabSz="914400" rtl="0" fontAlgn="auto" hangingPunct="1">
        <a:lnSpc>
          <a:spcPct val="100000"/>
        </a:lnSpc>
        <a:spcBef>
          <a:spcPts val="700"/>
        </a:spcBef>
        <a:spcAft>
          <a:spcPts val="0"/>
        </a:spcAft>
        <a:buClr>
          <a:srgbClr val="6F5B25"/>
        </a:buClr>
        <a:buSzPct val="100000"/>
        <a:buFont typeface="Wingdings"/>
        <a:buChar char="§"/>
        <a:tabLst/>
        <a:defRPr lang="en-GB" sz="2800" b="0" i="0" u="none" strike="noStrike" kern="1200" cap="none" spc="0" baseline="0">
          <a:solidFill>
            <a:srgbClr val="000000"/>
          </a:solidFill>
          <a:uFillTx/>
          <a:latin typeface="Tahoma"/>
        </a:defRPr>
      </a:lvl1pPr>
      <a:lvl2pPr marL="742950" marR="0" lvl="1" indent="-285750" algn="l" defTabSz="914400" rtl="0" fontAlgn="auto" hangingPunct="1">
        <a:lnSpc>
          <a:spcPct val="100000"/>
        </a:lnSpc>
        <a:spcBef>
          <a:spcPts val="600"/>
        </a:spcBef>
        <a:spcAft>
          <a:spcPts val="0"/>
        </a:spcAft>
        <a:buSzPct val="100000"/>
        <a:buFont typeface="Wingdings"/>
        <a:buChar char="§"/>
        <a:tabLst/>
        <a:defRPr lang="en-GB" sz="2400" b="0" i="0" u="none" strike="noStrike" kern="1200" cap="none" spc="0" baseline="0">
          <a:solidFill>
            <a:srgbClr val="000000"/>
          </a:solidFill>
          <a:uFillTx/>
          <a:latin typeface="Tahoma"/>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GB"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71cmUhMzKAhVFwA4KHYeoC68QjRwIBw&amp;url=http://www.telegraph.co.uk/news/uknews/crime/8105516/Stephen-Timms-stabbing-how-internet-sermons-turned-quiet-student-into-fanatic.html&amp;bvm=bv.112766941,d.ZWU&amp;psig=AFQjCNGtAIbj7c0sWkuIIc9vESOt6rf-hw&amp;ust=1454054117462504"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learning.prevent.homeoffice.gov.uk/prevent_referrals/01-welcome.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learning.prevent.homeoffice.gov.uk/channel_awareness/04-your-need.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gov.uk/guidance/regional-further-education-fe-and-higher-education-he-prevent-coordinators" TargetMode="External"/><Relationship Id="rId2" Type="http://schemas.openxmlformats.org/officeDocument/2006/relationships/hyperlink" Target="https://www.elearning.prevent.homeoffice.gov.uk/edu/screen1.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proscribed-terror-groups-or-organisations--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stretch>
            <a:fillRect/>
          </a:stretch>
        </a:blipFill>
        <a:effectLst/>
      </p:bgPr>
    </p:bg>
    <p:spTree>
      <p:nvGrpSpPr>
        <p:cNvPr id="1" name=""/>
        <p:cNvGrpSpPr/>
        <p:nvPr/>
      </p:nvGrpSpPr>
      <p:grpSpPr>
        <a:xfrm>
          <a:off x="0" y="0"/>
          <a:ext cx="0" cy="0"/>
          <a:chOff x="0" y="0"/>
          <a:chExt cx="0" cy="0"/>
        </a:xfrm>
      </p:grpSpPr>
      <p:sp>
        <p:nvSpPr>
          <p:cNvPr id="2" name="Title 1" descr="Title slide reading 'The Prevent Duty in Higher Education: an introduction'">
            <a:extLst>
              <a:ext uri="{FF2B5EF4-FFF2-40B4-BE49-F238E27FC236}">
                <a16:creationId xmlns:a16="http://schemas.microsoft.com/office/drawing/2014/main" id="{52FE1651-C786-4193-8FE8-19455E4A8A00}"/>
              </a:ext>
            </a:extLst>
          </p:cNvPr>
          <p:cNvSpPr txBox="1">
            <a:spLocks noGrp="1"/>
          </p:cNvSpPr>
          <p:nvPr>
            <p:ph type="ctrTitle"/>
          </p:nvPr>
        </p:nvSpPr>
        <p:spPr>
          <a:xfrm>
            <a:off x="251524" y="4656344"/>
            <a:ext cx="8568952" cy="747512"/>
          </a:xfrm>
        </p:spPr>
        <p:txBody>
          <a:bodyPr/>
          <a:lstStyle/>
          <a:p>
            <a:pPr lvl="0"/>
            <a:r>
              <a:rPr lang="en-GB">
                <a:solidFill>
                  <a:srgbClr val="000000"/>
                </a:solidFill>
                <a:ea typeface="ＭＳ Ｐゴシック"/>
              </a:rPr>
              <a:t>The Prevent Duty in </a:t>
            </a:r>
            <a:br>
              <a:rPr lang="en-GB">
                <a:solidFill>
                  <a:srgbClr val="000000"/>
                </a:solidFill>
                <a:ea typeface="ＭＳ Ｐゴシック"/>
              </a:rPr>
            </a:br>
            <a:r>
              <a:rPr lang="en-GB">
                <a:solidFill>
                  <a:srgbClr val="000000"/>
                </a:solidFill>
                <a:ea typeface="ＭＳ Ｐゴシック"/>
              </a:rPr>
              <a:t>Higher Education:</a:t>
            </a:r>
          </a:p>
        </p:txBody>
      </p:sp>
      <p:sp>
        <p:nvSpPr>
          <p:cNvPr id="3" name="Subtitle 2">
            <a:extLst>
              <a:ext uri="{FF2B5EF4-FFF2-40B4-BE49-F238E27FC236}">
                <a16:creationId xmlns:a16="http://schemas.microsoft.com/office/drawing/2014/main" id="{482CC87E-1C26-42FC-A839-F39DD7056B36}"/>
              </a:ext>
            </a:extLst>
          </p:cNvPr>
          <p:cNvSpPr txBox="1">
            <a:spLocks noGrp="1"/>
          </p:cNvSpPr>
          <p:nvPr>
            <p:ph type="subTitle" idx="1"/>
          </p:nvPr>
        </p:nvSpPr>
        <p:spPr>
          <a:xfrm>
            <a:off x="251524" y="5547701"/>
            <a:ext cx="8568952" cy="553614"/>
          </a:xfrm>
        </p:spPr>
        <p:txBody>
          <a:bodyPr/>
          <a:lstStyle/>
          <a:p>
            <a:pPr lvl="0"/>
            <a:r>
              <a:rPr lang="en-GB">
                <a:solidFill>
                  <a:srgbClr val="000000"/>
                </a:solidFill>
                <a:ea typeface="ＭＳ Ｐゴシック"/>
              </a:rPr>
              <a:t>an 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65">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8419-00B7-42D3-928F-FAC13CF80C44}"/>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Holding and expressing views others might find offensive</a:t>
            </a:r>
          </a:p>
        </p:txBody>
      </p:sp>
      <p:sp>
        <p:nvSpPr>
          <p:cNvPr id="3" name="Content Placeholder 2">
            <a:extLst>
              <a:ext uri="{FF2B5EF4-FFF2-40B4-BE49-F238E27FC236}">
                <a16:creationId xmlns:a16="http://schemas.microsoft.com/office/drawing/2014/main" id="{E185E14E-4E02-4012-B20D-9BDCA11309BD}"/>
              </a:ext>
            </a:extLst>
          </p:cNvPr>
          <p:cNvSpPr txBox="1">
            <a:spLocks noGrp="1"/>
          </p:cNvSpPr>
          <p:nvPr>
            <p:ph idx="1"/>
          </p:nvPr>
        </p:nvSpPr>
        <p:spPr>
          <a:xfrm>
            <a:off x="442789" y="2036862"/>
            <a:ext cx="8229600" cy="3856381"/>
          </a:xfrm>
        </p:spPr>
        <p:txBody>
          <a:bodyPr>
            <a:noAutofit/>
          </a:bodyPr>
          <a:lstStyle/>
          <a:p>
            <a:pPr lvl="0">
              <a:spcBef>
                <a:spcPts val="400"/>
              </a:spcBef>
              <a:spcAft>
                <a:spcPts val="1200"/>
              </a:spcAft>
            </a:pPr>
            <a:r>
              <a:rPr lang="en-GB" sz="1800">
                <a:latin typeface="Arial" pitchFamily="34"/>
                <a:cs typeface="Arial" pitchFamily="34"/>
              </a:rPr>
              <a:t>Prevent is </a:t>
            </a:r>
            <a:r>
              <a:rPr lang="en-GB" sz="1800" b="1">
                <a:latin typeface="Arial" pitchFamily="34"/>
                <a:cs typeface="Arial" pitchFamily="34"/>
              </a:rPr>
              <a:t>not</a:t>
            </a:r>
            <a:r>
              <a:rPr lang="en-GB" sz="1800">
                <a:latin typeface="Arial" pitchFamily="34"/>
                <a:cs typeface="Arial" pitchFamily="34"/>
              </a:rPr>
              <a:t> about stopping people holding and expressing views others might find offensive.</a:t>
            </a:r>
          </a:p>
          <a:p>
            <a:pPr lvl="0">
              <a:spcBef>
                <a:spcPts val="400"/>
              </a:spcBef>
              <a:spcAft>
                <a:spcPts val="1200"/>
              </a:spcAft>
            </a:pPr>
            <a:r>
              <a:rPr lang="en-GB" sz="1800">
                <a:latin typeface="Arial" pitchFamily="34"/>
                <a:ea typeface="Tahoma" pitchFamily="34"/>
                <a:cs typeface="Arial" pitchFamily="34"/>
              </a:rPr>
              <a:t>Holding certain views such as anti-immigration, pro-life, opposition to same sex marriage are all legitimate. It is where there is evidence of vocal or active harassment, intimidation or incitement to violence that there is a risk of people being drawn into terrorism.</a:t>
            </a:r>
          </a:p>
          <a:p>
            <a:pPr lvl="0">
              <a:spcBef>
                <a:spcPts val="400"/>
              </a:spcBef>
              <a:spcAft>
                <a:spcPts val="1200"/>
              </a:spcAft>
            </a:pPr>
            <a:r>
              <a:rPr lang="en-GB" sz="1800">
                <a:latin typeface="Arial" pitchFamily="34"/>
                <a:cs typeface="Arial" pitchFamily="34"/>
              </a:rPr>
              <a:t>This is where the need arises for Relevant Higher Education Bodies (RHEBs) to risk assess and manage events where these or similar views may be expressed.</a:t>
            </a:r>
          </a:p>
          <a:p>
            <a:pPr lvl="0">
              <a:spcBef>
                <a:spcPts val="400"/>
              </a:spcBef>
              <a:spcAft>
                <a:spcPts val="1200"/>
              </a:spcAft>
            </a:pPr>
            <a:r>
              <a:rPr lang="en-GB" sz="1800">
                <a:latin typeface="Arial" pitchFamily="34"/>
                <a:cs typeface="Arial" pitchFamily="34"/>
              </a:rPr>
              <a:t>Decision in Butt v Secretary of State for the Home Department [2019] EWCA Civ. 256  </a:t>
            </a:r>
            <a:endParaRPr lang="en-GB" sz="1800" b="1">
              <a:solidFill>
                <a:srgbClr val="FF0000"/>
              </a:solidFill>
              <a:latin typeface="Arial" pitchFamily="34"/>
              <a:cs typeface="Arial" pitchFamily="34"/>
            </a:endParaRPr>
          </a:p>
        </p:txBody>
      </p:sp>
      <p:cxnSp>
        <p:nvCxnSpPr>
          <p:cNvPr id="4" name="Straight Connector 5">
            <a:extLst>
              <a:ext uri="{FF2B5EF4-FFF2-40B4-BE49-F238E27FC236}">
                <a16:creationId xmlns:a16="http://schemas.microsoft.com/office/drawing/2014/main" id="{9426C9F7-8CE8-4FFF-A2FA-08771B914FAD}"/>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C00000"/>
            </a:solidFill>
            <a:prstDash val="solid"/>
            <a:miter/>
          </a:ln>
        </p:spPr>
      </p:cxnSp>
      <p:cxnSp>
        <p:nvCxnSpPr>
          <p:cNvPr id="5" name="Straight Connector 6">
            <a:extLst>
              <a:ext uri="{FF2B5EF4-FFF2-40B4-BE49-F238E27FC236}">
                <a16:creationId xmlns:a16="http://schemas.microsoft.com/office/drawing/2014/main" id="{9604B20F-AE8D-4825-B883-7CF3FE92BA6E}"/>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C00000"/>
            </a:solidFill>
            <a:prstDash val="solid"/>
            <a:miter/>
          </a:ln>
        </p:spPr>
      </p:cxnSp>
      <p:pic>
        <p:nvPicPr>
          <p:cNvPr id="6" name="Picture 5" descr="Department for Education logo">
            <a:extLst>
              <a:ext uri="{FF2B5EF4-FFF2-40B4-BE49-F238E27FC236}">
                <a16:creationId xmlns:a16="http://schemas.microsoft.com/office/drawing/2014/main" id="{BB882D79-4E42-413E-8433-4E518857AAF0}"/>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66">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7D0B-E7CE-4D10-AE8B-C5D5677202E7}"/>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The process of ‘radicalisation’</a:t>
            </a:r>
          </a:p>
        </p:txBody>
      </p:sp>
      <p:sp>
        <p:nvSpPr>
          <p:cNvPr id="3" name="Content Placeholder 2">
            <a:extLst>
              <a:ext uri="{FF2B5EF4-FFF2-40B4-BE49-F238E27FC236}">
                <a16:creationId xmlns:a16="http://schemas.microsoft.com/office/drawing/2014/main" id="{1E615F15-9553-448D-8AA6-34A1D4433007}"/>
              </a:ext>
            </a:extLst>
          </p:cNvPr>
          <p:cNvSpPr txBox="1">
            <a:spLocks noGrp="1"/>
          </p:cNvSpPr>
          <p:nvPr>
            <p:ph idx="1"/>
          </p:nvPr>
        </p:nvSpPr>
        <p:spPr>
          <a:xfrm>
            <a:off x="457200" y="2202496"/>
            <a:ext cx="8229600" cy="3856381"/>
          </a:xfrm>
        </p:spPr>
        <p:txBody>
          <a:bodyPr>
            <a:noAutofit/>
          </a:bodyPr>
          <a:lstStyle/>
          <a:p>
            <a:pPr lvl="0">
              <a:spcBef>
                <a:spcPts val="400"/>
              </a:spcBef>
              <a:spcAft>
                <a:spcPts val="600"/>
              </a:spcAft>
            </a:pPr>
            <a:r>
              <a:rPr lang="en-GB" sz="1800">
                <a:latin typeface="Arial" pitchFamily="34"/>
                <a:ea typeface="Tahoma" pitchFamily="34"/>
                <a:cs typeface="Arial" pitchFamily="34"/>
              </a:rPr>
              <a:t>In Prevent, 'Radicalisation' refers to the process by which a person comes to support terrorism and extremist ideologies associated with terrorist group</a:t>
            </a:r>
          </a:p>
          <a:p>
            <a:pPr marL="0" lvl="0" indent="0">
              <a:spcBef>
                <a:spcPts val="400"/>
              </a:spcBef>
              <a:buNone/>
            </a:pPr>
            <a:r>
              <a:rPr lang="en-GB" sz="1800" i="1">
                <a:latin typeface="Arial" pitchFamily="34"/>
                <a:ea typeface="Tahoma" pitchFamily="34"/>
                <a:cs typeface="Arial" pitchFamily="34"/>
              </a:rPr>
              <a:t>	</a:t>
            </a:r>
            <a:r>
              <a:rPr lang="en-GB" sz="1800" b="1" i="1">
                <a:latin typeface="Arial" pitchFamily="34"/>
                <a:ea typeface="Tahoma" pitchFamily="34"/>
                <a:cs typeface="Arial" pitchFamily="34"/>
              </a:rPr>
              <a:t>“</a:t>
            </a:r>
            <a:r>
              <a:rPr lang="en-GB" sz="1800">
                <a:latin typeface="Arial" pitchFamily="34"/>
                <a:ea typeface="Tahoma" pitchFamily="34"/>
                <a:cs typeface="Arial" pitchFamily="34"/>
              </a:rPr>
              <a:t>Radicalisation is a process not an event. During that process 	behaviours as well as opinion are likely to change. These 	changes can be apparent to the families, friends and work 	colleagues of the person concerned.” (Prevent strategy para, 9.1)</a:t>
            </a:r>
          </a:p>
          <a:p>
            <a:pPr marL="0" lvl="0" indent="0">
              <a:spcBef>
                <a:spcPts val="400"/>
              </a:spcBef>
              <a:buNone/>
            </a:pPr>
            <a:endParaRPr lang="en-GB" sz="1800">
              <a:latin typeface="Arial" pitchFamily="34"/>
              <a:ea typeface="Tahoma" pitchFamily="34"/>
              <a:cs typeface="Arial" pitchFamily="34"/>
            </a:endParaRPr>
          </a:p>
          <a:p>
            <a:pPr lvl="0">
              <a:spcBef>
                <a:spcPts val="400"/>
              </a:spcBef>
              <a:spcAft>
                <a:spcPts val="600"/>
              </a:spcAft>
            </a:pPr>
            <a:r>
              <a:rPr lang="en-GB" sz="1800">
                <a:latin typeface="Arial" pitchFamily="34"/>
                <a:ea typeface="Tahoma" pitchFamily="34"/>
                <a:cs typeface="Arial" pitchFamily="34"/>
              </a:rPr>
              <a:t>It is OK to be radical – someone who advocates political or social change through a political party or part of a party – to be radical can be progressive. </a:t>
            </a:r>
          </a:p>
          <a:p>
            <a:pPr lvl="0">
              <a:spcBef>
                <a:spcPts val="400"/>
              </a:spcBef>
              <a:spcAft>
                <a:spcPts val="600"/>
              </a:spcAft>
            </a:pPr>
            <a:r>
              <a:rPr lang="en-GB" sz="1800">
                <a:latin typeface="Arial" pitchFamily="34"/>
                <a:ea typeface="Tahoma" pitchFamily="34"/>
                <a:cs typeface="Arial" pitchFamily="34"/>
              </a:rPr>
              <a:t>We understand that being 'radical' has many definitions.  What we are talking about here is to be radicalised into extremist or terrorist ideology</a:t>
            </a:r>
          </a:p>
        </p:txBody>
      </p:sp>
      <p:cxnSp>
        <p:nvCxnSpPr>
          <p:cNvPr id="4" name="Straight Connector 5">
            <a:extLst>
              <a:ext uri="{FF2B5EF4-FFF2-40B4-BE49-F238E27FC236}">
                <a16:creationId xmlns:a16="http://schemas.microsoft.com/office/drawing/2014/main" id="{BB301828-7171-4579-ABDE-16B98C14F612}"/>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C00000"/>
            </a:solidFill>
            <a:prstDash val="solid"/>
            <a:miter/>
          </a:ln>
        </p:spPr>
      </p:cxnSp>
      <p:cxnSp>
        <p:nvCxnSpPr>
          <p:cNvPr id="5" name="Straight Connector 6">
            <a:extLst>
              <a:ext uri="{FF2B5EF4-FFF2-40B4-BE49-F238E27FC236}">
                <a16:creationId xmlns:a16="http://schemas.microsoft.com/office/drawing/2014/main" id="{1AB72832-05CF-4623-B585-37EB4914105B}"/>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C00000"/>
            </a:solidFill>
            <a:prstDash val="solid"/>
            <a:miter/>
          </a:ln>
        </p:spPr>
      </p:cxnSp>
      <p:pic>
        <p:nvPicPr>
          <p:cNvPr id="6" name="Picture 5" descr="Department for Education logo">
            <a:extLst>
              <a:ext uri="{FF2B5EF4-FFF2-40B4-BE49-F238E27FC236}">
                <a16:creationId xmlns:a16="http://schemas.microsoft.com/office/drawing/2014/main" id="{1FAABB35-2098-4F7E-9C6B-636B2CF8642F}"/>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67">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FBA6-8F56-47EE-B5A4-14A41F03A091}"/>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Preventing radicalisation</a:t>
            </a:r>
          </a:p>
        </p:txBody>
      </p:sp>
      <p:sp>
        <p:nvSpPr>
          <p:cNvPr id="3" name="Content Placeholder 2">
            <a:extLst>
              <a:ext uri="{FF2B5EF4-FFF2-40B4-BE49-F238E27FC236}">
                <a16:creationId xmlns:a16="http://schemas.microsoft.com/office/drawing/2014/main" id="{11601BFA-B6BC-43F6-8EDF-FB9C2F055F83}"/>
              </a:ext>
            </a:extLst>
          </p:cNvPr>
          <p:cNvSpPr txBox="1">
            <a:spLocks noGrp="1"/>
          </p:cNvSpPr>
          <p:nvPr>
            <p:ph idx="1"/>
          </p:nvPr>
        </p:nvSpPr>
        <p:spPr>
          <a:xfrm>
            <a:off x="442789" y="2141991"/>
            <a:ext cx="8229600" cy="3856381"/>
          </a:xfrm>
        </p:spPr>
        <p:txBody>
          <a:bodyPr>
            <a:noAutofit/>
          </a:bodyPr>
          <a:lstStyle/>
          <a:p>
            <a:pPr lvl="0">
              <a:spcBef>
                <a:spcPts val="500"/>
              </a:spcBef>
              <a:spcAft>
                <a:spcPts val="1200"/>
              </a:spcAft>
            </a:pPr>
            <a:r>
              <a:rPr lang="en-GB" sz="2000">
                <a:latin typeface="Arial" pitchFamily="34"/>
                <a:cs typeface="Arial" pitchFamily="34"/>
              </a:rPr>
              <a:t>This is at the core of the Prevent strategy and duty</a:t>
            </a:r>
          </a:p>
          <a:p>
            <a:pPr marL="0" lvl="0" indent="0">
              <a:spcBef>
                <a:spcPts val="500"/>
              </a:spcBef>
              <a:spcAft>
                <a:spcPts val="1200"/>
              </a:spcAft>
              <a:buNone/>
            </a:pPr>
            <a:endParaRPr lang="en-GB" sz="2000">
              <a:latin typeface="Arial" pitchFamily="34"/>
              <a:cs typeface="Arial" pitchFamily="34"/>
            </a:endParaRPr>
          </a:p>
          <a:p>
            <a:pPr marL="400050" lvl="1" indent="0">
              <a:spcBef>
                <a:spcPts val="500"/>
              </a:spcBef>
              <a:spcAft>
                <a:spcPts val="1200"/>
              </a:spcAft>
              <a:buNone/>
            </a:pPr>
            <a:r>
              <a:rPr lang="en-GB" sz="2000">
                <a:latin typeface="Arial" pitchFamily="34"/>
                <a:cs typeface="Arial" pitchFamily="34"/>
              </a:rPr>
              <a:t>“This area of Prevent is based on the premise that people being drawn into radicalisation and recruitment can be identified and then provided with support</a:t>
            </a:r>
            <a:r>
              <a:rPr lang="en-GB" sz="2000" i="1">
                <a:latin typeface="Arial" pitchFamily="34"/>
                <a:cs typeface="Arial" pitchFamily="34"/>
              </a:rPr>
              <a:t>.”</a:t>
            </a:r>
            <a:r>
              <a:rPr lang="en-GB" sz="2000">
                <a:latin typeface="Arial" pitchFamily="34"/>
                <a:cs typeface="Arial" pitchFamily="34"/>
              </a:rPr>
              <a:t>  (Prevent strategy para. 9.4)  </a:t>
            </a:r>
          </a:p>
          <a:p>
            <a:pPr marL="400050" lvl="1" indent="0">
              <a:spcBef>
                <a:spcPts val="500"/>
              </a:spcBef>
              <a:spcAft>
                <a:spcPts val="1200"/>
              </a:spcAft>
              <a:buNone/>
            </a:pPr>
            <a:endParaRPr lang="en-GB" sz="2000" i="1">
              <a:latin typeface="Arial" pitchFamily="34"/>
              <a:cs typeface="Arial" pitchFamily="34"/>
            </a:endParaRPr>
          </a:p>
          <a:p>
            <a:pPr lvl="0">
              <a:spcBef>
                <a:spcPts val="500"/>
              </a:spcBef>
              <a:spcAft>
                <a:spcPts val="1200"/>
              </a:spcAft>
            </a:pPr>
            <a:r>
              <a:rPr lang="en-GB" sz="2000">
                <a:latin typeface="Arial" pitchFamily="34"/>
                <a:cs typeface="Arial" pitchFamily="34"/>
              </a:rPr>
              <a:t>In this context Prevent is a safeguarding and welfare issue for staff and students.</a:t>
            </a:r>
          </a:p>
        </p:txBody>
      </p:sp>
      <p:cxnSp>
        <p:nvCxnSpPr>
          <p:cNvPr id="4" name="Straight Connector 5">
            <a:extLst>
              <a:ext uri="{FF2B5EF4-FFF2-40B4-BE49-F238E27FC236}">
                <a16:creationId xmlns:a16="http://schemas.microsoft.com/office/drawing/2014/main" id="{DC9AC3E1-5632-4053-A742-2ED5F2BD89A9}"/>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C00000"/>
            </a:solidFill>
            <a:prstDash val="solid"/>
            <a:miter/>
          </a:ln>
        </p:spPr>
      </p:cxnSp>
      <p:cxnSp>
        <p:nvCxnSpPr>
          <p:cNvPr id="5" name="Straight Connector 6">
            <a:extLst>
              <a:ext uri="{FF2B5EF4-FFF2-40B4-BE49-F238E27FC236}">
                <a16:creationId xmlns:a16="http://schemas.microsoft.com/office/drawing/2014/main" id="{CE3992B3-0E55-4F53-8616-DD29F500E91E}"/>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C00000"/>
            </a:solidFill>
            <a:prstDash val="solid"/>
            <a:miter/>
          </a:ln>
        </p:spPr>
      </p:cxnSp>
      <p:pic>
        <p:nvPicPr>
          <p:cNvPr id="6" name="Picture 5" descr="Department for Education logo">
            <a:extLst>
              <a:ext uri="{FF2B5EF4-FFF2-40B4-BE49-F238E27FC236}">
                <a16:creationId xmlns:a16="http://schemas.microsoft.com/office/drawing/2014/main" id="{AC19652D-5B02-4D38-98FF-AD6D17D6B736}"/>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68">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885A-2E4D-453B-8639-7608253B060C}"/>
              </a:ext>
            </a:extLst>
          </p:cNvPr>
          <p:cNvSpPr txBox="1">
            <a:spLocks noGrp="1"/>
          </p:cNvSpPr>
          <p:nvPr>
            <p:ph type="title"/>
          </p:nvPr>
        </p:nvSpPr>
        <p:spPr>
          <a:xfrm>
            <a:off x="442789" y="580086"/>
            <a:ext cx="8280303" cy="1117479"/>
          </a:xfrm>
        </p:spPr>
        <p:txBody>
          <a:bodyPr anchorCtr="1"/>
          <a:lstStyle/>
          <a:p>
            <a:pPr lvl="0" algn="ctr"/>
            <a:r>
              <a:rPr lang="en-US" sz="3000" b="1">
                <a:solidFill>
                  <a:srgbClr val="000000"/>
                </a:solidFill>
                <a:latin typeface="Arial" pitchFamily="34"/>
                <a:cs typeface="Arial" pitchFamily="34"/>
              </a:rPr>
              <a:t>The ‘pyramid’ theory of terrorism</a:t>
            </a:r>
          </a:p>
        </p:txBody>
      </p:sp>
      <p:cxnSp>
        <p:nvCxnSpPr>
          <p:cNvPr id="3" name="Straight Connector 5">
            <a:extLst>
              <a:ext uri="{FF2B5EF4-FFF2-40B4-BE49-F238E27FC236}">
                <a16:creationId xmlns:a16="http://schemas.microsoft.com/office/drawing/2014/main" id="{0417F710-71AC-4971-BC2C-F123A577B9AC}"/>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1F497D"/>
            </a:solidFill>
            <a:prstDash val="solid"/>
            <a:miter/>
          </a:ln>
        </p:spPr>
      </p:cxnSp>
      <p:cxnSp>
        <p:nvCxnSpPr>
          <p:cNvPr id="4" name="Straight Connector 6">
            <a:extLst>
              <a:ext uri="{FF2B5EF4-FFF2-40B4-BE49-F238E27FC236}">
                <a16:creationId xmlns:a16="http://schemas.microsoft.com/office/drawing/2014/main" id="{BB1E6BB3-788C-44BE-82EA-3FB362DA150C}"/>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1F497D"/>
            </a:solidFill>
            <a:prstDash val="solid"/>
            <a:miter/>
          </a:ln>
        </p:spPr>
      </p:cxnSp>
      <p:pic>
        <p:nvPicPr>
          <p:cNvPr id="5" name="Picture 3" descr="A pyramid shape with 6 layers, the sections from bottom to the top are:&#10;&#10;Unhappy people.&#10;Looking for justice.&#10;Frustration, perceived grievances and anger.&#10;Seeks like minded individuals or groups ">
            <a:extLst>
              <a:ext uri="{FF2B5EF4-FFF2-40B4-BE49-F238E27FC236}">
                <a16:creationId xmlns:a16="http://schemas.microsoft.com/office/drawing/2014/main" id="{9C1DC664-9E27-430C-A1FC-B4B8F3FABE96}"/>
              </a:ext>
            </a:extLst>
          </p:cNvPr>
          <p:cNvPicPr>
            <a:picLocks noChangeAspect="1"/>
          </p:cNvPicPr>
          <p:nvPr/>
        </p:nvPicPr>
        <p:blipFill>
          <a:blip r:embed="rId2"/>
          <a:stretch>
            <a:fillRect/>
          </a:stretch>
        </p:blipFill>
        <p:spPr>
          <a:xfrm>
            <a:off x="2206483" y="1889269"/>
            <a:ext cx="4954008" cy="4946373"/>
          </a:xfrm>
          <a:prstGeom prst="rect">
            <a:avLst/>
          </a:prstGeom>
          <a:noFill/>
          <a:ln w="25402" cap="flat">
            <a:solidFill>
              <a:srgbClr val="FFFFFF">
                <a:alpha val="83000"/>
              </a:srgbClr>
            </a:solidFill>
            <a:prstDash val="solid"/>
            <a:miter/>
          </a:ln>
        </p:spPr>
      </p:pic>
      <p:cxnSp>
        <p:nvCxnSpPr>
          <p:cNvPr id="6" name="Straight Connector 9">
            <a:extLst>
              <a:ext uri="{FF2B5EF4-FFF2-40B4-BE49-F238E27FC236}">
                <a16:creationId xmlns:a16="http://schemas.microsoft.com/office/drawing/2014/main" id="{63DBFA3B-99DC-45A8-AC54-EAC62D1154EB}"/>
              </a:ext>
              <a:ext uri="{C183D7F6-B498-43B3-948B-1728B52AA6E4}">
                <adec:decorative xmlns:adec="http://schemas.microsoft.com/office/drawing/2017/decorative" val="1"/>
              </a:ext>
            </a:extLst>
          </p:cNvPr>
          <p:cNvCxnSpPr/>
          <p:nvPr/>
        </p:nvCxnSpPr>
        <p:spPr>
          <a:xfrm>
            <a:off x="4803910" y="2663683"/>
            <a:ext cx="1232455" cy="0"/>
          </a:xfrm>
          <a:prstGeom prst="straightConnector1">
            <a:avLst/>
          </a:prstGeom>
          <a:noFill/>
          <a:ln w="34920" cap="flat">
            <a:solidFill>
              <a:srgbClr val="D51C19"/>
            </a:solidFill>
            <a:prstDash val="solid"/>
            <a:miter/>
          </a:ln>
        </p:spPr>
      </p:cxnSp>
      <p:sp>
        <p:nvSpPr>
          <p:cNvPr id="7" name="TextBox 10">
            <a:extLst>
              <a:ext uri="{FF2B5EF4-FFF2-40B4-BE49-F238E27FC236}">
                <a16:creationId xmlns:a16="http://schemas.microsoft.com/office/drawing/2014/main" id="{01FEC699-F9D0-4A55-95A8-816AF3F32739}"/>
              </a:ext>
            </a:extLst>
          </p:cNvPr>
          <p:cNvSpPr txBox="1"/>
          <p:nvPr/>
        </p:nvSpPr>
        <p:spPr>
          <a:xfrm>
            <a:off x="6115882" y="2479020"/>
            <a:ext cx="107111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Attack</a:t>
            </a:r>
          </a:p>
        </p:txBody>
      </p:sp>
      <p:pic>
        <p:nvPicPr>
          <p:cNvPr id="8" name="Picture 7" descr="Department for Education logo">
            <a:extLst>
              <a:ext uri="{FF2B5EF4-FFF2-40B4-BE49-F238E27FC236}">
                <a16:creationId xmlns:a16="http://schemas.microsoft.com/office/drawing/2014/main" id="{E217B361-E5B7-4517-BC27-008C7C854B44}"/>
              </a:ext>
            </a:extLst>
          </p:cNvPr>
          <p:cNvPicPr>
            <a:picLocks noChangeAspect="1"/>
          </p:cNvPicPr>
          <p:nvPr/>
        </p:nvPicPr>
        <p:blipFill>
          <a:blip r:embed="rId3"/>
          <a:stretch>
            <a:fillRect/>
          </a:stretch>
        </p:blipFill>
        <p:spPr>
          <a:xfrm>
            <a:off x="149449" y="5679228"/>
            <a:ext cx="1150607" cy="115060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69">
    <p:bg>
      <p:bgPr>
        <a:solidFill>
          <a:srgbClr val="FFFFFF"/>
        </a:solidFill>
        <a:effectLst/>
      </p:bgPr>
    </p:bg>
    <p:spTree>
      <p:nvGrpSpPr>
        <p:cNvPr id="1" name=""/>
        <p:cNvGrpSpPr/>
        <p:nvPr/>
      </p:nvGrpSpPr>
      <p:grpSpPr>
        <a:xfrm>
          <a:off x="0" y="0"/>
          <a:ext cx="0" cy="0"/>
          <a:chOff x="0" y="0"/>
          <a:chExt cx="0" cy="0"/>
        </a:xfrm>
      </p:grpSpPr>
      <p:pic>
        <p:nvPicPr>
          <p:cNvPr id="2" name="Picture 24">
            <a:extLst>
              <a:ext uri="{FF2B5EF4-FFF2-40B4-BE49-F238E27FC236}">
                <a16:creationId xmlns:a16="http://schemas.microsoft.com/office/drawing/2014/main" id="{F271CEC7-B825-4A70-AC0B-4B31A3E8BC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2BBEE1DF-B685-41C4-B527-3D5C3532B6BE}"/>
              </a:ext>
            </a:extLst>
          </p:cNvPr>
          <p:cNvSpPr txBox="1">
            <a:spLocks noGrp="1"/>
          </p:cNvSpPr>
          <p:nvPr>
            <p:ph type="title"/>
          </p:nvPr>
        </p:nvSpPr>
        <p:spPr>
          <a:xfrm>
            <a:off x="442789" y="580086"/>
            <a:ext cx="8280303" cy="1117479"/>
          </a:xfrm>
        </p:spPr>
        <p:txBody>
          <a:bodyPr anchorCtr="1"/>
          <a:lstStyle/>
          <a:p>
            <a:pPr lvl="0" algn="ctr"/>
            <a:r>
              <a:rPr lang="en-US" sz="3000" b="1">
                <a:solidFill>
                  <a:srgbClr val="000000"/>
                </a:solidFill>
                <a:latin typeface="Arial" pitchFamily="34"/>
                <a:cs typeface="Arial" pitchFamily="34"/>
              </a:rPr>
              <a:t>The ‘iceberg’ theory of terrorism</a:t>
            </a:r>
          </a:p>
        </p:txBody>
      </p:sp>
      <p:cxnSp>
        <p:nvCxnSpPr>
          <p:cNvPr id="4" name="Straight Connector 5">
            <a:extLst>
              <a:ext uri="{FF2B5EF4-FFF2-40B4-BE49-F238E27FC236}">
                <a16:creationId xmlns:a16="http://schemas.microsoft.com/office/drawing/2014/main" id="{BF9439AB-3D5D-4342-9A31-C9AAB748846B}"/>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1F497D"/>
            </a:solidFill>
            <a:prstDash val="solid"/>
            <a:miter/>
          </a:ln>
        </p:spPr>
      </p:cxnSp>
      <p:cxnSp>
        <p:nvCxnSpPr>
          <p:cNvPr id="5" name="Straight Connector 6">
            <a:extLst>
              <a:ext uri="{FF2B5EF4-FFF2-40B4-BE49-F238E27FC236}">
                <a16:creationId xmlns:a16="http://schemas.microsoft.com/office/drawing/2014/main" id="{9A251D28-076A-433C-B6E9-79554F68DDE2}"/>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1F497D"/>
            </a:solidFill>
            <a:prstDash val="solid"/>
            <a:miter/>
          </a:ln>
        </p:spPr>
      </p:cxnSp>
      <p:grpSp>
        <p:nvGrpSpPr>
          <p:cNvPr id="6" name="Groupe 36">
            <a:extLst>
              <a:ext uri="{FF2B5EF4-FFF2-40B4-BE49-F238E27FC236}">
                <a16:creationId xmlns:a16="http://schemas.microsoft.com/office/drawing/2014/main" id="{D25B2B67-EAC1-422F-8636-098981BA8593}"/>
              </a:ext>
              <a:ext uri="{C183D7F6-B498-43B3-948B-1728B52AA6E4}">
                <adec:decorative xmlns:adec="http://schemas.microsoft.com/office/drawing/2017/decorative" val="1"/>
              </a:ext>
            </a:extLst>
          </p:cNvPr>
          <p:cNvGrpSpPr/>
          <p:nvPr/>
        </p:nvGrpSpPr>
        <p:grpSpPr>
          <a:xfrm>
            <a:off x="3975646" y="1896547"/>
            <a:ext cx="4782942" cy="1477771"/>
            <a:chOff x="3975646" y="1896547"/>
            <a:chExt cx="4782942" cy="1477771"/>
          </a:xfrm>
        </p:grpSpPr>
        <p:sp>
          <p:nvSpPr>
            <p:cNvPr id="7" name="Freeform 7">
              <a:extLst>
                <a:ext uri="{FF2B5EF4-FFF2-40B4-BE49-F238E27FC236}">
                  <a16:creationId xmlns:a16="http://schemas.microsoft.com/office/drawing/2014/main" id="{D2E3D1CD-5E0B-4507-AA8F-9C1C0C268FC8}"/>
                </a:ext>
              </a:extLst>
            </p:cNvPr>
            <p:cNvSpPr/>
            <p:nvPr/>
          </p:nvSpPr>
          <p:spPr>
            <a:xfrm>
              <a:off x="3975646" y="1896547"/>
              <a:ext cx="4621779" cy="1477770"/>
            </a:xfrm>
            <a:custGeom>
              <a:avLst/>
              <a:gdLst>
                <a:gd name="f0" fmla="val 10800000"/>
                <a:gd name="f1" fmla="val 5400000"/>
                <a:gd name="f2" fmla="val 180"/>
                <a:gd name="f3" fmla="val w"/>
                <a:gd name="f4" fmla="val h"/>
                <a:gd name="f5" fmla="val 0"/>
                <a:gd name="f6" fmla="val 13937"/>
                <a:gd name="f7" fmla="val 3801"/>
                <a:gd name="f8" fmla="val 13301"/>
                <a:gd name="f9" fmla="val 2802"/>
                <a:gd name="f10" fmla="val 13152"/>
                <a:gd name="f11" fmla="val 1719"/>
                <a:gd name="f12" fmla="val 12258"/>
                <a:gd name="f13" fmla="val 1475"/>
                <a:gd name="f14" fmla="val 2049"/>
                <a:gd name="f15" fmla="val 11849"/>
                <a:gd name="f16" fmla="val 2229"/>
                <a:gd name="f17" fmla="val 11997"/>
                <a:gd name="f18" fmla="val 3076"/>
                <a:gd name="f19" fmla="val 11289"/>
                <a:gd name="f20" fmla="val 2545"/>
                <a:gd name="f21" fmla="val 10842"/>
                <a:gd name="f22" fmla="val 11103"/>
                <a:gd name="f23" fmla="val 3250"/>
                <a:gd name="f24" fmla="val 10730"/>
                <a:gd name="f25" fmla="val 3511"/>
                <a:gd name="f26" fmla="val 10581"/>
                <a:gd name="f27" fmla="val 3133"/>
                <a:gd name="f28" fmla="val 9985"/>
                <a:gd name="f29" fmla="val 2929"/>
                <a:gd name="f30" fmla="val 9687"/>
                <a:gd name="f31" fmla="val 895"/>
                <a:gd name="f32" fmla="val 702"/>
                <a:gd name="f33" fmla="val 321"/>
                <a:gd name="f34" fmla="val 9091"/>
                <a:gd name="f35" fmla="val 7675"/>
                <a:gd name="f36" fmla="val 470"/>
                <a:gd name="f37" fmla="val 6185"/>
                <a:gd name="f38" fmla="val 1248"/>
                <a:gd name="f39" fmla="val 5514"/>
                <a:gd name="f40" fmla="val 5436"/>
                <a:gd name="f41" fmla="val 2009"/>
                <a:gd name="f42" fmla="val 5813"/>
                <a:gd name="f43" fmla="val 6856"/>
                <a:gd name="f44" fmla="val 5365"/>
                <a:gd name="f45" fmla="val 4545"/>
                <a:gd name="f46" fmla="val 2441"/>
                <a:gd name="f47" fmla="val 4045"/>
                <a:gd name="f48" fmla="val 1287"/>
                <a:gd name="f49" fmla="val 3763"/>
                <a:gd name="f50" fmla="val 1141"/>
                <a:gd name="f51" fmla="val 2198"/>
                <a:gd name="f52" fmla="val 1871"/>
                <a:gd name="f53" fmla="val 1341"/>
                <a:gd name="f54" fmla="val 3818"/>
                <a:gd name="f55" fmla="val 3795"/>
                <a:gd name="f56" fmla="val 3166"/>
                <a:gd name="f57" fmla="val 4651"/>
                <a:gd name="f58" fmla="val 3764"/>
                <a:gd name="f59" fmla="val 8532"/>
                <a:gd name="f60" fmla="val 2223"/>
                <a:gd name="f61" fmla="val 7862"/>
                <a:gd name="f62" fmla="val 8048"/>
                <a:gd name="f63" fmla="val 1861"/>
                <a:gd name="f64" fmla="val 9016"/>
                <a:gd name="f65" fmla="val 588"/>
                <a:gd name="f66" fmla="val 8830"/>
                <a:gd name="f67" fmla="val 1433"/>
                <a:gd name="f68" fmla="val 9202"/>
                <a:gd name="f69" fmla="+- 0 0 -90"/>
                <a:gd name="f70" fmla="*/ f3 1 13937"/>
                <a:gd name="f71" fmla="*/ f4 1 3801"/>
                <a:gd name="f72" fmla="+- f7 0 f5"/>
                <a:gd name="f73" fmla="+- f6 0 f5"/>
                <a:gd name="f74" fmla="*/ f69 f0 1"/>
                <a:gd name="f75" fmla="*/ f73 1 13937"/>
                <a:gd name="f76" fmla="*/ f72 1 3801"/>
                <a:gd name="f77" fmla="*/ 2147483646 f73 1"/>
                <a:gd name="f78" fmla="*/ 2147483646 f72 1"/>
                <a:gd name="f79" fmla="*/ 0 f72 1"/>
                <a:gd name="f80" fmla="*/ 0 f73 1"/>
                <a:gd name="f81" fmla="*/ 13937 f73 1"/>
                <a:gd name="f82" fmla="*/ 3801 f72 1"/>
                <a:gd name="f83" fmla="*/ f74 1 f2"/>
                <a:gd name="f84" fmla="*/ f77 1 13937"/>
                <a:gd name="f85" fmla="*/ f78 1 3801"/>
                <a:gd name="f86" fmla="*/ f79 1 3801"/>
                <a:gd name="f87" fmla="*/ f80 1 13937"/>
                <a:gd name="f88" fmla="*/ f81 1 13937"/>
                <a:gd name="f89" fmla="*/ f82 1 3801"/>
                <a:gd name="f90" fmla="+- f83 0 f1"/>
                <a:gd name="f91" fmla="*/ f84 1 f75"/>
                <a:gd name="f92" fmla="*/ f85 1 f76"/>
                <a:gd name="f93" fmla="*/ f86 1 f76"/>
                <a:gd name="f94" fmla="*/ f87 1 f75"/>
                <a:gd name="f95" fmla="*/ f88 1 f75"/>
                <a:gd name="f96" fmla="*/ f89 1 f76"/>
                <a:gd name="f97" fmla="*/ f94 f70 1"/>
                <a:gd name="f98" fmla="*/ f95 f70 1"/>
                <a:gd name="f99" fmla="*/ f96 f71 1"/>
                <a:gd name="f100" fmla="*/ f93 f71 1"/>
                <a:gd name="f101" fmla="*/ f91 f70 1"/>
                <a:gd name="f102" fmla="*/ f92 f71 1"/>
              </a:gdLst>
              <a:ahLst/>
              <a:cxnLst>
                <a:cxn ang="3cd4">
                  <a:pos x="hc" y="t"/>
                </a:cxn>
                <a:cxn ang="0">
                  <a:pos x="r" y="vc"/>
                </a:cxn>
                <a:cxn ang="cd4">
                  <a:pos x="hc" y="b"/>
                </a:cxn>
                <a:cxn ang="cd2">
                  <a:pos x="l" y="vc"/>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0"/>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97"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 ang="f90">
                  <a:pos x="f101" y="f102"/>
                </a:cxn>
              </a:cxnLst>
              <a:rect l="f97" t="f100" r="f98" b="f99"/>
              <a:pathLst>
                <a:path w="13937" h="3801">
                  <a:moveTo>
                    <a:pt x="f8" y="f9"/>
                  </a:moveTo>
                  <a:lnTo>
                    <a:pt x="f10" y="f11"/>
                  </a:lnTo>
                  <a:lnTo>
                    <a:pt x="f12" y="f13"/>
                  </a:lnTo>
                  <a:lnTo>
                    <a:pt x="f12" y="f14"/>
                  </a:lnTo>
                  <a:lnTo>
                    <a:pt x="f15" y="f16"/>
                  </a:lnTo>
                  <a:lnTo>
                    <a:pt x="f17" y="f18"/>
                  </a:lnTo>
                  <a:lnTo>
                    <a:pt x="f19" y="f20"/>
                  </a:lnTo>
                  <a:lnTo>
                    <a:pt x="f21" y="f9"/>
                  </a:lnTo>
                  <a:lnTo>
                    <a:pt x="f22" y="f23"/>
                  </a:lnTo>
                  <a:lnTo>
                    <a:pt x="f24" y="f25"/>
                  </a:lnTo>
                  <a:lnTo>
                    <a:pt x="f26" y="f27"/>
                  </a:lnTo>
                  <a:lnTo>
                    <a:pt x="f28" y="f29"/>
                  </a:lnTo>
                  <a:lnTo>
                    <a:pt x="f30" y="f14"/>
                  </a:lnTo>
                  <a:lnTo>
                    <a:pt x="f30" y="f31"/>
                  </a:lnTo>
                  <a:lnTo>
                    <a:pt x="f30" y="f32"/>
                  </a:lnTo>
                  <a:lnTo>
                    <a:pt x="f30" y="f33"/>
                  </a:lnTo>
                  <a:lnTo>
                    <a:pt x="f34" y="f5"/>
                  </a:lnTo>
                  <a:lnTo>
                    <a:pt x="f35" y="f36"/>
                  </a:lnTo>
                  <a:lnTo>
                    <a:pt x="f37" y="f38"/>
                  </a:lnTo>
                  <a:lnTo>
                    <a:pt x="f39" y="f14"/>
                  </a:lnTo>
                  <a:lnTo>
                    <a:pt x="f40" y="f41"/>
                  </a:lnTo>
                  <a:lnTo>
                    <a:pt x="f42" y="f9"/>
                  </a:lnTo>
                  <a:lnTo>
                    <a:pt x="f43" y="f27"/>
                  </a:lnTo>
                  <a:lnTo>
                    <a:pt x="f44" y="f29"/>
                  </a:lnTo>
                  <a:lnTo>
                    <a:pt x="f45" y="f46"/>
                  </a:lnTo>
                  <a:lnTo>
                    <a:pt x="f47" y="f48"/>
                  </a:lnTo>
                  <a:lnTo>
                    <a:pt x="f49" y="f50"/>
                  </a:lnTo>
                  <a:lnTo>
                    <a:pt x="f51" y="f52"/>
                  </a:lnTo>
                  <a:lnTo>
                    <a:pt x="f53" y="f27"/>
                  </a:lnTo>
                  <a:lnTo>
                    <a:pt x="f5" y="f49"/>
                  </a:lnTo>
                  <a:lnTo>
                    <a:pt x="f54" y="f55"/>
                  </a:lnTo>
                  <a:lnTo>
                    <a:pt x="f56" y="f9"/>
                  </a:lnTo>
                  <a:lnTo>
                    <a:pt x="f57" y="f7"/>
                  </a:lnTo>
                  <a:lnTo>
                    <a:pt x="f6" y="f58"/>
                  </a:lnTo>
                  <a:lnTo>
                    <a:pt x="f8" y="f9"/>
                  </a:lnTo>
                  <a:close/>
                  <a:moveTo>
                    <a:pt x="f59" y="f60"/>
                  </a:moveTo>
                  <a:lnTo>
                    <a:pt x="f61" y="f27"/>
                  </a:lnTo>
                  <a:lnTo>
                    <a:pt x="f62" y="f63"/>
                  </a:lnTo>
                  <a:lnTo>
                    <a:pt x="f64" y="f65"/>
                  </a:lnTo>
                  <a:lnTo>
                    <a:pt x="f66" y="f67"/>
                  </a:lnTo>
                  <a:lnTo>
                    <a:pt x="f68" y="f20"/>
                  </a:lnTo>
                  <a:lnTo>
                    <a:pt x="f59" y="f60"/>
                  </a:lnTo>
                  <a:close/>
                </a:path>
              </a:pathLst>
            </a:custGeom>
            <a:solidFill>
              <a:srgbClr val="FFFFFF"/>
            </a:solid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Freeform 8">
              <a:extLst>
                <a:ext uri="{FF2B5EF4-FFF2-40B4-BE49-F238E27FC236}">
                  <a16:creationId xmlns:a16="http://schemas.microsoft.com/office/drawing/2014/main" id="{9B1227EA-A000-490E-B48B-D4789CDC3E37}"/>
                </a:ext>
              </a:extLst>
            </p:cNvPr>
            <p:cNvSpPr/>
            <p:nvPr/>
          </p:nvSpPr>
          <p:spPr>
            <a:xfrm>
              <a:off x="5317647" y="2397136"/>
              <a:ext cx="932642" cy="718096"/>
            </a:xfrm>
            <a:custGeom>
              <a:avLst/>
              <a:gdLst>
                <a:gd name="f0" fmla="val 10800000"/>
                <a:gd name="f1" fmla="val 5400000"/>
                <a:gd name="f2" fmla="val 180"/>
                <a:gd name="f3" fmla="val w"/>
                <a:gd name="f4" fmla="val h"/>
                <a:gd name="f5" fmla="val 0"/>
                <a:gd name="f6" fmla="val 2811"/>
                <a:gd name="f7" fmla="val 1846"/>
                <a:gd name="f8" fmla="val 1320"/>
                <a:gd name="f9" fmla="val 1642"/>
                <a:gd name="f10" fmla="val 1768"/>
                <a:gd name="f11" fmla="val 1515"/>
                <a:gd name="f12" fmla="val 1391"/>
                <a:gd name="f13" fmla="val 722"/>
                <a:gd name="f14" fmla="val 500"/>
                <a:gd name="f15" fmla="val 1154"/>
                <a:gd name="f16" fmla="+- 0 0 -90"/>
                <a:gd name="f17" fmla="*/ f3 1 2811"/>
                <a:gd name="f18" fmla="*/ f4 1 1846"/>
                <a:gd name="f19" fmla="+- f7 0 f5"/>
                <a:gd name="f20" fmla="+- f6 0 f5"/>
                <a:gd name="f21" fmla="*/ f16 f0 1"/>
                <a:gd name="f22" fmla="*/ f20 1 2811"/>
                <a:gd name="f23" fmla="*/ f19 1 1846"/>
                <a:gd name="f24" fmla="*/ 1320 f20 1"/>
                <a:gd name="f25" fmla="*/ 1642 f19 1"/>
                <a:gd name="f26" fmla="*/ 2811 f20 1"/>
                <a:gd name="f27" fmla="*/ 1846 f19 1"/>
                <a:gd name="f28" fmla="*/ 1768 f20 1"/>
                <a:gd name="f29" fmla="*/ 1515 f19 1"/>
                <a:gd name="f30" fmla="*/ 1391 f20 1"/>
                <a:gd name="f31" fmla="*/ 722 f19 1"/>
                <a:gd name="f32" fmla="*/ 0 f20 1"/>
                <a:gd name="f33" fmla="*/ 0 f19 1"/>
                <a:gd name="f34" fmla="*/ 500 f20 1"/>
                <a:gd name="f35" fmla="*/ 1154 f19 1"/>
                <a:gd name="f36" fmla="*/ f21 1 f2"/>
                <a:gd name="f37" fmla="*/ f24 1 2811"/>
                <a:gd name="f38" fmla="*/ f25 1 1846"/>
                <a:gd name="f39" fmla="*/ f26 1 2811"/>
                <a:gd name="f40" fmla="*/ f27 1 1846"/>
                <a:gd name="f41" fmla="*/ f28 1 2811"/>
                <a:gd name="f42" fmla="*/ f29 1 1846"/>
                <a:gd name="f43" fmla="*/ f30 1 2811"/>
                <a:gd name="f44" fmla="*/ f31 1 1846"/>
                <a:gd name="f45" fmla="*/ f32 1 2811"/>
                <a:gd name="f46" fmla="*/ f33 1 1846"/>
                <a:gd name="f47" fmla="*/ f34 1 2811"/>
                <a:gd name="f48" fmla="*/ f35 1 1846"/>
                <a:gd name="f49" fmla="*/ 0 1 f22"/>
                <a:gd name="f50" fmla="*/ f6 1 f22"/>
                <a:gd name="f51" fmla="*/ 0 1 f23"/>
                <a:gd name="f52" fmla="*/ f7 1 f23"/>
                <a:gd name="f53" fmla="+- f36 0 f1"/>
                <a:gd name="f54" fmla="*/ f37 1 f22"/>
                <a:gd name="f55" fmla="*/ f38 1 f23"/>
                <a:gd name="f56" fmla="*/ f39 1 f22"/>
                <a:gd name="f57" fmla="*/ f40 1 f23"/>
                <a:gd name="f58" fmla="*/ f41 1 f22"/>
                <a:gd name="f59" fmla="*/ f42 1 f23"/>
                <a:gd name="f60" fmla="*/ f43 1 f22"/>
                <a:gd name="f61" fmla="*/ f44 1 f23"/>
                <a:gd name="f62" fmla="*/ f45 1 f22"/>
                <a:gd name="f63" fmla="*/ f46 1 f23"/>
                <a:gd name="f64" fmla="*/ f47 1 f22"/>
                <a:gd name="f65" fmla="*/ f48 1 f23"/>
                <a:gd name="f66" fmla="*/ f49 f17 1"/>
                <a:gd name="f67" fmla="*/ f50 f17 1"/>
                <a:gd name="f68" fmla="*/ f52 f18 1"/>
                <a:gd name="f69" fmla="*/ f51 f18 1"/>
                <a:gd name="f70" fmla="*/ f54 f17 1"/>
                <a:gd name="f71" fmla="*/ f55 f18 1"/>
                <a:gd name="f72" fmla="*/ f56 f17 1"/>
                <a:gd name="f73" fmla="*/ f57 f18 1"/>
                <a:gd name="f74" fmla="*/ f58 f17 1"/>
                <a:gd name="f75" fmla="*/ f59 f18 1"/>
                <a:gd name="f76" fmla="*/ f60 f17 1"/>
                <a:gd name="f77" fmla="*/ f61 f18 1"/>
                <a:gd name="f78" fmla="*/ f62 f17 1"/>
                <a:gd name="f79" fmla="*/ f63 f18 1"/>
                <a:gd name="f80" fmla="*/ f64 f17 1"/>
                <a:gd name="f81" fmla="*/ f65 f18 1"/>
              </a:gdLst>
              <a:ahLst/>
              <a:cxnLst>
                <a:cxn ang="3cd4">
                  <a:pos x="hc" y="t"/>
                </a:cxn>
                <a:cxn ang="0">
                  <a:pos x="r" y="vc"/>
                </a:cxn>
                <a:cxn ang="cd4">
                  <a:pos x="hc" y="b"/>
                </a:cxn>
                <a:cxn ang="cd2">
                  <a:pos x="l" y="vc"/>
                </a:cxn>
                <a:cxn ang="f53">
                  <a:pos x="f70" y="f71"/>
                </a:cxn>
                <a:cxn ang="f53">
                  <a:pos x="f72" y="f73"/>
                </a:cxn>
                <a:cxn ang="f53">
                  <a:pos x="f74" y="f75"/>
                </a:cxn>
                <a:cxn ang="f53">
                  <a:pos x="f76" y="f77"/>
                </a:cxn>
                <a:cxn ang="f53">
                  <a:pos x="f78" y="f79"/>
                </a:cxn>
                <a:cxn ang="f53">
                  <a:pos x="f80" y="f81"/>
                </a:cxn>
                <a:cxn ang="f53">
                  <a:pos x="f70" y="f71"/>
                </a:cxn>
              </a:cxnLst>
              <a:rect l="f66" t="f69" r="f67" b="f68"/>
              <a:pathLst>
                <a:path w="2811" h="1846">
                  <a:moveTo>
                    <a:pt x="f8" y="f9"/>
                  </a:moveTo>
                  <a:lnTo>
                    <a:pt x="f6" y="f7"/>
                  </a:lnTo>
                  <a:lnTo>
                    <a:pt x="f10" y="f11"/>
                  </a:lnTo>
                  <a:lnTo>
                    <a:pt x="f12" y="f13"/>
                  </a:lnTo>
                  <a:lnTo>
                    <a:pt x="f5" y="f5"/>
                  </a:lnTo>
                  <a:lnTo>
                    <a:pt x="f14" y="f15"/>
                  </a:lnTo>
                  <a:lnTo>
                    <a:pt x="f8" y="f9"/>
                  </a:lnTo>
                  <a:close/>
                </a:path>
              </a:pathLst>
            </a:custGeom>
            <a:solidFill>
              <a:srgbClr val="93CDDD"/>
            </a:solidFill>
            <a:ln w="9528" cap="flat">
              <a:solidFill>
                <a:srgbClr val="1F497D"/>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Freeform 9">
              <a:extLst>
                <a:ext uri="{FF2B5EF4-FFF2-40B4-BE49-F238E27FC236}">
                  <a16:creationId xmlns:a16="http://schemas.microsoft.com/office/drawing/2014/main" id="{B1DB5EF9-F264-4468-861D-5FC2BF15A4A0}"/>
                </a:ext>
              </a:extLst>
            </p:cNvPr>
            <p:cNvSpPr/>
            <p:nvPr/>
          </p:nvSpPr>
          <p:spPr>
            <a:xfrm>
              <a:off x="5026081" y="2985680"/>
              <a:ext cx="494315" cy="388638"/>
            </a:xfrm>
            <a:custGeom>
              <a:avLst/>
              <a:gdLst>
                <a:gd name="f0" fmla="val 10800000"/>
                <a:gd name="f1" fmla="val 5400000"/>
                <a:gd name="f2" fmla="val 180"/>
                <a:gd name="f3" fmla="val w"/>
                <a:gd name="f4" fmla="val h"/>
                <a:gd name="f5" fmla="val 0"/>
                <a:gd name="f6" fmla="val 1485"/>
                <a:gd name="f7" fmla="val 999"/>
                <a:gd name="f8" fmla="val 652"/>
                <a:gd name="f9" fmla="val 993"/>
                <a:gd name="f10" fmla="+- 0 0 -90"/>
                <a:gd name="f11" fmla="*/ f3 1 1485"/>
                <a:gd name="f12" fmla="*/ f4 1 999"/>
                <a:gd name="f13" fmla="+- f7 0 f5"/>
                <a:gd name="f14" fmla="+- f6 0 f5"/>
                <a:gd name="f15" fmla="*/ f10 f0 1"/>
                <a:gd name="f16" fmla="*/ f14 1 1485"/>
                <a:gd name="f17" fmla="*/ f13 1 999"/>
                <a:gd name="f18" fmla="*/ 652 f14 1"/>
                <a:gd name="f19" fmla="*/ 993 f13 1"/>
                <a:gd name="f20" fmla="*/ 1485 f14 1"/>
                <a:gd name="f21" fmla="*/ 999 f13 1"/>
                <a:gd name="f22" fmla="*/ 0 f14 1"/>
                <a:gd name="f23" fmla="*/ 0 f13 1"/>
                <a:gd name="f24" fmla="*/ f15 1 f2"/>
                <a:gd name="f25" fmla="*/ f18 1 1485"/>
                <a:gd name="f26" fmla="*/ f19 1 999"/>
                <a:gd name="f27" fmla="*/ f20 1 1485"/>
                <a:gd name="f28" fmla="*/ f21 1 999"/>
                <a:gd name="f29" fmla="*/ f22 1 1485"/>
                <a:gd name="f30" fmla="*/ f23 1 999"/>
                <a:gd name="f31" fmla="*/ 0 1 f16"/>
                <a:gd name="f32" fmla="*/ f6 1 f16"/>
                <a:gd name="f33" fmla="*/ 0 1 f17"/>
                <a:gd name="f34" fmla="*/ f7 1 f17"/>
                <a:gd name="f35" fmla="+- f24 0 f1"/>
                <a:gd name="f36" fmla="*/ f25 1 f16"/>
                <a:gd name="f37" fmla="*/ f26 1 f17"/>
                <a:gd name="f38" fmla="*/ f27 1 f16"/>
                <a:gd name="f39" fmla="*/ f28 1 f17"/>
                <a:gd name="f40" fmla="*/ f29 1 f16"/>
                <a:gd name="f41" fmla="*/ f30 1 f17"/>
                <a:gd name="f42" fmla="*/ f31 f11 1"/>
                <a:gd name="f43" fmla="*/ f32 f11 1"/>
                <a:gd name="f44" fmla="*/ f34 f12 1"/>
                <a:gd name="f45" fmla="*/ f33 f12 1"/>
                <a:gd name="f46" fmla="*/ f36 f11 1"/>
                <a:gd name="f47" fmla="*/ f37 f12 1"/>
                <a:gd name="f48" fmla="*/ f38 f11 1"/>
                <a:gd name="f49" fmla="*/ f39 f12 1"/>
                <a:gd name="f50" fmla="*/ f40 f11 1"/>
                <a:gd name="f51" fmla="*/ f41 f12 1"/>
              </a:gdLst>
              <a:ahLst/>
              <a:cxnLst>
                <a:cxn ang="3cd4">
                  <a:pos x="hc" y="t"/>
                </a:cxn>
                <a:cxn ang="0">
                  <a:pos x="r" y="vc"/>
                </a:cxn>
                <a:cxn ang="cd4">
                  <a:pos x="hc" y="b"/>
                </a:cxn>
                <a:cxn ang="cd2">
                  <a:pos x="l" y="vc"/>
                </a:cxn>
                <a:cxn ang="f35">
                  <a:pos x="f46" y="f47"/>
                </a:cxn>
                <a:cxn ang="f35">
                  <a:pos x="f48" y="f49"/>
                </a:cxn>
                <a:cxn ang="f35">
                  <a:pos x="f50" y="f51"/>
                </a:cxn>
                <a:cxn ang="f35">
                  <a:pos x="f46" y="f47"/>
                </a:cxn>
              </a:cxnLst>
              <a:rect l="f42" t="f45" r="f43" b="f44"/>
              <a:pathLst>
                <a:path w="1485" h="999">
                  <a:moveTo>
                    <a:pt x="f8" y="f9"/>
                  </a:moveTo>
                  <a:lnTo>
                    <a:pt x="f6" y="f7"/>
                  </a:lnTo>
                  <a:lnTo>
                    <a:pt x="f5" y="f5"/>
                  </a:lnTo>
                  <a:lnTo>
                    <a:pt x="f8" y="f9"/>
                  </a:lnTo>
                  <a:close/>
                </a:path>
              </a:pathLst>
            </a:custGeom>
            <a:solidFill>
              <a:srgbClr val="93CDDD"/>
            </a:solidFill>
            <a:ln w="9528" cap="flat">
              <a:solidFill>
                <a:srgbClr val="1F497D"/>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0" name="Freeform 10">
              <a:extLst>
                <a:ext uri="{FF2B5EF4-FFF2-40B4-BE49-F238E27FC236}">
                  <a16:creationId xmlns:a16="http://schemas.microsoft.com/office/drawing/2014/main" id="{4742BC55-3B98-4D4B-A5F4-DDF0A74DCA55}"/>
                </a:ext>
              </a:extLst>
            </p:cNvPr>
            <p:cNvSpPr/>
            <p:nvPr/>
          </p:nvSpPr>
          <p:spPr>
            <a:xfrm>
              <a:off x="6584347" y="2125248"/>
              <a:ext cx="444114" cy="989984"/>
            </a:xfrm>
            <a:custGeom>
              <a:avLst/>
              <a:gdLst>
                <a:gd name="f0" fmla="val 10800000"/>
                <a:gd name="f1" fmla="val 5400000"/>
                <a:gd name="f2" fmla="val 180"/>
                <a:gd name="f3" fmla="val w"/>
                <a:gd name="f4" fmla="val h"/>
                <a:gd name="f5" fmla="val 0"/>
                <a:gd name="f6" fmla="val 1340"/>
                <a:gd name="f7" fmla="val 2545"/>
                <a:gd name="f8" fmla="val 1154"/>
                <a:gd name="f9" fmla="val 186"/>
                <a:gd name="f10" fmla="val 1273"/>
                <a:gd name="f11" fmla="val 670"/>
                <a:gd name="f12" fmla="val 1635"/>
                <a:gd name="f13" fmla="val 1957"/>
                <a:gd name="f14" fmla="val 968"/>
                <a:gd name="f15" fmla="val 845"/>
                <a:gd name="f16" fmla="+- 0 0 -90"/>
                <a:gd name="f17" fmla="*/ f3 1 1340"/>
                <a:gd name="f18" fmla="*/ f4 1 2545"/>
                <a:gd name="f19" fmla="+- f7 0 f5"/>
                <a:gd name="f20" fmla="+- f6 0 f5"/>
                <a:gd name="f21" fmla="*/ f16 f0 1"/>
                <a:gd name="f22" fmla="*/ f20 1 1340"/>
                <a:gd name="f23" fmla="*/ f19 1 2545"/>
                <a:gd name="f24" fmla="*/ 1154 f20 1"/>
                <a:gd name="f25" fmla="*/ 0 f19 1"/>
                <a:gd name="f26" fmla="*/ 186 f20 1"/>
                <a:gd name="f27" fmla="*/ 1273 f19 1"/>
                <a:gd name="f28" fmla="*/ 0 f20 1"/>
                <a:gd name="f29" fmla="*/ 2545 f19 1"/>
                <a:gd name="f30" fmla="*/ 670 f20 1"/>
                <a:gd name="f31" fmla="*/ 1635 f19 1"/>
                <a:gd name="f32" fmla="*/ 1340 f20 1"/>
                <a:gd name="f33" fmla="*/ 1957 f19 1"/>
                <a:gd name="f34" fmla="*/ 968 f20 1"/>
                <a:gd name="f35" fmla="*/ 845 f19 1"/>
                <a:gd name="f36" fmla="*/ f21 1 f2"/>
                <a:gd name="f37" fmla="*/ f24 1 1340"/>
                <a:gd name="f38" fmla="*/ f25 1 2545"/>
                <a:gd name="f39" fmla="*/ f26 1 1340"/>
                <a:gd name="f40" fmla="*/ f27 1 2545"/>
                <a:gd name="f41" fmla="*/ f28 1 1340"/>
                <a:gd name="f42" fmla="*/ f29 1 2545"/>
                <a:gd name="f43" fmla="*/ f30 1 1340"/>
                <a:gd name="f44" fmla="*/ f31 1 2545"/>
                <a:gd name="f45" fmla="*/ f32 1 1340"/>
                <a:gd name="f46" fmla="*/ f33 1 2545"/>
                <a:gd name="f47" fmla="*/ f34 1 1340"/>
                <a:gd name="f48" fmla="*/ f35 1 2545"/>
                <a:gd name="f49" fmla="*/ 0 1 f22"/>
                <a:gd name="f50" fmla="*/ f6 1 f22"/>
                <a:gd name="f51" fmla="*/ 0 1 f23"/>
                <a:gd name="f52" fmla="*/ f7 1 f23"/>
                <a:gd name="f53" fmla="+- f36 0 f1"/>
                <a:gd name="f54" fmla="*/ f37 1 f22"/>
                <a:gd name="f55" fmla="*/ f38 1 f23"/>
                <a:gd name="f56" fmla="*/ f39 1 f22"/>
                <a:gd name="f57" fmla="*/ f40 1 f23"/>
                <a:gd name="f58" fmla="*/ f41 1 f22"/>
                <a:gd name="f59" fmla="*/ f42 1 f23"/>
                <a:gd name="f60" fmla="*/ f43 1 f22"/>
                <a:gd name="f61" fmla="*/ f44 1 f23"/>
                <a:gd name="f62" fmla="*/ f45 1 f22"/>
                <a:gd name="f63" fmla="*/ f46 1 f23"/>
                <a:gd name="f64" fmla="*/ f47 1 f22"/>
                <a:gd name="f65" fmla="*/ f48 1 f23"/>
                <a:gd name="f66" fmla="*/ f49 f17 1"/>
                <a:gd name="f67" fmla="*/ f50 f17 1"/>
                <a:gd name="f68" fmla="*/ f52 f18 1"/>
                <a:gd name="f69" fmla="*/ f51 f18 1"/>
                <a:gd name="f70" fmla="*/ f54 f17 1"/>
                <a:gd name="f71" fmla="*/ f55 f18 1"/>
                <a:gd name="f72" fmla="*/ f56 f17 1"/>
                <a:gd name="f73" fmla="*/ f57 f18 1"/>
                <a:gd name="f74" fmla="*/ f58 f17 1"/>
                <a:gd name="f75" fmla="*/ f59 f18 1"/>
                <a:gd name="f76" fmla="*/ f60 f17 1"/>
                <a:gd name="f77" fmla="*/ f61 f18 1"/>
                <a:gd name="f78" fmla="*/ f62 f17 1"/>
                <a:gd name="f79" fmla="*/ f63 f18 1"/>
                <a:gd name="f80" fmla="*/ f64 f17 1"/>
                <a:gd name="f81" fmla="*/ f65 f18 1"/>
              </a:gdLst>
              <a:ahLst/>
              <a:cxnLst>
                <a:cxn ang="3cd4">
                  <a:pos x="hc" y="t"/>
                </a:cxn>
                <a:cxn ang="0">
                  <a:pos x="r" y="vc"/>
                </a:cxn>
                <a:cxn ang="cd4">
                  <a:pos x="hc" y="b"/>
                </a:cxn>
                <a:cxn ang="cd2">
                  <a:pos x="l" y="vc"/>
                </a:cxn>
                <a:cxn ang="f53">
                  <a:pos x="f70" y="f71"/>
                </a:cxn>
                <a:cxn ang="f53">
                  <a:pos x="f72" y="f73"/>
                </a:cxn>
                <a:cxn ang="f53">
                  <a:pos x="f74" y="f75"/>
                </a:cxn>
                <a:cxn ang="f53">
                  <a:pos x="f76" y="f77"/>
                </a:cxn>
                <a:cxn ang="f53">
                  <a:pos x="f78" y="f79"/>
                </a:cxn>
                <a:cxn ang="f53">
                  <a:pos x="f80" y="f81"/>
                </a:cxn>
                <a:cxn ang="f53">
                  <a:pos x="f70" y="f71"/>
                </a:cxn>
              </a:cxnLst>
              <a:rect l="f66" t="f69" r="f67" b="f68"/>
              <a:pathLst>
                <a:path w="1340" h="2545">
                  <a:moveTo>
                    <a:pt x="f8" y="f5"/>
                  </a:moveTo>
                  <a:lnTo>
                    <a:pt x="f9" y="f10"/>
                  </a:lnTo>
                  <a:lnTo>
                    <a:pt x="f5" y="f7"/>
                  </a:lnTo>
                  <a:lnTo>
                    <a:pt x="f11" y="f12"/>
                  </a:lnTo>
                  <a:lnTo>
                    <a:pt x="f6" y="f13"/>
                  </a:lnTo>
                  <a:lnTo>
                    <a:pt x="f14" y="f15"/>
                  </a:lnTo>
                  <a:lnTo>
                    <a:pt x="f8" y="f5"/>
                  </a:lnTo>
                  <a:close/>
                </a:path>
              </a:pathLst>
            </a:custGeom>
            <a:solidFill>
              <a:srgbClr val="93CDDD"/>
            </a:solidFill>
            <a:ln w="9528" cap="flat">
              <a:solidFill>
                <a:srgbClr val="1F497D"/>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1" name="Freeform 11">
              <a:extLst>
                <a:ext uri="{FF2B5EF4-FFF2-40B4-BE49-F238E27FC236}">
                  <a16:creationId xmlns:a16="http://schemas.microsoft.com/office/drawing/2014/main" id="{6749E57C-A254-4C7D-8D33-345D9C9ECEC1}"/>
                </a:ext>
              </a:extLst>
            </p:cNvPr>
            <p:cNvSpPr/>
            <p:nvPr/>
          </p:nvSpPr>
          <p:spPr>
            <a:xfrm>
              <a:off x="7188729" y="2246799"/>
              <a:ext cx="766578" cy="1015569"/>
            </a:xfrm>
            <a:custGeom>
              <a:avLst/>
              <a:gdLst>
                <a:gd name="f0" fmla="val 10800000"/>
                <a:gd name="f1" fmla="val 5400000"/>
                <a:gd name="f2" fmla="val 180"/>
                <a:gd name="f3" fmla="val w"/>
                <a:gd name="f4" fmla="val h"/>
                <a:gd name="f5" fmla="val 0"/>
                <a:gd name="f6" fmla="val 2310"/>
                <a:gd name="f7" fmla="val 2616"/>
                <a:gd name="f8" fmla="val 1154"/>
                <a:gd name="f9" fmla="val 298"/>
                <a:gd name="f10" fmla="val 2034"/>
                <a:gd name="f11" fmla="val 894"/>
                <a:gd name="f12" fmla="val 2238"/>
                <a:gd name="f13" fmla="val 1043"/>
                <a:gd name="f14" fmla="val 1416"/>
                <a:gd name="f15" fmla="val 2355"/>
                <a:gd name="f16" fmla="val 1155"/>
                <a:gd name="f17" fmla="val 1907"/>
                <a:gd name="f18" fmla="val 1602"/>
                <a:gd name="f19" fmla="val 1650"/>
                <a:gd name="f20" fmla="val 2181"/>
                <a:gd name="f21" fmla="val 2162"/>
                <a:gd name="f22" fmla="val 1334"/>
                <a:gd name="f23" fmla="val 2124"/>
                <a:gd name="f24" fmla="val 1350"/>
                <a:gd name="f25" fmla="+- 0 0 -90"/>
                <a:gd name="f26" fmla="*/ f3 1 2310"/>
                <a:gd name="f27" fmla="*/ f4 1 2616"/>
                <a:gd name="f28" fmla="+- f7 0 f5"/>
                <a:gd name="f29" fmla="+- f6 0 f5"/>
                <a:gd name="f30" fmla="*/ f25 f0 1"/>
                <a:gd name="f31" fmla="*/ f29 1 2310"/>
                <a:gd name="f32" fmla="*/ f28 1 2616"/>
                <a:gd name="f33" fmla="*/ 0 f29 1"/>
                <a:gd name="f34" fmla="*/ 0 f28 1"/>
                <a:gd name="f35" fmla="*/ 1154 f28 1"/>
                <a:gd name="f36" fmla="*/ 298 f29 1"/>
                <a:gd name="f37" fmla="*/ 2034 f28 1"/>
                <a:gd name="f38" fmla="*/ 894 f29 1"/>
                <a:gd name="f39" fmla="*/ 2238 f28 1"/>
                <a:gd name="f40" fmla="*/ 1043 f29 1"/>
                <a:gd name="f41" fmla="*/ 2616 f28 1"/>
                <a:gd name="f42" fmla="*/ 1416 f29 1"/>
                <a:gd name="f43" fmla="*/ 2355 f28 1"/>
                <a:gd name="f44" fmla="*/ 1155 f29 1"/>
                <a:gd name="f45" fmla="*/ 1907 f28 1"/>
                <a:gd name="f46" fmla="*/ 1602 f29 1"/>
                <a:gd name="f47" fmla="*/ 1650 f28 1"/>
                <a:gd name="f48" fmla="*/ 2310 f29 1"/>
                <a:gd name="f49" fmla="*/ 2181 f28 1"/>
                <a:gd name="f50" fmla="*/ 2162 f29 1"/>
                <a:gd name="f51" fmla="*/ 1334 f28 1"/>
                <a:gd name="f52" fmla="*/ 2124 f29 1"/>
                <a:gd name="f53" fmla="*/ 1350 f28 1"/>
                <a:gd name="f54" fmla="*/ f30 1 f2"/>
                <a:gd name="f55" fmla="*/ f33 1 2310"/>
                <a:gd name="f56" fmla="*/ f34 1 2616"/>
                <a:gd name="f57" fmla="*/ f35 1 2616"/>
                <a:gd name="f58" fmla="*/ f36 1 2310"/>
                <a:gd name="f59" fmla="*/ f37 1 2616"/>
                <a:gd name="f60" fmla="*/ f38 1 2310"/>
                <a:gd name="f61" fmla="*/ f39 1 2616"/>
                <a:gd name="f62" fmla="*/ f40 1 2310"/>
                <a:gd name="f63" fmla="*/ f41 1 2616"/>
                <a:gd name="f64" fmla="*/ f42 1 2310"/>
                <a:gd name="f65" fmla="*/ f43 1 2616"/>
                <a:gd name="f66" fmla="*/ f44 1 2310"/>
                <a:gd name="f67" fmla="*/ f45 1 2616"/>
                <a:gd name="f68" fmla="*/ f46 1 2310"/>
                <a:gd name="f69" fmla="*/ f47 1 2616"/>
                <a:gd name="f70" fmla="*/ f48 1 2310"/>
                <a:gd name="f71" fmla="*/ f49 1 2616"/>
                <a:gd name="f72" fmla="*/ f50 1 2310"/>
                <a:gd name="f73" fmla="*/ f51 1 2616"/>
                <a:gd name="f74" fmla="*/ f52 1 2310"/>
                <a:gd name="f75" fmla="*/ f53 1 2616"/>
                <a:gd name="f76" fmla="*/ 0 1 f31"/>
                <a:gd name="f77" fmla="*/ f6 1 f31"/>
                <a:gd name="f78" fmla="*/ 0 1 f32"/>
                <a:gd name="f79" fmla="*/ f7 1 f32"/>
                <a:gd name="f80" fmla="+- f54 0 f1"/>
                <a:gd name="f81" fmla="*/ f55 1 f31"/>
                <a:gd name="f82" fmla="*/ f56 1 f32"/>
                <a:gd name="f83" fmla="*/ f57 1 f32"/>
                <a:gd name="f84" fmla="*/ f58 1 f31"/>
                <a:gd name="f85" fmla="*/ f59 1 f32"/>
                <a:gd name="f86" fmla="*/ f60 1 f31"/>
                <a:gd name="f87" fmla="*/ f61 1 f32"/>
                <a:gd name="f88" fmla="*/ f62 1 f31"/>
                <a:gd name="f89" fmla="*/ f63 1 f32"/>
                <a:gd name="f90" fmla="*/ f64 1 f31"/>
                <a:gd name="f91" fmla="*/ f65 1 f32"/>
                <a:gd name="f92" fmla="*/ f66 1 f31"/>
                <a:gd name="f93" fmla="*/ f67 1 f32"/>
                <a:gd name="f94" fmla="*/ f68 1 f31"/>
                <a:gd name="f95" fmla="*/ f69 1 f32"/>
                <a:gd name="f96" fmla="*/ f70 1 f31"/>
                <a:gd name="f97" fmla="*/ f71 1 f32"/>
                <a:gd name="f98" fmla="*/ f72 1 f31"/>
                <a:gd name="f99" fmla="*/ f73 1 f32"/>
                <a:gd name="f100" fmla="*/ f74 1 f31"/>
                <a:gd name="f101" fmla="*/ f75 1 f32"/>
                <a:gd name="f102" fmla="*/ f76 f26 1"/>
                <a:gd name="f103" fmla="*/ f77 f26 1"/>
                <a:gd name="f104" fmla="*/ f79 f27 1"/>
                <a:gd name="f105" fmla="*/ f78 f27 1"/>
                <a:gd name="f106" fmla="*/ f81 f26 1"/>
                <a:gd name="f107" fmla="*/ f82 f27 1"/>
                <a:gd name="f108" fmla="*/ f83 f27 1"/>
                <a:gd name="f109" fmla="*/ f84 f26 1"/>
                <a:gd name="f110" fmla="*/ f85 f27 1"/>
                <a:gd name="f111" fmla="*/ f86 f26 1"/>
                <a:gd name="f112" fmla="*/ f87 f27 1"/>
                <a:gd name="f113" fmla="*/ f88 f26 1"/>
                <a:gd name="f114" fmla="*/ f89 f27 1"/>
                <a:gd name="f115" fmla="*/ f90 f26 1"/>
                <a:gd name="f116" fmla="*/ f91 f27 1"/>
                <a:gd name="f117" fmla="*/ f92 f26 1"/>
                <a:gd name="f118" fmla="*/ f93 f27 1"/>
                <a:gd name="f119" fmla="*/ f94 f26 1"/>
                <a:gd name="f120" fmla="*/ f95 f27 1"/>
                <a:gd name="f121" fmla="*/ f96 f26 1"/>
                <a:gd name="f122" fmla="*/ f97 f27 1"/>
                <a:gd name="f123" fmla="*/ f98 f26 1"/>
                <a:gd name="f124" fmla="*/ f99 f27 1"/>
                <a:gd name="f125" fmla="*/ f100 f26 1"/>
                <a:gd name="f126" fmla="*/ f101 f27 1"/>
              </a:gdLst>
              <a:ahLst/>
              <a:cxnLst>
                <a:cxn ang="3cd4">
                  <a:pos x="hc" y="t"/>
                </a:cxn>
                <a:cxn ang="0">
                  <a:pos x="r" y="vc"/>
                </a:cxn>
                <a:cxn ang="cd4">
                  <a:pos x="hc" y="b"/>
                </a:cxn>
                <a:cxn ang="cd2">
                  <a:pos x="l" y="vc"/>
                </a:cxn>
                <a:cxn ang="f80">
                  <a:pos x="f106" y="f107"/>
                </a:cxn>
                <a:cxn ang="f80">
                  <a:pos x="f106" y="f108"/>
                </a:cxn>
                <a:cxn ang="f80">
                  <a:pos x="f109" y="f110"/>
                </a:cxn>
                <a:cxn ang="f80">
                  <a:pos x="f111" y="f112"/>
                </a:cxn>
                <a:cxn ang="f80">
                  <a:pos x="f113" y="f114"/>
                </a:cxn>
                <a:cxn ang="f80">
                  <a:pos x="f115" y="f116"/>
                </a:cxn>
                <a:cxn ang="f80">
                  <a:pos x="f117" y="f118"/>
                </a:cxn>
                <a:cxn ang="f80">
                  <a:pos x="f119" y="f120"/>
                </a:cxn>
                <a:cxn ang="f80">
                  <a:pos x="f121" y="f122"/>
                </a:cxn>
                <a:cxn ang="f80">
                  <a:pos x="f123" y="f124"/>
                </a:cxn>
                <a:cxn ang="f80">
                  <a:pos x="f125" y="f126"/>
                </a:cxn>
                <a:cxn ang="f80">
                  <a:pos x="f106" y="f107"/>
                </a:cxn>
              </a:cxnLst>
              <a:rect l="f102" t="f105" r="f103" b="f104"/>
              <a:pathLst>
                <a:path w="2310" h="2616">
                  <a:moveTo>
                    <a:pt x="f5" y="f5"/>
                  </a:moveTo>
                  <a:lnTo>
                    <a:pt x="f5" y="f8"/>
                  </a:lnTo>
                  <a:lnTo>
                    <a:pt x="f9" y="f10"/>
                  </a:lnTo>
                  <a:lnTo>
                    <a:pt x="f11" y="f12"/>
                  </a:lnTo>
                  <a:lnTo>
                    <a:pt x="f13" y="f7"/>
                  </a:lnTo>
                  <a:lnTo>
                    <a:pt x="f14" y="f15"/>
                  </a:lnTo>
                  <a:lnTo>
                    <a:pt x="f16" y="f17"/>
                  </a:lnTo>
                  <a:lnTo>
                    <a:pt x="f18" y="f19"/>
                  </a:lnTo>
                  <a:lnTo>
                    <a:pt x="f6" y="f20"/>
                  </a:lnTo>
                  <a:lnTo>
                    <a:pt x="f21" y="f22"/>
                  </a:lnTo>
                  <a:lnTo>
                    <a:pt x="f23" y="f24"/>
                  </a:lnTo>
                  <a:lnTo>
                    <a:pt x="f5" y="f5"/>
                  </a:lnTo>
                  <a:close/>
                </a:path>
              </a:pathLst>
            </a:custGeom>
            <a:solidFill>
              <a:srgbClr val="93CDDD"/>
            </a:solidFill>
            <a:ln w="9528" cap="flat">
              <a:solidFill>
                <a:srgbClr val="1F497D"/>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12" name="Freeform 12">
              <a:extLst>
                <a:ext uri="{FF2B5EF4-FFF2-40B4-BE49-F238E27FC236}">
                  <a16:creationId xmlns:a16="http://schemas.microsoft.com/office/drawing/2014/main" id="{D97E9C64-BDDC-4DD9-B7F7-313233E1A834}"/>
                </a:ext>
              </a:extLst>
            </p:cNvPr>
            <p:cNvSpPr/>
            <p:nvPr/>
          </p:nvSpPr>
          <p:spPr>
            <a:xfrm>
              <a:off x="8339574" y="2565065"/>
              <a:ext cx="419014" cy="794860"/>
            </a:xfrm>
            <a:custGeom>
              <a:avLst/>
              <a:gdLst>
                <a:gd name="f0" fmla="val 10800000"/>
                <a:gd name="f1" fmla="val 5400000"/>
                <a:gd name="f2" fmla="val 180"/>
                <a:gd name="f3" fmla="val w"/>
                <a:gd name="f4" fmla="val h"/>
                <a:gd name="f5" fmla="val 0"/>
                <a:gd name="f6" fmla="val 1267"/>
                <a:gd name="f7" fmla="val 2049"/>
                <a:gd name="f8" fmla="val 785"/>
                <a:gd name="f9" fmla="val 2045"/>
                <a:gd name="f10" fmla="val 634"/>
                <a:gd name="f11" fmla="val 1083"/>
                <a:gd name="f12" fmla="val 612"/>
                <a:gd name="f13" fmla="val 149"/>
                <a:gd name="f14" fmla="+- 0 0 -90"/>
                <a:gd name="f15" fmla="*/ f3 1 1267"/>
                <a:gd name="f16" fmla="*/ f4 1 2049"/>
                <a:gd name="f17" fmla="+- f7 0 f5"/>
                <a:gd name="f18" fmla="+- f6 0 f5"/>
                <a:gd name="f19" fmla="*/ f14 f0 1"/>
                <a:gd name="f20" fmla="*/ f18 1 1267"/>
                <a:gd name="f21" fmla="*/ f17 1 2049"/>
                <a:gd name="f22" fmla="*/ 785 f18 1"/>
                <a:gd name="f23" fmla="*/ 2045 f17 1"/>
                <a:gd name="f24" fmla="*/ 1267 f18 1"/>
                <a:gd name="f25" fmla="*/ 2049 f17 1"/>
                <a:gd name="f26" fmla="*/ 634 f18 1"/>
                <a:gd name="f27" fmla="*/ 1083 f17 1"/>
                <a:gd name="f28" fmla="*/ 612 f17 1"/>
                <a:gd name="f29" fmla="*/ 0 f18 1"/>
                <a:gd name="f30" fmla="*/ 0 f17 1"/>
                <a:gd name="f31" fmla="*/ 149 f18 1"/>
                <a:gd name="f32" fmla="*/ f19 1 f2"/>
                <a:gd name="f33" fmla="*/ f22 1 1267"/>
                <a:gd name="f34" fmla="*/ f23 1 2049"/>
                <a:gd name="f35" fmla="*/ f24 1 1267"/>
                <a:gd name="f36" fmla="*/ f25 1 2049"/>
                <a:gd name="f37" fmla="*/ f26 1 1267"/>
                <a:gd name="f38" fmla="*/ f27 1 2049"/>
                <a:gd name="f39" fmla="*/ f28 1 2049"/>
                <a:gd name="f40" fmla="*/ f29 1 1267"/>
                <a:gd name="f41" fmla="*/ f30 1 2049"/>
                <a:gd name="f42" fmla="*/ f31 1 1267"/>
                <a:gd name="f43" fmla="*/ 0 1 f20"/>
                <a:gd name="f44" fmla="*/ f6 1 f20"/>
                <a:gd name="f45" fmla="*/ 0 1 f21"/>
                <a:gd name="f46" fmla="*/ f7 1 f21"/>
                <a:gd name="f47" fmla="+- f32 0 f1"/>
                <a:gd name="f48" fmla="*/ f33 1 f20"/>
                <a:gd name="f49" fmla="*/ f34 1 f21"/>
                <a:gd name="f50" fmla="*/ f35 1 f20"/>
                <a:gd name="f51" fmla="*/ f36 1 f21"/>
                <a:gd name="f52" fmla="*/ f37 1 f20"/>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5 1"/>
                <a:gd name="f65" fmla="*/ f51 f16 1"/>
                <a:gd name="f66" fmla="*/ f52 f15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4" y="f65"/>
                </a:cxn>
                <a:cxn ang="f47">
                  <a:pos x="f66" y="f67"/>
                </a:cxn>
                <a:cxn ang="f47">
                  <a:pos x="f66" y="f68"/>
                </a:cxn>
                <a:cxn ang="f47">
                  <a:pos x="f69" y="f70"/>
                </a:cxn>
                <a:cxn ang="f47">
                  <a:pos x="f71" y="f67"/>
                </a:cxn>
                <a:cxn ang="f47">
                  <a:pos x="f62" y="f63"/>
                </a:cxn>
              </a:cxnLst>
              <a:rect l="f58" t="f61" r="f59" b="f60"/>
              <a:pathLst>
                <a:path w="1267" h="2049">
                  <a:moveTo>
                    <a:pt x="f8" y="f9"/>
                  </a:moveTo>
                  <a:lnTo>
                    <a:pt x="f6" y="f7"/>
                  </a:lnTo>
                  <a:lnTo>
                    <a:pt x="f10" y="f11"/>
                  </a:lnTo>
                  <a:lnTo>
                    <a:pt x="f10" y="f12"/>
                  </a:lnTo>
                  <a:lnTo>
                    <a:pt x="f5" y="f5"/>
                  </a:lnTo>
                  <a:lnTo>
                    <a:pt x="f13" y="f11"/>
                  </a:lnTo>
                  <a:lnTo>
                    <a:pt x="f8" y="f9"/>
                  </a:lnTo>
                  <a:close/>
                </a:path>
              </a:pathLst>
            </a:custGeom>
            <a:solidFill>
              <a:srgbClr val="93CDDD"/>
            </a:solidFill>
            <a:ln w="9528" cap="flat">
              <a:solidFill>
                <a:srgbClr val="1F497D"/>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grpSp>
      <p:grpSp>
        <p:nvGrpSpPr>
          <p:cNvPr id="13" name="Groupe 38" descr="Bottom half of an iceberg submerged under water. ">
            <a:extLst>
              <a:ext uri="{FF2B5EF4-FFF2-40B4-BE49-F238E27FC236}">
                <a16:creationId xmlns:a16="http://schemas.microsoft.com/office/drawing/2014/main" id="{CA17594C-2A93-4B34-83D1-857A10F077F2}"/>
              </a:ext>
            </a:extLst>
          </p:cNvPr>
          <p:cNvGrpSpPr/>
          <p:nvPr/>
        </p:nvGrpSpPr>
        <p:grpSpPr>
          <a:xfrm>
            <a:off x="3975646" y="3429000"/>
            <a:ext cx="4782933" cy="3183831"/>
            <a:chOff x="3975646" y="3429000"/>
            <a:chExt cx="4782933" cy="3183831"/>
          </a:xfrm>
        </p:grpSpPr>
        <p:sp>
          <p:nvSpPr>
            <p:cNvPr id="14" name="Freeform 13">
              <a:extLst>
                <a:ext uri="{FF2B5EF4-FFF2-40B4-BE49-F238E27FC236}">
                  <a16:creationId xmlns:a16="http://schemas.microsoft.com/office/drawing/2014/main" id="{2CB90DF3-7154-4F7E-8F71-C89B54D8B740}"/>
                </a:ext>
              </a:extLst>
            </p:cNvPr>
            <p:cNvSpPr/>
            <p:nvPr/>
          </p:nvSpPr>
          <p:spPr>
            <a:xfrm>
              <a:off x="3975646" y="3429000"/>
              <a:ext cx="4782933" cy="3183831"/>
            </a:xfrm>
            <a:custGeom>
              <a:avLst/>
              <a:gdLst>
                <a:gd name="f0" fmla="val 10800000"/>
                <a:gd name="f1" fmla="val 5400000"/>
                <a:gd name="f2" fmla="val 180"/>
                <a:gd name="f3" fmla="val w"/>
                <a:gd name="f4" fmla="val h"/>
                <a:gd name="f5" fmla="val 0"/>
                <a:gd name="f6" fmla="val 14420"/>
                <a:gd name="f7" fmla="val 12810"/>
                <a:gd name="f8" fmla="val 13965"/>
                <a:gd name="f9" fmla="val 12141"/>
                <a:gd name="f10" fmla="val 1950"/>
                <a:gd name="f11" fmla="val 13285"/>
                <a:gd name="f12" fmla="val 12550"/>
                <a:gd name="f13" fmla="val 12414"/>
                <a:gd name="f14" fmla="val 207"/>
                <a:gd name="f15" fmla="val 12229"/>
                <a:gd name="f16" fmla="val 489"/>
                <a:gd name="f17" fmla="val 12010"/>
                <a:gd name="f18" fmla="val 826"/>
                <a:gd name="f19" fmla="val 11768"/>
                <a:gd name="f20" fmla="val 1199"/>
                <a:gd name="f21" fmla="val 11519"/>
                <a:gd name="f22" fmla="val 1586"/>
                <a:gd name="f23" fmla="val 11396"/>
                <a:gd name="f24" fmla="val 1781"/>
                <a:gd name="f25" fmla="val 11275"/>
                <a:gd name="f26" fmla="val 1971"/>
                <a:gd name="f27" fmla="val 11159"/>
                <a:gd name="f28" fmla="val 2156"/>
                <a:gd name="f29" fmla="val 11050"/>
                <a:gd name="f30" fmla="val 2332"/>
                <a:gd name="f31" fmla="val 10949"/>
                <a:gd name="f32" fmla="val 2497"/>
                <a:gd name="f33" fmla="val 10859"/>
                <a:gd name="f34" fmla="val 2649"/>
                <a:gd name="f35" fmla="val 10752"/>
                <a:gd name="f36" fmla="val 2828"/>
                <a:gd name="f37" fmla="val 10638"/>
                <a:gd name="f38" fmla="val 3019"/>
                <a:gd name="f39" fmla="val 10390"/>
                <a:gd name="f40" fmla="val 3426"/>
                <a:gd name="f41" fmla="val 10135"/>
                <a:gd name="f42" fmla="val 3844"/>
                <a:gd name="f43" fmla="val 9888"/>
                <a:gd name="f44" fmla="val 4246"/>
                <a:gd name="f45" fmla="val 9487"/>
                <a:gd name="f46" fmla="val 4895"/>
                <a:gd name="f47" fmla="val 9323"/>
                <a:gd name="f48" fmla="val 5160"/>
                <a:gd name="f49" fmla="val 9345"/>
                <a:gd name="f50" fmla="val 5119"/>
                <a:gd name="f51" fmla="val 9367"/>
                <a:gd name="f52" fmla="val 5077"/>
                <a:gd name="f53" fmla="val 9410"/>
                <a:gd name="f54" fmla="val 4985"/>
                <a:gd name="f55" fmla="val 9455"/>
                <a:gd name="f56" fmla="val 4888"/>
                <a:gd name="f57" fmla="val 9501"/>
                <a:gd name="f58" fmla="val 4785"/>
                <a:gd name="f59" fmla="val 9547"/>
                <a:gd name="f60" fmla="val 4675"/>
                <a:gd name="f61" fmla="val 9593"/>
                <a:gd name="f62" fmla="val 4561"/>
                <a:gd name="f63" fmla="val 9640"/>
                <a:gd name="f64" fmla="val 4442"/>
                <a:gd name="f65" fmla="val 9688"/>
                <a:gd name="f66" fmla="val 4319"/>
                <a:gd name="f67" fmla="val 9735"/>
                <a:gd name="f68" fmla="val 4193"/>
                <a:gd name="f69" fmla="val 9783"/>
                <a:gd name="f70" fmla="val 4063"/>
                <a:gd name="f71" fmla="val 9830"/>
                <a:gd name="f72" fmla="val 3931"/>
                <a:gd name="f73" fmla="val 9876"/>
                <a:gd name="f74" fmla="val 3798"/>
                <a:gd name="f75" fmla="val 9969"/>
                <a:gd name="f76" fmla="val 3530"/>
                <a:gd name="f77" fmla="val 10059"/>
                <a:gd name="f78" fmla="val 3264"/>
                <a:gd name="f79" fmla="val 10145"/>
                <a:gd name="f80" fmla="val 3003"/>
                <a:gd name="f81" fmla="val 10228"/>
                <a:gd name="f82" fmla="val 2752"/>
                <a:gd name="f83" fmla="val 10374"/>
                <a:gd name="f84" fmla="val 2302"/>
                <a:gd name="f85" fmla="val 10437"/>
                <a:gd name="f86" fmla="val 2111"/>
                <a:gd name="f87" fmla="val 10491"/>
                <a:gd name="f88" fmla="val 10515"/>
                <a:gd name="f89" fmla="val 1883"/>
                <a:gd name="f90" fmla="val 10535"/>
                <a:gd name="f91" fmla="val 1824"/>
                <a:gd name="f92" fmla="val 10554"/>
                <a:gd name="f93" fmla="val 1775"/>
                <a:gd name="f94" fmla="val 10569"/>
                <a:gd name="f95" fmla="val 1737"/>
                <a:gd name="f96" fmla="val 10585"/>
                <a:gd name="f97" fmla="val 1701"/>
                <a:gd name="f98" fmla="val 10605"/>
                <a:gd name="f99" fmla="val 1661"/>
                <a:gd name="f100" fmla="val 10629"/>
                <a:gd name="f101" fmla="val 1616"/>
                <a:gd name="f102" fmla="val 10655"/>
                <a:gd name="f103" fmla="val 1567"/>
                <a:gd name="f104" fmla="val 10684"/>
                <a:gd name="f105" fmla="val 1515"/>
                <a:gd name="f106" fmla="val 10717"/>
                <a:gd name="f107" fmla="val 1458"/>
                <a:gd name="f108" fmla="val 10788"/>
                <a:gd name="f109" fmla="val 1338"/>
                <a:gd name="f110" fmla="val 10866"/>
                <a:gd name="f111" fmla="val 1210"/>
                <a:gd name="f112" fmla="val 10950"/>
                <a:gd name="f113" fmla="val 1076"/>
                <a:gd name="f114" fmla="val 11036"/>
                <a:gd name="f115" fmla="val 941"/>
                <a:gd name="f116" fmla="val 11122"/>
                <a:gd name="f117" fmla="val 806"/>
                <a:gd name="f118" fmla="val 11207"/>
                <a:gd name="f119" fmla="val 675"/>
                <a:gd name="f120" fmla="val 11289"/>
                <a:gd name="f121" fmla="val 552"/>
                <a:gd name="f122" fmla="val 11429"/>
                <a:gd name="f123" fmla="val 338"/>
                <a:gd name="f124" fmla="val 11526"/>
                <a:gd name="f125" fmla="val 192"/>
                <a:gd name="f126" fmla="val 11563"/>
                <a:gd name="f127" fmla="val 139"/>
                <a:gd name="f128" fmla="val 11571"/>
                <a:gd name="f129" fmla="val 129"/>
                <a:gd name="f130" fmla="val 11581"/>
                <a:gd name="f131" fmla="val 121"/>
                <a:gd name="f132" fmla="val 11593"/>
                <a:gd name="f133" fmla="val 111"/>
                <a:gd name="f134" fmla="val 11608"/>
                <a:gd name="f135" fmla="val 102"/>
                <a:gd name="f136" fmla="val 11625"/>
                <a:gd name="f137" fmla="val 93"/>
                <a:gd name="f138" fmla="val 11644"/>
                <a:gd name="f139" fmla="val 85"/>
                <a:gd name="f140" fmla="val 11666"/>
                <a:gd name="f141" fmla="val 75"/>
                <a:gd name="f142" fmla="val 11688"/>
                <a:gd name="f143" fmla="val 66"/>
                <a:gd name="f144" fmla="val 11739"/>
                <a:gd name="f145" fmla="val 49"/>
                <a:gd name="f146" fmla="val 11795"/>
                <a:gd name="f147" fmla="val 32"/>
                <a:gd name="f148" fmla="val 11856"/>
                <a:gd name="f149" fmla="val 16"/>
                <a:gd name="f150" fmla="val 11920"/>
                <a:gd name="f151" fmla="val 6196"/>
                <a:gd name="f152" fmla="val 5952"/>
                <a:gd name="f153" fmla="val 944"/>
                <a:gd name="f154" fmla="val 1988"/>
                <a:gd name="f155" fmla="val 5913"/>
                <a:gd name="f156" fmla="val 2045"/>
                <a:gd name="f157" fmla="val 5870"/>
                <a:gd name="f158" fmla="val 2108"/>
                <a:gd name="f159" fmla="val 5818"/>
                <a:gd name="f160" fmla="val 2188"/>
                <a:gd name="f161" fmla="val 5760"/>
                <a:gd name="f162" fmla="val 2279"/>
                <a:gd name="f163" fmla="val 5731"/>
                <a:gd name="f164" fmla="val 2327"/>
                <a:gd name="f165" fmla="val 5701"/>
                <a:gd name="f166" fmla="val 2376"/>
                <a:gd name="f167" fmla="val 5674"/>
                <a:gd name="f168" fmla="val 2425"/>
                <a:gd name="f169" fmla="val 5647"/>
                <a:gd name="f170" fmla="val 2474"/>
                <a:gd name="f171" fmla="val 5622"/>
                <a:gd name="f172" fmla="val 2521"/>
                <a:gd name="f173" fmla="val 5599"/>
                <a:gd name="f174" fmla="val 2568"/>
                <a:gd name="f175" fmla="val 5594"/>
                <a:gd name="f176" fmla="val 2580"/>
                <a:gd name="f177" fmla="val 5588"/>
                <a:gd name="f178" fmla="val 2594"/>
                <a:gd name="f179" fmla="val 5578"/>
                <a:gd name="f180" fmla="val 2629"/>
                <a:gd name="f181" fmla="val 5567"/>
                <a:gd name="f182" fmla="val 2670"/>
                <a:gd name="f183" fmla="val 5557"/>
                <a:gd name="f184" fmla="val 2719"/>
                <a:gd name="f185" fmla="val 5547"/>
                <a:gd name="f186" fmla="val 2774"/>
                <a:gd name="f187" fmla="val 5536"/>
                <a:gd name="f188" fmla="val 2833"/>
                <a:gd name="f189" fmla="val 5526"/>
                <a:gd name="f190" fmla="val 2899"/>
                <a:gd name="f191" fmla="val 5516"/>
                <a:gd name="f192" fmla="val 2968"/>
                <a:gd name="f193" fmla="val 5497"/>
                <a:gd name="f194" fmla="val 3120"/>
                <a:gd name="f195" fmla="val 5478"/>
                <a:gd name="f196" fmla="val 3281"/>
                <a:gd name="f197" fmla="val 5460"/>
                <a:gd name="f198" fmla="val 3450"/>
                <a:gd name="f199" fmla="val 5443"/>
                <a:gd name="f200" fmla="val 3620"/>
                <a:gd name="f201" fmla="val 5428"/>
                <a:gd name="f202" fmla="val 3786"/>
                <a:gd name="f203" fmla="val 5414"/>
                <a:gd name="f204" fmla="val 3946"/>
                <a:gd name="f205" fmla="val 5392"/>
                <a:gd name="f206" fmla="val 4225"/>
                <a:gd name="f207" fmla="val 5378"/>
                <a:gd name="f208" fmla="val 4419"/>
                <a:gd name="f209" fmla="val 5373"/>
                <a:gd name="f210" fmla="val 4492"/>
                <a:gd name="f211" fmla="val 5346"/>
                <a:gd name="f212" fmla="val 4304"/>
                <a:gd name="f213" fmla="val 5284"/>
                <a:gd name="f214" fmla="val 3872"/>
                <a:gd name="f215" fmla="val 5248"/>
                <a:gd name="f216" fmla="val 3628"/>
                <a:gd name="f217" fmla="val 5214"/>
                <a:gd name="f218" fmla="val 3399"/>
                <a:gd name="f219" fmla="val 5197"/>
                <a:gd name="f220" fmla="val 3297"/>
                <a:gd name="f221" fmla="val 5182"/>
                <a:gd name="f222" fmla="val 3209"/>
                <a:gd name="f223" fmla="val 5169"/>
                <a:gd name="f224" fmla="val 3136"/>
                <a:gd name="f225" fmla="val 5159"/>
                <a:gd name="f226" fmla="val 3083"/>
                <a:gd name="f227" fmla="val 5155"/>
                <a:gd name="f228" fmla="val 3061"/>
                <a:gd name="f229" fmla="val 5151"/>
                <a:gd name="f230" fmla="val 3038"/>
                <a:gd name="f231" fmla="val 5149"/>
                <a:gd name="f232" fmla="val 3015"/>
                <a:gd name="f233" fmla="val 5148"/>
                <a:gd name="f234" fmla="val 2990"/>
                <a:gd name="f235" fmla="val 2965"/>
                <a:gd name="f236" fmla="val 2939"/>
                <a:gd name="f237" fmla="val 2885"/>
                <a:gd name="f238" fmla="val 5157"/>
                <a:gd name="f239" fmla="val 5163"/>
                <a:gd name="f240" fmla="val 2771"/>
                <a:gd name="f241" fmla="val 5178"/>
                <a:gd name="f242" fmla="val 2655"/>
                <a:gd name="f243" fmla="val 5184"/>
                <a:gd name="f244" fmla="val 2598"/>
                <a:gd name="f245" fmla="val 5190"/>
                <a:gd name="f246" fmla="val 2542"/>
                <a:gd name="f247" fmla="val 5193"/>
                <a:gd name="f248" fmla="val 2487"/>
                <a:gd name="f249" fmla="val 5194"/>
                <a:gd name="f250" fmla="val 2461"/>
                <a:gd name="f251" fmla="val 2436"/>
                <a:gd name="f252" fmla="val 2411"/>
                <a:gd name="f253" fmla="val 5192"/>
                <a:gd name="f254" fmla="val 2387"/>
                <a:gd name="f255" fmla="val 2364"/>
                <a:gd name="f256" fmla="val 5185"/>
                <a:gd name="f257" fmla="val 2341"/>
                <a:gd name="f258" fmla="val 5181"/>
                <a:gd name="f259" fmla="val 2320"/>
                <a:gd name="f260" fmla="val 5174"/>
                <a:gd name="f261" fmla="val 2301"/>
                <a:gd name="f262" fmla="val 5168"/>
                <a:gd name="f263" fmla="val 2282"/>
                <a:gd name="f264" fmla="val 2265"/>
                <a:gd name="f265" fmla="val 2245"/>
                <a:gd name="f266" fmla="val 5136"/>
                <a:gd name="f267" fmla="val 2219"/>
                <a:gd name="f268" fmla="val 5123"/>
                <a:gd name="f269" fmla="val 5108"/>
                <a:gd name="f270" fmla="val 2151"/>
                <a:gd name="f271" fmla="val 5075"/>
                <a:gd name="f272" fmla="val 2061"/>
                <a:gd name="f273" fmla="val 5037"/>
                <a:gd name="f274" fmla="val 1957"/>
                <a:gd name="f275" fmla="val 4998"/>
                <a:gd name="f276" fmla="val 1840"/>
                <a:gd name="f277" fmla="val 4955"/>
                <a:gd name="f278" fmla="val 1714"/>
                <a:gd name="f279" fmla="val 4912"/>
                <a:gd name="f280" fmla="val 1583"/>
                <a:gd name="f281" fmla="val 4869"/>
                <a:gd name="f282" fmla="val 1450"/>
                <a:gd name="f283" fmla="val 4788"/>
                <a:gd name="f284" fmla="val 1195"/>
                <a:gd name="f285" fmla="val 4720"/>
                <a:gd name="f286" fmla="val 977"/>
                <a:gd name="f287" fmla="val 4656"/>
                <a:gd name="f288" fmla="val 768"/>
                <a:gd name="f289" fmla="val 4602"/>
                <a:gd name="f290" fmla="val 1913"/>
                <a:gd name="f291" fmla="val 3171"/>
                <a:gd name="f292" fmla="val 1930"/>
                <a:gd name="f293" fmla="val 3025"/>
                <a:gd name="f294" fmla="val 1949"/>
                <a:gd name="f295" fmla="val 2877"/>
                <a:gd name="f296" fmla="val 1973"/>
                <a:gd name="f297" fmla="val 2709"/>
                <a:gd name="f298" fmla="val 1812"/>
                <a:gd name="f299" fmla="val 1925"/>
                <a:gd name="f300" fmla="val 1523"/>
                <a:gd name="f301" fmla="val 1499"/>
                <a:gd name="f302" fmla="val 1809"/>
                <a:gd name="f303" fmla="val 1474"/>
                <a:gd name="f304" fmla="val 1806"/>
                <a:gd name="f305" fmla="val 1449"/>
                <a:gd name="f306" fmla="val 1802"/>
                <a:gd name="f307" fmla="val 1424"/>
                <a:gd name="f308" fmla="val 1798"/>
                <a:gd name="f309" fmla="val 1400"/>
                <a:gd name="f310" fmla="val 1792"/>
                <a:gd name="f311" fmla="val 1376"/>
                <a:gd name="f312" fmla="val 1780"/>
                <a:gd name="f313" fmla="val 1331"/>
                <a:gd name="f314" fmla="val 1769"/>
                <a:gd name="f315" fmla="val 1291"/>
                <a:gd name="f316" fmla="val 1758"/>
                <a:gd name="f317" fmla="val 1261"/>
                <a:gd name="f318" fmla="val 1749"/>
                <a:gd name="f319" fmla="val 1234"/>
                <a:gd name="f320" fmla="val 541"/>
                <a:gd name="f321" fmla="val 2378"/>
                <a:gd name="f322" fmla="val 1359"/>
                <a:gd name="f323" fmla="val 2554"/>
                <a:gd name="f324" fmla="val 2298"/>
                <a:gd name="f325" fmla="val 3454"/>
                <a:gd name="f326" fmla="val 2339"/>
                <a:gd name="f327" fmla="val 3710"/>
                <a:gd name="f328" fmla="val 2380"/>
                <a:gd name="f329" fmla="val 3987"/>
                <a:gd name="f330" fmla="val 2420"/>
                <a:gd name="f331" fmla="val 4268"/>
                <a:gd name="f332" fmla="val 2459"/>
                <a:gd name="f333" fmla="val 4534"/>
                <a:gd name="f334" fmla="val 2518"/>
                <a:gd name="f335" fmla="val 4961"/>
                <a:gd name="f336" fmla="val 2541"/>
                <a:gd name="f337" fmla="val 5135"/>
                <a:gd name="f338" fmla="val 2570"/>
                <a:gd name="f339" fmla="val 5084"/>
                <a:gd name="f340" fmla="val 2599"/>
                <a:gd name="f341" fmla="val 5032"/>
                <a:gd name="f342" fmla="val 2633"/>
                <a:gd name="f343" fmla="val 4967"/>
                <a:gd name="f344" fmla="val 2669"/>
                <a:gd name="f345" fmla="val 4897"/>
                <a:gd name="f346" fmla="val 2685"/>
                <a:gd name="f347" fmla="val 4861"/>
                <a:gd name="f348" fmla="val 2701"/>
                <a:gd name="f349" fmla="val 4826"/>
                <a:gd name="f350" fmla="val 2716"/>
                <a:gd name="f351" fmla="val 4793"/>
                <a:gd name="f352" fmla="val 2727"/>
                <a:gd name="f353" fmla="val 4761"/>
                <a:gd name="f354" fmla="val 2736"/>
                <a:gd name="f355" fmla="val 4732"/>
                <a:gd name="f356" fmla="val 2743"/>
                <a:gd name="f357" fmla="val 4707"/>
                <a:gd name="f358" fmla="val 3246"/>
                <a:gd name="f359" fmla="val 5989"/>
                <a:gd name="f360" fmla="val 4102"/>
                <a:gd name="f361" fmla="val 6719"/>
                <a:gd name="f362" fmla="val 9136"/>
                <a:gd name="f363" fmla="val 6442"/>
                <a:gd name="f364" fmla="val 7549"/>
                <a:gd name="f365" fmla="val 10495"/>
                <a:gd name="f366" fmla="val 9056"/>
                <a:gd name="f367" fmla="val 8056"/>
                <a:gd name="f368" fmla="val 7851"/>
                <a:gd name="f369" fmla="val 4392"/>
                <a:gd name="f370" fmla="val 8997"/>
                <a:gd name="f371" fmla="val 5486"/>
                <a:gd name="f372" fmla="val 9159"/>
                <a:gd name="f373" fmla="val 6759"/>
                <a:gd name="f374" fmla="val 9588"/>
                <a:gd name="f375" fmla="val 5738"/>
                <a:gd name="f376" fmla="val 10141"/>
                <a:gd name="f377" fmla="val 4027"/>
                <a:gd name="f378" fmla="val 201"/>
                <a:gd name="f379" fmla="val 63"/>
                <a:gd name="f380" fmla="val 919"/>
                <a:gd name="f381" fmla="val 1635"/>
                <a:gd name="f382" fmla="val 3750"/>
                <a:gd name="f383" fmla="val 3359"/>
                <a:gd name="f384" fmla="val 5839"/>
                <a:gd name="f385" fmla="val 3284"/>
                <a:gd name="f386" fmla="val 5448"/>
                <a:gd name="f387" fmla="val 5411"/>
                <a:gd name="f388" fmla="val 5058"/>
                <a:gd name="f389" fmla="val 7903"/>
                <a:gd name="f390" fmla="val 6228"/>
                <a:gd name="f391" fmla="val 10570"/>
                <a:gd name="f392" fmla="val 11741"/>
                <a:gd name="f393" fmla="val 5624"/>
                <a:gd name="f394" fmla="val 9437"/>
                <a:gd name="f395" fmla="val 6354"/>
                <a:gd name="f396" fmla="val 8268"/>
                <a:gd name="f397" fmla="val 5814"/>
                <a:gd name="f398" fmla="val 6832"/>
                <a:gd name="f399" fmla="val 7273"/>
                <a:gd name="f400" fmla="val 6945"/>
                <a:gd name="f401" fmla="val 8594"/>
                <a:gd name="f402" fmla="val 7638"/>
                <a:gd name="f403" fmla="val 3272"/>
                <a:gd name="f404" fmla="val 2479"/>
                <a:gd name="f405" fmla="val 8505"/>
                <a:gd name="f406" fmla="val 9450"/>
                <a:gd name="f407" fmla="+- 0 0 -90"/>
                <a:gd name="f408" fmla="*/ f3 1 14420"/>
                <a:gd name="f409" fmla="*/ f4 1 12810"/>
                <a:gd name="f410" fmla="+- f7 0 f5"/>
                <a:gd name="f411" fmla="+- f6 0 f5"/>
                <a:gd name="f412" fmla="*/ f407 f0 1"/>
                <a:gd name="f413" fmla="*/ f411 1 14420"/>
                <a:gd name="f414" fmla="*/ f410 1 12810"/>
                <a:gd name="f415" fmla="*/ 2147483646 f411 1"/>
                <a:gd name="f416" fmla="*/ 0 f410 1"/>
                <a:gd name="f417" fmla="*/ 2147483646 f410 1"/>
                <a:gd name="f418" fmla="*/ 0 f411 1"/>
                <a:gd name="f419" fmla="*/ 14420 f411 1"/>
                <a:gd name="f420" fmla="*/ 12810 f410 1"/>
                <a:gd name="f421" fmla="*/ f412 1 f2"/>
                <a:gd name="f422" fmla="*/ f415 1 14420"/>
                <a:gd name="f423" fmla="*/ f416 1 12810"/>
                <a:gd name="f424" fmla="*/ f417 1 12810"/>
                <a:gd name="f425" fmla="*/ f418 1 14420"/>
                <a:gd name="f426" fmla="*/ f419 1 14420"/>
                <a:gd name="f427" fmla="*/ f420 1 12810"/>
                <a:gd name="f428" fmla="+- f421 0 f1"/>
                <a:gd name="f429" fmla="*/ f422 1 f413"/>
                <a:gd name="f430" fmla="*/ f423 1 f414"/>
                <a:gd name="f431" fmla="*/ f424 1 f414"/>
                <a:gd name="f432" fmla="*/ f425 1 f413"/>
                <a:gd name="f433" fmla="*/ f426 1 f413"/>
                <a:gd name="f434" fmla="*/ f427 1 f414"/>
                <a:gd name="f435" fmla="*/ f432 f408 1"/>
                <a:gd name="f436" fmla="*/ f433 f408 1"/>
                <a:gd name="f437" fmla="*/ f434 f409 1"/>
                <a:gd name="f438" fmla="*/ f430 f409 1"/>
                <a:gd name="f439" fmla="*/ f429 f408 1"/>
                <a:gd name="f440" fmla="*/ f431 f409 1"/>
              </a:gdLst>
              <a:ahLst/>
              <a:cxnLst>
                <a:cxn ang="3cd4">
                  <a:pos x="hc" y="t"/>
                </a:cxn>
                <a:cxn ang="0">
                  <a:pos x="r" y="vc"/>
                </a:cxn>
                <a:cxn ang="cd4">
                  <a:pos x="hc" y="b"/>
                </a:cxn>
                <a:cxn ang="cd2">
                  <a:pos x="l" y="vc"/>
                </a:cxn>
                <a:cxn ang="f428">
                  <a:pos x="f439" y="f438"/>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38"/>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38"/>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 ang="f428">
                  <a:pos x="f439" y="f440"/>
                </a:cxn>
              </a:cxnLst>
              <a:rect l="f435" t="f438" r="f436" b="f437"/>
              <a:pathLst>
                <a:path w="14420" h="12810">
                  <a:moveTo>
                    <a:pt x="f8" y="f5"/>
                  </a:moveTo>
                  <a:lnTo>
                    <a:pt x="f9" y="f10"/>
                  </a:lnTo>
                  <a:lnTo>
                    <a:pt x="f11" y="f5"/>
                  </a:lnTo>
                  <a:lnTo>
                    <a:pt x="f12" y="f5"/>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10"/>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138" y="f139"/>
                  </a:lnTo>
                  <a:lnTo>
                    <a:pt x="f140" y="f141"/>
                  </a:lnTo>
                  <a:lnTo>
                    <a:pt x="f142" y="f143"/>
                  </a:lnTo>
                  <a:lnTo>
                    <a:pt x="f144" y="f145"/>
                  </a:lnTo>
                  <a:lnTo>
                    <a:pt x="f146" y="f147"/>
                  </a:lnTo>
                  <a:lnTo>
                    <a:pt x="f148" y="f149"/>
                  </a:lnTo>
                  <a:lnTo>
                    <a:pt x="f150" y="f5"/>
                  </a:lnTo>
                  <a:lnTo>
                    <a:pt x="f151" y="f5"/>
                  </a:lnTo>
                  <a:lnTo>
                    <a:pt x="f152" y="f153"/>
                  </a:lnTo>
                  <a:lnTo>
                    <a:pt x="f152" y="f154"/>
                  </a:lnTo>
                  <a:lnTo>
                    <a:pt x="f155" y="f156"/>
                  </a:lnTo>
                  <a:lnTo>
                    <a:pt x="f157" y="f158"/>
                  </a:lnTo>
                  <a:lnTo>
                    <a:pt x="f159" y="f160"/>
                  </a:lnTo>
                  <a:lnTo>
                    <a:pt x="f161" y="f162"/>
                  </a:lnTo>
                  <a:lnTo>
                    <a:pt x="f163" y="f164"/>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90"/>
                  </a:lnTo>
                  <a:lnTo>
                    <a:pt x="f191" y="f192"/>
                  </a:lnTo>
                  <a:lnTo>
                    <a:pt x="f193" y="f194"/>
                  </a:lnTo>
                  <a:lnTo>
                    <a:pt x="f195" y="f196"/>
                  </a:lnTo>
                  <a:lnTo>
                    <a:pt x="f197" y="f198"/>
                  </a:lnTo>
                  <a:lnTo>
                    <a:pt x="f199" y="f200"/>
                  </a:lnTo>
                  <a:lnTo>
                    <a:pt x="f201" y="f202"/>
                  </a:lnTo>
                  <a:lnTo>
                    <a:pt x="f203" y="f204"/>
                  </a:lnTo>
                  <a:lnTo>
                    <a:pt x="f205" y="f206"/>
                  </a:lnTo>
                  <a:lnTo>
                    <a:pt x="f207" y="f208"/>
                  </a:lnTo>
                  <a:lnTo>
                    <a:pt x="f209" y="f210"/>
                  </a:lnTo>
                  <a:lnTo>
                    <a:pt x="f211" y="f212"/>
                  </a:lnTo>
                  <a:lnTo>
                    <a:pt x="f213" y="f214"/>
                  </a:lnTo>
                  <a:lnTo>
                    <a:pt x="f215" y="f216"/>
                  </a:lnTo>
                  <a:lnTo>
                    <a:pt x="f217" y="f218"/>
                  </a:lnTo>
                  <a:lnTo>
                    <a:pt x="f219" y="f220"/>
                  </a:lnTo>
                  <a:lnTo>
                    <a:pt x="f221" y="f222"/>
                  </a:lnTo>
                  <a:lnTo>
                    <a:pt x="f223" y="f224"/>
                  </a:lnTo>
                  <a:lnTo>
                    <a:pt x="f225" y="f226"/>
                  </a:lnTo>
                  <a:lnTo>
                    <a:pt x="f227" y="f228"/>
                  </a:lnTo>
                  <a:lnTo>
                    <a:pt x="f229" y="f230"/>
                  </a:lnTo>
                  <a:lnTo>
                    <a:pt x="f231" y="f232"/>
                  </a:lnTo>
                  <a:lnTo>
                    <a:pt x="f233" y="f234"/>
                  </a:lnTo>
                  <a:lnTo>
                    <a:pt x="f233" y="f235"/>
                  </a:lnTo>
                  <a:lnTo>
                    <a:pt x="f233" y="f236"/>
                  </a:lnTo>
                  <a:lnTo>
                    <a:pt x="f229" y="f237"/>
                  </a:lnTo>
                  <a:lnTo>
                    <a:pt x="f238" y="f36"/>
                  </a:lnTo>
                  <a:lnTo>
                    <a:pt x="f239" y="f240"/>
                  </a:lnTo>
                  <a:lnTo>
                    <a:pt x="f241" y="f242"/>
                  </a:lnTo>
                  <a:lnTo>
                    <a:pt x="f243" y="f244"/>
                  </a:lnTo>
                  <a:lnTo>
                    <a:pt x="f245" y="f246"/>
                  </a:lnTo>
                  <a:lnTo>
                    <a:pt x="f247" y="f248"/>
                  </a:lnTo>
                  <a:lnTo>
                    <a:pt x="f249" y="f250"/>
                  </a:lnTo>
                  <a:lnTo>
                    <a:pt x="f249" y="f251"/>
                  </a:lnTo>
                  <a:lnTo>
                    <a:pt x="f249" y="f252"/>
                  </a:lnTo>
                  <a:lnTo>
                    <a:pt x="f253" y="f254"/>
                  </a:lnTo>
                  <a:lnTo>
                    <a:pt x="f245" y="f255"/>
                  </a:lnTo>
                  <a:lnTo>
                    <a:pt x="f256" y="f257"/>
                  </a:lnTo>
                  <a:lnTo>
                    <a:pt x="f258" y="f259"/>
                  </a:lnTo>
                  <a:lnTo>
                    <a:pt x="f260" y="f261"/>
                  </a:lnTo>
                  <a:lnTo>
                    <a:pt x="f262" y="f263"/>
                  </a:lnTo>
                  <a:lnTo>
                    <a:pt x="f225" y="f264"/>
                  </a:lnTo>
                  <a:lnTo>
                    <a:pt x="f233" y="f265"/>
                  </a:lnTo>
                  <a:lnTo>
                    <a:pt x="f266" y="f267"/>
                  </a:lnTo>
                  <a:lnTo>
                    <a:pt x="f268" y="f160"/>
                  </a:lnTo>
                  <a:lnTo>
                    <a:pt x="f269" y="f270"/>
                  </a:lnTo>
                  <a:lnTo>
                    <a:pt x="f271" y="f272"/>
                  </a:lnTo>
                  <a:lnTo>
                    <a:pt x="f273" y="f274"/>
                  </a:lnTo>
                  <a:lnTo>
                    <a:pt x="f275" y="f276"/>
                  </a:lnTo>
                  <a:lnTo>
                    <a:pt x="f277" y="f278"/>
                  </a:lnTo>
                  <a:lnTo>
                    <a:pt x="f279" y="f280"/>
                  </a:lnTo>
                  <a:lnTo>
                    <a:pt x="f281" y="f282"/>
                  </a:lnTo>
                  <a:lnTo>
                    <a:pt x="f283" y="f284"/>
                  </a:lnTo>
                  <a:lnTo>
                    <a:pt x="f285" y="f286"/>
                  </a:lnTo>
                  <a:lnTo>
                    <a:pt x="f287" y="f288"/>
                  </a:lnTo>
                  <a:lnTo>
                    <a:pt x="f289" y="f5"/>
                  </a:lnTo>
                  <a:lnTo>
                    <a:pt x="f5" y="f5"/>
                  </a:lnTo>
                  <a:lnTo>
                    <a:pt x="f290" y="f291"/>
                  </a:lnTo>
                  <a:lnTo>
                    <a:pt x="f292" y="f293"/>
                  </a:lnTo>
                  <a:lnTo>
                    <a:pt x="f294" y="f295"/>
                  </a:lnTo>
                  <a:lnTo>
                    <a:pt x="f296" y="f297"/>
                  </a:lnTo>
                  <a:lnTo>
                    <a:pt x="f298" y="f299"/>
                  </a:lnTo>
                  <a:lnTo>
                    <a:pt x="f298" y="f300"/>
                  </a:lnTo>
                  <a:lnTo>
                    <a:pt x="f298" y="f301"/>
                  </a:lnTo>
                  <a:lnTo>
                    <a:pt x="f302" y="f303"/>
                  </a:lnTo>
                  <a:lnTo>
                    <a:pt x="f304" y="f305"/>
                  </a:lnTo>
                  <a:lnTo>
                    <a:pt x="f306" y="f307"/>
                  </a:lnTo>
                  <a:lnTo>
                    <a:pt x="f308" y="f309"/>
                  </a:lnTo>
                  <a:lnTo>
                    <a:pt x="f310" y="f311"/>
                  </a:lnTo>
                  <a:lnTo>
                    <a:pt x="f312" y="f313"/>
                  </a:lnTo>
                  <a:lnTo>
                    <a:pt x="f314" y="f315"/>
                  </a:lnTo>
                  <a:lnTo>
                    <a:pt x="f316" y="f317"/>
                  </a:lnTo>
                  <a:lnTo>
                    <a:pt x="f318" y="f319"/>
                  </a:lnTo>
                  <a:lnTo>
                    <a:pt x="f264" y="f320"/>
                  </a:lnTo>
                  <a:lnTo>
                    <a:pt x="f321" y="f322"/>
                  </a:lnTo>
                  <a:lnTo>
                    <a:pt x="f323" y="f264"/>
                  </a:lnTo>
                  <a:lnTo>
                    <a:pt x="f324" y="f325"/>
                  </a:lnTo>
                  <a:lnTo>
                    <a:pt x="f326" y="f327"/>
                  </a:lnTo>
                  <a:lnTo>
                    <a:pt x="f328" y="f329"/>
                  </a:lnTo>
                  <a:lnTo>
                    <a:pt x="f330" y="f331"/>
                  </a:lnTo>
                  <a:lnTo>
                    <a:pt x="f332" y="f333"/>
                  </a:lnTo>
                  <a:lnTo>
                    <a:pt x="f334" y="f335"/>
                  </a:lnTo>
                  <a:lnTo>
                    <a:pt x="f336" y="f337"/>
                  </a:lnTo>
                  <a:lnTo>
                    <a:pt x="f338" y="f339"/>
                  </a:lnTo>
                  <a:lnTo>
                    <a:pt x="f340" y="f341"/>
                  </a:lnTo>
                  <a:lnTo>
                    <a:pt x="f342" y="f343"/>
                  </a:lnTo>
                  <a:lnTo>
                    <a:pt x="f344" y="f345"/>
                  </a:lnTo>
                  <a:lnTo>
                    <a:pt x="f346" y="f347"/>
                  </a:lnTo>
                  <a:lnTo>
                    <a:pt x="f348" y="f349"/>
                  </a:lnTo>
                  <a:lnTo>
                    <a:pt x="f350" y="f351"/>
                  </a:lnTo>
                  <a:lnTo>
                    <a:pt x="f352" y="f353"/>
                  </a:lnTo>
                  <a:lnTo>
                    <a:pt x="f354" y="f355"/>
                  </a:lnTo>
                  <a:lnTo>
                    <a:pt x="f356" y="f357"/>
                  </a:lnTo>
                  <a:lnTo>
                    <a:pt x="f358" y="f359"/>
                  </a:lnTo>
                  <a:lnTo>
                    <a:pt x="f360" y="f361"/>
                  </a:lnTo>
                  <a:lnTo>
                    <a:pt x="f360" y="f362"/>
                  </a:lnTo>
                  <a:lnTo>
                    <a:pt x="f363" y="f7"/>
                  </a:lnTo>
                  <a:lnTo>
                    <a:pt x="f364" y="f365"/>
                  </a:lnTo>
                  <a:lnTo>
                    <a:pt x="f366" y="f367"/>
                  </a:lnTo>
                  <a:lnTo>
                    <a:pt x="f368" y="f369"/>
                  </a:lnTo>
                  <a:lnTo>
                    <a:pt x="f370" y="f371"/>
                  </a:lnTo>
                  <a:lnTo>
                    <a:pt x="f372" y="f373"/>
                  </a:lnTo>
                  <a:lnTo>
                    <a:pt x="f374" y="f375"/>
                  </a:lnTo>
                  <a:lnTo>
                    <a:pt x="f376" y="f377"/>
                  </a:lnTo>
                  <a:lnTo>
                    <a:pt x="f6" y="f5"/>
                  </a:lnTo>
                  <a:lnTo>
                    <a:pt x="f8" y="f5"/>
                  </a:lnTo>
                  <a:close/>
                  <a:moveTo>
                    <a:pt x="f378" y="f379"/>
                  </a:moveTo>
                  <a:lnTo>
                    <a:pt x="f380" y="f378"/>
                  </a:lnTo>
                  <a:lnTo>
                    <a:pt x="f381" y="f264"/>
                  </a:lnTo>
                  <a:lnTo>
                    <a:pt x="f378" y="f379"/>
                  </a:lnTo>
                  <a:close/>
                  <a:moveTo>
                    <a:pt x="f382" y="f152"/>
                  </a:moveTo>
                  <a:lnTo>
                    <a:pt x="f383" y="f384"/>
                  </a:lnTo>
                  <a:lnTo>
                    <a:pt x="f385" y="f386"/>
                  </a:lnTo>
                  <a:lnTo>
                    <a:pt x="f385" y="f387"/>
                  </a:lnTo>
                  <a:lnTo>
                    <a:pt x="f377" y="f386"/>
                  </a:lnTo>
                  <a:lnTo>
                    <a:pt x="f388" y="f389"/>
                  </a:lnTo>
                  <a:lnTo>
                    <a:pt x="f382" y="f152"/>
                  </a:lnTo>
                  <a:close/>
                  <a:moveTo>
                    <a:pt x="f390" y="f391"/>
                  </a:moveTo>
                  <a:lnTo>
                    <a:pt x="f390" y="f392"/>
                  </a:lnTo>
                  <a:lnTo>
                    <a:pt x="f393" y="f394"/>
                  </a:lnTo>
                  <a:lnTo>
                    <a:pt x="f395" y="f396"/>
                  </a:lnTo>
                  <a:lnTo>
                    <a:pt x="f371" y="f397"/>
                  </a:lnTo>
                  <a:lnTo>
                    <a:pt x="f398" y="f399"/>
                  </a:lnTo>
                  <a:lnTo>
                    <a:pt x="f400" y="f401"/>
                  </a:lnTo>
                  <a:lnTo>
                    <a:pt x="f390" y="f391"/>
                  </a:lnTo>
                  <a:close/>
                  <a:moveTo>
                    <a:pt x="f402" y="f403"/>
                  </a:moveTo>
                  <a:lnTo>
                    <a:pt x="f402" y="f404"/>
                  </a:lnTo>
                  <a:lnTo>
                    <a:pt x="f405" y="f378"/>
                  </a:lnTo>
                  <a:lnTo>
                    <a:pt x="f406" y="f378"/>
                  </a:lnTo>
                  <a:lnTo>
                    <a:pt x="f402" y="f403"/>
                  </a:lnTo>
                  <a:close/>
                </a:path>
              </a:pathLst>
            </a:custGeom>
            <a:solidFill>
              <a:srgbClr val="63B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5" name="Freeform 14">
              <a:extLst>
                <a:ext uri="{FF2B5EF4-FFF2-40B4-BE49-F238E27FC236}">
                  <a16:creationId xmlns:a16="http://schemas.microsoft.com/office/drawing/2014/main" id="{96716B4C-BBA4-4CF3-8E5F-6E940DCF481B}"/>
                </a:ext>
              </a:extLst>
            </p:cNvPr>
            <p:cNvSpPr/>
            <p:nvPr/>
          </p:nvSpPr>
          <p:spPr>
            <a:xfrm>
              <a:off x="4043293" y="3445395"/>
              <a:ext cx="475506" cy="547039"/>
            </a:xfrm>
            <a:custGeom>
              <a:avLst/>
              <a:gdLst>
                <a:gd name="f0" fmla="val 10800000"/>
                <a:gd name="f1" fmla="val 5400000"/>
                <a:gd name="f2" fmla="val 180"/>
                <a:gd name="f3" fmla="val w"/>
                <a:gd name="f4" fmla="val h"/>
                <a:gd name="f5" fmla="val 0"/>
                <a:gd name="f6" fmla="val 1434"/>
                <a:gd name="f7" fmla="val 2202"/>
                <a:gd name="f8" fmla="val 718"/>
                <a:gd name="f9" fmla="val 138"/>
                <a:gd name="f10" fmla="+- 0 0 -90"/>
                <a:gd name="f11" fmla="*/ f3 1 1434"/>
                <a:gd name="f12" fmla="*/ f4 1 2202"/>
                <a:gd name="f13" fmla="+- f7 0 f5"/>
                <a:gd name="f14" fmla="+- f6 0 f5"/>
                <a:gd name="f15" fmla="*/ f10 f0 1"/>
                <a:gd name="f16" fmla="*/ f14 1 1434"/>
                <a:gd name="f17" fmla="*/ f13 1 2202"/>
                <a:gd name="f18" fmla="*/ 0 f14 1"/>
                <a:gd name="f19" fmla="*/ 0 f13 1"/>
                <a:gd name="f20" fmla="*/ 2147483646 f14 1"/>
                <a:gd name="f21" fmla="*/ 2147483646 f13 1"/>
                <a:gd name="f22" fmla="*/ 1434 f14 1"/>
                <a:gd name="f23" fmla="*/ 2202 f13 1"/>
                <a:gd name="f24" fmla="*/ f15 1 f2"/>
                <a:gd name="f25" fmla="*/ f18 1 1434"/>
                <a:gd name="f26" fmla="*/ f19 1 2202"/>
                <a:gd name="f27" fmla="*/ f20 1 1434"/>
                <a:gd name="f28" fmla="*/ f21 1 2202"/>
                <a:gd name="f29" fmla="*/ f22 1 1434"/>
                <a:gd name="f30" fmla="*/ f23 1 2202"/>
                <a:gd name="f31" fmla="+- f24 0 f1"/>
                <a:gd name="f32" fmla="*/ f25 1 f16"/>
                <a:gd name="f33" fmla="*/ f26 1 f17"/>
                <a:gd name="f34" fmla="*/ f27 1 f16"/>
                <a:gd name="f35" fmla="*/ f28 1 f17"/>
                <a:gd name="f36" fmla="*/ f29 1 f16"/>
                <a:gd name="f37" fmla="*/ f30 1 f17"/>
                <a:gd name="f38" fmla="*/ f32 f11 1"/>
                <a:gd name="f39" fmla="*/ f36 f11 1"/>
                <a:gd name="f40" fmla="*/ f37 f12 1"/>
                <a:gd name="f41" fmla="*/ f33 f12 1"/>
                <a:gd name="f42" fmla="*/ f34 f11 1"/>
                <a:gd name="f43" fmla="*/ f35 f12 1"/>
              </a:gdLst>
              <a:ahLst/>
              <a:cxnLst>
                <a:cxn ang="3cd4">
                  <a:pos x="hc" y="t"/>
                </a:cxn>
                <a:cxn ang="0">
                  <a:pos x="r" y="vc"/>
                </a:cxn>
                <a:cxn ang="cd4">
                  <a:pos x="hc" y="b"/>
                </a:cxn>
                <a:cxn ang="cd2">
                  <a:pos x="l" y="vc"/>
                </a:cxn>
                <a:cxn ang="f31">
                  <a:pos x="f38" y="f41"/>
                </a:cxn>
                <a:cxn ang="f31">
                  <a:pos x="f42" y="f43"/>
                </a:cxn>
                <a:cxn ang="f31">
                  <a:pos x="f42" y="f43"/>
                </a:cxn>
                <a:cxn ang="f31">
                  <a:pos x="f38" y="f41"/>
                </a:cxn>
              </a:cxnLst>
              <a:rect l="f38" t="f41" r="f39" b="f40"/>
              <a:pathLst>
                <a:path w="1434" h="2202">
                  <a:moveTo>
                    <a:pt x="f5" y="f5"/>
                  </a:moveTo>
                  <a:lnTo>
                    <a:pt x="f6" y="f7"/>
                  </a:lnTo>
                  <a:lnTo>
                    <a:pt x="f8" y="f9"/>
                  </a:lnTo>
                  <a:lnTo>
                    <a:pt x="f5" y="f5"/>
                  </a:lnTo>
                  <a:close/>
                </a:path>
              </a:pathLst>
            </a:custGeom>
            <a:solidFill>
              <a:srgbClr val="4E8FC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6" name="Freeform 15">
              <a:extLst>
                <a:ext uri="{FF2B5EF4-FFF2-40B4-BE49-F238E27FC236}">
                  <a16:creationId xmlns:a16="http://schemas.microsoft.com/office/drawing/2014/main" id="{4308DE8A-CE10-4D35-BF4F-FCAD54E41A1F}"/>
                </a:ext>
              </a:extLst>
            </p:cNvPr>
            <p:cNvSpPr/>
            <p:nvPr/>
          </p:nvSpPr>
          <p:spPr>
            <a:xfrm>
              <a:off x="4556601" y="3564642"/>
              <a:ext cx="266602" cy="722924"/>
            </a:xfrm>
            <a:custGeom>
              <a:avLst/>
              <a:gdLst>
                <a:gd name="f0" fmla="val 10800000"/>
                <a:gd name="f1" fmla="val 5400000"/>
                <a:gd name="f2" fmla="val 180"/>
                <a:gd name="f3" fmla="val w"/>
                <a:gd name="f4" fmla="val h"/>
                <a:gd name="f5" fmla="val 0"/>
                <a:gd name="f6" fmla="val 805"/>
                <a:gd name="f7" fmla="val 2913"/>
                <a:gd name="f8" fmla="val 629"/>
                <a:gd name="f9" fmla="val 818"/>
                <a:gd name="f10" fmla="val 516"/>
                <a:gd name="f11" fmla="val 693"/>
                <a:gd name="f12" fmla="val 9"/>
                <a:gd name="f13" fmla="val 720"/>
                <a:gd name="f14" fmla="val 20"/>
                <a:gd name="f15" fmla="val 750"/>
                <a:gd name="f16" fmla="val 31"/>
                <a:gd name="f17" fmla="val 790"/>
                <a:gd name="f18" fmla="val 43"/>
                <a:gd name="f19" fmla="val 835"/>
                <a:gd name="f20" fmla="val 49"/>
                <a:gd name="f21" fmla="val 859"/>
                <a:gd name="f22" fmla="val 53"/>
                <a:gd name="f23" fmla="val 883"/>
                <a:gd name="f24" fmla="val 57"/>
                <a:gd name="f25" fmla="val 908"/>
                <a:gd name="f26" fmla="val 60"/>
                <a:gd name="f27" fmla="val 933"/>
                <a:gd name="f28" fmla="val 63"/>
                <a:gd name="f29" fmla="val 958"/>
                <a:gd name="f30" fmla="val 982"/>
                <a:gd name="f31" fmla="val 1384"/>
                <a:gd name="f32" fmla="val 224"/>
                <a:gd name="f33" fmla="val 2168"/>
                <a:gd name="f34" fmla="val 240"/>
                <a:gd name="f35" fmla="val 2056"/>
                <a:gd name="f36" fmla="val 257"/>
                <a:gd name="f37" fmla="val 1954"/>
                <a:gd name="f38" fmla="val 265"/>
                <a:gd name="f39" fmla="val 1907"/>
                <a:gd name="f40" fmla="val 274"/>
                <a:gd name="f41" fmla="val 1865"/>
                <a:gd name="f42" fmla="val 282"/>
                <a:gd name="f43" fmla="val 1830"/>
                <a:gd name="f44" fmla="val 289"/>
                <a:gd name="f45" fmla="val 1800"/>
                <a:gd name="f46" fmla="val 300"/>
                <a:gd name="f47" fmla="val 1766"/>
                <a:gd name="f48" fmla="val 311"/>
                <a:gd name="f49" fmla="val 1733"/>
                <a:gd name="f50" fmla="val 324"/>
                <a:gd name="f51" fmla="val 1699"/>
                <a:gd name="f52" fmla="val 338"/>
                <a:gd name="f53" fmla="val 1666"/>
                <a:gd name="f54" fmla="val 352"/>
                <a:gd name="f55" fmla="val 1634"/>
                <a:gd name="f56" fmla="val 368"/>
                <a:gd name="f57" fmla="val 1603"/>
                <a:gd name="f58" fmla="val 396"/>
                <a:gd name="f59" fmla="val 1545"/>
                <a:gd name="f60" fmla="val 423"/>
                <a:gd name="f61" fmla="val 1495"/>
                <a:gd name="f62" fmla="val 445"/>
                <a:gd name="f63" fmla="val 1456"/>
                <a:gd name="f64" fmla="val 466"/>
                <a:gd name="f65" fmla="val 1422"/>
                <a:gd name="f66" fmla="val 462"/>
                <a:gd name="f67" fmla="val 1455"/>
                <a:gd name="f68" fmla="val 455"/>
                <a:gd name="f69" fmla="val 1544"/>
                <a:gd name="f70" fmla="val 446"/>
                <a:gd name="f71" fmla="val 1676"/>
                <a:gd name="f72" fmla="val 442"/>
                <a:gd name="f73" fmla="val 1752"/>
                <a:gd name="f74" fmla="val 437"/>
                <a:gd name="f75" fmla="val 1834"/>
                <a:gd name="f76" fmla="val 434"/>
                <a:gd name="f77" fmla="val 1919"/>
                <a:gd name="f78" fmla="val 432"/>
                <a:gd name="f79" fmla="val 2006"/>
                <a:gd name="f80" fmla="val 2092"/>
                <a:gd name="f81" fmla="val 2176"/>
                <a:gd name="f82" fmla="val 435"/>
                <a:gd name="f83" fmla="val 2216"/>
                <a:gd name="f84" fmla="val 2256"/>
                <a:gd name="f85" fmla="val 441"/>
                <a:gd name="f86" fmla="val 2293"/>
                <a:gd name="f87" fmla="val 444"/>
                <a:gd name="f88" fmla="val 2331"/>
                <a:gd name="f89" fmla="val 448"/>
                <a:gd name="f90" fmla="val 2364"/>
                <a:gd name="f91" fmla="val 454"/>
                <a:gd name="f92" fmla="val 2397"/>
                <a:gd name="f93" fmla="val 459"/>
                <a:gd name="f94" fmla="val 2426"/>
                <a:gd name="f95" fmla="val 2454"/>
                <a:gd name="f96" fmla="val 473"/>
                <a:gd name="f97" fmla="val 2485"/>
                <a:gd name="f98" fmla="val 482"/>
                <a:gd name="f99" fmla="val 2524"/>
                <a:gd name="f100" fmla="val 502"/>
                <a:gd name="f101" fmla="val 2628"/>
                <a:gd name="f102" fmla="val 524"/>
                <a:gd name="f103" fmla="val 2760"/>
                <a:gd name="f104" fmla="val 549"/>
                <a:gd name="f105" fmla="val 1724"/>
                <a:gd name="f106" fmla="+- 0 0 -90"/>
                <a:gd name="f107" fmla="*/ f3 1 805"/>
                <a:gd name="f108" fmla="*/ f4 1 2913"/>
                <a:gd name="f109" fmla="+- f7 0 f5"/>
                <a:gd name="f110" fmla="+- f6 0 f5"/>
                <a:gd name="f111" fmla="*/ f106 f0 1"/>
                <a:gd name="f112" fmla="*/ f110 1 805"/>
                <a:gd name="f113" fmla="*/ f109 1 2913"/>
                <a:gd name="f114" fmla="*/ 2147483646 f110 1"/>
                <a:gd name="f115" fmla="*/ 2147483646 f109 1"/>
                <a:gd name="f116" fmla="*/ 0 f109 1"/>
                <a:gd name="f117" fmla="*/ 0 f110 1"/>
                <a:gd name="f118" fmla="*/ 805 f110 1"/>
                <a:gd name="f119" fmla="*/ 2913 f109 1"/>
                <a:gd name="f120" fmla="*/ f111 1 f2"/>
                <a:gd name="f121" fmla="*/ f114 1 805"/>
                <a:gd name="f122" fmla="*/ f115 1 2913"/>
                <a:gd name="f123" fmla="*/ f116 1 2913"/>
                <a:gd name="f124" fmla="*/ f117 1 805"/>
                <a:gd name="f125" fmla="*/ f118 1 805"/>
                <a:gd name="f126" fmla="*/ f119 1 2913"/>
                <a:gd name="f127" fmla="+- f120 0 f1"/>
                <a:gd name="f128" fmla="*/ f121 1 f112"/>
                <a:gd name="f129" fmla="*/ f122 1 f113"/>
                <a:gd name="f130" fmla="*/ f123 1 f113"/>
                <a:gd name="f131" fmla="*/ f124 1 f112"/>
                <a:gd name="f132" fmla="*/ f125 1 f112"/>
                <a:gd name="f133" fmla="*/ f126 1 f113"/>
                <a:gd name="f134" fmla="*/ f131 f107 1"/>
                <a:gd name="f135" fmla="*/ f132 f107 1"/>
                <a:gd name="f136" fmla="*/ f133 f108 1"/>
                <a:gd name="f137" fmla="*/ f130 f108 1"/>
                <a:gd name="f138" fmla="*/ f128 f107 1"/>
                <a:gd name="f139" fmla="*/ f129 f108 1"/>
              </a:gdLst>
              <a:ahLst/>
              <a:cxnLst>
                <a:cxn ang="3cd4">
                  <a:pos x="hc" y="t"/>
                </a:cxn>
                <a:cxn ang="0">
                  <a:pos x="r" y="vc"/>
                </a:cxn>
                <a:cxn ang="cd4">
                  <a:pos x="hc" y="b"/>
                </a:cxn>
                <a:cxn ang="cd2">
                  <a:pos x="l" y="vc"/>
                </a:cxn>
                <a:cxn ang="f127">
                  <a:pos x="f138" y="f139"/>
                </a:cxn>
                <a:cxn ang="f127">
                  <a:pos x="f138" y="f137"/>
                </a:cxn>
                <a:cxn ang="f127">
                  <a:pos x="f134" y="f139"/>
                </a:cxn>
                <a:cxn ang="f127">
                  <a:pos x="f134"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 ang="f127">
                  <a:pos x="f138" y="f139"/>
                </a:cxn>
              </a:cxnLst>
              <a:rect l="f134" t="f137" r="f135" b="f136"/>
              <a:pathLst>
                <a:path w="805" h="2913">
                  <a:moveTo>
                    <a:pt x="f8" y="f9"/>
                  </a:moveTo>
                  <a:lnTo>
                    <a:pt x="f10" y="f5"/>
                  </a:lnTo>
                  <a:lnTo>
                    <a:pt x="f5" y="f11"/>
                  </a:lnTo>
                  <a:lnTo>
                    <a:pt x="f12" y="f13"/>
                  </a:lnTo>
                  <a:lnTo>
                    <a:pt x="f14" y="f15"/>
                  </a:lnTo>
                  <a:lnTo>
                    <a:pt x="f16" y="f17"/>
                  </a:lnTo>
                  <a:lnTo>
                    <a:pt x="f18" y="f19"/>
                  </a:lnTo>
                  <a:lnTo>
                    <a:pt x="f20" y="f21"/>
                  </a:lnTo>
                  <a:lnTo>
                    <a:pt x="f22" y="f23"/>
                  </a:lnTo>
                  <a:lnTo>
                    <a:pt x="f24" y="f25"/>
                  </a:lnTo>
                  <a:lnTo>
                    <a:pt x="f26" y="f27"/>
                  </a:lnTo>
                  <a:lnTo>
                    <a:pt x="f28" y="f29"/>
                  </a:lnTo>
                  <a:lnTo>
                    <a:pt x="f28" y="f30"/>
                  </a:lnTo>
                  <a:lnTo>
                    <a:pt x="f28"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78" y="f80"/>
                  </a:lnTo>
                  <a:lnTo>
                    <a:pt x="f76" y="f81"/>
                  </a:lnTo>
                  <a:lnTo>
                    <a:pt x="f82" y="f83"/>
                  </a:lnTo>
                  <a:lnTo>
                    <a:pt x="f74" y="f84"/>
                  </a:lnTo>
                  <a:lnTo>
                    <a:pt x="f85" y="f86"/>
                  </a:lnTo>
                  <a:lnTo>
                    <a:pt x="f87" y="f88"/>
                  </a:lnTo>
                  <a:lnTo>
                    <a:pt x="f89" y="f90"/>
                  </a:lnTo>
                  <a:lnTo>
                    <a:pt x="f91" y="f92"/>
                  </a:lnTo>
                  <a:lnTo>
                    <a:pt x="f93" y="f94"/>
                  </a:lnTo>
                  <a:lnTo>
                    <a:pt x="f64" y="f95"/>
                  </a:lnTo>
                  <a:lnTo>
                    <a:pt x="f96" y="f97"/>
                  </a:lnTo>
                  <a:lnTo>
                    <a:pt x="f98" y="f99"/>
                  </a:lnTo>
                  <a:lnTo>
                    <a:pt x="f100" y="f101"/>
                  </a:lnTo>
                  <a:lnTo>
                    <a:pt x="f102" y="f103"/>
                  </a:lnTo>
                  <a:lnTo>
                    <a:pt x="f104" y="f7"/>
                  </a:lnTo>
                  <a:lnTo>
                    <a:pt x="f6" y="f105"/>
                  </a:lnTo>
                  <a:lnTo>
                    <a:pt x="f8" y="f9"/>
                  </a:lnTo>
                  <a:close/>
                </a:path>
              </a:pathLst>
            </a:custGeom>
            <a:solidFill>
              <a:srgbClr val="4E8FC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7" name="Freeform 16">
              <a:extLst>
                <a:ext uri="{FF2B5EF4-FFF2-40B4-BE49-F238E27FC236}">
                  <a16:creationId xmlns:a16="http://schemas.microsoft.com/office/drawing/2014/main" id="{A76EA568-87EB-4150-9669-70100E01121E}"/>
                </a:ext>
              </a:extLst>
            </p:cNvPr>
            <p:cNvSpPr/>
            <p:nvPr/>
          </p:nvSpPr>
          <p:spPr>
            <a:xfrm>
              <a:off x="5501652" y="3429000"/>
              <a:ext cx="529227" cy="1116427"/>
            </a:xfrm>
            <a:custGeom>
              <a:avLst/>
              <a:gdLst>
                <a:gd name="f0" fmla="val 10800000"/>
                <a:gd name="f1" fmla="val 5400000"/>
                <a:gd name="f2" fmla="val 180"/>
                <a:gd name="f3" fmla="val w"/>
                <a:gd name="f4" fmla="val h"/>
                <a:gd name="f5" fmla="val 0"/>
                <a:gd name="f6" fmla="val 1594"/>
                <a:gd name="f7" fmla="val 4492"/>
                <a:gd name="f8" fmla="val 557"/>
                <a:gd name="f9" fmla="val 2265"/>
                <a:gd name="f10" fmla="val 566"/>
                <a:gd name="f11" fmla="val 2282"/>
                <a:gd name="f12" fmla="val 572"/>
                <a:gd name="f13" fmla="val 2301"/>
                <a:gd name="f14" fmla="val 579"/>
                <a:gd name="f15" fmla="val 2320"/>
                <a:gd name="f16" fmla="val 583"/>
                <a:gd name="f17" fmla="val 2341"/>
                <a:gd name="f18" fmla="val 588"/>
                <a:gd name="f19" fmla="val 2364"/>
                <a:gd name="f20" fmla="val 590"/>
                <a:gd name="f21" fmla="val 2387"/>
                <a:gd name="f22" fmla="val 592"/>
                <a:gd name="f23" fmla="val 2411"/>
                <a:gd name="f24" fmla="val 2436"/>
                <a:gd name="f25" fmla="val 2461"/>
                <a:gd name="f26" fmla="val 591"/>
                <a:gd name="f27" fmla="val 2487"/>
                <a:gd name="f28" fmla="val 2542"/>
                <a:gd name="f29" fmla="val 582"/>
                <a:gd name="f30" fmla="val 2598"/>
                <a:gd name="f31" fmla="val 576"/>
                <a:gd name="f32" fmla="val 2655"/>
                <a:gd name="f33" fmla="val 561"/>
                <a:gd name="f34" fmla="val 2771"/>
                <a:gd name="f35" fmla="val 555"/>
                <a:gd name="f36" fmla="val 2828"/>
                <a:gd name="f37" fmla="val 549"/>
                <a:gd name="f38" fmla="val 2885"/>
                <a:gd name="f39" fmla="val 546"/>
                <a:gd name="f40" fmla="val 2939"/>
                <a:gd name="f41" fmla="val 2965"/>
                <a:gd name="f42" fmla="val 2990"/>
                <a:gd name="f43" fmla="val 547"/>
                <a:gd name="f44" fmla="val 3015"/>
                <a:gd name="f45" fmla="val 3038"/>
                <a:gd name="f46" fmla="val 553"/>
                <a:gd name="f47" fmla="val 3061"/>
                <a:gd name="f48" fmla="val 3083"/>
                <a:gd name="f49" fmla="val 567"/>
                <a:gd name="f50" fmla="val 3136"/>
                <a:gd name="f51" fmla="val 580"/>
                <a:gd name="f52" fmla="val 3209"/>
                <a:gd name="f53" fmla="val 595"/>
                <a:gd name="f54" fmla="val 3297"/>
                <a:gd name="f55" fmla="val 612"/>
                <a:gd name="f56" fmla="val 3399"/>
                <a:gd name="f57" fmla="val 646"/>
                <a:gd name="f58" fmla="val 3628"/>
                <a:gd name="f59" fmla="val 682"/>
                <a:gd name="f60" fmla="val 3872"/>
                <a:gd name="f61" fmla="val 744"/>
                <a:gd name="f62" fmla="val 4304"/>
                <a:gd name="f63" fmla="val 771"/>
                <a:gd name="f64" fmla="val 776"/>
                <a:gd name="f65" fmla="val 4419"/>
                <a:gd name="f66" fmla="val 790"/>
                <a:gd name="f67" fmla="val 4225"/>
                <a:gd name="f68" fmla="val 812"/>
                <a:gd name="f69" fmla="val 3946"/>
                <a:gd name="f70" fmla="val 826"/>
                <a:gd name="f71" fmla="val 3786"/>
                <a:gd name="f72" fmla="val 841"/>
                <a:gd name="f73" fmla="val 3620"/>
                <a:gd name="f74" fmla="val 858"/>
                <a:gd name="f75" fmla="val 3450"/>
                <a:gd name="f76" fmla="val 876"/>
                <a:gd name="f77" fmla="val 3281"/>
                <a:gd name="f78" fmla="val 895"/>
                <a:gd name="f79" fmla="val 3120"/>
                <a:gd name="f80" fmla="val 914"/>
                <a:gd name="f81" fmla="val 2968"/>
                <a:gd name="f82" fmla="val 924"/>
                <a:gd name="f83" fmla="val 2899"/>
                <a:gd name="f84" fmla="val 934"/>
                <a:gd name="f85" fmla="val 2833"/>
                <a:gd name="f86" fmla="val 945"/>
                <a:gd name="f87" fmla="val 2774"/>
                <a:gd name="f88" fmla="val 955"/>
                <a:gd name="f89" fmla="val 2719"/>
                <a:gd name="f90" fmla="val 965"/>
                <a:gd name="f91" fmla="val 2670"/>
                <a:gd name="f92" fmla="val 976"/>
                <a:gd name="f93" fmla="val 2629"/>
                <a:gd name="f94" fmla="val 986"/>
                <a:gd name="f95" fmla="val 2594"/>
                <a:gd name="f96" fmla="val 992"/>
                <a:gd name="f97" fmla="val 2580"/>
                <a:gd name="f98" fmla="val 997"/>
                <a:gd name="f99" fmla="val 2568"/>
                <a:gd name="f100" fmla="val 1020"/>
                <a:gd name="f101" fmla="val 2521"/>
                <a:gd name="f102" fmla="val 1045"/>
                <a:gd name="f103" fmla="val 2474"/>
                <a:gd name="f104" fmla="val 1072"/>
                <a:gd name="f105" fmla="val 2425"/>
                <a:gd name="f106" fmla="val 1099"/>
                <a:gd name="f107" fmla="val 2376"/>
                <a:gd name="f108" fmla="val 1129"/>
                <a:gd name="f109" fmla="val 2327"/>
                <a:gd name="f110" fmla="val 1158"/>
                <a:gd name="f111" fmla="val 2279"/>
                <a:gd name="f112" fmla="val 1216"/>
                <a:gd name="f113" fmla="val 2188"/>
                <a:gd name="f114" fmla="val 1268"/>
                <a:gd name="f115" fmla="val 2108"/>
                <a:gd name="f116" fmla="val 1311"/>
                <a:gd name="f117" fmla="val 2045"/>
                <a:gd name="f118" fmla="val 1350"/>
                <a:gd name="f119" fmla="val 1988"/>
                <a:gd name="f120" fmla="val 944"/>
                <a:gd name="f121" fmla="val 54"/>
                <a:gd name="f122" fmla="val 768"/>
                <a:gd name="f123" fmla="val 118"/>
                <a:gd name="f124" fmla="val 977"/>
                <a:gd name="f125" fmla="val 186"/>
                <a:gd name="f126" fmla="val 1195"/>
                <a:gd name="f127" fmla="val 267"/>
                <a:gd name="f128" fmla="val 1450"/>
                <a:gd name="f129" fmla="val 310"/>
                <a:gd name="f130" fmla="val 1583"/>
                <a:gd name="f131" fmla="val 353"/>
                <a:gd name="f132" fmla="val 1714"/>
                <a:gd name="f133" fmla="val 396"/>
                <a:gd name="f134" fmla="val 1840"/>
                <a:gd name="f135" fmla="val 435"/>
                <a:gd name="f136" fmla="val 1957"/>
                <a:gd name="f137" fmla="val 473"/>
                <a:gd name="f138" fmla="val 2061"/>
                <a:gd name="f139" fmla="val 506"/>
                <a:gd name="f140" fmla="val 2151"/>
                <a:gd name="f141" fmla="val 521"/>
                <a:gd name="f142" fmla="val 534"/>
                <a:gd name="f143" fmla="val 2219"/>
                <a:gd name="f144" fmla="val 2245"/>
                <a:gd name="f145" fmla="+- 0 0 -90"/>
                <a:gd name="f146" fmla="*/ f3 1 1594"/>
                <a:gd name="f147" fmla="*/ f4 1 4492"/>
                <a:gd name="f148" fmla="+- f7 0 f5"/>
                <a:gd name="f149" fmla="+- f6 0 f5"/>
                <a:gd name="f150" fmla="*/ f145 f0 1"/>
                <a:gd name="f151" fmla="*/ f149 1 1594"/>
                <a:gd name="f152" fmla="*/ f148 1 4492"/>
                <a:gd name="f153" fmla="*/ 2147483646 f149 1"/>
                <a:gd name="f154" fmla="*/ 2147483646 f148 1"/>
                <a:gd name="f155" fmla="*/ 0 f148 1"/>
                <a:gd name="f156" fmla="*/ 0 f149 1"/>
                <a:gd name="f157" fmla="*/ 1594 f149 1"/>
                <a:gd name="f158" fmla="*/ 4492 f148 1"/>
                <a:gd name="f159" fmla="*/ f150 1 f2"/>
                <a:gd name="f160" fmla="*/ f153 1 1594"/>
                <a:gd name="f161" fmla="*/ f154 1 4492"/>
                <a:gd name="f162" fmla="*/ f155 1 4492"/>
                <a:gd name="f163" fmla="*/ f156 1 1594"/>
                <a:gd name="f164" fmla="*/ f157 1 1594"/>
                <a:gd name="f165" fmla="*/ f158 1 4492"/>
                <a:gd name="f166" fmla="+- f159 0 f1"/>
                <a:gd name="f167" fmla="*/ f160 1 f151"/>
                <a:gd name="f168" fmla="*/ f161 1 f152"/>
                <a:gd name="f169" fmla="*/ f162 1 f152"/>
                <a:gd name="f170" fmla="*/ f163 1 f151"/>
                <a:gd name="f171" fmla="*/ f164 1 f151"/>
                <a:gd name="f172" fmla="*/ f165 1 f152"/>
                <a:gd name="f173" fmla="*/ f170 f146 1"/>
                <a:gd name="f174" fmla="*/ f171 f146 1"/>
                <a:gd name="f175" fmla="*/ f172 f147 1"/>
                <a:gd name="f176" fmla="*/ f169 f147 1"/>
                <a:gd name="f177" fmla="*/ f167 f146 1"/>
                <a:gd name="f178" fmla="*/ f168 f147 1"/>
              </a:gdLst>
              <a:ahLst/>
              <a:cxnLst>
                <a:cxn ang="3cd4">
                  <a:pos x="hc" y="t"/>
                </a:cxn>
                <a:cxn ang="0">
                  <a:pos x="r" y="vc"/>
                </a:cxn>
                <a:cxn ang="cd4">
                  <a:pos x="hc" y="b"/>
                </a:cxn>
                <a:cxn ang="cd2">
                  <a:pos x="l" y="vc"/>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 ang="f166">
                  <a:pos x="f177" y="f176"/>
                </a:cxn>
                <a:cxn ang="f166">
                  <a:pos x="f177" y="f178"/>
                </a:cxn>
                <a:cxn ang="f166">
                  <a:pos x="f177" y="f178"/>
                </a:cxn>
                <a:cxn ang="f166">
                  <a:pos x="f177" y="f178"/>
                </a:cxn>
                <a:cxn ang="f166">
                  <a:pos x="f177" y="f178"/>
                </a:cxn>
                <a:cxn ang="f166">
                  <a:pos x="f177" y="f178"/>
                </a:cxn>
                <a:cxn ang="f166">
                  <a:pos x="f177" y="f178"/>
                </a:cxn>
                <a:cxn ang="f166">
                  <a:pos x="f177" y="f178"/>
                </a:cxn>
                <a:cxn ang="f166">
                  <a:pos x="f177" y="f178"/>
                </a:cxn>
              </a:cxnLst>
              <a:rect l="f173" t="f176" r="f174" b="f175"/>
              <a:pathLst>
                <a:path w="1594" h="4492">
                  <a:moveTo>
                    <a:pt x="f8" y="f9"/>
                  </a:moveTo>
                  <a:lnTo>
                    <a:pt x="f8" y="f9"/>
                  </a:lnTo>
                  <a:lnTo>
                    <a:pt x="f10" y="f11"/>
                  </a:lnTo>
                  <a:lnTo>
                    <a:pt x="f12" y="f13"/>
                  </a:lnTo>
                  <a:lnTo>
                    <a:pt x="f14" y="f15"/>
                  </a:lnTo>
                  <a:lnTo>
                    <a:pt x="f16" y="f17"/>
                  </a:lnTo>
                  <a:lnTo>
                    <a:pt x="f18" y="f19"/>
                  </a:lnTo>
                  <a:lnTo>
                    <a:pt x="f20" y="f21"/>
                  </a:lnTo>
                  <a:lnTo>
                    <a:pt x="f22" y="f23"/>
                  </a:lnTo>
                  <a:lnTo>
                    <a:pt x="f22" y="f24"/>
                  </a:lnTo>
                  <a:lnTo>
                    <a:pt x="f22" y="f25"/>
                  </a:lnTo>
                  <a:lnTo>
                    <a:pt x="f26" y="f27"/>
                  </a:lnTo>
                  <a:lnTo>
                    <a:pt x="f18" y="f28"/>
                  </a:lnTo>
                  <a:lnTo>
                    <a:pt x="f29" y="f30"/>
                  </a:lnTo>
                  <a:lnTo>
                    <a:pt x="f31" y="f32"/>
                  </a:lnTo>
                  <a:lnTo>
                    <a:pt x="f33" y="f34"/>
                  </a:lnTo>
                  <a:lnTo>
                    <a:pt x="f35" y="f36"/>
                  </a:lnTo>
                  <a:lnTo>
                    <a:pt x="f37" y="f38"/>
                  </a:lnTo>
                  <a:lnTo>
                    <a:pt x="f39" y="f40"/>
                  </a:lnTo>
                  <a:lnTo>
                    <a:pt x="f39" y="f41"/>
                  </a:lnTo>
                  <a:lnTo>
                    <a:pt x="f39" y="f42"/>
                  </a:lnTo>
                  <a:lnTo>
                    <a:pt x="f43" y="f44"/>
                  </a:lnTo>
                  <a:lnTo>
                    <a:pt x="f37" y="f45"/>
                  </a:lnTo>
                  <a:lnTo>
                    <a:pt x="f46" y="f47"/>
                  </a:lnTo>
                  <a:lnTo>
                    <a:pt x="f8" y="f48"/>
                  </a:lnTo>
                  <a:lnTo>
                    <a:pt x="f49" y="f50"/>
                  </a:lnTo>
                  <a:lnTo>
                    <a:pt x="f51" y="f52"/>
                  </a:lnTo>
                  <a:lnTo>
                    <a:pt x="f53" y="f54"/>
                  </a:lnTo>
                  <a:lnTo>
                    <a:pt x="f55" y="f56"/>
                  </a:lnTo>
                  <a:lnTo>
                    <a:pt x="f57" y="f58"/>
                  </a:lnTo>
                  <a:lnTo>
                    <a:pt x="f59" y="f60"/>
                  </a:lnTo>
                  <a:lnTo>
                    <a:pt x="f61" y="f62"/>
                  </a:lnTo>
                  <a:lnTo>
                    <a:pt x="f63" y="f7"/>
                  </a:lnTo>
                  <a:lnTo>
                    <a:pt x="f64" y="f65"/>
                  </a:lnTo>
                  <a:lnTo>
                    <a:pt x="f66"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18" y="f120"/>
                  </a:lnTo>
                  <a:lnTo>
                    <a:pt x="f6" y="f5"/>
                  </a:lnTo>
                  <a:lnTo>
                    <a:pt x="f5" y="f5"/>
                  </a:lnTo>
                  <a:lnTo>
                    <a:pt x="f121" y="f122"/>
                  </a:lnTo>
                  <a:lnTo>
                    <a:pt x="f123" y="f124"/>
                  </a:lnTo>
                  <a:lnTo>
                    <a:pt x="f125" y="f126"/>
                  </a:lnTo>
                  <a:lnTo>
                    <a:pt x="f127" y="f128"/>
                  </a:lnTo>
                  <a:lnTo>
                    <a:pt x="f129" y="f130"/>
                  </a:lnTo>
                  <a:lnTo>
                    <a:pt x="f131" y="f132"/>
                  </a:lnTo>
                  <a:lnTo>
                    <a:pt x="f133" y="f134"/>
                  </a:lnTo>
                  <a:lnTo>
                    <a:pt x="f135" y="f136"/>
                  </a:lnTo>
                  <a:lnTo>
                    <a:pt x="f137" y="f138"/>
                  </a:lnTo>
                  <a:lnTo>
                    <a:pt x="f139" y="f140"/>
                  </a:lnTo>
                  <a:lnTo>
                    <a:pt x="f141" y="f113"/>
                  </a:lnTo>
                  <a:lnTo>
                    <a:pt x="f142" y="f143"/>
                  </a:lnTo>
                  <a:lnTo>
                    <a:pt x="f39" y="f144"/>
                  </a:lnTo>
                  <a:lnTo>
                    <a:pt x="f8" y="f9"/>
                  </a:lnTo>
                  <a:close/>
                </a:path>
              </a:pathLst>
            </a:custGeom>
            <a:solidFill>
              <a:srgbClr val="4E8FC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8" name="Freeform 17">
              <a:extLst>
                <a:ext uri="{FF2B5EF4-FFF2-40B4-BE49-F238E27FC236}">
                  <a16:creationId xmlns:a16="http://schemas.microsoft.com/office/drawing/2014/main" id="{656DEC19-39EE-44FE-981D-17B30A32626F}"/>
                </a:ext>
              </a:extLst>
            </p:cNvPr>
            <p:cNvSpPr/>
            <p:nvPr/>
          </p:nvSpPr>
          <p:spPr>
            <a:xfrm>
              <a:off x="6508379" y="3479676"/>
              <a:ext cx="600852" cy="763167"/>
            </a:xfrm>
            <a:custGeom>
              <a:avLst/>
              <a:gdLst>
                <a:gd name="f0" fmla="val 10800000"/>
                <a:gd name="f1" fmla="val 5400000"/>
                <a:gd name="f2" fmla="val 180"/>
                <a:gd name="f3" fmla="val w"/>
                <a:gd name="f4" fmla="val h"/>
                <a:gd name="f5" fmla="val 0"/>
                <a:gd name="f6" fmla="val 1812"/>
                <a:gd name="f7" fmla="val 3071"/>
                <a:gd name="f8" fmla="val 867"/>
                <a:gd name="f9" fmla="val 2278"/>
                <a:gd name="f10" fmla="+- 0 0 -90"/>
                <a:gd name="f11" fmla="*/ f3 1 1812"/>
                <a:gd name="f12" fmla="*/ f4 1 3071"/>
                <a:gd name="f13" fmla="+- f7 0 f5"/>
                <a:gd name="f14" fmla="+- f6 0 f5"/>
                <a:gd name="f15" fmla="*/ f10 f0 1"/>
                <a:gd name="f16" fmla="*/ f14 1 1812"/>
                <a:gd name="f17" fmla="*/ f13 1 3071"/>
                <a:gd name="f18" fmla="*/ 2147483646 f14 1"/>
                <a:gd name="f19" fmla="*/ 0 f13 1"/>
                <a:gd name="f20" fmla="*/ 0 f14 1"/>
                <a:gd name="f21" fmla="*/ 2147483646 f13 1"/>
                <a:gd name="f22" fmla="*/ 1812 f14 1"/>
                <a:gd name="f23" fmla="*/ 3071 f13 1"/>
                <a:gd name="f24" fmla="*/ f15 1 f2"/>
                <a:gd name="f25" fmla="*/ f18 1 1812"/>
                <a:gd name="f26" fmla="*/ f19 1 3071"/>
                <a:gd name="f27" fmla="*/ f20 1 1812"/>
                <a:gd name="f28" fmla="*/ f21 1 3071"/>
                <a:gd name="f29" fmla="*/ f22 1 1812"/>
                <a:gd name="f30" fmla="*/ f23 1 3071"/>
                <a:gd name="f31" fmla="+- f24 0 f1"/>
                <a:gd name="f32" fmla="*/ f25 1 f16"/>
                <a:gd name="f33" fmla="*/ f26 1 f17"/>
                <a:gd name="f34" fmla="*/ f27 1 f16"/>
                <a:gd name="f35" fmla="*/ f28 1 f17"/>
                <a:gd name="f36" fmla="*/ f29 1 f16"/>
                <a:gd name="f37" fmla="*/ f30 1 f17"/>
                <a:gd name="f38" fmla="*/ f34 f11 1"/>
                <a:gd name="f39" fmla="*/ f36 f11 1"/>
                <a:gd name="f40" fmla="*/ f37 f12 1"/>
                <a:gd name="f41" fmla="*/ f33 f12 1"/>
                <a:gd name="f42" fmla="*/ f32 f11 1"/>
                <a:gd name="f43" fmla="*/ f35 f12 1"/>
              </a:gdLst>
              <a:ahLst/>
              <a:cxnLst>
                <a:cxn ang="3cd4">
                  <a:pos x="hc" y="t"/>
                </a:cxn>
                <a:cxn ang="0">
                  <a:pos x="r" y="vc"/>
                </a:cxn>
                <a:cxn ang="cd4">
                  <a:pos x="hc" y="b"/>
                </a:cxn>
                <a:cxn ang="cd2">
                  <a:pos x="l" y="vc"/>
                </a:cxn>
                <a:cxn ang="f31">
                  <a:pos x="f42" y="f41"/>
                </a:cxn>
                <a:cxn ang="f31">
                  <a:pos x="f38" y="f43"/>
                </a:cxn>
                <a:cxn ang="f31">
                  <a:pos x="f38" y="f43"/>
                </a:cxn>
                <a:cxn ang="f31">
                  <a:pos x="f42" y="f41"/>
                </a:cxn>
                <a:cxn ang="f31">
                  <a:pos x="f42" y="f41"/>
                </a:cxn>
              </a:cxnLst>
              <a:rect l="f38" t="f41" r="f39" b="f40"/>
              <a:pathLst>
                <a:path w="1812" h="3071">
                  <a:moveTo>
                    <a:pt x="f8" y="f5"/>
                  </a:moveTo>
                  <a:lnTo>
                    <a:pt x="f5" y="f9"/>
                  </a:lnTo>
                  <a:lnTo>
                    <a:pt x="f5" y="f7"/>
                  </a:lnTo>
                  <a:lnTo>
                    <a:pt x="f6" y="f5"/>
                  </a:lnTo>
                  <a:lnTo>
                    <a:pt x="f8" y="f5"/>
                  </a:lnTo>
                  <a:close/>
                </a:path>
              </a:pathLst>
            </a:custGeom>
            <a:solidFill>
              <a:srgbClr val="4E8FC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9" name="Freeform 18">
              <a:extLst>
                <a:ext uri="{FF2B5EF4-FFF2-40B4-BE49-F238E27FC236}">
                  <a16:creationId xmlns:a16="http://schemas.microsoft.com/office/drawing/2014/main" id="{92669F2A-D773-4DCF-BA3D-4ECCF5A260E0}"/>
                </a:ext>
              </a:extLst>
            </p:cNvPr>
            <p:cNvSpPr/>
            <p:nvPr/>
          </p:nvSpPr>
          <p:spPr>
            <a:xfrm>
              <a:off x="7067443" y="3429000"/>
              <a:ext cx="1070387" cy="1281879"/>
            </a:xfrm>
            <a:custGeom>
              <a:avLst/>
              <a:gdLst>
                <a:gd name="f0" fmla="val 10800000"/>
                <a:gd name="f1" fmla="val 5400000"/>
                <a:gd name="f2" fmla="val 180"/>
                <a:gd name="f3" fmla="val w"/>
                <a:gd name="f4" fmla="val h"/>
                <a:gd name="f5" fmla="val 0"/>
                <a:gd name="f6" fmla="val 3227"/>
                <a:gd name="f7" fmla="val 5160"/>
                <a:gd name="f8" fmla="val 2240"/>
                <a:gd name="f9" fmla="val 139"/>
                <a:gd name="f10" fmla="val 2203"/>
                <a:gd name="f11" fmla="val 192"/>
                <a:gd name="f12" fmla="val 2106"/>
                <a:gd name="f13" fmla="val 338"/>
                <a:gd name="f14" fmla="val 1966"/>
                <a:gd name="f15" fmla="val 552"/>
                <a:gd name="f16" fmla="val 1884"/>
                <a:gd name="f17" fmla="val 675"/>
                <a:gd name="f18" fmla="val 1799"/>
                <a:gd name="f19" fmla="val 806"/>
                <a:gd name="f20" fmla="val 1713"/>
                <a:gd name="f21" fmla="val 941"/>
                <a:gd name="f22" fmla="val 1627"/>
                <a:gd name="f23" fmla="val 1076"/>
                <a:gd name="f24" fmla="val 1543"/>
                <a:gd name="f25" fmla="val 1210"/>
                <a:gd name="f26" fmla="val 1465"/>
                <a:gd name="f27" fmla="val 1338"/>
                <a:gd name="f28" fmla="val 1394"/>
                <a:gd name="f29" fmla="val 1458"/>
                <a:gd name="f30" fmla="val 1361"/>
                <a:gd name="f31" fmla="val 1515"/>
                <a:gd name="f32" fmla="val 1332"/>
                <a:gd name="f33" fmla="val 1567"/>
                <a:gd name="f34" fmla="val 1306"/>
                <a:gd name="f35" fmla="val 1616"/>
                <a:gd name="f36" fmla="val 1282"/>
                <a:gd name="f37" fmla="val 1661"/>
                <a:gd name="f38" fmla="val 1262"/>
                <a:gd name="f39" fmla="val 1701"/>
                <a:gd name="f40" fmla="val 1246"/>
                <a:gd name="f41" fmla="val 1737"/>
                <a:gd name="f42" fmla="val 1231"/>
                <a:gd name="f43" fmla="val 1775"/>
                <a:gd name="f44" fmla="val 1212"/>
                <a:gd name="f45" fmla="val 1824"/>
                <a:gd name="f46" fmla="val 1192"/>
                <a:gd name="f47" fmla="val 1883"/>
                <a:gd name="f48" fmla="val 1168"/>
                <a:gd name="f49" fmla="val 1950"/>
                <a:gd name="f50" fmla="val 1114"/>
                <a:gd name="f51" fmla="val 2111"/>
                <a:gd name="f52" fmla="val 1051"/>
                <a:gd name="f53" fmla="val 2302"/>
                <a:gd name="f54" fmla="val 905"/>
                <a:gd name="f55" fmla="val 2752"/>
                <a:gd name="f56" fmla="val 822"/>
                <a:gd name="f57" fmla="val 3003"/>
                <a:gd name="f58" fmla="val 736"/>
                <a:gd name="f59" fmla="val 3264"/>
                <a:gd name="f60" fmla="val 646"/>
                <a:gd name="f61" fmla="val 3530"/>
                <a:gd name="f62" fmla="val 553"/>
                <a:gd name="f63" fmla="val 3798"/>
                <a:gd name="f64" fmla="val 507"/>
                <a:gd name="f65" fmla="val 3931"/>
                <a:gd name="f66" fmla="val 460"/>
                <a:gd name="f67" fmla="val 4063"/>
                <a:gd name="f68" fmla="val 412"/>
                <a:gd name="f69" fmla="val 4193"/>
                <a:gd name="f70" fmla="val 365"/>
                <a:gd name="f71" fmla="val 4319"/>
                <a:gd name="f72" fmla="val 317"/>
                <a:gd name="f73" fmla="val 4442"/>
                <a:gd name="f74" fmla="val 270"/>
                <a:gd name="f75" fmla="val 4561"/>
                <a:gd name="f76" fmla="val 224"/>
                <a:gd name="f77" fmla="val 4675"/>
                <a:gd name="f78" fmla="val 178"/>
                <a:gd name="f79" fmla="val 4785"/>
                <a:gd name="f80" fmla="val 132"/>
                <a:gd name="f81" fmla="val 4888"/>
                <a:gd name="f82" fmla="val 87"/>
                <a:gd name="f83" fmla="val 4985"/>
                <a:gd name="f84" fmla="val 44"/>
                <a:gd name="f85" fmla="val 5077"/>
                <a:gd name="f86" fmla="val 22"/>
                <a:gd name="f87" fmla="val 5119"/>
                <a:gd name="f88" fmla="val 164"/>
                <a:gd name="f89" fmla="val 4895"/>
                <a:gd name="f90" fmla="val 565"/>
                <a:gd name="f91" fmla="val 4246"/>
                <a:gd name="f92" fmla="val 812"/>
                <a:gd name="f93" fmla="val 3844"/>
                <a:gd name="f94" fmla="val 1067"/>
                <a:gd name="f95" fmla="val 3426"/>
                <a:gd name="f96" fmla="val 1315"/>
                <a:gd name="f97" fmla="val 3019"/>
                <a:gd name="f98" fmla="val 1429"/>
                <a:gd name="f99" fmla="val 2828"/>
                <a:gd name="f100" fmla="val 1536"/>
                <a:gd name="f101" fmla="val 2649"/>
                <a:gd name="f102" fmla="val 1626"/>
                <a:gd name="f103" fmla="val 2497"/>
                <a:gd name="f104" fmla="val 1727"/>
                <a:gd name="f105" fmla="val 2332"/>
                <a:gd name="f106" fmla="val 1836"/>
                <a:gd name="f107" fmla="val 2156"/>
                <a:gd name="f108" fmla="val 1952"/>
                <a:gd name="f109" fmla="val 1971"/>
                <a:gd name="f110" fmla="val 2073"/>
                <a:gd name="f111" fmla="val 1781"/>
                <a:gd name="f112" fmla="val 2196"/>
                <a:gd name="f113" fmla="val 1586"/>
                <a:gd name="f114" fmla="val 2445"/>
                <a:gd name="f115" fmla="val 1199"/>
                <a:gd name="f116" fmla="val 2687"/>
                <a:gd name="f117" fmla="val 826"/>
                <a:gd name="f118" fmla="val 2906"/>
                <a:gd name="f119" fmla="val 489"/>
                <a:gd name="f120" fmla="val 3091"/>
                <a:gd name="f121" fmla="val 207"/>
                <a:gd name="f122" fmla="val 2597"/>
                <a:gd name="f123" fmla="val 2533"/>
                <a:gd name="f124" fmla="val 16"/>
                <a:gd name="f125" fmla="val 2472"/>
                <a:gd name="f126" fmla="val 32"/>
                <a:gd name="f127" fmla="val 2416"/>
                <a:gd name="f128" fmla="val 49"/>
                <a:gd name="f129" fmla="val 2365"/>
                <a:gd name="f130" fmla="val 66"/>
                <a:gd name="f131" fmla="val 2343"/>
                <a:gd name="f132" fmla="val 75"/>
                <a:gd name="f133" fmla="val 2321"/>
                <a:gd name="f134" fmla="val 85"/>
                <a:gd name="f135" fmla="val 93"/>
                <a:gd name="f136" fmla="val 2285"/>
                <a:gd name="f137" fmla="val 102"/>
                <a:gd name="f138" fmla="val 2270"/>
                <a:gd name="f139" fmla="val 111"/>
                <a:gd name="f140" fmla="val 2258"/>
                <a:gd name="f141" fmla="val 121"/>
                <a:gd name="f142" fmla="val 2248"/>
                <a:gd name="f143" fmla="val 129"/>
                <a:gd name="f144" fmla="+- 0 0 -90"/>
                <a:gd name="f145" fmla="*/ f3 1 3227"/>
                <a:gd name="f146" fmla="*/ f4 1 5160"/>
                <a:gd name="f147" fmla="+- f7 0 f5"/>
                <a:gd name="f148" fmla="+- f6 0 f5"/>
                <a:gd name="f149" fmla="*/ f144 f0 1"/>
                <a:gd name="f150" fmla="*/ f148 1 3227"/>
                <a:gd name="f151" fmla="*/ f147 1 5160"/>
                <a:gd name="f152" fmla="*/ 2147483646 f148 1"/>
                <a:gd name="f153" fmla="*/ 2147483646 f147 1"/>
                <a:gd name="f154" fmla="*/ 0 f148 1"/>
                <a:gd name="f155" fmla="*/ 0 f147 1"/>
                <a:gd name="f156" fmla="*/ 3227 f148 1"/>
                <a:gd name="f157" fmla="*/ 5160 f147 1"/>
                <a:gd name="f158" fmla="*/ f149 1 f2"/>
                <a:gd name="f159" fmla="*/ f152 1 3227"/>
                <a:gd name="f160" fmla="*/ f153 1 5160"/>
                <a:gd name="f161" fmla="*/ f154 1 3227"/>
                <a:gd name="f162" fmla="*/ f155 1 5160"/>
                <a:gd name="f163" fmla="*/ f156 1 3227"/>
                <a:gd name="f164" fmla="*/ f157 1 5160"/>
                <a:gd name="f165" fmla="+- f158 0 f1"/>
                <a:gd name="f166" fmla="*/ f159 1 f150"/>
                <a:gd name="f167" fmla="*/ f160 1 f151"/>
                <a:gd name="f168" fmla="*/ f161 1 f150"/>
                <a:gd name="f169" fmla="*/ f162 1 f151"/>
                <a:gd name="f170" fmla="*/ f163 1 f150"/>
                <a:gd name="f171" fmla="*/ f164 1 f151"/>
                <a:gd name="f172" fmla="*/ f168 f145 1"/>
                <a:gd name="f173" fmla="*/ f170 f145 1"/>
                <a:gd name="f174" fmla="*/ f171 f146 1"/>
                <a:gd name="f175" fmla="*/ f169 f146 1"/>
                <a:gd name="f176" fmla="*/ f166 f145 1"/>
                <a:gd name="f177" fmla="*/ f167 f146 1"/>
              </a:gdLst>
              <a:ahLst/>
              <a:cxnLst>
                <a:cxn ang="3cd4">
                  <a:pos x="hc" y="t"/>
                </a:cxn>
                <a:cxn ang="0">
                  <a:pos x="r" y="vc"/>
                </a:cxn>
                <a:cxn ang="cd4">
                  <a:pos x="hc" y="b"/>
                </a:cxn>
                <a:cxn ang="cd2">
                  <a:pos x="l" y="vc"/>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2"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7"/>
                </a:cxn>
                <a:cxn ang="f165">
                  <a:pos x="f176" y="f175"/>
                </a:cxn>
                <a:cxn ang="f165">
                  <a:pos x="f176" y="f177"/>
                </a:cxn>
                <a:cxn ang="f165">
                  <a:pos x="f176" y="f177"/>
                </a:cxn>
                <a:cxn ang="f165">
                  <a:pos x="f176" y="f177"/>
                </a:cxn>
                <a:cxn ang="f165">
                  <a:pos x="f176" y="f177"/>
                </a:cxn>
                <a:cxn ang="f165">
                  <a:pos x="f176" y="f177"/>
                </a:cxn>
                <a:cxn ang="f165">
                  <a:pos x="f176" y="f177"/>
                </a:cxn>
                <a:cxn ang="f165">
                  <a:pos x="f176" y="f177"/>
                </a:cxn>
              </a:cxnLst>
              <a:rect l="f172" t="f175" r="f173" b="f174"/>
              <a:pathLst>
                <a:path w="3227" h="5160">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75"/>
                  </a:lnTo>
                  <a:lnTo>
                    <a:pt x="f76" y="f77"/>
                  </a:lnTo>
                  <a:lnTo>
                    <a:pt x="f78" y="f79"/>
                  </a:lnTo>
                  <a:lnTo>
                    <a:pt x="f80" y="f81"/>
                  </a:lnTo>
                  <a:lnTo>
                    <a:pt x="f82" y="f83"/>
                  </a:lnTo>
                  <a:lnTo>
                    <a:pt x="f84" y="f85"/>
                  </a:lnTo>
                  <a:lnTo>
                    <a:pt x="f86" y="f87"/>
                  </a:lnTo>
                  <a:lnTo>
                    <a:pt x="f5" y="f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21"/>
                  </a:lnTo>
                  <a:lnTo>
                    <a:pt x="f6" y="f5"/>
                  </a:lnTo>
                  <a:lnTo>
                    <a:pt x="f122" y="f5"/>
                  </a:lnTo>
                  <a:lnTo>
                    <a:pt x="f123" y="f124"/>
                  </a:lnTo>
                  <a:lnTo>
                    <a:pt x="f125" y="f126"/>
                  </a:lnTo>
                  <a:lnTo>
                    <a:pt x="f127" y="f128"/>
                  </a:lnTo>
                  <a:lnTo>
                    <a:pt x="f129" y="f130"/>
                  </a:lnTo>
                  <a:lnTo>
                    <a:pt x="f131" y="f132"/>
                  </a:lnTo>
                  <a:lnTo>
                    <a:pt x="f133" y="f134"/>
                  </a:lnTo>
                  <a:lnTo>
                    <a:pt x="f53" y="f135"/>
                  </a:lnTo>
                  <a:lnTo>
                    <a:pt x="f136" y="f137"/>
                  </a:lnTo>
                  <a:lnTo>
                    <a:pt x="f138" y="f139"/>
                  </a:lnTo>
                  <a:lnTo>
                    <a:pt x="f140" y="f141"/>
                  </a:lnTo>
                  <a:lnTo>
                    <a:pt x="f142" y="f143"/>
                  </a:lnTo>
                  <a:lnTo>
                    <a:pt x="f8" y="f9"/>
                  </a:lnTo>
                  <a:close/>
                </a:path>
              </a:pathLst>
            </a:custGeom>
            <a:solidFill>
              <a:srgbClr val="4E8FC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0" name="Freeform 19">
              <a:extLst>
                <a:ext uri="{FF2B5EF4-FFF2-40B4-BE49-F238E27FC236}">
                  <a16:creationId xmlns:a16="http://schemas.microsoft.com/office/drawing/2014/main" id="{5DF9905B-24BB-4033-BF87-EF2DA07FF5DF}"/>
                </a:ext>
              </a:extLst>
            </p:cNvPr>
            <p:cNvSpPr/>
            <p:nvPr/>
          </p:nvSpPr>
          <p:spPr>
            <a:xfrm>
              <a:off x="8002545" y="3429000"/>
              <a:ext cx="604829" cy="485921"/>
            </a:xfrm>
            <a:custGeom>
              <a:avLst/>
              <a:gdLst>
                <a:gd name="f0" fmla="val 10800000"/>
                <a:gd name="f1" fmla="val 5400000"/>
                <a:gd name="f2" fmla="val 180"/>
                <a:gd name="f3" fmla="val w"/>
                <a:gd name="f4" fmla="val h"/>
                <a:gd name="f5" fmla="val 0"/>
                <a:gd name="f6" fmla="val 1824"/>
                <a:gd name="f7" fmla="val 1950"/>
                <a:gd name="f8" fmla="val 1144"/>
                <a:gd name="f9" fmla="+- 0 0 -90"/>
                <a:gd name="f10" fmla="*/ f3 1 1824"/>
                <a:gd name="f11" fmla="*/ f4 1 1950"/>
                <a:gd name="f12" fmla="+- f7 0 f5"/>
                <a:gd name="f13" fmla="+- f6 0 f5"/>
                <a:gd name="f14" fmla="*/ f9 f0 1"/>
                <a:gd name="f15" fmla="*/ f13 1 1824"/>
                <a:gd name="f16" fmla="*/ f12 1 1950"/>
                <a:gd name="f17" fmla="*/ 2147483646 f13 1"/>
                <a:gd name="f18" fmla="*/ 0 f12 1"/>
                <a:gd name="f19" fmla="*/ 0 f13 1"/>
                <a:gd name="f20" fmla="*/ 2147483646 f12 1"/>
                <a:gd name="f21" fmla="*/ 1824 f13 1"/>
                <a:gd name="f22" fmla="*/ 1950 f12 1"/>
                <a:gd name="f23" fmla="*/ f14 1 f2"/>
                <a:gd name="f24" fmla="*/ f17 1 1824"/>
                <a:gd name="f25" fmla="*/ f18 1 1950"/>
                <a:gd name="f26" fmla="*/ f19 1 1824"/>
                <a:gd name="f27" fmla="*/ f20 1 1950"/>
                <a:gd name="f28" fmla="*/ f21 1 1824"/>
                <a:gd name="f29" fmla="*/ f22 1 1950"/>
                <a:gd name="f30" fmla="+- f23 0 f1"/>
                <a:gd name="f31" fmla="*/ f24 1 f15"/>
                <a:gd name="f32" fmla="*/ f25 1 f16"/>
                <a:gd name="f33" fmla="*/ f26 1 f15"/>
                <a:gd name="f34" fmla="*/ f27 1 f16"/>
                <a:gd name="f35" fmla="*/ f28 1 f15"/>
                <a:gd name="f36" fmla="*/ f29 1 f16"/>
                <a:gd name="f37" fmla="*/ f33 f10 1"/>
                <a:gd name="f38" fmla="*/ f35 f10 1"/>
                <a:gd name="f39" fmla="*/ f36 f11 1"/>
                <a:gd name="f40" fmla="*/ f32 f11 1"/>
                <a:gd name="f41" fmla="*/ f31 f10 1"/>
                <a:gd name="f42" fmla="*/ f34 f11 1"/>
              </a:gdLst>
              <a:ahLst/>
              <a:cxnLst>
                <a:cxn ang="3cd4">
                  <a:pos x="hc" y="t"/>
                </a:cxn>
                <a:cxn ang="0">
                  <a:pos x="r" y="vc"/>
                </a:cxn>
                <a:cxn ang="cd4">
                  <a:pos x="hc" y="b"/>
                </a:cxn>
                <a:cxn ang="cd2">
                  <a:pos x="l" y="vc"/>
                </a:cxn>
                <a:cxn ang="f30">
                  <a:pos x="f41" y="f40"/>
                </a:cxn>
                <a:cxn ang="f30">
                  <a:pos x="f41" y="f40"/>
                </a:cxn>
                <a:cxn ang="f30">
                  <a:pos x="f37" y="f42"/>
                </a:cxn>
                <a:cxn ang="f30">
                  <a:pos x="f41" y="f40"/>
                </a:cxn>
              </a:cxnLst>
              <a:rect l="f37" t="f40" r="f38" b="f39"/>
              <a:pathLst>
                <a:path w="1824" h="1950">
                  <a:moveTo>
                    <a:pt x="f6" y="f5"/>
                  </a:moveTo>
                  <a:lnTo>
                    <a:pt x="f8" y="f5"/>
                  </a:lnTo>
                  <a:lnTo>
                    <a:pt x="f5" y="f7"/>
                  </a:lnTo>
                  <a:lnTo>
                    <a:pt x="f6" y="f5"/>
                  </a:lnTo>
                  <a:close/>
                </a:path>
              </a:pathLst>
            </a:custGeom>
            <a:solidFill>
              <a:srgbClr val="4E8FC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1" name="Freeform 20">
              <a:extLst>
                <a:ext uri="{FF2B5EF4-FFF2-40B4-BE49-F238E27FC236}">
                  <a16:creationId xmlns:a16="http://schemas.microsoft.com/office/drawing/2014/main" id="{01D5DD77-A2C0-48DA-88E6-639BDB89FD47}"/>
                </a:ext>
              </a:extLst>
            </p:cNvPr>
            <p:cNvSpPr/>
            <p:nvPr/>
          </p:nvSpPr>
          <p:spPr>
            <a:xfrm>
              <a:off x="5065931" y="4773488"/>
              <a:ext cx="586925" cy="620072"/>
            </a:xfrm>
            <a:custGeom>
              <a:avLst/>
              <a:gdLst>
                <a:gd name="f0" fmla="val 10800000"/>
                <a:gd name="f1" fmla="val 5400000"/>
                <a:gd name="f2" fmla="val 180"/>
                <a:gd name="f3" fmla="val w"/>
                <a:gd name="f4" fmla="val h"/>
                <a:gd name="f5" fmla="val 0"/>
                <a:gd name="f6" fmla="val 1774"/>
                <a:gd name="f7" fmla="val 2492"/>
                <a:gd name="f8" fmla="val 37"/>
                <a:gd name="f9" fmla="val 75"/>
                <a:gd name="f10" fmla="val 428"/>
                <a:gd name="f11" fmla="val 466"/>
                <a:gd name="f12" fmla="val 541"/>
                <a:gd name="f13" fmla="val 743"/>
                <a:gd name="f14" fmla="+- 0 0 -90"/>
                <a:gd name="f15" fmla="*/ f3 1 1774"/>
                <a:gd name="f16" fmla="*/ f4 1 2492"/>
                <a:gd name="f17" fmla="+- f7 0 f5"/>
                <a:gd name="f18" fmla="+- f6 0 f5"/>
                <a:gd name="f19" fmla="*/ f14 f0 1"/>
                <a:gd name="f20" fmla="*/ f18 1 1774"/>
                <a:gd name="f21" fmla="*/ f17 1 2492"/>
                <a:gd name="f22" fmla="*/ 0 f18 1"/>
                <a:gd name="f23" fmla="*/ 0 f17 1"/>
                <a:gd name="f24" fmla="*/ 2147483646 f17 1"/>
                <a:gd name="f25" fmla="*/ 2147483646 f18 1"/>
                <a:gd name="f26" fmla="*/ 1774 f18 1"/>
                <a:gd name="f27" fmla="*/ 2492 f17 1"/>
                <a:gd name="f28" fmla="*/ f19 1 f2"/>
                <a:gd name="f29" fmla="*/ f22 1 1774"/>
                <a:gd name="f30" fmla="*/ f23 1 2492"/>
                <a:gd name="f31" fmla="*/ f24 1 2492"/>
                <a:gd name="f32" fmla="*/ f25 1 1774"/>
                <a:gd name="f33" fmla="*/ f26 1 1774"/>
                <a:gd name="f34" fmla="*/ f27 1 2492"/>
                <a:gd name="f35" fmla="+- f28 0 f1"/>
                <a:gd name="f36" fmla="*/ f29 1 f20"/>
                <a:gd name="f37" fmla="*/ f30 1 f21"/>
                <a:gd name="f38" fmla="*/ f31 1 f21"/>
                <a:gd name="f39" fmla="*/ f32 1 f20"/>
                <a:gd name="f40" fmla="*/ f33 1 f20"/>
                <a:gd name="f41" fmla="*/ f34 1 f21"/>
                <a:gd name="f42" fmla="*/ f36 f15 1"/>
                <a:gd name="f43" fmla="*/ f40 f15 1"/>
                <a:gd name="f44" fmla="*/ f41 f16 1"/>
                <a:gd name="f45" fmla="*/ f37 f16 1"/>
                <a:gd name="f46" fmla="*/ f38 f16 1"/>
                <a:gd name="f47" fmla="*/ f39 f15 1"/>
              </a:gdLst>
              <a:ahLst/>
              <a:cxnLst>
                <a:cxn ang="3cd4">
                  <a:pos x="hc" y="t"/>
                </a:cxn>
                <a:cxn ang="0">
                  <a:pos x="r" y="vc"/>
                </a:cxn>
                <a:cxn ang="cd4">
                  <a:pos x="hc" y="b"/>
                </a:cxn>
                <a:cxn ang="cd2">
                  <a:pos x="l" y="vc"/>
                </a:cxn>
                <a:cxn ang="f35">
                  <a:pos x="f42" y="f45"/>
                </a:cxn>
                <a:cxn ang="f35">
                  <a:pos x="f42" y="f46"/>
                </a:cxn>
                <a:cxn ang="f35">
                  <a:pos x="f47" y="f46"/>
                </a:cxn>
                <a:cxn ang="f35">
                  <a:pos x="f47" y="f46"/>
                </a:cxn>
                <a:cxn ang="f35">
                  <a:pos x="f47" y="f46"/>
                </a:cxn>
                <a:cxn ang="f35">
                  <a:pos x="f47" y="f46"/>
                </a:cxn>
                <a:cxn ang="f35">
                  <a:pos x="f42" y="f45"/>
                </a:cxn>
              </a:cxnLst>
              <a:rect l="f42" t="f45" r="f43" b="f44"/>
              <a:pathLst>
                <a:path w="1774" h="2492">
                  <a:moveTo>
                    <a:pt x="f5" y="f5"/>
                  </a:moveTo>
                  <a:lnTo>
                    <a:pt x="f5" y="f8"/>
                  </a:lnTo>
                  <a:lnTo>
                    <a:pt x="f9" y="f10"/>
                  </a:lnTo>
                  <a:lnTo>
                    <a:pt x="f11" y="f12"/>
                  </a:lnTo>
                  <a:lnTo>
                    <a:pt x="f6" y="f7"/>
                  </a:lnTo>
                  <a:lnTo>
                    <a:pt x="f13" y="f8"/>
                  </a:lnTo>
                  <a:lnTo>
                    <a:pt x="f5" y="f5"/>
                  </a:lnTo>
                  <a:close/>
                </a:path>
              </a:pathLst>
            </a:custGeom>
            <a:solidFill>
              <a:srgbClr val="4E8FC5"/>
            </a:solidFill>
            <a:ln w="9528" cap="flat">
              <a:solidFill>
                <a:srgbClr val="4E8FC5"/>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2" name="Freeform 21">
              <a:extLst>
                <a:ext uri="{FF2B5EF4-FFF2-40B4-BE49-F238E27FC236}">
                  <a16:creationId xmlns:a16="http://schemas.microsoft.com/office/drawing/2014/main" id="{39A3F621-D141-4873-9EBB-A7EB3E973DE5}"/>
                </a:ext>
              </a:extLst>
            </p:cNvPr>
            <p:cNvSpPr/>
            <p:nvPr/>
          </p:nvSpPr>
          <p:spPr>
            <a:xfrm>
              <a:off x="5796107" y="4874840"/>
              <a:ext cx="483470" cy="1471187"/>
            </a:xfrm>
            <a:custGeom>
              <a:avLst/>
              <a:gdLst>
                <a:gd name="f0" fmla="val 10800000"/>
                <a:gd name="f1" fmla="val 5400000"/>
                <a:gd name="f2" fmla="val 180"/>
                <a:gd name="f3" fmla="val w"/>
                <a:gd name="f4" fmla="val h"/>
                <a:gd name="f5" fmla="val 0"/>
                <a:gd name="f6" fmla="val 1459"/>
                <a:gd name="f7" fmla="val 5927"/>
                <a:gd name="f8" fmla="val 868"/>
                <a:gd name="f9" fmla="val 2454"/>
                <a:gd name="f10" fmla="val 138"/>
                <a:gd name="f11" fmla="val 3623"/>
                <a:gd name="f12" fmla="val 742"/>
                <a:gd name="f13" fmla="val 4756"/>
                <a:gd name="f14" fmla="val 2780"/>
                <a:gd name="f15" fmla="val 1346"/>
                <a:gd name="f16" fmla="+- 0 0 -90"/>
                <a:gd name="f17" fmla="*/ f3 1 1459"/>
                <a:gd name="f18" fmla="*/ f4 1 5927"/>
                <a:gd name="f19" fmla="+- f7 0 f5"/>
                <a:gd name="f20" fmla="+- f6 0 f5"/>
                <a:gd name="f21" fmla="*/ f16 f0 1"/>
                <a:gd name="f22" fmla="*/ f20 1 1459"/>
                <a:gd name="f23" fmla="*/ f19 1 5927"/>
                <a:gd name="f24" fmla="*/ 0 f20 1"/>
                <a:gd name="f25" fmla="*/ 0 f19 1"/>
                <a:gd name="f26" fmla="*/ 2147483646 f20 1"/>
                <a:gd name="f27" fmla="*/ 2147483646 f19 1"/>
                <a:gd name="f28" fmla="*/ 1459 f20 1"/>
                <a:gd name="f29" fmla="*/ 5927 f19 1"/>
                <a:gd name="f30" fmla="*/ f21 1 f2"/>
                <a:gd name="f31" fmla="*/ f24 1 1459"/>
                <a:gd name="f32" fmla="*/ f25 1 5927"/>
                <a:gd name="f33" fmla="*/ f26 1 1459"/>
                <a:gd name="f34" fmla="*/ f27 1 5927"/>
                <a:gd name="f35" fmla="*/ f28 1 1459"/>
                <a:gd name="f36" fmla="*/ f29 1 5927"/>
                <a:gd name="f37" fmla="+- f30 0 f1"/>
                <a:gd name="f38" fmla="*/ f31 1 f22"/>
                <a:gd name="f39" fmla="*/ f32 1 f23"/>
                <a:gd name="f40" fmla="*/ f33 1 f22"/>
                <a:gd name="f41" fmla="*/ f34 1 f23"/>
                <a:gd name="f42" fmla="*/ f35 1 f22"/>
                <a:gd name="f43" fmla="*/ f36 1 f23"/>
                <a:gd name="f44" fmla="*/ f38 f17 1"/>
                <a:gd name="f45" fmla="*/ f42 f17 1"/>
                <a:gd name="f46" fmla="*/ f43 f18 1"/>
                <a:gd name="f47" fmla="*/ f39 f18 1"/>
                <a:gd name="f48" fmla="*/ f40 f17 1"/>
                <a:gd name="f49" fmla="*/ f41 f18 1"/>
              </a:gdLst>
              <a:ahLst/>
              <a:cxnLst>
                <a:cxn ang="3cd4">
                  <a:pos x="hc" y="t"/>
                </a:cxn>
                <a:cxn ang="0">
                  <a:pos x="r" y="vc"/>
                </a:cxn>
                <a:cxn ang="cd4">
                  <a:pos x="hc" y="b"/>
                </a:cxn>
                <a:cxn ang="cd2">
                  <a:pos x="l" y="vc"/>
                </a:cxn>
                <a:cxn ang="f37">
                  <a:pos x="f44" y="f47"/>
                </a:cxn>
                <a:cxn ang="f37">
                  <a:pos x="f48" y="f49"/>
                </a:cxn>
                <a:cxn ang="f37">
                  <a:pos x="f48" y="f49"/>
                </a:cxn>
                <a:cxn ang="f37">
                  <a:pos x="f48" y="f49"/>
                </a:cxn>
                <a:cxn ang="f37">
                  <a:pos x="f48" y="f49"/>
                </a:cxn>
                <a:cxn ang="f37">
                  <a:pos x="f48" y="f49"/>
                </a:cxn>
                <a:cxn ang="f37">
                  <a:pos x="f48" y="f49"/>
                </a:cxn>
                <a:cxn ang="f37">
                  <a:pos x="f44" y="f47"/>
                </a:cxn>
              </a:cxnLst>
              <a:rect l="f44" t="f47" r="f45" b="f46"/>
              <a:pathLst>
                <a:path w="1459" h="5927">
                  <a:moveTo>
                    <a:pt x="f5" y="f5"/>
                  </a:moveTo>
                  <a:lnTo>
                    <a:pt x="f8" y="f9"/>
                  </a:lnTo>
                  <a:lnTo>
                    <a:pt x="f10" y="f11"/>
                  </a:lnTo>
                  <a:lnTo>
                    <a:pt x="f12" y="f7"/>
                  </a:lnTo>
                  <a:lnTo>
                    <a:pt x="f12" y="f13"/>
                  </a:lnTo>
                  <a:lnTo>
                    <a:pt x="f6" y="f14"/>
                  </a:lnTo>
                  <a:lnTo>
                    <a:pt x="f15" y="f6"/>
                  </a:lnTo>
                  <a:lnTo>
                    <a:pt x="f5" y="f5"/>
                  </a:lnTo>
                  <a:close/>
                </a:path>
              </a:pathLst>
            </a:custGeom>
            <a:solidFill>
              <a:srgbClr val="4E8FC5"/>
            </a:solidFill>
            <a:ln w="28575" cap="flat">
              <a:solidFill>
                <a:srgbClr val="4E8FC5"/>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3" name="Freeform 22">
              <a:extLst>
                <a:ext uri="{FF2B5EF4-FFF2-40B4-BE49-F238E27FC236}">
                  <a16:creationId xmlns:a16="http://schemas.microsoft.com/office/drawing/2014/main" id="{4BB76EB6-379B-452B-AA84-221200A6AE19}"/>
                </a:ext>
              </a:extLst>
            </p:cNvPr>
            <p:cNvSpPr/>
            <p:nvPr/>
          </p:nvSpPr>
          <p:spPr>
            <a:xfrm>
              <a:off x="6580004" y="4520089"/>
              <a:ext cx="433727" cy="910733"/>
            </a:xfrm>
            <a:custGeom>
              <a:avLst/>
              <a:gdLst>
                <a:gd name="f0" fmla="val 10800000"/>
                <a:gd name="f1" fmla="val 5400000"/>
                <a:gd name="f2" fmla="val 180"/>
                <a:gd name="f3" fmla="val w"/>
                <a:gd name="f4" fmla="val h"/>
                <a:gd name="f5" fmla="val 0"/>
                <a:gd name="f6" fmla="val 1308"/>
                <a:gd name="f7" fmla="val 3664"/>
                <a:gd name="f8" fmla="val 1205"/>
                <a:gd name="f9" fmla="val 1208"/>
                <a:gd name="f10" fmla="val 3661"/>
                <a:gd name="f11" fmla="val 881"/>
                <a:gd name="f12" fmla="val 1497"/>
                <a:gd name="f13" fmla="val 2605"/>
                <a:gd name="f14" fmla="val 2367"/>
                <a:gd name="f15" fmla="val 1146"/>
                <a:gd name="f16" fmla="val 1094"/>
                <a:gd name="f17" fmla="+- 0 0 -90"/>
                <a:gd name="f18" fmla="*/ f3 1 1308"/>
                <a:gd name="f19" fmla="*/ f4 1 3664"/>
                <a:gd name="f20" fmla="+- f7 0 f5"/>
                <a:gd name="f21" fmla="+- f6 0 f5"/>
                <a:gd name="f22" fmla="*/ f17 f0 1"/>
                <a:gd name="f23" fmla="*/ f21 1 1308"/>
                <a:gd name="f24" fmla="*/ f20 1 3664"/>
                <a:gd name="f25" fmla="*/ 0 f21 1"/>
                <a:gd name="f26" fmla="*/ 0 f20 1"/>
                <a:gd name="f27" fmla="*/ 2147483646 f21 1"/>
                <a:gd name="f28" fmla="*/ 2147483646 f20 1"/>
                <a:gd name="f29" fmla="*/ 1308 f21 1"/>
                <a:gd name="f30" fmla="*/ 3664 f20 1"/>
                <a:gd name="f31" fmla="*/ f22 1 f2"/>
                <a:gd name="f32" fmla="*/ f25 1 1308"/>
                <a:gd name="f33" fmla="*/ f26 1 3664"/>
                <a:gd name="f34" fmla="*/ f27 1 1308"/>
                <a:gd name="f35" fmla="*/ f28 1 3664"/>
                <a:gd name="f36" fmla="*/ f29 1 1308"/>
                <a:gd name="f37" fmla="*/ f30 1 3664"/>
                <a:gd name="f38" fmla="+- f31 0 f1"/>
                <a:gd name="f39" fmla="*/ f32 1 f23"/>
                <a:gd name="f40" fmla="*/ f33 1 f24"/>
                <a:gd name="f41" fmla="*/ f34 1 f23"/>
                <a:gd name="f42" fmla="*/ f35 1 f24"/>
                <a:gd name="f43" fmla="*/ f36 1 f23"/>
                <a:gd name="f44" fmla="*/ f37 1 f24"/>
                <a:gd name="f45" fmla="*/ f39 f18 1"/>
                <a:gd name="f46" fmla="*/ f43 f18 1"/>
                <a:gd name="f47" fmla="*/ f44 f19 1"/>
                <a:gd name="f48" fmla="*/ f40 f19 1"/>
                <a:gd name="f49" fmla="*/ f41 f18 1"/>
                <a:gd name="f50" fmla="*/ f42 f19 1"/>
              </a:gdLst>
              <a:ahLst/>
              <a:cxnLst>
                <a:cxn ang="3cd4">
                  <a:pos x="hc" y="t"/>
                </a:cxn>
                <a:cxn ang="0">
                  <a:pos x="r" y="vc"/>
                </a:cxn>
                <a:cxn ang="cd4">
                  <a:pos x="hc" y="b"/>
                </a:cxn>
                <a:cxn ang="cd2">
                  <a:pos x="l" y="vc"/>
                </a:cxn>
                <a:cxn ang="f38">
                  <a:pos x="f45" y="f48"/>
                </a:cxn>
                <a:cxn ang="f38">
                  <a:pos x="f49" y="f50"/>
                </a:cxn>
                <a:cxn ang="f38">
                  <a:pos x="f49" y="f50"/>
                </a:cxn>
                <a:cxn ang="f38">
                  <a:pos x="f49" y="f50"/>
                </a:cxn>
                <a:cxn ang="f38">
                  <a:pos x="f49" y="f50"/>
                </a:cxn>
                <a:cxn ang="f38">
                  <a:pos x="f49" y="f50"/>
                </a:cxn>
                <a:cxn ang="f38">
                  <a:pos x="f49" y="f50"/>
                </a:cxn>
                <a:cxn ang="f38">
                  <a:pos x="f45" y="f48"/>
                </a:cxn>
              </a:cxnLst>
              <a:rect l="f45" t="f48" r="f46" b="f47"/>
              <a:pathLst>
                <a:path w="1308" h="3664">
                  <a:moveTo>
                    <a:pt x="f5" y="f5"/>
                  </a:moveTo>
                  <a:lnTo>
                    <a:pt x="f8" y="f7"/>
                  </a:lnTo>
                  <a:lnTo>
                    <a:pt x="f9" y="f10"/>
                  </a:lnTo>
                  <a:lnTo>
                    <a:pt x="f11" y="f12"/>
                  </a:lnTo>
                  <a:lnTo>
                    <a:pt x="f9" y="f13"/>
                  </a:lnTo>
                  <a:lnTo>
                    <a:pt x="f6" y="f14"/>
                  </a:lnTo>
                  <a:lnTo>
                    <a:pt x="f15" y="f16"/>
                  </a:lnTo>
                  <a:lnTo>
                    <a:pt x="f5" y="f5"/>
                  </a:lnTo>
                  <a:close/>
                </a:path>
              </a:pathLst>
            </a:custGeom>
            <a:solidFill>
              <a:srgbClr val="4E8FC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24" name="TextBox 2">
            <a:extLst>
              <a:ext uri="{FF2B5EF4-FFF2-40B4-BE49-F238E27FC236}">
                <a16:creationId xmlns:a16="http://schemas.microsoft.com/office/drawing/2014/main" id="{547A3735-42DB-48EC-9A85-72BF65740331}"/>
              </a:ext>
            </a:extLst>
          </p:cNvPr>
          <p:cNvSpPr txBox="1"/>
          <p:nvPr/>
        </p:nvSpPr>
        <p:spPr>
          <a:xfrm>
            <a:off x="893396" y="3753593"/>
            <a:ext cx="3888559" cy="28623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Below the surface: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Planning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Sourcing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Fundraising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Training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Recruitment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Radicalisation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cxnSp>
        <p:nvCxnSpPr>
          <p:cNvPr id="25" name="Straight Connector 4">
            <a:extLst>
              <a:ext uri="{FF2B5EF4-FFF2-40B4-BE49-F238E27FC236}">
                <a16:creationId xmlns:a16="http://schemas.microsoft.com/office/drawing/2014/main" id="{9C67264D-4669-4F04-84EE-D66A38FA40AF}"/>
              </a:ext>
              <a:ext uri="{C183D7F6-B498-43B3-948B-1728B52AA6E4}">
                <adec:decorative xmlns:adec="http://schemas.microsoft.com/office/drawing/2017/decorative" val="1"/>
              </a:ext>
            </a:extLst>
          </p:cNvPr>
          <p:cNvCxnSpPr/>
          <p:nvPr/>
        </p:nvCxnSpPr>
        <p:spPr>
          <a:xfrm>
            <a:off x="516837" y="3399684"/>
            <a:ext cx="8435001" cy="0"/>
          </a:xfrm>
          <a:prstGeom prst="straightConnector1">
            <a:avLst/>
          </a:prstGeom>
          <a:noFill/>
          <a:ln w="9528" cap="flat">
            <a:solidFill>
              <a:srgbClr val="4A7EBB"/>
            </a:solidFill>
            <a:prstDash val="solid"/>
            <a:miter/>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70">
    <p:bg>
      <p:bgPr>
        <a:solidFill>
          <a:srgbClr val="FFFFFF"/>
        </a:solidFill>
        <a:effectLst/>
      </p:bgPr>
    </p:bg>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9683A74-7FAF-4266-8ACA-ED8A233449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5720D13C-5DD8-4FDF-A2F4-69CBB3C01DA2}"/>
              </a:ext>
            </a:extLst>
          </p:cNvPr>
          <p:cNvSpPr txBox="1">
            <a:spLocks noGrp="1"/>
          </p:cNvSpPr>
          <p:nvPr>
            <p:ph type="title"/>
          </p:nvPr>
        </p:nvSpPr>
        <p:spPr>
          <a:xfrm>
            <a:off x="439625" y="-34043"/>
            <a:ext cx="8280303" cy="1117479"/>
          </a:xfrm>
        </p:spPr>
        <p:txBody>
          <a:bodyPr/>
          <a:lstStyle/>
          <a:p>
            <a:pPr lvl="0" algn="l"/>
            <a:r>
              <a:rPr lang="en-US" sz="3000" b="1">
                <a:solidFill>
                  <a:srgbClr val="000000"/>
                </a:solidFill>
                <a:latin typeface="Arial" pitchFamily="34"/>
                <a:cs typeface="Arial" pitchFamily="34"/>
              </a:rPr>
              <a:t>Profile 1</a:t>
            </a:r>
          </a:p>
        </p:txBody>
      </p:sp>
      <p:cxnSp>
        <p:nvCxnSpPr>
          <p:cNvPr id="4" name="Straight Connector 7">
            <a:extLst>
              <a:ext uri="{FF2B5EF4-FFF2-40B4-BE49-F238E27FC236}">
                <a16:creationId xmlns:a16="http://schemas.microsoft.com/office/drawing/2014/main" id="{F0E4E9D0-4B89-413F-B4E8-3D25B85EAA2D}"/>
              </a:ext>
              <a:ext uri="{C183D7F6-B498-43B3-948B-1728B52AA6E4}">
                <adec:decorative xmlns:adec="http://schemas.microsoft.com/office/drawing/2017/decorative" val="1"/>
              </a:ext>
            </a:extLst>
          </p:cNvPr>
          <p:cNvCxnSpPr/>
          <p:nvPr/>
        </p:nvCxnSpPr>
        <p:spPr>
          <a:xfrm>
            <a:off x="5195584" y="1121465"/>
            <a:ext cx="0" cy="4995093"/>
          </a:xfrm>
          <a:prstGeom prst="straightConnector1">
            <a:avLst/>
          </a:prstGeom>
          <a:noFill/>
          <a:ln w="38103" cap="flat">
            <a:solidFill>
              <a:srgbClr val="4A7EBB"/>
            </a:solidFill>
            <a:prstDash val="solid"/>
            <a:miter/>
          </a:ln>
        </p:spPr>
      </p:cxnSp>
      <p:sp>
        <p:nvSpPr>
          <p:cNvPr id="5" name="TextBox 9">
            <a:extLst>
              <a:ext uri="{FF2B5EF4-FFF2-40B4-BE49-F238E27FC236}">
                <a16:creationId xmlns:a16="http://schemas.microsoft.com/office/drawing/2014/main" id="{A2E4B6D4-3E77-4608-8834-C1F9CE406DA2}"/>
              </a:ext>
            </a:extLst>
          </p:cNvPr>
          <p:cNvSpPr txBox="1"/>
          <p:nvPr/>
        </p:nvSpPr>
        <p:spPr>
          <a:xfrm>
            <a:off x="439625" y="1121465"/>
            <a:ext cx="3430005"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70C0"/>
                </a:solidFill>
                <a:uFillTx/>
                <a:latin typeface="Arial" pitchFamily="34"/>
                <a:cs typeface="Arial" pitchFamily="34"/>
              </a:rPr>
              <a:t>Timeline</a:t>
            </a:r>
          </a:p>
        </p:txBody>
      </p:sp>
      <p:sp>
        <p:nvSpPr>
          <p:cNvPr id="8" name="TextBox 30">
            <a:extLst>
              <a:ext uri="{FF2B5EF4-FFF2-40B4-BE49-F238E27FC236}">
                <a16:creationId xmlns:a16="http://schemas.microsoft.com/office/drawing/2014/main" id="{FB7BD2C4-965F-4409-B245-B5832558B2C4}"/>
              </a:ext>
            </a:extLst>
          </p:cNvPr>
          <p:cNvSpPr txBox="1"/>
          <p:nvPr/>
        </p:nvSpPr>
        <p:spPr>
          <a:xfrm>
            <a:off x="439625" y="1772756"/>
            <a:ext cx="4569695" cy="4247314"/>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1" i="0" u="none" strike="noStrike" kern="1200" cap="none" spc="0" baseline="0">
                <a:solidFill>
                  <a:srgbClr val="000000"/>
                </a:solidFill>
                <a:uFillTx/>
                <a:latin typeface="Arial" pitchFamily="34"/>
                <a:cs typeface="Arial" pitchFamily="34"/>
              </a:rPr>
              <a:t>2010</a:t>
            </a:r>
            <a:r>
              <a:rPr lang="en-GB" sz="1500" b="0" i="0" u="none" strike="noStrike" kern="1200" cap="none" spc="0" baseline="0">
                <a:solidFill>
                  <a:srgbClr val="000000"/>
                </a:solidFill>
                <a:uFillTx/>
                <a:latin typeface="Arial" pitchFamily="34"/>
                <a:cs typeface="Arial" pitchFamily="34"/>
              </a:rPr>
              <a:t> - Joined English Defence League Aged 15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1" i="0" u="none" strike="noStrike" kern="1200" cap="none" spc="0" baseline="0">
                <a:solidFill>
                  <a:srgbClr val="000000"/>
                </a:solidFill>
                <a:uFillTx/>
                <a:latin typeface="Arial" pitchFamily="34"/>
                <a:cs typeface="Arial" pitchFamily="34"/>
              </a:rPr>
              <a:t>2013</a:t>
            </a:r>
            <a:r>
              <a:rPr lang="en-GB" sz="1500" b="0" i="0" u="none" strike="noStrike" kern="1200" cap="none" spc="0" baseline="0">
                <a:solidFill>
                  <a:srgbClr val="000000"/>
                </a:solidFill>
                <a:uFillTx/>
                <a:latin typeface="Arial" pitchFamily="34"/>
                <a:cs typeface="Arial" pitchFamily="34"/>
              </a:rPr>
              <a:t> -  Became face of BNP Youth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1" i="0" u="none" strike="noStrike" kern="1200" cap="none" spc="0" baseline="0">
                <a:solidFill>
                  <a:srgbClr val="000000"/>
                </a:solidFill>
                <a:uFillTx/>
                <a:latin typeface="Arial" pitchFamily="34"/>
                <a:cs typeface="Arial" pitchFamily="34"/>
              </a:rPr>
              <a:t>2015</a:t>
            </a:r>
            <a:r>
              <a:rPr lang="en-GB" sz="1500" b="0" i="0" u="none" strike="noStrike" kern="1200" cap="none" spc="0" baseline="0">
                <a:solidFill>
                  <a:srgbClr val="000000"/>
                </a:solidFill>
                <a:uFillTx/>
                <a:latin typeface="Arial" pitchFamily="34"/>
                <a:cs typeface="Arial" pitchFamily="34"/>
              </a:rPr>
              <a:t> - Attends University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1" i="0" u="none" strike="noStrike" kern="1200" cap="none" spc="0" baseline="0">
                <a:solidFill>
                  <a:srgbClr val="000000"/>
                </a:solidFill>
                <a:uFillTx/>
                <a:latin typeface="Arial" pitchFamily="34"/>
                <a:cs typeface="Arial" pitchFamily="34"/>
              </a:rPr>
              <a:t>2015</a:t>
            </a:r>
            <a:r>
              <a:rPr lang="en-GB" sz="1500" b="0" i="0" u="none" strike="noStrike" kern="1200" cap="none" spc="0" baseline="0">
                <a:solidFill>
                  <a:srgbClr val="000000"/>
                </a:solidFill>
                <a:uFillTx/>
                <a:latin typeface="Arial" pitchFamily="34"/>
                <a:cs typeface="Arial" pitchFamily="34"/>
              </a:rPr>
              <a:t> -  Spokesperson for National Action - called for Jews to be eradicated and praised Adolf Hitler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1" i="0" u="none" strike="noStrike" kern="1200" cap="none" spc="0" baseline="0">
                <a:solidFill>
                  <a:srgbClr val="000000"/>
                </a:solidFill>
                <a:uFillTx/>
                <a:latin typeface="Arial" pitchFamily="34"/>
                <a:cs typeface="Arial" pitchFamily="34"/>
              </a:rPr>
              <a:t>2018</a:t>
            </a:r>
            <a:r>
              <a:rPr lang="en-GB" sz="1500" b="0" i="0" u="none" strike="noStrike" kern="1200" cap="none" spc="0" baseline="0">
                <a:solidFill>
                  <a:srgbClr val="000000"/>
                </a:solidFill>
                <a:uFillTx/>
                <a:latin typeface="Arial" pitchFamily="34"/>
                <a:cs typeface="Arial" pitchFamily="34"/>
              </a:rPr>
              <a:t> -  Convicted of inciting racial hatred.  He pleaded guilty to preparing an act of terrorism with the intention of beheading Labour MP Rosie Cooper and making a threat to kill a Lancashire police officer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500" b="1" i="0" u="none" strike="noStrike" kern="1200" cap="none" spc="0" baseline="0">
                <a:solidFill>
                  <a:srgbClr val="000000"/>
                </a:solidFill>
                <a:uFillTx/>
                <a:latin typeface="Arial" pitchFamily="34"/>
                <a:cs typeface="Arial" pitchFamily="34"/>
              </a:rPr>
              <a:t>Sentenced to Life Imprisonment </a:t>
            </a:r>
            <a:r>
              <a:rPr lang="en-GB" sz="1500" b="0" i="0" u="none" strike="noStrike" kern="1200" cap="none" spc="0" baseline="0">
                <a:solidFill>
                  <a:srgbClr val="000000"/>
                </a:solidFill>
                <a:uFillTx/>
                <a:latin typeface="Arial" pitchFamily="34"/>
                <a:cs typeface="Arial" pitchFamily="34"/>
              </a:rPr>
              <a:t>(Minimum 20yrs)</a:t>
            </a:r>
          </a:p>
        </p:txBody>
      </p:sp>
      <p:sp>
        <p:nvSpPr>
          <p:cNvPr id="9" name="TextBox 31">
            <a:extLst>
              <a:ext uri="{FF2B5EF4-FFF2-40B4-BE49-F238E27FC236}">
                <a16:creationId xmlns:a16="http://schemas.microsoft.com/office/drawing/2014/main" id="{A4F1CC54-5C03-4DBA-8D5C-3FE91218DB9F}"/>
              </a:ext>
            </a:extLst>
          </p:cNvPr>
          <p:cNvSpPr txBox="1"/>
          <p:nvPr/>
        </p:nvSpPr>
        <p:spPr>
          <a:xfrm>
            <a:off x="6122164" y="1121465"/>
            <a:ext cx="3430005"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70C0"/>
                </a:solidFill>
                <a:uFillTx/>
                <a:latin typeface="Arial" pitchFamily="34"/>
                <a:cs typeface="Arial" pitchFamily="34"/>
              </a:rPr>
              <a:t>Jack Renshaw</a:t>
            </a:r>
          </a:p>
        </p:txBody>
      </p:sp>
      <p:pic>
        <p:nvPicPr>
          <p:cNvPr id="6" name="Picture 28" descr="A picture of Jack Renshaw next to the BNP Youth logo">
            <a:extLst>
              <a:ext uri="{FF2B5EF4-FFF2-40B4-BE49-F238E27FC236}">
                <a16:creationId xmlns:a16="http://schemas.microsoft.com/office/drawing/2014/main" id="{10B959A4-5A55-41FD-AA23-BE91F51B8C2E}"/>
              </a:ext>
            </a:extLst>
          </p:cNvPr>
          <p:cNvPicPr>
            <a:picLocks noChangeAspect="1"/>
          </p:cNvPicPr>
          <p:nvPr/>
        </p:nvPicPr>
        <p:blipFill>
          <a:blip r:embed="rId3"/>
          <a:stretch>
            <a:fillRect/>
          </a:stretch>
        </p:blipFill>
        <p:spPr>
          <a:xfrm>
            <a:off x="5735363" y="1942213"/>
            <a:ext cx="2631057" cy="1364266"/>
          </a:xfrm>
          <a:prstGeom prst="rect">
            <a:avLst/>
          </a:prstGeom>
          <a:noFill/>
          <a:ln cap="flat">
            <a:noFill/>
          </a:ln>
        </p:spPr>
      </p:pic>
      <p:pic>
        <p:nvPicPr>
          <p:cNvPr id="7" name="Content Placeholder 3" descr="A picture of extremist Jack Renshaw at a right-wing rally. ">
            <a:extLst>
              <a:ext uri="{FF2B5EF4-FFF2-40B4-BE49-F238E27FC236}">
                <a16:creationId xmlns:a16="http://schemas.microsoft.com/office/drawing/2014/main" id="{BA7691A9-5E26-472F-8CE3-6B434343A5BA}"/>
              </a:ext>
            </a:extLst>
          </p:cNvPr>
          <p:cNvPicPr>
            <a:picLocks noGrp="1" noChangeAspect="1"/>
          </p:cNvPicPr>
          <p:nvPr>
            <p:ph idx="1"/>
          </p:nvPr>
        </p:nvPicPr>
        <p:blipFill>
          <a:blip r:embed="rId4"/>
          <a:stretch>
            <a:fillRect/>
          </a:stretch>
        </p:blipFill>
        <p:spPr>
          <a:xfrm>
            <a:off x="5968782" y="3942280"/>
            <a:ext cx="1975442" cy="1608283"/>
          </a:xfr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71">
    <p:bg>
      <p:bgPr>
        <a:solidFill>
          <a:srgbClr val="FFFFFF"/>
        </a:solidFill>
        <a:effectLst/>
      </p:bgPr>
    </p:bg>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C9BFDC6-B2F6-45A3-9D69-C99BF4B44C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024765D5-93A1-4078-B327-1083F2EC7E9B}"/>
              </a:ext>
            </a:extLst>
          </p:cNvPr>
          <p:cNvSpPr txBox="1">
            <a:spLocks noGrp="1"/>
          </p:cNvSpPr>
          <p:nvPr>
            <p:ph type="title"/>
          </p:nvPr>
        </p:nvSpPr>
        <p:spPr>
          <a:xfrm>
            <a:off x="512521" y="128"/>
            <a:ext cx="8280303" cy="1117479"/>
          </a:xfrm>
        </p:spPr>
        <p:txBody>
          <a:bodyPr/>
          <a:lstStyle/>
          <a:p>
            <a:pPr lvl="0" algn="l"/>
            <a:r>
              <a:rPr lang="en-US" sz="3000" b="1">
                <a:solidFill>
                  <a:srgbClr val="000000"/>
                </a:solidFill>
                <a:latin typeface="Arial" pitchFamily="34"/>
                <a:cs typeface="Arial" pitchFamily="34"/>
              </a:rPr>
              <a:t>Profile 2</a:t>
            </a:r>
          </a:p>
        </p:txBody>
      </p:sp>
      <p:cxnSp>
        <p:nvCxnSpPr>
          <p:cNvPr id="4" name="Straight Connector 7">
            <a:extLst>
              <a:ext uri="{FF2B5EF4-FFF2-40B4-BE49-F238E27FC236}">
                <a16:creationId xmlns:a16="http://schemas.microsoft.com/office/drawing/2014/main" id="{6B851E3C-6702-4E32-A4C3-CFA6ABB9630F}"/>
              </a:ext>
              <a:ext uri="{C183D7F6-B498-43B3-948B-1728B52AA6E4}">
                <adec:decorative xmlns:adec="http://schemas.microsoft.com/office/drawing/2017/decorative" val="1"/>
              </a:ext>
            </a:extLst>
          </p:cNvPr>
          <p:cNvCxnSpPr/>
          <p:nvPr/>
        </p:nvCxnSpPr>
        <p:spPr>
          <a:xfrm>
            <a:off x="5195584" y="1117607"/>
            <a:ext cx="0" cy="4995092"/>
          </a:xfrm>
          <a:prstGeom prst="straightConnector1">
            <a:avLst/>
          </a:prstGeom>
          <a:noFill/>
          <a:ln w="38103" cap="flat">
            <a:solidFill>
              <a:srgbClr val="4A7EBB"/>
            </a:solidFill>
            <a:prstDash val="solid"/>
            <a:miter/>
          </a:ln>
        </p:spPr>
      </p:cxnSp>
      <p:sp>
        <p:nvSpPr>
          <p:cNvPr id="5" name="TextBox 9">
            <a:extLst>
              <a:ext uri="{FF2B5EF4-FFF2-40B4-BE49-F238E27FC236}">
                <a16:creationId xmlns:a16="http://schemas.microsoft.com/office/drawing/2014/main" id="{436B52D8-D0E2-469E-AD71-EF89FD4F0D34}"/>
              </a:ext>
            </a:extLst>
          </p:cNvPr>
          <p:cNvSpPr txBox="1"/>
          <p:nvPr/>
        </p:nvSpPr>
        <p:spPr>
          <a:xfrm>
            <a:off x="512521" y="1057549"/>
            <a:ext cx="3430005"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70C0"/>
                </a:solidFill>
                <a:uFillTx/>
                <a:latin typeface="Arial" pitchFamily="34"/>
                <a:cs typeface="Arial" pitchFamily="34"/>
              </a:rPr>
              <a:t>Timeline</a:t>
            </a:r>
          </a:p>
        </p:txBody>
      </p:sp>
      <p:sp>
        <p:nvSpPr>
          <p:cNvPr id="6" name="TextBox 30">
            <a:extLst>
              <a:ext uri="{FF2B5EF4-FFF2-40B4-BE49-F238E27FC236}">
                <a16:creationId xmlns:a16="http://schemas.microsoft.com/office/drawing/2014/main" id="{A96F5CA0-B023-4D29-ACAD-009FB51BC7C4}"/>
              </a:ext>
            </a:extLst>
          </p:cNvPr>
          <p:cNvSpPr txBox="1"/>
          <p:nvPr/>
        </p:nvSpPr>
        <p:spPr>
          <a:xfrm>
            <a:off x="587218" y="1493718"/>
            <a:ext cx="4548801" cy="4524314"/>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pitchFamily="34"/>
                <a:cs typeface="Arial" pitchFamily="34"/>
              </a:rPr>
              <a:t>She had been in the final year of a degree.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pitchFamily="34"/>
                <a:cs typeface="Arial" pitchFamily="34"/>
              </a:rPr>
              <a:t>Radicalised online.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pitchFamily="34"/>
                <a:cs typeface="Arial" pitchFamily="34"/>
              </a:rPr>
              <a:t>She dropped out due to finding the university to be anti-Islamic, as they had given an award to the Israeli politician Shimon Peres and ran counter-radicalisation programmes.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pitchFamily="34"/>
                <a:cs typeface="Arial" pitchFamily="34"/>
              </a:rPr>
              <a:t>She attacked Labour MP Stephen Timms because of his support for the Iraq war.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pitchFamily="34"/>
                <a:cs typeface="Arial" pitchFamily="34"/>
              </a:rPr>
              <a:t>She ordered her defence team not to challenge the prosecution's case because </a:t>
            </a:r>
            <a:br>
              <a:rPr lang="en-GB" sz="1600" b="0" i="0" u="none" strike="noStrike" kern="1200" cap="none" spc="0" baseline="0">
                <a:solidFill>
                  <a:srgbClr val="000000"/>
                </a:solidFill>
                <a:uFillTx/>
                <a:latin typeface="Arial" pitchFamily="34"/>
                <a:cs typeface="Arial" pitchFamily="34"/>
              </a:rPr>
            </a:br>
            <a:r>
              <a:rPr lang="en-GB" sz="1600" b="0" i="0" u="none" strike="noStrike" kern="1200" cap="none" spc="0" baseline="0">
                <a:solidFill>
                  <a:srgbClr val="000000"/>
                </a:solidFill>
                <a:uFillTx/>
                <a:latin typeface="Arial" pitchFamily="34"/>
                <a:cs typeface="Arial" pitchFamily="34"/>
              </a:rPr>
              <a:t>she did not recognise the jurisdiction of </a:t>
            </a:r>
            <a:br>
              <a:rPr lang="en-GB" sz="1600" b="0" i="0" u="none" strike="noStrike" kern="1200" cap="none" spc="0" baseline="0">
                <a:solidFill>
                  <a:srgbClr val="000000"/>
                </a:solidFill>
                <a:uFillTx/>
                <a:latin typeface="Arial" pitchFamily="34"/>
                <a:cs typeface="Arial" pitchFamily="34"/>
              </a:rPr>
            </a:br>
            <a:r>
              <a:rPr lang="en-GB" sz="1600" b="0" i="0" u="none" strike="noStrike" kern="1200" cap="none" spc="0" baseline="0">
                <a:solidFill>
                  <a:srgbClr val="000000"/>
                </a:solidFill>
                <a:uFillTx/>
                <a:latin typeface="Arial" pitchFamily="34"/>
                <a:cs typeface="Arial" pitchFamily="34"/>
              </a:rPr>
              <a:t>the British court.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pitchFamily="34"/>
                <a:cs typeface="Arial" pitchFamily="34"/>
              </a:rPr>
              <a:t>She was jailed for life.</a:t>
            </a:r>
          </a:p>
        </p:txBody>
      </p:sp>
      <p:sp>
        <p:nvSpPr>
          <p:cNvPr id="7" name="TextBox 31">
            <a:extLst>
              <a:ext uri="{FF2B5EF4-FFF2-40B4-BE49-F238E27FC236}">
                <a16:creationId xmlns:a16="http://schemas.microsoft.com/office/drawing/2014/main" id="{18A4F886-5618-4D99-8345-6A0104CD543E}"/>
              </a:ext>
            </a:extLst>
          </p:cNvPr>
          <p:cNvSpPr txBox="1"/>
          <p:nvPr/>
        </p:nvSpPr>
        <p:spPr>
          <a:xfrm>
            <a:off x="5806366" y="1052831"/>
            <a:ext cx="3430005"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70C0"/>
                </a:solidFill>
                <a:uFillTx/>
                <a:latin typeface="Arial" pitchFamily="34"/>
                <a:cs typeface="Arial" pitchFamily="34"/>
              </a:rPr>
              <a:t>Roshonara Choudhry</a:t>
            </a:r>
          </a:p>
        </p:txBody>
      </p:sp>
      <p:pic>
        <p:nvPicPr>
          <p:cNvPr id="9" name="Picture 5" descr="A picture of Labour MP Stephen Timms and a court drawing of Roshonara Choudhry&#10;&#10;&#10;">
            <a:hlinkClick r:id="rId3"/>
            <a:extLst>
              <a:ext uri="{FF2B5EF4-FFF2-40B4-BE49-F238E27FC236}">
                <a16:creationId xmlns:a16="http://schemas.microsoft.com/office/drawing/2014/main" id="{6EA890C0-876D-4EB5-A082-993854726F40}"/>
              </a:ext>
            </a:extLst>
          </p:cNvPr>
          <p:cNvPicPr>
            <a:picLocks noChangeAspect="1"/>
          </p:cNvPicPr>
          <p:nvPr/>
        </p:nvPicPr>
        <p:blipFill>
          <a:blip r:embed="rId4"/>
          <a:srcRect/>
          <a:stretch>
            <a:fillRect/>
          </a:stretch>
        </p:blipFill>
        <p:spPr>
          <a:xfrm>
            <a:off x="5532787" y="1703335"/>
            <a:ext cx="3367716" cy="2108487"/>
          </a:xfrm>
          <a:prstGeom prst="rect">
            <a:avLst/>
          </a:prstGeom>
          <a:noFill/>
          <a:ln cap="flat">
            <a:noFill/>
          </a:ln>
        </p:spPr>
      </p:pic>
      <p:pic>
        <p:nvPicPr>
          <p:cNvPr id="8" name="Picture 10" descr="Picture of Roshona Choudhry&#10;&#10;&#10;&#10;&#10;&#10;&#10;">
            <a:extLst>
              <a:ext uri="{FF2B5EF4-FFF2-40B4-BE49-F238E27FC236}">
                <a16:creationId xmlns:a16="http://schemas.microsoft.com/office/drawing/2014/main" id="{2A2E9C85-2000-4210-8929-05855EE7AFA4}"/>
              </a:ext>
            </a:extLst>
          </p:cNvPr>
          <p:cNvPicPr>
            <a:picLocks noChangeAspect="1"/>
          </p:cNvPicPr>
          <p:nvPr/>
        </p:nvPicPr>
        <p:blipFill>
          <a:blip r:embed="rId5"/>
          <a:srcRect/>
          <a:stretch>
            <a:fillRect/>
          </a:stretch>
        </p:blipFill>
        <p:spPr>
          <a:xfrm>
            <a:off x="6082680" y="4397559"/>
            <a:ext cx="2267931" cy="1698936"/>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72">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DB87-DFD7-4FCA-B4A9-155D53B43DA5}"/>
              </a:ext>
            </a:extLst>
          </p:cNvPr>
          <p:cNvSpPr txBox="1">
            <a:spLocks noGrp="1"/>
          </p:cNvSpPr>
          <p:nvPr>
            <p:ph type="title"/>
          </p:nvPr>
        </p:nvSpPr>
        <p:spPr>
          <a:xfrm>
            <a:off x="442789" y="580086"/>
            <a:ext cx="8280303" cy="1117479"/>
          </a:xfrm>
        </p:spPr>
        <p:txBody>
          <a:bodyPr anchorCtr="1"/>
          <a:lstStyle/>
          <a:p>
            <a:pPr lvl="0" algn="ctr"/>
            <a:r>
              <a:rPr lang="en-US" sz="3000" b="1">
                <a:solidFill>
                  <a:srgbClr val="000000"/>
                </a:solidFill>
                <a:latin typeface="Arial" pitchFamily="34"/>
                <a:cs typeface="Arial" pitchFamily="34"/>
              </a:rPr>
              <a:t>Factors that contribute to vulnerability (Cole)</a:t>
            </a:r>
          </a:p>
        </p:txBody>
      </p:sp>
      <p:cxnSp>
        <p:nvCxnSpPr>
          <p:cNvPr id="3" name="Straight Connector 5">
            <a:extLst>
              <a:ext uri="{FF2B5EF4-FFF2-40B4-BE49-F238E27FC236}">
                <a16:creationId xmlns:a16="http://schemas.microsoft.com/office/drawing/2014/main" id="{347628E0-3D08-4C15-ACC0-AAA3FE7618AA}"/>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1F497D"/>
            </a:solidFill>
            <a:prstDash val="solid"/>
            <a:miter/>
          </a:ln>
        </p:spPr>
      </p:cxnSp>
      <p:cxnSp>
        <p:nvCxnSpPr>
          <p:cNvPr id="4" name="Straight Connector 6">
            <a:extLst>
              <a:ext uri="{FF2B5EF4-FFF2-40B4-BE49-F238E27FC236}">
                <a16:creationId xmlns:a16="http://schemas.microsoft.com/office/drawing/2014/main" id="{77552C6F-DAD3-4B27-983D-583AFA4D9331}"/>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1F497D"/>
            </a:solidFill>
            <a:prstDash val="solid"/>
            <a:miter/>
          </a:ln>
        </p:spPr>
      </p:cxnSp>
      <p:sp>
        <p:nvSpPr>
          <p:cNvPr id="5" name="TextBox 2">
            <a:extLst>
              <a:ext uri="{FF2B5EF4-FFF2-40B4-BE49-F238E27FC236}">
                <a16:creationId xmlns:a16="http://schemas.microsoft.com/office/drawing/2014/main" id="{F3361BA7-292D-4C40-BD88-45CD352AE089}"/>
              </a:ext>
            </a:extLst>
          </p:cNvPr>
          <p:cNvSpPr txBox="1"/>
          <p:nvPr/>
        </p:nvSpPr>
        <p:spPr>
          <a:xfrm>
            <a:off x="442789" y="2160105"/>
            <a:ext cx="5415817" cy="212365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Arial" pitchFamily="34"/>
                <a:cs typeface="Arial" pitchFamily="34"/>
              </a:rPr>
              <a:t>Some examples of what vulnerability might look like are: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Arial" pitchFamily="34"/>
              <a:cs typeface="Arial" pitchFamily="34"/>
            </a:endParaRP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TextBox 12">
            <a:extLst>
              <a:ext uri="{FF2B5EF4-FFF2-40B4-BE49-F238E27FC236}">
                <a16:creationId xmlns:a16="http://schemas.microsoft.com/office/drawing/2014/main" id="{0D8385BF-BF4A-479A-9378-A57E7C463FEE}"/>
              </a:ext>
            </a:extLst>
          </p:cNvPr>
          <p:cNvSpPr txBox="1"/>
          <p:nvPr/>
        </p:nvSpPr>
        <p:spPr>
          <a:xfrm>
            <a:off x="589723" y="2900111"/>
            <a:ext cx="4572000" cy="3508653"/>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34"/>
                <a:cs typeface="Arial" pitchFamily="34"/>
              </a:rPr>
              <a:t>Possession of literature relating to extreme views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34"/>
                <a:cs typeface="Arial" pitchFamily="34"/>
              </a:rPr>
              <a:t>Experience of poverty, disadvantage or social exclusion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34"/>
                <a:cs typeface="Arial" pitchFamily="34"/>
              </a:rPr>
              <a:t>Extremist influences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34"/>
                <a:cs typeface="Arial" pitchFamily="34"/>
              </a:rPr>
              <a:t>An event or series of traumatic events (personal, global or national)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34"/>
                <a:cs typeface="Arial" pitchFamily="34"/>
              </a:rPr>
              <a:t>Recent political or religious conversion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rial" pitchFamily="34"/>
                <a:cs typeface="Arial" pitchFamily="34"/>
              </a:rPr>
              <a:t>Rejected by faith, peer, social group or family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rial" pitchFamily="34"/>
                <a:cs typeface="Arial" pitchFamily="34"/>
              </a:rPr>
              <a:t>Underachievement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cs typeface="Arial" pitchFamily="34"/>
            </a:endParaRPr>
          </a:p>
        </p:txBody>
      </p:sp>
      <p:sp>
        <p:nvSpPr>
          <p:cNvPr id="6" name="TextBox 11">
            <a:extLst>
              <a:ext uri="{FF2B5EF4-FFF2-40B4-BE49-F238E27FC236}">
                <a16:creationId xmlns:a16="http://schemas.microsoft.com/office/drawing/2014/main" id="{2F87AB00-A1A8-437C-A0FA-11F6C9064BDA}"/>
              </a:ext>
            </a:extLst>
          </p:cNvPr>
          <p:cNvSpPr txBox="1"/>
          <p:nvPr/>
        </p:nvSpPr>
        <p:spPr>
          <a:xfrm>
            <a:off x="5223665" y="2867768"/>
            <a:ext cx="3485317" cy="2739213"/>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34"/>
                <a:cs typeface="Arial" pitchFamily="34"/>
              </a:rPr>
              <a:t>Change in behaviour and/or appearance as a result of new influences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34"/>
                <a:cs typeface="Arial" pitchFamily="34"/>
              </a:rPr>
              <a:t>Identity confusion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34"/>
                <a:cs typeface="Arial" pitchFamily="34"/>
              </a:rPr>
              <a:t>Conflict with family over religious beliefs and/or lifestyle choices/extreme views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34"/>
                <a:cs typeface="Arial" pitchFamily="34"/>
              </a:rPr>
              <a:t>Victim or witness to race or religious hate crime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Arial" pitchFamily="34"/>
                <a:cs typeface="Arial" pitchFamily="34"/>
              </a:rPr>
              <a:t>Pressure from peers associated with extremism</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Arial" pitchFamily="34"/>
              <a:cs typeface="Arial" pitchFamily="34"/>
            </a:endParaRPr>
          </a:p>
        </p:txBody>
      </p:sp>
      <p:pic>
        <p:nvPicPr>
          <p:cNvPr id="8" name="Picture 7">
            <a:extLst>
              <a:ext uri="{FF2B5EF4-FFF2-40B4-BE49-F238E27FC236}">
                <a16:creationId xmlns:a16="http://schemas.microsoft.com/office/drawing/2014/main" id="{C23B7989-62EC-4D66-A2DE-EF8013B3E43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73">
    <p:bg>
      <p:bgPr>
        <a:solidFill>
          <a:srgbClr val="FFFFFF"/>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7029F71-E84B-4148-90B1-4A31AA66C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A93FF39A-3266-4C41-944A-E1FBE450CDBE}"/>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HE-specific duty and guidance</a:t>
            </a:r>
          </a:p>
        </p:txBody>
      </p:sp>
      <p:sp>
        <p:nvSpPr>
          <p:cNvPr id="4" name="Content Placeholder 2">
            <a:extLst>
              <a:ext uri="{FF2B5EF4-FFF2-40B4-BE49-F238E27FC236}">
                <a16:creationId xmlns:a16="http://schemas.microsoft.com/office/drawing/2014/main" id="{B216176D-35F0-4B50-9D23-0AD4BB389F2D}"/>
              </a:ext>
            </a:extLst>
          </p:cNvPr>
          <p:cNvSpPr txBox="1">
            <a:spLocks noGrp="1"/>
          </p:cNvSpPr>
          <p:nvPr>
            <p:ph idx="1"/>
          </p:nvPr>
        </p:nvSpPr>
        <p:spPr>
          <a:xfrm>
            <a:off x="442789" y="2062740"/>
            <a:ext cx="8229600" cy="3856381"/>
          </a:xfrm>
        </p:spPr>
        <p:txBody>
          <a:bodyPr>
            <a:noAutofit/>
          </a:bodyPr>
          <a:lstStyle/>
          <a:p>
            <a:pPr lvl="0">
              <a:spcBef>
                <a:spcPts val="400"/>
              </a:spcBef>
              <a:spcAft>
                <a:spcPts val="1200"/>
              </a:spcAft>
            </a:pPr>
            <a:r>
              <a:rPr lang="en-GB" sz="1600">
                <a:latin typeface="Arial" pitchFamily="34"/>
                <a:cs typeface="Arial" pitchFamily="34"/>
              </a:rPr>
              <a:t>The duty applies to all Relevant Higher Education Bodies (RHEBs) and compliance is monitored by the OfS. RHEBs are listed in Schedule 6 of the Act and include:</a:t>
            </a:r>
            <a:endParaRPr lang="en-GB" sz="1600">
              <a:latin typeface="Arial" pitchFamily="34"/>
              <a:ea typeface="Tahoma" pitchFamily="34"/>
              <a:cs typeface="Arial" pitchFamily="34"/>
            </a:endParaRPr>
          </a:p>
          <a:p>
            <a:pPr marL="857250" lvl="1">
              <a:spcBef>
                <a:spcPts val="400"/>
              </a:spcBef>
              <a:spcAft>
                <a:spcPts val="600"/>
              </a:spcAft>
            </a:pPr>
            <a:r>
              <a:rPr lang="en-GB" sz="1600">
                <a:latin typeface="Arial" pitchFamily="34"/>
                <a:ea typeface="Tahoma" pitchFamily="34"/>
                <a:cs typeface="Arial" pitchFamily="34"/>
              </a:rPr>
              <a:t>providers listed in s11 Higher Education Act 2004, namely:</a:t>
            </a:r>
          </a:p>
          <a:p>
            <a:pPr marL="1257300" lvl="2">
              <a:spcBef>
                <a:spcPts val="400"/>
              </a:spcBef>
              <a:spcAft>
                <a:spcPts val="600"/>
              </a:spcAft>
            </a:pPr>
            <a:r>
              <a:rPr lang="en-GB" sz="1600">
                <a:latin typeface="Arial" pitchFamily="34"/>
                <a:ea typeface="Tahoma" pitchFamily="34"/>
                <a:cs typeface="Arial" pitchFamily="34"/>
              </a:rPr>
              <a:t>those registered with the OfS;</a:t>
            </a:r>
          </a:p>
          <a:p>
            <a:pPr marL="1257300" lvl="2">
              <a:spcBef>
                <a:spcPts val="400"/>
              </a:spcBef>
              <a:spcAft>
                <a:spcPts val="600"/>
              </a:spcAft>
            </a:pPr>
            <a:r>
              <a:rPr lang="en-GB" sz="1600">
                <a:latin typeface="Arial" pitchFamily="34"/>
                <a:ea typeface="Tahoma" pitchFamily="34"/>
                <a:cs typeface="Arial" pitchFamily="34"/>
              </a:rPr>
              <a:t>those designated for student support by the Secretary of State (e.g. for the purposes of ‘teach out’);</a:t>
            </a:r>
          </a:p>
          <a:p>
            <a:pPr marL="1257300" lvl="2">
              <a:spcBef>
                <a:spcPts val="400"/>
              </a:spcBef>
              <a:spcAft>
                <a:spcPts val="600"/>
              </a:spcAft>
            </a:pPr>
            <a:r>
              <a:rPr lang="en-GB" sz="1600">
                <a:latin typeface="Arial" pitchFamily="34"/>
                <a:ea typeface="Tahoma" pitchFamily="34"/>
                <a:cs typeface="Arial" pitchFamily="34"/>
              </a:rPr>
              <a:t>all the autonomous colleges, schools and halls of the Universities of Cambridge, Durham and Oxford.</a:t>
            </a:r>
          </a:p>
          <a:p>
            <a:pPr marL="857250" lvl="1">
              <a:spcBef>
                <a:spcPts val="400"/>
              </a:spcBef>
              <a:spcAft>
                <a:spcPts val="600"/>
              </a:spcAft>
            </a:pPr>
            <a:r>
              <a:rPr lang="en-GB" sz="1600">
                <a:latin typeface="Arial" pitchFamily="34"/>
                <a:ea typeface="Tahoma" pitchFamily="34"/>
                <a:cs typeface="Arial" pitchFamily="34"/>
              </a:rPr>
              <a:t>private providers that are not registered but have more than 250 higher education students (excluding distance learning).</a:t>
            </a:r>
          </a:p>
          <a:p>
            <a:pPr lvl="0">
              <a:spcBef>
                <a:spcPts val="400"/>
              </a:spcBef>
              <a:spcAft>
                <a:spcPts val="1200"/>
              </a:spcAft>
            </a:pPr>
            <a:r>
              <a:rPr lang="en-GB" sz="1600">
                <a:latin typeface="Arial" pitchFamily="34"/>
                <a:ea typeface="Tahoma" pitchFamily="34"/>
                <a:cs typeface="Arial" pitchFamily="34"/>
              </a:rPr>
              <a:t>Ultimate responsibility for implementing the duty lies with the governing body or the proprietor</a:t>
            </a:r>
            <a:r>
              <a:rPr lang="en-GB" sz="1600">
                <a:latin typeface="Arial" pitchFamily="34"/>
                <a:cs typeface="Arial" pitchFamily="34"/>
              </a:rPr>
              <a:t>.</a:t>
            </a:r>
          </a:p>
        </p:txBody>
      </p:sp>
      <p:cxnSp>
        <p:nvCxnSpPr>
          <p:cNvPr id="5" name="Straight Connector 5">
            <a:extLst>
              <a:ext uri="{FF2B5EF4-FFF2-40B4-BE49-F238E27FC236}">
                <a16:creationId xmlns:a16="http://schemas.microsoft.com/office/drawing/2014/main" id="{3BD3FE26-3690-4B4E-901B-899CFBF936F0}"/>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8064A2"/>
            </a:solidFill>
            <a:prstDash val="solid"/>
            <a:miter/>
          </a:ln>
        </p:spPr>
      </p:cxnSp>
      <p:cxnSp>
        <p:nvCxnSpPr>
          <p:cNvPr id="6" name="Straight Connector 6">
            <a:extLst>
              <a:ext uri="{FF2B5EF4-FFF2-40B4-BE49-F238E27FC236}">
                <a16:creationId xmlns:a16="http://schemas.microsoft.com/office/drawing/2014/main" id="{9DAB64D1-4C9D-4572-B0F4-1C3568D38DEF}"/>
              </a:ext>
              <a:ext uri="{C183D7F6-B498-43B3-948B-1728B52AA6E4}">
                <adec:decorative xmlns:adec="http://schemas.microsoft.com/office/drawing/2017/decorative" val="1"/>
              </a:ext>
            </a:extLst>
          </p:cNvPr>
          <p:cNvCxnSpPr/>
          <p:nvPr/>
        </p:nvCxnSpPr>
        <p:spPr>
          <a:xfrm>
            <a:off x="506742" y="1796649"/>
            <a:ext cx="8216350" cy="0"/>
          </a:xfrm>
          <a:prstGeom prst="straightConnector1">
            <a:avLst/>
          </a:prstGeom>
          <a:noFill/>
          <a:ln w="44448" cap="flat">
            <a:solidFill>
              <a:srgbClr val="8064A2"/>
            </a:solidFill>
            <a:prstDash val="solid"/>
            <a:miter/>
          </a:ln>
        </p:spPr>
      </p:cxnSp>
      <p:pic>
        <p:nvPicPr>
          <p:cNvPr id="7" name="Picture 4">
            <a:extLst>
              <a:ext uri="{FF2B5EF4-FFF2-40B4-BE49-F238E27FC236}">
                <a16:creationId xmlns:a16="http://schemas.microsoft.com/office/drawing/2014/main" id="{FD62127F-152E-41D0-AA43-CFB94D6F4B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73618" y="698180"/>
            <a:ext cx="880110" cy="880110"/>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74">
    <p:bg>
      <p:bgPr>
        <a:solidFill>
          <a:srgbClr val="FFFFFF"/>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F2B3E52-23E6-46F2-8CCB-162ED96CA55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F332B3FE-8939-4B6C-8145-6C999CA72D05}"/>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Expectations</a:t>
            </a:r>
          </a:p>
        </p:txBody>
      </p:sp>
      <p:sp>
        <p:nvSpPr>
          <p:cNvPr id="4" name="Content Placeholder 2">
            <a:extLst>
              <a:ext uri="{FF2B5EF4-FFF2-40B4-BE49-F238E27FC236}">
                <a16:creationId xmlns:a16="http://schemas.microsoft.com/office/drawing/2014/main" id="{3BF1BC82-F464-455A-90EB-9DD3C2A70D73}"/>
              </a:ext>
            </a:extLst>
          </p:cNvPr>
          <p:cNvSpPr txBox="1">
            <a:spLocks noGrp="1"/>
          </p:cNvSpPr>
          <p:nvPr>
            <p:ph idx="1"/>
          </p:nvPr>
        </p:nvSpPr>
        <p:spPr>
          <a:xfrm>
            <a:off x="643362" y="1958992"/>
            <a:ext cx="8229600" cy="3856381"/>
          </a:xfrm>
        </p:spPr>
        <p:txBody>
          <a:bodyPr>
            <a:noAutofit/>
          </a:bodyPr>
          <a:lstStyle/>
          <a:p>
            <a:pPr lvl="0">
              <a:spcBef>
                <a:spcPts val="400"/>
              </a:spcBef>
            </a:pPr>
            <a:r>
              <a:rPr lang="en-GB" sz="1600">
                <a:latin typeface="Arial" pitchFamily="34"/>
                <a:cs typeface="Arial" pitchFamily="34"/>
              </a:rPr>
              <a:t>Compliance requires that properly thought-out and proportionate procedures and policies are in place.</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Compliance will only be achieved if these are properly followed, actively applied, and reviewed appropriately.</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Guidance not prescriptive – providers will need to make their own decisions on how to implement.</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Requirement to undertake and maintain up to date Prevent risk assessments.</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Risks of students and staff being drawn into terrorism will vary – geographical location, profile of student body.</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Where a risk is identified, a Prevent action plan that is proportionate to the risk.</a:t>
            </a:r>
          </a:p>
        </p:txBody>
      </p:sp>
      <p:cxnSp>
        <p:nvCxnSpPr>
          <p:cNvPr id="5" name="Straight Connector 5">
            <a:extLst>
              <a:ext uri="{FF2B5EF4-FFF2-40B4-BE49-F238E27FC236}">
                <a16:creationId xmlns:a16="http://schemas.microsoft.com/office/drawing/2014/main" id="{F70A4409-CC25-475E-9028-697551B6E1FC}"/>
              </a:ext>
              <a:ext uri="{C183D7F6-B498-43B3-948B-1728B52AA6E4}">
                <adec:decorative xmlns:adec="http://schemas.microsoft.com/office/drawing/2017/decorative" val="1"/>
              </a:ext>
            </a:extLst>
          </p:cNvPr>
          <p:cNvCxnSpPr/>
          <p:nvPr/>
        </p:nvCxnSpPr>
        <p:spPr>
          <a:xfrm>
            <a:off x="516846" y="480992"/>
            <a:ext cx="8216341" cy="0"/>
          </a:xfrm>
          <a:prstGeom prst="straightConnector1">
            <a:avLst/>
          </a:prstGeom>
          <a:noFill/>
          <a:ln w="44448" cap="flat">
            <a:solidFill>
              <a:srgbClr val="8064A2"/>
            </a:solidFill>
            <a:prstDash val="solid"/>
            <a:miter/>
          </a:ln>
        </p:spPr>
      </p:cxnSp>
      <p:cxnSp>
        <p:nvCxnSpPr>
          <p:cNvPr id="6" name="Straight Connector 6">
            <a:extLst>
              <a:ext uri="{FF2B5EF4-FFF2-40B4-BE49-F238E27FC236}">
                <a16:creationId xmlns:a16="http://schemas.microsoft.com/office/drawing/2014/main" id="{2DFBF2DA-D2AC-4EB4-A0D0-AC7494804756}"/>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8064A2"/>
            </a:solidFill>
            <a:prstDash val="solid"/>
            <a:miter/>
          </a:ln>
        </p:spPr>
      </p:cxnSp>
      <p:pic>
        <p:nvPicPr>
          <p:cNvPr id="7" name="Picture 4">
            <a:extLst>
              <a:ext uri="{FF2B5EF4-FFF2-40B4-BE49-F238E27FC236}">
                <a16:creationId xmlns:a16="http://schemas.microsoft.com/office/drawing/2014/main" id="{363CFAC6-58A4-47F2-9DCE-BFFF58713B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33246" y="692539"/>
            <a:ext cx="868012" cy="868012"/>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54">
    <p:bg>
      <p:bgPr>
        <a:solidFill>
          <a:srgbClr val="FFFFFF"/>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7B06F9A-9253-485A-92D7-DA88318AC1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9B90A6C0-5DFC-4F9B-99D7-D7D86441B7DA}"/>
              </a:ext>
            </a:extLst>
          </p:cNvPr>
          <p:cNvSpPr txBox="1">
            <a:spLocks noGrp="1"/>
          </p:cNvSpPr>
          <p:nvPr>
            <p:ph type="title"/>
          </p:nvPr>
        </p:nvSpPr>
        <p:spPr>
          <a:xfrm>
            <a:off x="441646" y="434312"/>
            <a:ext cx="5548341" cy="1150607"/>
          </a:xfrm>
        </p:spPr>
        <p:txBody>
          <a:bodyPr/>
          <a:lstStyle/>
          <a:p>
            <a:pPr lvl="0" algn="l"/>
            <a:r>
              <a:rPr lang="en-GB" sz="3000" b="1">
                <a:solidFill>
                  <a:srgbClr val="000000"/>
                </a:solidFill>
                <a:latin typeface="Arial" pitchFamily="34"/>
                <a:cs typeface="Arial" pitchFamily="34"/>
              </a:rPr>
              <a:t>Who is this module for?</a:t>
            </a:r>
            <a:endParaRPr lang="en-US" sz="3000" b="1">
              <a:solidFill>
                <a:srgbClr val="000000"/>
              </a:solidFill>
              <a:latin typeface="Arial" pitchFamily="34"/>
              <a:cs typeface="Arial" pitchFamily="34"/>
            </a:endParaRPr>
          </a:p>
        </p:txBody>
      </p:sp>
      <p:sp>
        <p:nvSpPr>
          <p:cNvPr id="4" name="Content Placeholder 2">
            <a:extLst>
              <a:ext uri="{FF2B5EF4-FFF2-40B4-BE49-F238E27FC236}">
                <a16:creationId xmlns:a16="http://schemas.microsoft.com/office/drawing/2014/main" id="{0AC487B2-9705-4789-B8C3-365898C46CF3}"/>
              </a:ext>
            </a:extLst>
          </p:cNvPr>
          <p:cNvSpPr txBox="1">
            <a:spLocks noGrp="1"/>
          </p:cNvSpPr>
          <p:nvPr>
            <p:ph idx="1"/>
          </p:nvPr>
        </p:nvSpPr>
        <p:spPr>
          <a:xfrm>
            <a:off x="516837" y="1840495"/>
            <a:ext cx="7808783" cy="3856381"/>
          </a:xfrm>
        </p:spPr>
        <p:txBody>
          <a:bodyPr>
            <a:noAutofit/>
          </a:bodyPr>
          <a:lstStyle/>
          <a:p>
            <a:pPr marL="0" lvl="0" indent="0">
              <a:spcBef>
                <a:spcPts val="400"/>
              </a:spcBef>
              <a:buNone/>
            </a:pPr>
            <a:r>
              <a:rPr lang="en-GB" sz="1200" dirty="0">
                <a:latin typeface="Arial" pitchFamily="34"/>
                <a:cs typeface="Arial" pitchFamily="34"/>
              </a:rPr>
              <a:t>This module is an introductory module intended for staff/other relevant personnel who need to understand the Prevent statutory duty as applicable to higher education, including:</a:t>
            </a:r>
          </a:p>
          <a:p>
            <a:pPr marL="0" lvl="0" indent="0">
              <a:spcBef>
                <a:spcPts val="400"/>
              </a:spcBef>
              <a:buNone/>
            </a:pPr>
            <a:endParaRPr lang="en-GB" sz="1200" dirty="0">
              <a:latin typeface="Arial" pitchFamily="34"/>
              <a:cs typeface="Arial" pitchFamily="34"/>
            </a:endParaRPr>
          </a:p>
          <a:p>
            <a:pPr lvl="0">
              <a:spcBef>
                <a:spcPts val="400"/>
              </a:spcBef>
              <a:spcAft>
                <a:spcPts val="600"/>
              </a:spcAft>
            </a:pPr>
            <a:r>
              <a:rPr lang="en-GB" sz="1200" dirty="0">
                <a:latin typeface="Arial" pitchFamily="34"/>
                <a:cs typeface="Arial" pitchFamily="34"/>
              </a:rPr>
              <a:t>Heads of HE providers</a:t>
            </a:r>
          </a:p>
          <a:p>
            <a:pPr lvl="0">
              <a:spcBef>
                <a:spcPts val="400"/>
              </a:spcBef>
              <a:spcAft>
                <a:spcPts val="600"/>
              </a:spcAft>
            </a:pPr>
            <a:r>
              <a:rPr lang="en-GB" sz="1200" dirty="0">
                <a:latin typeface="Arial" pitchFamily="34"/>
                <a:cs typeface="Arial" pitchFamily="34"/>
              </a:rPr>
              <a:t>Heads of Student Services</a:t>
            </a:r>
          </a:p>
          <a:p>
            <a:pPr lvl="0">
              <a:spcBef>
                <a:spcPts val="400"/>
              </a:spcBef>
              <a:spcAft>
                <a:spcPts val="600"/>
              </a:spcAft>
            </a:pPr>
            <a:r>
              <a:rPr lang="en-GB" sz="1200" dirty="0">
                <a:latin typeface="Arial" pitchFamily="34"/>
                <a:cs typeface="Arial" pitchFamily="34"/>
              </a:rPr>
              <a:t>Chairs of Governing Body</a:t>
            </a:r>
          </a:p>
          <a:p>
            <a:pPr lvl="0">
              <a:spcBef>
                <a:spcPts val="400"/>
              </a:spcBef>
              <a:spcAft>
                <a:spcPts val="600"/>
              </a:spcAft>
            </a:pPr>
            <a:r>
              <a:rPr lang="en-GB" sz="1200" dirty="0">
                <a:latin typeface="Arial" pitchFamily="34"/>
                <a:cs typeface="Arial" pitchFamily="34"/>
              </a:rPr>
              <a:t>Chaplains</a:t>
            </a:r>
          </a:p>
          <a:p>
            <a:pPr lvl="0">
              <a:spcBef>
                <a:spcPts val="400"/>
              </a:spcBef>
              <a:spcAft>
                <a:spcPts val="600"/>
              </a:spcAft>
            </a:pPr>
            <a:r>
              <a:rPr lang="en-GB" sz="1200" dirty="0">
                <a:latin typeface="Arial" pitchFamily="34"/>
                <a:cs typeface="Arial" pitchFamily="34"/>
              </a:rPr>
              <a:t>Chief Security Officers</a:t>
            </a:r>
          </a:p>
          <a:p>
            <a:pPr lvl="0">
              <a:spcBef>
                <a:spcPts val="400"/>
              </a:spcBef>
              <a:spcAft>
                <a:spcPts val="600"/>
              </a:spcAft>
            </a:pPr>
            <a:r>
              <a:rPr lang="en-GB" sz="1200" dirty="0">
                <a:latin typeface="Arial" pitchFamily="34"/>
                <a:cs typeface="Arial" pitchFamily="34"/>
              </a:rPr>
              <a:t>Legal Practitioners</a:t>
            </a:r>
          </a:p>
          <a:p>
            <a:pPr lvl="0">
              <a:spcBef>
                <a:spcPts val="400"/>
              </a:spcBef>
              <a:spcAft>
                <a:spcPts val="600"/>
              </a:spcAft>
            </a:pPr>
            <a:r>
              <a:rPr lang="en-GB" sz="1200" dirty="0">
                <a:latin typeface="Arial" pitchFamily="34"/>
                <a:cs typeface="Arial" pitchFamily="34"/>
              </a:rPr>
              <a:t>those with Pastoral Care responsibilities</a:t>
            </a:r>
          </a:p>
          <a:p>
            <a:pPr lvl="0">
              <a:spcBef>
                <a:spcPts val="400"/>
              </a:spcBef>
              <a:spcAft>
                <a:spcPts val="600"/>
              </a:spcAft>
            </a:pPr>
            <a:r>
              <a:rPr lang="en-GB" sz="1200" dirty="0">
                <a:latin typeface="Arial" pitchFamily="34"/>
                <a:cs typeface="Arial" pitchFamily="34"/>
              </a:rPr>
              <a:t>all staff</a:t>
            </a:r>
          </a:p>
          <a:p>
            <a:pPr marL="0" lvl="0" indent="0">
              <a:spcBef>
                <a:spcPts val="400"/>
              </a:spcBef>
              <a:spcAft>
                <a:spcPts val="600"/>
              </a:spcAft>
              <a:buNone/>
            </a:pPr>
            <a:endParaRPr lang="en-GB" sz="1200" dirty="0">
              <a:latin typeface="Arial" pitchFamily="34"/>
              <a:cs typeface="Arial" pitchFamily="34"/>
            </a:endParaRPr>
          </a:p>
          <a:p>
            <a:pPr marL="0" lvl="0" indent="0">
              <a:spcBef>
                <a:spcPts val="400"/>
              </a:spcBef>
              <a:spcAft>
                <a:spcPts val="600"/>
              </a:spcAft>
              <a:buNone/>
            </a:pPr>
            <a:r>
              <a:rPr lang="en-GB" sz="1200" b="1" dirty="0">
                <a:latin typeface="Arial" pitchFamily="34"/>
                <a:cs typeface="Arial" pitchFamily="34"/>
              </a:rPr>
              <a:t>It is good practice for staff with specific safeguarding, leadership or governance responsibilities to gain additional training</a:t>
            </a:r>
            <a:r>
              <a:rPr lang="en-GB" sz="1200" dirty="0">
                <a:latin typeface="Arial" pitchFamily="34"/>
                <a:cs typeface="Arial" pitchFamily="34"/>
              </a:rPr>
              <a:t>. </a:t>
            </a:r>
          </a:p>
          <a:p>
            <a:pPr marL="0" lvl="0" indent="0">
              <a:spcBef>
                <a:spcPts val="400"/>
              </a:spcBef>
              <a:spcAft>
                <a:spcPts val="600"/>
              </a:spcAft>
              <a:buNone/>
            </a:pPr>
            <a:endParaRPr lang="en-GB" sz="1600" dirty="0">
              <a:latin typeface="Arial" pitchFamily="34"/>
              <a:cs typeface="Arial" pitchFamily="34"/>
            </a:endParaRPr>
          </a:p>
          <a:p>
            <a:pPr lvl="0">
              <a:spcBef>
                <a:spcPts val="400"/>
              </a:spcBef>
              <a:spcAft>
                <a:spcPts val="600"/>
              </a:spcAft>
            </a:pPr>
            <a:endParaRPr lang="en-GB" sz="1600" dirty="0">
              <a:latin typeface="Arial" pitchFamily="34"/>
              <a:cs typeface="Arial" pitchFamily="34"/>
            </a:endParaRPr>
          </a:p>
          <a:p>
            <a:pPr marL="0" lvl="0" indent="0">
              <a:spcBef>
                <a:spcPts val="400"/>
              </a:spcBef>
              <a:spcAft>
                <a:spcPts val="600"/>
              </a:spcAft>
              <a:buNone/>
            </a:pPr>
            <a:endParaRPr lang="en-GB" sz="1600" dirty="0">
              <a:latin typeface="Arial" pitchFamily="34"/>
              <a:cs typeface="Arial" pitchFamily="34"/>
            </a:endParaRPr>
          </a:p>
        </p:txBody>
      </p:sp>
      <p:cxnSp>
        <p:nvCxnSpPr>
          <p:cNvPr id="5" name="Straight Connector 5">
            <a:extLst>
              <a:ext uri="{FF2B5EF4-FFF2-40B4-BE49-F238E27FC236}">
                <a16:creationId xmlns:a16="http://schemas.microsoft.com/office/drawing/2014/main" id="{9E13924A-DED0-45FF-BA3C-DA2BD63C62BF}"/>
              </a:ext>
              <a:ext uri="{C183D7F6-B498-43B3-948B-1728B52AA6E4}">
                <adec:decorative xmlns:adec="http://schemas.microsoft.com/office/drawing/2017/decorative" val="1"/>
              </a:ext>
            </a:extLst>
          </p:cNvPr>
          <p:cNvCxnSpPr/>
          <p:nvPr/>
        </p:nvCxnSpPr>
        <p:spPr>
          <a:xfrm>
            <a:off x="516837" y="355098"/>
            <a:ext cx="8216350" cy="0"/>
          </a:xfrm>
          <a:prstGeom prst="straightConnector1">
            <a:avLst/>
          </a:prstGeom>
          <a:noFill/>
          <a:ln w="44448" cap="flat">
            <a:solidFill>
              <a:srgbClr val="92D050"/>
            </a:solidFill>
            <a:prstDash val="solid"/>
            <a:miter/>
          </a:ln>
        </p:spPr>
      </p:cxnSp>
      <p:cxnSp>
        <p:nvCxnSpPr>
          <p:cNvPr id="6" name="Straight Connector 6">
            <a:extLst>
              <a:ext uri="{FF2B5EF4-FFF2-40B4-BE49-F238E27FC236}">
                <a16:creationId xmlns:a16="http://schemas.microsoft.com/office/drawing/2014/main" id="{B944329C-E146-42AB-9611-BABE94119702}"/>
              </a:ext>
              <a:ext uri="{C183D7F6-B498-43B3-948B-1728B52AA6E4}">
                <adec:decorative xmlns:adec="http://schemas.microsoft.com/office/drawing/2017/decorative" val="1"/>
              </a:ext>
            </a:extLst>
          </p:cNvPr>
          <p:cNvCxnSpPr/>
          <p:nvPr/>
        </p:nvCxnSpPr>
        <p:spPr>
          <a:xfrm>
            <a:off x="516837" y="1664125"/>
            <a:ext cx="8216350" cy="0"/>
          </a:xfrm>
          <a:prstGeom prst="straightConnector1">
            <a:avLst/>
          </a:prstGeom>
          <a:noFill/>
          <a:ln w="44448" cap="flat">
            <a:solidFill>
              <a:srgbClr val="92D050"/>
            </a:solidFill>
            <a:prstDash val="solid"/>
            <a:miter/>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75">
    <p:bg>
      <p:bgPr>
        <a:solidFill>
          <a:srgbClr val="FFFFFF"/>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4EE1742-4811-48B6-81D5-EFF0E30F95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897FF239-E84F-4D80-AA24-E431213B444B}"/>
              </a:ext>
            </a:extLst>
          </p:cNvPr>
          <p:cNvSpPr txBox="1">
            <a:spLocks noGrp="1"/>
          </p:cNvSpPr>
          <p:nvPr>
            <p:ph type="title"/>
          </p:nvPr>
        </p:nvSpPr>
        <p:spPr>
          <a:xfrm>
            <a:off x="452884" y="580086"/>
            <a:ext cx="8280303" cy="1117479"/>
          </a:xfrm>
        </p:spPr>
        <p:txBody>
          <a:bodyPr/>
          <a:lstStyle/>
          <a:p>
            <a:pPr lvl="0" algn="l"/>
            <a:r>
              <a:rPr lang="en-US" sz="3000" b="1">
                <a:solidFill>
                  <a:srgbClr val="000000"/>
                </a:solidFill>
                <a:latin typeface="Arial" pitchFamily="34"/>
                <a:cs typeface="Arial" pitchFamily="34"/>
              </a:rPr>
              <a:t>What Prevent is </a:t>
            </a:r>
            <a:r>
              <a:rPr lang="en-US" sz="3000" b="1" i="1">
                <a:solidFill>
                  <a:srgbClr val="000000"/>
                </a:solidFill>
                <a:latin typeface="Arial" pitchFamily="34"/>
                <a:cs typeface="Arial" pitchFamily="34"/>
              </a:rPr>
              <a:t>not</a:t>
            </a:r>
            <a:r>
              <a:rPr lang="en-US" sz="3000" b="1">
                <a:solidFill>
                  <a:srgbClr val="000000"/>
                </a:solidFill>
                <a:latin typeface="Arial" pitchFamily="34"/>
                <a:cs typeface="Arial" pitchFamily="34"/>
              </a:rPr>
              <a:t> about</a:t>
            </a:r>
          </a:p>
        </p:txBody>
      </p:sp>
      <p:sp>
        <p:nvSpPr>
          <p:cNvPr id="4" name="Content Placeholder 2">
            <a:extLst>
              <a:ext uri="{FF2B5EF4-FFF2-40B4-BE49-F238E27FC236}">
                <a16:creationId xmlns:a16="http://schemas.microsoft.com/office/drawing/2014/main" id="{AF4EC15F-4B05-49CE-A252-39B92EC26D77}"/>
              </a:ext>
            </a:extLst>
          </p:cNvPr>
          <p:cNvSpPr txBox="1">
            <a:spLocks noGrp="1"/>
          </p:cNvSpPr>
          <p:nvPr>
            <p:ph idx="1"/>
          </p:nvPr>
        </p:nvSpPr>
        <p:spPr>
          <a:xfrm>
            <a:off x="724753" y="2000286"/>
            <a:ext cx="8229600" cy="3856381"/>
          </a:xfrm>
        </p:spPr>
        <p:txBody>
          <a:bodyPr>
            <a:noAutofit/>
          </a:bodyPr>
          <a:lstStyle/>
          <a:p>
            <a:pPr lvl="0">
              <a:spcBef>
                <a:spcPts val="400"/>
              </a:spcBef>
            </a:pPr>
            <a:r>
              <a:rPr lang="en-GB" sz="1600">
                <a:latin typeface="Arial" pitchFamily="34"/>
                <a:cs typeface="Arial" pitchFamily="34"/>
              </a:rPr>
              <a:t>Snooping on our students.</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Interfering with academic freedom and freedom of expression (this is specifically protected in the Act).</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Ignoring legal responsibilities relating to equality and diversity and promoting good campus relations.</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Preventing research and teaching on sensitive topics. </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Ignoring our responsibilities around confidentiality and data protection.</a:t>
            </a:r>
          </a:p>
          <a:p>
            <a:pPr marL="0" lvl="0" indent="0">
              <a:spcBef>
                <a:spcPts val="400"/>
              </a:spcBef>
              <a:buNone/>
            </a:pPr>
            <a:endParaRPr lang="en-GB" sz="1600" i="1">
              <a:latin typeface="Arial" pitchFamily="34"/>
              <a:cs typeface="Arial" pitchFamily="34"/>
            </a:endParaRPr>
          </a:p>
          <a:p>
            <a:pPr marL="0" lvl="0" indent="0">
              <a:spcBef>
                <a:spcPts val="400"/>
              </a:spcBef>
              <a:buNone/>
            </a:pPr>
            <a:r>
              <a:rPr lang="en-GB" sz="1600" b="1">
                <a:latin typeface="Arial" pitchFamily="34"/>
                <a:cs typeface="Arial" pitchFamily="34"/>
              </a:rPr>
              <a:t>These are some of the common misconceptions that make Prevent a contentious issue.</a:t>
            </a:r>
          </a:p>
        </p:txBody>
      </p:sp>
      <p:cxnSp>
        <p:nvCxnSpPr>
          <p:cNvPr id="5" name="Straight Connector 5">
            <a:extLst>
              <a:ext uri="{FF2B5EF4-FFF2-40B4-BE49-F238E27FC236}">
                <a16:creationId xmlns:a16="http://schemas.microsoft.com/office/drawing/2014/main" id="{14A322AF-6600-41CB-B304-0EEC2C38BC12}"/>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8064A2"/>
            </a:solidFill>
            <a:prstDash val="solid"/>
            <a:miter/>
          </a:ln>
        </p:spPr>
      </p:cxnSp>
      <p:cxnSp>
        <p:nvCxnSpPr>
          <p:cNvPr id="6" name="Straight Connector 6">
            <a:extLst>
              <a:ext uri="{FF2B5EF4-FFF2-40B4-BE49-F238E27FC236}">
                <a16:creationId xmlns:a16="http://schemas.microsoft.com/office/drawing/2014/main" id="{D94814ED-E2F2-4A9E-B27F-044DA2273556}"/>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8064A2"/>
            </a:solidFill>
            <a:prstDash val="solid"/>
            <a:miter/>
          </a:ln>
        </p:spPr>
      </p:cxnSp>
      <p:pic>
        <p:nvPicPr>
          <p:cNvPr id="7" name="Picture 4">
            <a:extLst>
              <a:ext uri="{FF2B5EF4-FFF2-40B4-BE49-F238E27FC236}">
                <a16:creationId xmlns:a16="http://schemas.microsoft.com/office/drawing/2014/main" id="{F34464B7-0F2E-4AD7-88DA-8632A8374E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93497" y="671681"/>
            <a:ext cx="934279" cy="934279"/>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76">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5073-218D-45D3-9398-F28B955A0808}"/>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Prevent duty expectations</a:t>
            </a:r>
          </a:p>
        </p:txBody>
      </p:sp>
      <p:sp>
        <p:nvSpPr>
          <p:cNvPr id="3" name="Content Placeholder 2">
            <a:extLst>
              <a:ext uri="{FF2B5EF4-FFF2-40B4-BE49-F238E27FC236}">
                <a16:creationId xmlns:a16="http://schemas.microsoft.com/office/drawing/2014/main" id="{4085099A-B857-4408-B4A0-16C613BB6073}"/>
              </a:ext>
            </a:extLst>
          </p:cNvPr>
          <p:cNvSpPr txBox="1">
            <a:spLocks noGrp="1"/>
          </p:cNvSpPr>
          <p:nvPr>
            <p:ph idx="1"/>
          </p:nvPr>
        </p:nvSpPr>
        <p:spPr>
          <a:xfrm>
            <a:off x="527782" y="2010427"/>
            <a:ext cx="6434916" cy="3856381"/>
          </a:xfrm>
        </p:spPr>
        <p:txBody>
          <a:bodyPr>
            <a:noAutofit/>
          </a:bodyPr>
          <a:lstStyle/>
          <a:p>
            <a:pPr lvl="0">
              <a:spcBef>
                <a:spcPts val="400"/>
              </a:spcBef>
            </a:pPr>
            <a:r>
              <a:rPr lang="en-GB" sz="1400">
                <a:latin typeface="Arial" pitchFamily="34"/>
                <a:cs typeface="Arial" pitchFamily="34"/>
              </a:rPr>
              <a:t>Risk assessment</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Partnerships</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Action Plans, including policies and procedures for management of events and speakers</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Staff training</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Welfare and Pastoral Care</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IT Policies </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Student Unions and Societies</a:t>
            </a:r>
          </a:p>
        </p:txBody>
      </p:sp>
      <p:cxnSp>
        <p:nvCxnSpPr>
          <p:cNvPr id="4" name="Straight Connector 5">
            <a:extLst>
              <a:ext uri="{FF2B5EF4-FFF2-40B4-BE49-F238E27FC236}">
                <a16:creationId xmlns:a16="http://schemas.microsoft.com/office/drawing/2014/main" id="{9B9749F4-1CB3-4036-8AD3-108ACD59A08E}"/>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8064A2"/>
            </a:solidFill>
            <a:prstDash val="solid"/>
            <a:miter/>
          </a:ln>
        </p:spPr>
      </p:cxnSp>
      <p:cxnSp>
        <p:nvCxnSpPr>
          <p:cNvPr id="5" name="Straight Connector 6">
            <a:extLst>
              <a:ext uri="{FF2B5EF4-FFF2-40B4-BE49-F238E27FC236}">
                <a16:creationId xmlns:a16="http://schemas.microsoft.com/office/drawing/2014/main" id="{CF7E11B5-5264-4FAF-89D7-D8F7D427BF62}"/>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8064A2"/>
            </a:solidFill>
            <a:prstDash val="solid"/>
            <a:miter/>
          </a:ln>
        </p:spPr>
      </p:cxnSp>
      <p:pic>
        <p:nvPicPr>
          <p:cNvPr id="6" name="Picture 7">
            <a:extLst>
              <a:ext uri="{FF2B5EF4-FFF2-40B4-BE49-F238E27FC236}">
                <a16:creationId xmlns:a16="http://schemas.microsoft.com/office/drawing/2014/main" id="{21D34B0C-37EC-4B9A-89D7-ECE46FA1F97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33246" y="692539"/>
            <a:ext cx="868012" cy="868012"/>
          </a:xfrm>
          <a:prstGeom prst="rect">
            <a:avLst/>
          </a:prstGeom>
          <a:noFill/>
          <a:ln cap="flat">
            <a:noFill/>
          </a:ln>
        </p:spPr>
      </p:pic>
      <p:pic>
        <p:nvPicPr>
          <p:cNvPr id="7" name="Picture 6" descr="Department for Education logo">
            <a:extLst>
              <a:ext uri="{FF2B5EF4-FFF2-40B4-BE49-F238E27FC236}">
                <a16:creationId xmlns:a16="http://schemas.microsoft.com/office/drawing/2014/main" id="{EF213278-37FB-41D4-A787-E97C314D9A41}"/>
              </a:ext>
            </a:extLst>
          </p:cNvPr>
          <p:cNvPicPr>
            <a:picLocks noChangeAspect="1"/>
          </p:cNvPicPr>
          <p:nvPr/>
        </p:nvPicPr>
        <p:blipFill>
          <a:blip r:embed="rId3"/>
          <a:stretch>
            <a:fillRect/>
          </a:stretch>
        </p:blipFill>
        <p:spPr>
          <a:xfrm>
            <a:off x="149449" y="5673330"/>
            <a:ext cx="1150607" cy="1150607"/>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77">
    <p:bg>
      <p:bgPr>
        <a:solidFill>
          <a:srgbClr val="FFFFFF"/>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EC578ED-FF73-43ED-AF0A-9ED36EB1DDF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AD1AFE5F-20CA-445D-B115-CD364771BFB0}"/>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Prevent duty expectations (continued)</a:t>
            </a:r>
          </a:p>
        </p:txBody>
      </p:sp>
      <p:sp>
        <p:nvSpPr>
          <p:cNvPr id="4" name="Content Placeholder 2">
            <a:extLst>
              <a:ext uri="{FF2B5EF4-FFF2-40B4-BE49-F238E27FC236}">
                <a16:creationId xmlns:a16="http://schemas.microsoft.com/office/drawing/2014/main" id="{552D43A8-D578-448E-954D-05C911D743C3}"/>
              </a:ext>
            </a:extLst>
          </p:cNvPr>
          <p:cNvSpPr txBox="1">
            <a:spLocks noGrp="1"/>
          </p:cNvSpPr>
          <p:nvPr>
            <p:ph idx="1"/>
          </p:nvPr>
        </p:nvSpPr>
        <p:spPr>
          <a:xfrm>
            <a:off x="527782" y="2006614"/>
            <a:ext cx="8229600" cy="4242020"/>
          </a:xfrm>
        </p:spPr>
        <p:txBody>
          <a:bodyPr>
            <a:noAutofit/>
          </a:bodyPr>
          <a:lstStyle/>
          <a:p>
            <a:pPr lvl="0">
              <a:spcBef>
                <a:spcPts val="400"/>
              </a:spcBef>
            </a:pPr>
            <a:r>
              <a:rPr lang="en-GB" sz="1400">
                <a:latin typeface="Arial" pitchFamily="34"/>
                <a:cs typeface="Arial" pitchFamily="34"/>
              </a:rPr>
              <a:t>A “Prevent lead” and either a steering group or an existing Prevent committee.</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An appropriate programme of awareness training of Prevent.</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Procedures on pastoral care of students that reference Prevent.</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Building capability of staff to recognise vulnerable individuals and what to do in such circumstances, using internal cause for concern procedures.</a:t>
            </a:r>
          </a:p>
          <a:p>
            <a:pPr marL="0" lvl="0" indent="0">
              <a:spcBef>
                <a:spcPts val="400"/>
              </a:spcBef>
              <a:buNone/>
            </a:pPr>
            <a:endParaRPr lang="en-GB" sz="1400">
              <a:latin typeface="Arial" pitchFamily="34"/>
              <a:cs typeface="Arial" pitchFamily="34"/>
            </a:endParaRPr>
          </a:p>
          <a:p>
            <a:pPr lvl="0">
              <a:spcBef>
                <a:spcPts val="400"/>
              </a:spcBef>
            </a:pPr>
            <a:r>
              <a:rPr lang="en-GB" sz="1400">
                <a:latin typeface="Arial" pitchFamily="34"/>
                <a:cs typeface="Arial" pitchFamily="34"/>
              </a:rPr>
              <a:t>Information sharing agreements – internal and external.</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Effective consultation with students, students’ unions (or student associations/representatives) and student societies. </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Active senior level engagement with other partners.</a:t>
            </a:r>
          </a:p>
        </p:txBody>
      </p:sp>
      <p:cxnSp>
        <p:nvCxnSpPr>
          <p:cNvPr id="5" name="Straight Connector 5">
            <a:extLst>
              <a:ext uri="{FF2B5EF4-FFF2-40B4-BE49-F238E27FC236}">
                <a16:creationId xmlns:a16="http://schemas.microsoft.com/office/drawing/2014/main" id="{2932B020-55B2-44FB-863C-300706BD83B9}"/>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8064A2"/>
            </a:solidFill>
            <a:prstDash val="solid"/>
            <a:miter/>
          </a:ln>
        </p:spPr>
      </p:cxnSp>
      <p:cxnSp>
        <p:nvCxnSpPr>
          <p:cNvPr id="6" name="Straight Connector 6">
            <a:extLst>
              <a:ext uri="{FF2B5EF4-FFF2-40B4-BE49-F238E27FC236}">
                <a16:creationId xmlns:a16="http://schemas.microsoft.com/office/drawing/2014/main" id="{598218B6-5299-4386-AA0B-6C6FD598AD02}"/>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8064A2"/>
            </a:solidFill>
            <a:prstDash val="solid"/>
            <a:miter/>
          </a:ln>
        </p:spPr>
      </p:cxnSp>
      <p:pic>
        <p:nvPicPr>
          <p:cNvPr id="7" name="Picture 7">
            <a:extLst>
              <a:ext uri="{FF2B5EF4-FFF2-40B4-BE49-F238E27FC236}">
                <a16:creationId xmlns:a16="http://schemas.microsoft.com/office/drawing/2014/main" id="{F6BF0BBA-77C0-4B99-BDD5-BBDDFDA2B6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33246" y="692539"/>
            <a:ext cx="868012" cy="868012"/>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78">
    <p:bg>
      <p:bgPr>
        <a:solidFill>
          <a:srgbClr val="FFFFFF"/>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BA39FC4-30EA-4E92-9AF8-093866F8D5D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F6E2BFFA-2153-4ABF-AFCA-A130B842D6EF}"/>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External speakers and events </a:t>
            </a:r>
          </a:p>
        </p:txBody>
      </p:sp>
      <p:sp>
        <p:nvSpPr>
          <p:cNvPr id="4" name="Content Placeholder 2">
            <a:extLst>
              <a:ext uri="{FF2B5EF4-FFF2-40B4-BE49-F238E27FC236}">
                <a16:creationId xmlns:a16="http://schemas.microsoft.com/office/drawing/2014/main" id="{E718826F-164C-4641-9A7C-1B4F20DD3683}"/>
              </a:ext>
            </a:extLst>
          </p:cNvPr>
          <p:cNvSpPr txBox="1">
            <a:spLocks noGrp="1"/>
          </p:cNvSpPr>
          <p:nvPr>
            <p:ph idx="1"/>
          </p:nvPr>
        </p:nvSpPr>
        <p:spPr>
          <a:xfrm>
            <a:off x="514523" y="2096188"/>
            <a:ext cx="8229600" cy="4242020"/>
          </a:xfrm>
        </p:spPr>
        <p:txBody>
          <a:bodyPr>
            <a:noAutofit/>
          </a:bodyPr>
          <a:lstStyle/>
          <a:p>
            <a:pPr lvl="0">
              <a:spcBef>
                <a:spcPts val="400"/>
              </a:spcBef>
            </a:pPr>
            <a:r>
              <a:rPr lang="en-GB" sz="1400">
                <a:latin typeface="Arial" pitchFamily="34"/>
                <a:cs typeface="Arial" pitchFamily="34"/>
              </a:rPr>
              <a:t>Applies to all external speakers.</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Applies to events off-campus that are affiliated, branded or funded by the institution.</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Applies to events on campus organised by anyone external to the institution. This includes online events.</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A process of risk assessment.</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Mitigation of risks vs cancellation.</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Measures to challenge extremist views that risk people being drawn into terrorism.</a:t>
            </a:r>
          </a:p>
          <a:p>
            <a:pPr lvl="0">
              <a:spcBef>
                <a:spcPts val="400"/>
              </a:spcBef>
            </a:pPr>
            <a:endParaRPr lang="en-GB" sz="1400">
              <a:latin typeface="Arial" pitchFamily="34"/>
              <a:cs typeface="Arial" pitchFamily="34"/>
            </a:endParaRPr>
          </a:p>
          <a:p>
            <a:pPr lvl="0">
              <a:spcBef>
                <a:spcPts val="400"/>
              </a:spcBef>
            </a:pPr>
            <a:r>
              <a:rPr lang="en-GB" sz="1400">
                <a:latin typeface="Arial" pitchFamily="34"/>
                <a:cs typeface="Arial" pitchFamily="34"/>
              </a:rPr>
              <a:t>Awareness of providing physical security.</a:t>
            </a:r>
          </a:p>
        </p:txBody>
      </p:sp>
      <p:cxnSp>
        <p:nvCxnSpPr>
          <p:cNvPr id="5" name="Straight Connector 5">
            <a:extLst>
              <a:ext uri="{FF2B5EF4-FFF2-40B4-BE49-F238E27FC236}">
                <a16:creationId xmlns:a16="http://schemas.microsoft.com/office/drawing/2014/main" id="{CC2A492E-8F76-4089-A5C7-50C70B02830B}"/>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8064A2"/>
            </a:solidFill>
            <a:prstDash val="solid"/>
            <a:miter/>
          </a:ln>
        </p:spPr>
      </p:cxnSp>
      <p:cxnSp>
        <p:nvCxnSpPr>
          <p:cNvPr id="6" name="Straight Connector 6">
            <a:extLst>
              <a:ext uri="{FF2B5EF4-FFF2-40B4-BE49-F238E27FC236}">
                <a16:creationId xmlns:a16="http://schemas.microsoft.com/office/drawing/2014/main" id="{2DE4F397-4715-4174-9A04-6B19362606E8}"/>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8064A2"/>
            </a:solidFill>
            <a:prstDash val="solid"/>
            <a:miter/>
          </a:ln>
        </p:spPr>
      </p:cxnSp>
      <p:pic>
        <p:nvPicPr>
          <p:cNvPr id="7" name="Picture 2">
            <a:extLst>
              <a:ext uri="{FF2B5EF4-FFF2-40B4-BE49-F238E27FC236}">
                <a16:creationId xmlns:a16="http://schemas.microsoft.com/office/drawing/2014/main" id="{A509E736-25E8-4960-A437-38735C5D96E5}"/>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7367851" y="380783"/>
            <a:ext cx="1516075" cy="1516075"/>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79">
    <p:bg>
      <p:bgPr>
        <a:solidFill>
          <a:srgbClr val="FFFFFF"/>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ED67971-FB52-4D99-AD25-7BAAD6A1D12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702609"/>
            <a:ext cx="1150607" cy="1150607"/>
          </a:xfrm>
          <a:prstGeom prst="rect">
            <a:avLst/>
          </a:prstGeom>
          <a:noFill/>
          <a:ln cap="flat">
            <a:noFill/>
          </a:ln>
        </p:spPr>
      </p:pic>
      <p:sp>
        <p:nvSpPr>
          <p:cNvPr id="3" name="Title 1">
            <a:extLst>
              <a:ext uri="{FF2B5EF4-FFF2-40B4-BE49-F238E27FC236}">
                <a16:creationId xmlns:a16="http://schemas.microsoft.com/office/drawing/2014/main" id="{CE9A47A7-25F5-433E-A093-CA31FC3A2B28}"/>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Policies on pastoral care</a:t>
            </a:r>
          </a:p>
        </p:txBody>
      </p:sp>
      <p:sp>
        <p:nvSpPr>
          <p:cNvPr id="4" name="Content Placeholder 2">
            <a:extLst>
              <a:ext uri="{FF2B5EF4-FFF2-40B4-BE49-F238E27FC236}">
                <a16:creationId xmlns:a16="http://schemas.microsoft.com/office/drawing/2014/main" id="{C24608B3-9DC6-4492-9730-2D5D905E0AAB}"/>
              </a:ext>
            </a:extLst>
          </p:cNvPr>
          <p:cNvSpPr txBox="1">
            <a:spLocks noGrp="1"/>
          </p:cNvSpPr>
          <p:nvPr>
            <p:ph idx="1"/>
          </p:nvPr>
        </p:nvSpPr>
        <p:spPr>
          <a:xfrm>
            <a:off x="527782" y="2134986"/>
            <a:ext cx="8229600" cy="4242020"/>
          </a:xfrm>
        </p:spPr>
        <p:txBody>
          <a:bodyPr>
            <a:noAutofit/>
          </a:bodyPr>
          <a:lstStyle/>
          <a:p>
            <a:pPr lvl="0">
              <a:spcBef>
                <a:spcPts val="300"/>
              </a:spcBef>
            </a:pPr>
            <a:r>
              <a:rPr lang="en-GB" sz="1400">
                <a:latin typeface="Arial" pitchFamily="34"/>
                <a:cs typeface="Arial" pitchFamily="34"/>
              </a:rPr>
              <a:t>This is central to implementation of the duty in higher education.</a:t>
            </a:r>
          </a:p>
          <a:p>
            <a:pPr lvl="0">
              <a:spcBef>
                <a:spcPts val="300"/>
              </a:spcBef>
            </a:pPr>
            <a:endParaRPr lang="en-GB" sz="1400">
              <a:latin typeface="Arial" pitchFamily="34"/>
              <a:cs typeface="Arial" pitchFamily="34"/>
            </a:endParaRPr>
          </a:p>
          <a:p>
            <a:pPr lvl="0">
              <a:spcBef>
                <a:spcPts val="300"/>
              </a:spcBef>
            </a:pPr>
            <a:r>
              <a:rPr lang="en-GB" sz="1400">
                <a:latin typeface="Arial" pitchFamily="34"/>
                <a:cs typeface="Arial" pitchFamily="34"/>
              </a:rPr>
              <a:t>RHEBs have a long history of providing pastoral care and paying regard to the welfare of their students.</a:t>
            </a:r>
          </a:p>
          <a:p>
            <a:pPr lvl="0">
              <a:spcBef>
                <a:spcPts val="300"/>
              </a:spcBef>
            </a:pPr>
            <a:endParaRPr lang="en-GB" sz="1400">
              <a:latin typeface="Arial" pitchFamily="34"/>
              <a:cs typeface="Arial" pitchFamily="34"/>
            </a:endParaRPr>
          </a:p>
          <a:p>
            <a:pPr lvl="0">
              <a:spcBef>
                <a:spcPts val="300"/>
              </a:spcBef>
            </a:pPr>
            <a:r>
              <a:rPr lang="en-GB" sz="1400">
                <a:latin typeface="Arial" pitchFamily="34"/>
                <a:cs typeface="Arial" pitchFamily="34"/>
              </a:rPr>
              <a:t>RHEBs have a duty of care to students and staff – especially for those who might be “vulnerable”, including those who might be  vulnerable to being drawn towards terrorism.</a:t>
            </a:r>
          </a:p>
          <a:p>
            <a:pPr lvl="0">
              <a:spcBef>
                <a:spcPts val="300"/>
              </a:spcBef>
            </a:pPr>
            <a:endParaRPr lang="en-GB" sz="1400">
              <a:latin typeface="Arial" pitchFamily="34"/>
              <a:cs typeface="Arial" pitchFamily="34"/>
            </a:endParaRPr>
          </a:p>
          <a:p>
            <a:pPr lvl="0">
              <a:spcBef>
                <a:spcPts val="300"/>
              </a:spcBef>
            </a:pPr>
            <a:r>
              <a:rPr lang="en-GB" sz="1400">
                <a:latin typeface="Arial" pitchFamily="34"/>
                <a:cs typeface="Arial" pitchFamily="34"/>
              </a:rPr>
              <a:t>Prevent duty guidance expects pastoral care to be available to all students.</a:t>
            </a:r>
          </a:p>
          <a:p>
            <a:pPr lvl="0">
              <a:spcBef>
                <a:spcPts val="300"/>
              </a:spcBef>
            </a:pPr>
            <a:endParaRPr lang="en-GB" sz="1400">
              <a:latin typeface="Arial" pitchFamily="34"/>
              <a:cs typeface="Arial" pitchFamily="34"/>
            </a:endParaRPr>
          </a:p>
          <a:p>
            <a:pPr lvl="0">
              <a:spcBef>
                <a:spcPts val="300"/>
              </a:spcBef>
            </a:pPr>
            <a:r>
              <a:rPr lang="en-GB" sz="1400">
                <a:latin typeface="Arial" pitchFamily="34"/>
                <a:cs typeface="Arial" pitchFamily="34"/>
              </a:rPr>
              <a:t>RHEBs will want to ensure that relevant </a:t>
            </a:r>
            <a:r>
              <a:rPr lang="en-GB" sz="1400" b="1" i="1">
                <a:latin typeface="Arial" pitchFamily="34"/>
                <a:cs typeface="Arial" pitchFamily="34"/>
              </a:rPr>
              <a:t>cause for concern procedures</a:t>
            </a:r>
            <a:r>
              <a:rPr lang="en-GB" sz="1400">
                <a:latin typeface="Arial" pitchFamily="34"/>
                <a:cs typeface="Arial" pitchFamily="34"/>
              </a:rPr>
              <a:t> incorporate advice on what to do in cases where a student demonstrates vulnerability to being drawn into terrorism.</a:t>
            </a:r>
          </a:p>
          <a:p>
            <a:pPr lvl="0">
              <a:spcBef>
                <a:spcPts val="300"/>
              </a:spcBef>
            </a:pPr>
            <a:endParaRPr lang="en-GB" sz="1400">
              <a:latin typeface="Arial" pitchFamily="34"/>
              <a:cs typeface="Arial" pitchFamily="34"/>
            </a:endParaRPr>
          </a:p>
          <a:p>
            <a:pPr lvl="0">
              <a:spcBef>
                <a:spcPts val="300"/>
              </a:spcBef>
            </a:pPr>
            <a:r>
              <a:rPr lang="en-GB" sz="1400">
                <a:latin typeface="Arial" pitchFamily="34"/>
                <a:cs typeface="Arial" pitchFamily="34"/>
              </a:rPr>
              <a:t>Ensuring appropriate chaplaincy support and management of faith-related spaces where appropriate.</a:t>
            </a:r>
          </a:p>
        </p:txBody>
      </p:sp>
      <p:cxnSp>
        <p:nvCxnSpPr>
          <p:cNvPr id="5" name="Straight Connector 5">
            <a:extLst>
              <a:ext uri="{FF2B5EF4-FFF2-40B4-BE49-F238E27FC236}">
                <a16:creationId xmlns:a16="http://schemas.microsoft.com/office/drawing/2014/main" id="{18BF6D58-FA08-4972-9305-9969799C17CF}"/>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8064A2"/>
            </a:solidFill>
            <a:prstDash val="solid"/>
            <a:miter/>
          </a:ln>
        </p:spPr>
      </p:cxnSp>
      <p:cxnSp>
        <p:nvCxnSpPr>
          <p:cNvPr id="6" name="Straight Connector 6">
            <a:extLst>
              <a:ext uri="{FF2B5EF4-FFF2-40B4-BE49-F238E27FC236}">
                <a16:creationId xmlns:a16="http://schemas.microsoft.com/office/drawing/2014/main" id="{5DA13EB5-0C63-4723-8D40-B466C66377AE}"/>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8064A2"/>
            </a:solidFill>
            <a:prstDash val="solid"/>
            <a:miter/>
          </a:ln>
        </p:spPr>
      </p:cxnSp>
      <p:pic>
        <p:nvPicPr>
          <p:cNvPr id="7" name="Picture 4">
            <a:extLst>
              <a:ext uri="{FF2B5EF4-FFF2-40B4-BE49-F238E27FC236}">
                <a16:creationId xmlns:a16="http://schemas.microsoft.com/office/drawing/2014/main" id="{D67D9D6C-B36B-4F34-BCFE-D411A4FB80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86868" y="682096"/>
            <a:ext cx="815004" cy="815004"/>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80">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82C9E-F576-43C7-AA59-2EB2D4B4FF54}"/>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Case studies</a:t>
            </a:r>
          </a:p>
        </p:txBody>
      </p:sp>
      <p:sp>
        <p:nvSpPr>
          <p:cNvPr id="3" name="Content Placeholder 2">
            <a:extLst>
              <a:ext uri="{FF2B5EF4-FFF2-40B4-BE49-F238E27FC236}">
                <a16:creationId xmlns:a16="http://schemas.microsoft.com/office/drawing/2014/main" id="{B2DB191C-A8DC-40E7-983F-F6289F8C5E8B}"/>
              </a:ext>
            </a:extLst>
          </p:cNvPr>
          <p:cNvSpPr txBox="1">
            <a:spLocks noGrp="1"/>
          </p:cNvSpPr>
          <p:nvPr>
            <p:ph idx="1"/>
          </p:nvPr>
        </p:nvSpPr>
        <p:spPr>
          <a:xfrm>
            <a:off x="527782" y="2546768"/>
            <a:ext cx="8229600" cy="4242020"/>
          </a:xfrm>
        </p:spPr>
        <p:txBody>
          <a:bodyPr>
            <a:noAutofit/>
          </a:bodyPr>
          <a:lstStyle/>
          <a:p>
            <a:pPr lvl="0">
              <a:spcBef>
                <a:spcPts val="400"/>
              </a:spcBef>
            </a:pPr>
            <a:r>
              <a:rPr lang="en-GB" sz="1600">
                <a:latin typeface="Arial" pitchFamily="34"/>
                <a:cs typeface="Arial" pitchFamily="34"/>
              </a:rPr>
              <a:t>We have stressed that Prevent is about protecting vulnerable people </a:t>
            </a:r>
            <a:r>
              <a:rPr lang="en-GB" sz="1600">
                <a:solidFill>
                  <a:srgbClr val="FF0000"/>
                </a:solidFill>
                <a:latin typeface="Arial" pitchFamily="34"/>
                <a:cs typeface="Arial" pitchFamily="34"/>
              </a:rPr>
              <a:t> </a:t>
            </a:r>
            <a:r>
              <a:rPr lang="en-GB" sz="1600">
                <a:latin typeface="Arial" pitchFamily="34"/>
                <a:cs typeface="Arial" pitchFamily="34"/>
              </a:rPr>
              <a:t>from being drawn into terrorism.</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If this is to be achieved, staff will need to make decisions about individual students.</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Staff must not take hasty decisions or take inappropriate action.</a:t>
            </a:r>
          </a:p>
          <a:p>
            <a:pPr lvl="0">
              <a:spcBef>
                <a:spcPts val="300"/>
              </a:spcBef>
            </a:pPr>
            <a:endParaRPr lang="en-GB" sz="1400"/>
          </a:p>
          <a:p>
            <a:pPr marL="0" lvl="0" indent="0">
              <a:spcBef>
                <a:spcPts val="300"/>
              </a:spcBef>
              <a:buNone/>
            </a:pPr>
            <a:endParaRPr lang="en-GB" sz="1400"/>
          </a:p>
          <a:p>
            <a:pPr marL="0" lvl="0" indent="0">
              <a:spcBef>
                <a:spcPts val="400"/>
              </a:spcBef>
              <a:buNone/>
            </a:pPr>
            <a:r>
              <a:rPr lang="en-GB" sz="1600">
                <a:latin typeface="Arial" pitchFamily="34"/>
                <a:cs typeface="Arial" pitchFamily="34"/>
              </a:rPr>
              <a:t>Let’s look at a number of scenarios…</a:t>
            </a:r>
          </a:p>
        </p:txBody>
      </p:sp>
      <p:cxnSp>
        <p:nvCxnSpPr>
          <p:cNvPr id="4" name="Straight Connector 5">
            <a:extLst>
              <a:ext uri="{FF2B5EF4-FFF2-40B4-BE49-F238E27FC236}">
                <a16:creationId xmlns:a16="http://schemas.microsoft.com/office/drawing/2014/main" id="{31538E74-12DA-4663-A56C-D488C5B02DF4}"/>
              </a:ext>
              <a:ext uri="{C183D7F6-B498-43B3-948B-1728B52AA6E4}">
                <adec:decorative xmlns:adec="http://schemas.microsoft.com/office/drawing/2017/decorative" val="1"/>
              </a:ext>
            </a:extLst>
          </p:cNvPr>
          <p:cNvCxnSpPr/>
          <p:nvPr/>
        </p:nvCxnSpPr>
        <p:spPr>
          <a:xfrm>
            <a:off x="527782" y="477042"/>
            <a:ext cx="8216341" cy="0"/>
          </a:xfrm>
          <a:prstGeom prst="straightConnector1">
            <a:avLst/>
          </a:prstGeom>
          <a:noFill/>
          <a:ln w="44448" cap="flat">
            <a:solidFill>
              <a:srgbClr val="F79646"/>
            </a:solidFill>
            <a:prstDash val="solid"/>
            <a:miter/>
          </a:ln>
        </p:spPr>
      </p:cxnSp>
      <p:cxnSp>
        <p:nvCxnSpPr>
          <p:cNvPr id="5" name="Straight Connector 6">
            <a:extLst>
              <a:ext uri="{FF2B5EF4-FFF2-40B4-BE49-F238E27FC236}">
                <a16:creationId xmlns:a16="http://schemas.microsoft.com/office/drawing/2014/main" id="{0B199F1A-106F-4EF7-8830-238695092232}"/>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F79646"/>
            </a:solidFill>
            <a:prstDash val="solid"/>
            <a:miter/>
          </a:ln>
        </p:spPr>
      </p:cxnSp>
      <p:pic>
        <p:nvPicPr>
          <p:cNvPr id="6" name="Picture 5" descr="Department for Education logo">
            <a:extLst>
              <a:ext uri="{FF2B5EF4-FFF2-40B4-BE49-F238E27FC236}">
                <a16:creationId xmlns:a16="http://schemas.microsoft.com/office/drawing/2014/main" id="{0A8B745F-A156-4E2C-8C45-035F4264291A}"/>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81">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CCB3-ED79-4BEA-8919-8F85141FC7BB}"/>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Case study 1 – What would you do?</a:t>
            </a:r>
          </a:p>
        </p:txBody>
      </p:sp>
      <p:sp>
        <p:nvSpPr>
          <p:cNvPr id="3" name="Content Placeholder 2">
            <a:extLst>
              <a:ext uri="{FF2B5EF4-FFF2-40B4-BE49-F238E27FC236}">
                <a16:creationId xmlns:a16="http://schemas.microsoft.com/office/drawing/2014/main" id="{0F8DE492-2015-415E-A70B-FBB0FE36A321}"/>
              </a:ext>
            </a:extLst>
          </p:cNvPr>
          <p:cNvSpPr txBox="1">
            <a:spLocks noGrp="1"/>
          </p:cNvSpPr>
          <p:nvPr>
            <p:ph idx="1"/>
          </p:nvPr>
        </p:nvSpPr>
        <p:spPr>
          <a:xfrm>
            <a:off x="527782" y="3108027"/>
            <a:ext cx="8229600" cy="4242020"/>
          </a:xfrm>
        </p:spPr>
        <p:txBody>
          <a:bodyPr>
            <a:noAutofit/>
          </a:bodyPr>
          <a:lstStyle/>
          <a:p>
            <a:pPr lvl="0">
              <a:spcBef>
                <a:spcPts val="500"/>
              </a:spcBef>
            </a:pPr>
            <a:r>
              <a:rPr lang="en-GB" sz="2000">
                <a:latin typeface="Arial" pitchFamily="34"/>
                <a:cs typeface="Arial" pitchFamily="34"/>
              </a:rPr>
              <a:t>A student has converted to Islam. </a:t>
            </a:r>
          </a:p>
          <a:p>
            <a:pPr lvl="0">
              <a:spcBef>
                <a:spcPts val="500"/>
              </a:spcBef>
            </a:pPr>
            <a:endParaRPr lang="en-GB" sz="2000">
              <a:latin typeface="Arial" pitchFamily="34"/>
              <a:cs typeface="Arial" pitchFamily="34"/>
            </a:endParaRPr>
          </a:p>
          <a:p>
            <a:pPr lvl="0">
              <a:spcBef>
                <a:spcPts val="500"/>
              </a:spcBef>
            </a:pPr>
            <a:r>
              <a:rPr lang="en-GB" sz="2000">
                <a:latin typeface="Arial" pitchFamily="34"/>
                <a:cs typeface="Arial" pitchFamily="34"/>
              </a:rPr>
              <a:t>He has no family ties to and no previous understanding of the faith and seems to be learning about it from the internet….</a:t>
            </a:r>
          </a:p>
        </p:txBody>
      </p:sp>
      <p:cxnSp>
        <p:nvCxnSpPr>
          <p:cNvPr id="4" name="Straight Connector 5">
            <a:extLst>
              <a:ext uri="{FF2B5EF4-FFF2-40B4-BE49-F238E27FC236}">
                <a16:creationId xmlns:a16="http://schemas.microsoft.com/office/drawing/2014/main" id="{B6AB5702-97CA-4B53-B9CA-A65E090330FB}"/>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F79646"/>
            </a:solidFill>
            <a:prstDash val="solid"/>
            <a:miter/>
          </a:ln>
        </p:spPr>
      </p:cxnSp>
      <p:cxnSp>
        <p:nvCxnSpPr>
          <p:cNvPr id="5" name="Straight Connector 6">
            <a:extLst>
              <a:ext uri="{FF2B5EF4-FFF2-40B4-BE49-F238E27FC236}">
                <a16:creationId xmlns:a16="http://schemas.microsoft.com/office/drawing/2014/main" id="{7BBBB164-2AB9-4036-AA9A-0189310D4F8A}"/>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F79646"/>
            </a:solidFill>
            <a:prstDash val="solid"/>
            <a:miter/>
          </a:ln>
        </p:spPr>
      </p:cxnSp>
      <p:pic>
        <p:nvPicPr>
          <p:cNvPr id="6" name="Picture 4">
            <a:extLst>
              <a:ext uri="{FF2B5EF4-FFF2-40B4-BE49-F238E27FC236}">
                <a16:creationId xmlns:a16="http://schemas.microsoft.com/office/drawing/2014/main" id="{FD06CCA1-88D3-43E6-A2A5-A4B9F87B07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79341" y="662610"/>
            <a:ext cx="910376" cy="910376"/>
          </a:xfrm>
          <a:prstGeom prst="rect">
            <a:avLst/>
          </a:prstGeom>
          <a:noFill/>
          <a:ln cap="flat">
            <a:noFill/>
          </a:ln>
        </p:spPr>
      </p:pic>
      <p:pic>
        <p:nvPicPr>
          <p:cNvPr id="7" name="Picture 6" descr="Department for Education logo">
            <a:extLst>
              <a:ext uri="{FF2B5EF4-FFF2-40B4-BE49-F238E27FC236}">
                <a16:creationId xmlns:a16="http://schemas.microsoft.com/office/drawing/2014/main" id="{230AFCE9-DB0B-4AAF-8B06-C1470AC54061}"/>
              </a:ext>
            </a:extLst>
          </p:cNvPr>
          <p:cNvPicPr>
            <a:picLocks noChangeAspect="1"/>
          </p:cNvPicPr>
          <p:nvPr/>
        </p:nvPicPr>
        <p:blipFill>
          <a:blip r:embed="rId3"/>
          <a:stretch>
            <a:fillRect/>
          </a:stretch>
        </p:blipFill>
        <p:spPr>
          <a:xfrm>
            <a:off x="149449" y="5673330"/>
            <a:ext cx="1150607" cy="1150607"/>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82">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81C9-9962-46AE-87E1-4B09E1D1D73D}"/>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Case study 2 – What would you do?</a:t>
            </a:r>
          </a:p>
        </p:txBody>
      </p:sp>
      <p:sp>
        <p:nvSpPr>
          <p:cNvPr id="3" name="Content Placeholder 2">
            <a:extLst>
              <a:ext uri="{FF2B5EF4-FFF2-40B4-BE49-F238E27FC236}">
                <a16:creationId xmlns:a16="http://schemas.microsoft.com/office/drawing/2014/main" id="{6280785E-B961-4535-B616-6EAFE2BDC7A7}"/>
              </a:ext>
            </a:extLst>
          </p:cNvPr>
          <p:cNvSpPr txBox="1">
            <a:spLocks noGrp="1"/>
          </p:cNvSpPr>
          <p:nvPr>
            <p:ph idx="1"/>
          </p:nvPr>
        </p:nvSpPr>
        <p:spPr>
          <a:xfrm>
            <a:off x="527782" y="3108027"/>
            <a:ext cx="8229600" cy="4242020"/>
          </a:xfrm>
        </p:spPr>
        <p:txBody>
          <a:bodyPr>
            <a:noAutofit/>
          </a:bodyPr>
          <a:lstStyle/>
          <a:p>
            <a:pPr lvl="0">
              <a:spcBef>
                <a:spcPts val="500"/>
              </a:spcBef>
            </a:pPr>
            <a:r>
              <a:rPr lang="en-GB" sz="2000">
                <a:latin typeface="Arial" pitchFamily="34"/>
                <a:cs typeface="Arial" pitchFamily="34"/>
              </a:rPr>
              <a:t>A student has asked his chemistry lecturer how to make anthrax.</a:t>
            </a:r>
          </a:p>
          <a:p>
            <a:pPr marL="0" lvl="0" indent="0">
              <a:spcBef>
                <a:spcPts val="500"/>
              </a:spcBef>
              <a:buNone/>
            </a:pPr>
            <a:endParaRPr lang="en-GB" sz="2000">
              <a:latin typeface="Arial" pitchFamily="34"/>
              <a:cs typeface="Arial" pitchFamily="34"/>
            </a:endParaRPr>
          </a:p>
          <a:p>
            <a:pPr lvl="0">
              <a:spcBef>
                <a:spcPts val="500"/>
              </a:spcBef>
            </a:pPr>
            <a:r>
              <a:rPr lang="en-GB" sz="2000">
                <a:latin typeface="Arial" pitchFamily="34"/>
                <a:cs typeface="Arial" pitchFamily="34"/>
              </a:rPr>
              <a:t>Other students in the class laughed at him and the individual stood up, aggressively responding; “you don’t even know me!” and left the class…….</a:t>
            </a:r>
          </a:p>
        </p:txBody>
      </p:sp>
      <p:cxnSp>
        <p:nvCxnSpPr>
          <p:cNvPr id="4" name="Straight Connector 5">
            <a:extLst>
              <a:ext uri="{FF2B5EF4-FFF2-40B4-BE49-F238E27FC236}">
                <a16:creationId xmlns:a16="http://schemas.microsoft.com/office/drawing/2014/main" id="{C43935ED-5328-4F44-8B63-3E49F8C9B7B9}"/>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F79646"/>
            </a:solidFill>
            <a:prstDash val="solid"/>
            <a:miter/>
          </a:ln>
        </p:spPr>
      </p:cxnSp>
      <p:cxnSp>
        <p:nvCxnSpPr>
          <p:cNvPr id="5" name="Straight Connector 6">
            <a:extLst>
              <a:ext uri="{FF2B5EF4-FFF2-40B4-BE49-F238E27FC236}">
                <a16:creationId xmlns:a16="http://schemas.microsoft.com/office/drawing/2014/main" id="{28C269E7-0A5E-4FA9-BBF3-A58DF1D5799F}"/>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F79646"/>
            </a:solidFill>
            <a:prstDash val="solid"/>
            <a:miter/>
          </a:ln>
        </p:spPr>
      </p:cxnSp>
      <p:pic>
        <p:nvPicPr>
          <p:cNvPr id="6" name="Picture 4">
            <a:extLst>
              <a:ext uri="{FF2B5EF4-FFF2-40B4-BE49-F238E27FC236}">
                <a16:creationId xmlns:a16="http://schemas.microsoft.com/office/drawing/2014/main" id="{5311F02A-644B-4BC9-9F11-BA3A7479673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79341" y="662610"/>
            <a:ext cx="910376" cy="910376"/>
          </a:xfrm>
          <a:prstGeom prst="rect">
            <a:avLst/>
          </a:prstGeom>
          <a:noFill/>
          <a:ln cap="flat">
            <a:noFill/>
          </a:ln>
        </p:spPr>
      </p:pic>
      <p:pic>
        <p:nvPicPr>
          <p:cNvPr id="7" name="Picture 6" descr="Department for Education logo">
            <a:extLst>
              <a:ext uri="{FF2B5EF4-FFF2-40B4-BE49-F238E27FC236}">
                <a16:creationId xmlns:a16="http://schemas.microsoft.com/office/drawing/2014/main" id="{013DF55D-1FBA-4DB1-8F77-0BC156511EC0}"/>
              </a:ext>
            </a:extLst>
          </p:cNvPr>
          <p:cNvPicPr>
            <a:picLocks noChangeAspect="1"/>
          </p:cNvPicPr>
          <p:nvPr/>
        </p:nvPicPr>
        <p:blipFill>
          <a:blip r:embed="rId3"/>
          <a:stretch>
            <a:fillRect/>
          </a:stretch>
        </p:blipFill>
        <p:spPr>
          <a:xfrm>
            <a:off x="149449" y="5673330"/>
            <a:ext cx="1150607" cy="1150607"/>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83">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6FB9-5A5E-478D-8C87-CC68E592B6DA}"/>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Case study 3 – What would you do?</a:t>
            </a:r>
          </a:p>
        </p:txBody>
      </p:sp>
      <p:sp>
        <p:nvSpPr>
          <p:cNvPr id="3" name="Content Placeholder 2">
            <a:extLst>
              <a:ext uri="{FF2B5EF4-FFF2-40B4-BE49-F238E27FC236}">
                <a16:creationId xmlns:a16="http://schemas.microsoft.com/office/drawing/2014/main" id="{B5A97AE5-CDC3-4830-BB0A-3A39EA9BDB33}"/>
              </a:ext>
            </a:extLst>
          </p:cNvPr>
          <p:cNvSpPr txBox="1">
            <a:spLocks noGrp="1"/>
          </p:cNvSpPr>
          <p:nvPr>
            <p:ph idx="1"/>
          </p:nvPr>
        </p:nvSpPr>
        <p:spPr>
          <a:xfrm>
            <a:off x="527782" y="3108027"/>
            <a:ext cx="8229600" cy="4242020"/>
          </a:xfrm>
        </p:spPr>
        <p:txBody>
          <a:bodyPr>
            <a:noAutofit/>
          </a:bodyPr>
          <a:lstStyle/>
          <a:p>
            <a:pPr lvl="0">
              <a:spcBef>
                <a:spcPts val="500"/>
              </a:spcBef>
            </a:pPr>
            <a:r>
              <a:rPr lang="en-GB" sz="2000">
                <a:latin typeface="Arial" pitchFamily="34"/>
                <a:cs typeface="Arial" pitchFamily="34"/>
              </a:rPr>
              <a:t>A student has started to control use of the prayer room, only allowing those who share similar views and values to enter and making others feel uncomfortable and unwelcome….</a:t>
            </a:r>
          </a:p>
        </p:txBody>
      </p:sp>
      <p:cxnSp>
        <p:nvCxnSpPr>
          <p:cNvPr id="4" name="Straight Connector 5">
            <a:extLst>
              <a:ext uri="{FF2B5EF4-FFF2-40B4-BE49-F238E27FC236}">
                <a16:creationId xmlns:a16="http://schemas.microsoft.com/office/drawing/2014/main" id="{7C914854-629F-49E4-9742-DFC2613353C6}"/>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F79646"/>
            </a:solidFill>
            <a:prstDash val="solid"/>
            <a:miter/>
          </a:ln>
        </p:spPr>
      </p:cxnSp>
      <p:cxnSp>
        <p:nvCxnSpPr>
          <p:cNvPr id="5" name="Straight Connector 6">
            <a:extLst>
              <a:ext uri="{FF2B5EF4-FFF2-40B4-BE49-F238E27FC236}">
                <a16:creationId xmlns:a16="http://schemas.microsoft.com/office/drawing/2014/main" id="{EC09F869-4439-4001-8974-5F256064B467}"/>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F79646"/>
            </a:solidFill>
            <a:prstDash val="solid"/>
            <a:miter/>
          </a:ln>
        </p:spPr>
      </p:cxnSp>
      <p:pic>
        <p:nvPicPr>
          <p:cNvPr id="6" name="Picture 4">
            <a:extLst>
              <a:ext uri="{FF2B5EF4-FFF2-40B4-BE49-F238E27FC236}">
                <a16:creationId xmlns:a16="http://schemas.microsoft.com/office/drawing/2014/main" id="{733073E3-1916-4F63-9EB7-62EC18D7ADE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79341" y="662610"/>
            <a:ext cx="910376" cy="910376"/>
          </a:xfrm>
          <a:prstGeom prst="rect">
            <a:avLst/>
          </a:prstGeom>
          <a:noFill/>
          <a:ln cap="flat">
            <a:noFill/>
          </a:ln>
        </p:spPr>
      </p:pic>
      <p:pic>
        <p:nvPicPr>
          <p:cNvPr id="7" name="Picture 6" descr="Department for Education logo">
            <a:extLst>
              <a:ext uri="{FF2B5EF4-FFF2-40B4-BE49-F238E27FC236}">
                <a16:creationId xmlns:a16="http://schemas.microsoft.com/office/drawing/2014/main" id="{D97A3620-9BAC-4562-8256-0260E941A9BF}"/>
              </a:ext>
            </a:extLst>
          </p:cNvPr>
          <p:cNvPicPr>
            <a:picLocks noChangeAspect="1"/>
          </p:cNvPicPr>
          <p:nvPr/>
        </p:nvPicPr>
        <p:blipFill>
          <a:blip r:embed="rId3"/>
          <a:stretch>
            <a:fillRect/>
          </a:stretch>
        </p:blipFill>
        <p:spPr>
          <a:xfrm>
            <a:off x="149449" y="5673330"/>
            <a:ext cx="1150607" cy="1150607"/>
          </a:xfrm>
          <a:prstGeom prst="rect">
            <a:avLst/>
          </a:prstGeom>
          <a:noFill/>
          <a:ln cap="flat">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84">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A2D1-4625-4FF9-9568-0D5B019355B4}"/>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Case study 4 – What would you do?</a:t>
            </a:r>
          </a:p>
        </p:txBody>
      </p:sp>
      <p:sp>
        <p:nvSpPr>
          <p:cNvPr id="3" name="Content Placeholder 2">
            <a:extLst>
              <a:ext uri="{FF2B5EF4-FFF2-40B4-BE49-F238E27FC236}">
                <a16:creationId xmlns:a16="http://schemas.microsoft.com/office/drawing/2014/main" id="{294FA580-2B55-40B6-A8E9-129A40C84133}"/>
              </a:ext>
            </a:extLst>
          </p:cNvPr>
          <p:cNvSpPr txBox="1">
            <a:spLocks noGrp="1"/>
          </p:cNvSpPr>
          <p:nvPr>
            <p:ph idx="1"/>
          </p:nvPr>
        </p:nvSpPr>
        <p:spPr>
          <a:xfrm>
            <a:off x="527782" y="2770092"/>
            <a:ext cx="8229600" cy="4242020"/>
          </a:xfrm>
        </p:spPr>
        <p:txBody>
          <a:bodyPr>
            <a:noAutofit/>
          </a:bodyPr>
          <a:lstStyle/>
          <a:p>
            <a:pPr lvl="0">
              <a:spcBef>
                <a:spcPts val="500"/>
              </a:spcBef>
            </a:pPr>
            <a:r>
              <a:rPr lang="en-GB" sz="2000">
                <a:latin typeface="Arial" pitchFamily="34"/>
                <a:cs typeface="Arial" pitchFamily="34"/>
              </a:rPr>
              <a:t>During an organised and peaceful demonstration on campus against the Iraq war, one student starts shouting and accusing everyone of being “complacent and as guilty as the government”.  </a:t>
            </a:r>
          </a:p>
          <a:p>
            <a:pPr lvl="0">
              <a:spcBef>
                <a:spcPts val="500"/>
              </a:spcBef>
            </a:pPr>
            <a:endParaRPr lang="en-GB" sz="2000">
              <a:latin typeface="Arial" pitchFamily="34"/>
              <a:cs typeface="Arial" pitchFamily="34"/>
            </a:endParaRPr>
          </a:p>
          <a:p>
            <a:pPr lvl="0">
              <a:spcBef>
                <a:spcPts val="500"/>
              </a:spcBef>
            </a:pPr>
            <a:r>
              <a:rPr lang="en-GB" sz="2000">
                <a:latin typeface="Arial" pitchFamily="34"/>
                <a:cs typeface="Arial" pitchFamily="34"/>
              </a:rPr>
              <a:t>It is clear that he is making his peers feel very uncomfortable and has deviated from the message that the campaign is trying to achieve...</a:t>
            </a:r>
          </a:p>
        </p:txBody>
      </p:sp>
      <p:cxnSp>
        <p:nvCxnSpPr>
          <p:cNvPr id="4" name="Straight Connector 5">
            <a:extLst>
              <a:ext uri="{FF2B5EF4-FFF2-40B4-BE49-F238E27FC236}">
                <a16:creationId xmlns:a16="http://schemas.microsoft.com/office/drawing/2014/main" id="{CEFD3FC4-8EE2-489A-97F5-AE205F8946E3}"/>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F79646"/>
            </a:solidFill>
            <a:prstDash val="solid"/>
            <a:miter/>
          </a:ln>
        </p:spPr>
      </p:cxnSp>
      <p:cxnSp>
        <p:nvCxnSpPr>
          <p:cNvPr id="5" name="Straight Connector 6">
            <a:extLst>
              <a:ext uri="{FF2B5EF4-FFF2-40B4-BE49-F238E27FC236}">
                <a16:creationId xmlns:a16="http://schemas.microsoft.com/office/drawing/2014/main" id="{6C7AC64E-20B3-4B92-AAE4-6474613095D9}"/>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F79646"/>
            </a:solidFill>
            <a:prstDash val="solid"/>
            <a:miter/>
          </a:ln>
        </p:spPr>
      </p:cxnSp>
      <p:pic>
        <p:nvPicPr>
          <p:cNvPr id="6" name="Picture 4">
            <a:extLst>
              <a:ext uri="{FF2B5EF4-FFF2-40B4-BE49-F238E27FC236}">
                <a16:creationId xmlns:a16="http://schemas.microsoft.com/office/drawing/2014/main" id="{91019149-A91C-411C-A81A-6B449A9A10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79341" y="662610"/>
            <a:ext cx="910376" cy="910376"/>
          </a:xfrm>
          <a:prstGeom prst="rect">
            <a:avLst/>
          </a:prstGeom>
          <a:noFill/>
          <a:ln cap="flat">
            <a:noFill/>
          </a:ln>
        </p:spPr>
      </p:pic>
      <p:pic>
        <p:nvPicPr>
          <p:cNvPr id="7" name="Picture 6" descr="Department for Education logo">
            <a:extLst>
              <a:ext uri="{FF2B5EF4-FFF2-40B4-BE49-F238E27FC236}">
                <a16:creationId xmlns:a16="http://schemas.microsoft.com/office/drawing/2014/main" id="{9B9FCE0A-558F-4975-9586-4D61F933604E}"/>
              </a:ext>
            </a:extLst>
          </p:cNvPr>
          <p:cNvPicPr>
            <a:picLocks noChangeAspect="1"/>
          </p:cNvPicPr>
          <p:nvPr/>
        </p:nvPicPr>
        <p:blipFill>
          <a:blip r:embed="rId3"/>
          <a:stretch>
            <a:fillRect/>
          </a:stretch>
        </p:blipFill>
        <p:spPr>
          <a:xfrm>
            <a:off x="149449" y="5673330"/>
            <a:ext cx="1150607" cy="1150607"/>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8">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0035-0163-4A3E-B7DB-9D39B28E4036}"/>
              </a:ext>
            </a:extLst>
          </p:cNvPr>
          <p:cNvSpPr txBox="1">
            <a:spLocks noGrp="1"/>
          </p:cNvSpPr>
          <p:nvPr>
            <p:ph type="title"/>
          </p:nvPr>
        </p:nvSpPr>
        <p:spPr>
          <a:xfrm>
            <a:off x="439625" y="434010"/>
            <a:ext cx="7496406" cy="1117479"/>
          </a:xfrm>
        </p:spPr>
        <p:txBody>
          <a:bodyPr/>
          <a:lstStyle/>
          <a:p>
            <a:pPr lvl="0" algn="l"/>
            <a:r>
              <a:rPr lang="en-GB" sz="3000" b="1">
                <a:solidFill>
                  <a:srgbClr val="000000"/>
                </a:solidFill>
                <a:latin typeface="Arial" pitchFamily="34"/>
                <a:cs typeface="Arial" pitchFamily="34"/>
              </a:rPr>
              <a:t>What will the session cover?</a:t>
            </a:r>
            <a:endParaRPr lang="en-US" sz="3000" b="1">
              <a:solidFill>
                <a:srgbClr val="000000"/>
              </a:solidFill>
              <a:latin typeface="Arial" pitchFamily="34"/>
              <a:cs typeface="Arial" pitchFamily="34"/>
            </a:endParaRPr>
          </a:p>
        </p:txBody>
      </p:sp>
      <p:sp>
        <p:nvSpPr>
          <p:cNvPr id="3" name="Content Placeholder 2">
            <a:extLst>
              <a:ext uri="{FF2B5EF4-FFF2-40B4-BE49-F238E27FC236}">
                <a16:creationId xmlns:a16="http://schemas.microsoft.com/office/drawing/2014/main" id="{96D22DE6-32DE-402D-8C6C-1434B7FF59E3}"/>
              </a:ext>
            </a:extLst>
          </p:cNvPr>
          <p:cNvSpPr txBox="1">
            <a:spLocks noGrp="1"/>
          </p:cNvSpPr>
          <p:nvPr>
            <p:ph idx="1"/>
          </p:nvPr>
        </p:nvSpPr>
        <p:spPr>
          <a:xfrm>
            <a:off x="474774" y="1915914"/>
            <a:ext cx="8229600" cy="3856381"/>
          </a:xfrm>
        </p:spPr>
        <p:txBody>
          <a:bodyPr>
            <a:noAutofit/>
          </a:bodyPr>
          <a:lstStyle/>
          <a:p>
            <a:pPr marL="0" lvl="0" indent="0">
              <a:spcBef>
                <a:spcPts val="400"/>
              </a:spcBef>
              <a:buNone/>
            </a:pPr>
            <a:endParaRPr lang="en-GB" sz="1800">
              <a:latin typeface="Arial" pitchFamily="34"/>
              <a:cs typeface="Arial" pitchFamily="34"/>
            </a:endParaRPr>
          </a:p>
          <a:p>
            <a:pPr marL="0" lvl="0" indent="0">
              <a:spcBef>
                <a:spcPts val="400"/>
              </a:spcBef>
              <a:buNone/>
            </a:pPr>
            <a:endParaRPr lang="en-GB" sz="1800">
              <a:latin typeface="Arial" pitchFamily="34"/>
              <a:cs typeface="Arial" pitchFamily="34"/>
            </a:endParaRPr>
          </a:p>
          <a:p>
            <a:pPr marL="0" lvl="0" indent="0">
              <a:spcBef>
                <a:spcPts val="400"/>
              </a:spcBef>
              <a:buNone/>
            </a:pPr>
            <a:r>
              <a:rPr lang="en-GB" sz="1800">
                <a:latin typeface="Arial" pitchFamily="34"/>
                <a:cs typeface="Arial" pitchFamily="34"/>
              </a:rPr>
              <a:t>This session will cover:</a:t>
            </a:r>
          </a:p>
          <a:p>
            <a:pPr marL="0" lvl="0" indent="0">
              <a:spcBef>
                <a:spcPts val="400"/>
              </a:spcBef>
              <a:buNone/>
            </a:pPr>
            <a:endParaRPr lang="en-GB" sz="1800">
              <a:latin typeface="Arial" pitchFamily="34"/>
              <a:cs typeface="Arial" pitchFamily="34"/>
            </a:endParaRPr>
          </a:p>
          <a:p>
            <a:pPr lvl="0">
              <a:spcBef>
                <a:spcPts val="400"/>
              </a:spcBef>
              <a:spcAft>
                <a:spcPts val="600"/>
              </a:spcAft>
              <a:buChar char="-"/>
            </a:pPr>
            <a:endParaRPr lang="en-GB" sz="1800">
              <a:solidFill>
                <a:srgbClr val="0070C0"/>
              </a:solidFill>
              <a:latin typeface="Arial" pitchFamily="34"/>
              <a:cs typeface="Arial" pitchFamily="34"/>
            </a:endParaRPr>
          </a:p>
        </p:txBody>
      </p:sp>
      <p:cxnSp>
        <p:nvCxnSpPr>
          <p:cNvPr id="4" name="Straight Connector 5">
            <a:extLst>
              <a:ext uri="{FF2B5EF4-FFF2-40B4-BE49-F238E27FC236}">
                <a16:creationId xmlns:a16="http://schemas.microsoft.com/office/drawing/2014/main" id="{303D6519-DC88-496F-8B48-04C33F0E6D69}"/>
              </a:ext>
              <a:ext uri="{C183D7F6-B498-43B3-948B-1728B52AA6E4}">
                <adec:decorative xmlns:adec="http://schemas.microsoft.com/office/drawing/2017/decorative" val="1"/>
              </a:ext>
            </a:extLst>
          </p:cNvPr>
          <p:cNvCxnSpPr/>
          <p:nvPr/>
        </p:nvCxnSpPr>
        <p:spPr>
          <a:xfrm>
            <a:off x="516837" y="361727"/>
            <a:ext cx="8216350" cy="0"/>
          </a:xfrm>
          <a:prstGeom prst="straightConnector1">
            <a:avLst/>
          </a:prstGeom>
          <a:noFill/>
          <a:ln w="44448" cap="flat">
            <a:solidFill>
              <a:srgbClr val="92D050"/>
            </a:solidFill>
            <a:prstDash val="solid"/>
            <a:miter/>
          </a:ln>
        </p:spPr>
      </p:cxnSp>
      <p:cxnSp>
        <p:nvCxnSpPr>
          <p:cNvPr id="5" name="Straight Connector 6">
            <a:extLst>
              <a:ext uri="{FF2B5EF4-FFF2-40B4-BE49-F238E27FC236}">
                <a16:creationId xmlns:a16="http://schemas.microsoft.com/office/drawing/2014/main" id="{A46997E5-5998-4E17-AFBB-48F7DC6E10F3}"/>
              </a:ext>
              <a:ext uri="{C183D7F6-B498-43B3-948B-1728B52AA6E4}">
                <adec:decorative xmlns:adec="http://schemas.microsoft.com/office/drawing/2017/decorative" val="1"/>
              </a:ext>
            </a:extLst>
          </p:cNvPr>
          <p:cNvCxnSpPr/>
          <p:nvPr/>
        </p:nvCxnSpPr>
        <p:spPr>
          <a:xfrm>
            <a:off x="516837" y="1670755"/>
            <a:ext cx="8216350" cy="0"/>
          </a:xfrm>
          <a:prstGeom prst="straightConnector1">
            <a:avLst/>
          </a:prstGeom>
          <a:noFill/>
          <a:ln w="44448" cap="flat">
            <a:solidFill>
              <a:srgbClr val="92D050"/>
            </a:solidFill>
            <a:prstDash val="solid"/>
            <a:miter/>
          </a:ln>
        </p:spPr>
      </p:cxnSp>
      <p:sp>
        <p:nvSpPr>
          <p:cNvPr id="6" name="TextBox 7">
            <a:extLst>
              <a:ext uri="{FF2B5EF4-FFF2-40B4-BE49-F238E27FC236}">
                <a16:creationId xmlns:a16="http://schemas.microsoft.com/office/drawing/2014/main" id="{B286A18B-3CC9-4C58-A6CD-F1A9E4A711F6}"/>
              </a:ext>
            </a:extLst>
          </p:cNvPr>
          <p:cNvSpPr txBox="1"/>
          <p:nvPr/>
        </p:nvSpPr>
        <p:spPr>
          <a:xfrm>
            <a:off x="1232455" y="3152037"/>
            <a:ext cx="7195925" cy="2308320"/>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the Counter-Terrorism and Security Act 2015</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what Prevent is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the Prevent duty in higher education – what must be done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the process of radicalisation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case studies</a:t>
            </a:r>
            <a:endParaRPr lang="en-GB" sz="1800" b="0" i="0" u="none" strike="noStrike" kern="1200" cap="none" spc="0" baseline="0">
              <a:solidFill>
                <a:srgbClr val="FF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what ‘Channel’ is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monitoring arrangements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Arial" pitchFamily="34"/>
                <a:cs typeface="Arial" pitchFamily="34"/>
              </a:rPr>
              <a:t>accessing further information </a:t>
            </a:r>
            <a:endParaRPr lang="en-GB" sz="1800" b="0" i="0" u="none" strike="noStrike" kern="1200" cap="none" spc="0" baseline="0">
              <a:solidFill>
                <a:srgbClr val="000000"/>
              </a:solidFill>
              <a:uFillTx/>
              <a:latin typeface="Arial" pitchFamily="34"/>
              <a:cs typeface="Arial" pitchFamily="34"/>
            </a:endParaRPr>
          </a:p>
        </p:txBody>
      </p:sp>
      <p:pic>
        <p:nvPicPr>
          <p:cNvPr id="7" name="Picture 6" descr="Department for Education logo">
            <a:extLst>
              <a:ext uri="{FF2B5EF4-FFF2-40B4-BE49-F238E27FC236}">
                <a16:creationId xmlns:a16="http://schemas.microsoft.com/office/drawing/2014/main" id="{318502CD-2973-40AD-9041-35FAD3F86BFA}"/>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85">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864B-2B21-4DC0-8709-855F1B1747DF}"/>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Case study 5 – What would you do?</a:t>
            </a:r>
          </a:p>
        </p:txBody>
      </p:sp>
      <p:sp>
        <p:nvSpPr>
          <p:cNvPr id="3" name="Content Placeholder 2">
            <a:extLst>
              <a:ext uri="{FF2B5EF4-FFF2-40B4-BE49-F238E27FC236}">
                <a16:creationId xmlns:a16="http://schemas.microsoft.com/office/drawing/2014/main" id="{63AF62A0-ECBD-4E97-892A-FDBDF274FB8C}"/>
              </a:ext>
            </a:extLst>
          </p:cNvPr>
          <p:cNvSpPr txBox="1">
            <a:spLocks noGrp="1"/>
          </p:cNvSpPr>
          <p:nvPr>
            <p:ph idx="1"/>
          </p:nvPr>
        </p:nvSpPr>
        <p:spPr>
          <a:xfrm>
            <a:off x="527782" y="3040105"/>
            <a:ext cx="8229600" cy="4242020"/>
          </a:xfrm>
        </p:spPr>
        <p:txBody>
          <a:bodyPr>
            <a:noAutofit/>
          </a:bodyPr>
          <a:lstStyle/>
          <a:p>
            <a:pPr lvl="0">
              <a:spcBef>
                <a:spcPts val="500"/>
              </a:spcBef>
            </a:pPr>
            <a:r>
              <a:rPr lang="en-GB" sz="2000">
                <a:latin typeface="Arial" pitchFamily="34"/>
                <a:cs typeface="Arial" pitchFamily="34"/>
              </a:rPr>
              <a:t>A student has showed his counsellor violent videos of beheadings in Syria and seems to be obsessed with them….</a:t>
            </a:r>
          </a:p>
        </p:txBody>
      </p:sp>
      <p:cxnSp>
        <p:nvCxnSpPr>
          <p:cNvPr id="4" name="Straight Connector 5">
            <a:extLst>
              <a:ext uri="{FF2B5EF4-FFF2-40B4-BE49-F238E27FC236}">
                <a16:creationId xmlns:a16="http://schemas.microsoft.com/office/drawing/2014/main" id="{8DB3FE85-08A0-4FCD-A629-D757676A2A96}"/>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F79646"/>
            </a:solidFill>
            <a:prstDash val="solid"/>
            <a:miter/>
          </a:ln>
        </p:spPr>
      </p:cxnSp>
      <p:cxnSp>
        <p:nvCxnSpPr>
          <p:cNvPr id="5" name="Straight Connector 6">
            <a:extLst>
              <a:ext uri="{FF2B5EF4-FFF2-40B4-BE49-F238E27FC236}">
                <a16:creationId xmlns:a16="http://schemas.microsoft.com/office/drawing/2014/main" id="{6E5BDFB1-55C6-40D7-90DA-4B87271C27FA}"/>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F79646"/>
            </a:solidFill>
            <a:prstDash val="solid"/>
            <a:miter/>
          </a:ln>
        </p:spPr>
      </p:cxnSp>
      <p:pic>
        <p:nvPicPr>
          <p:cNvPr id="6" name="Picture 4">
            <a:extLst>
              <a:ext uri="{FF2B5EF4-FFF2-40B4-BE49-F238E27FC236}">
                <a16:creationId xmlns:a16="http://schemas.microsoft.com/office/drawing/2014/main" id="{6D4A8A20-3856-437C-AC48-D23C1C4692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79341" y="662610"/>
            <a:ext cx="910376" cy="910376"/>
          </a:xfrm>
          <a:prstGeom prst="rect">
            <a:avLst/>
          </a:prstGeom>
          <a:noFill/>
          <a:ln cap="flat">
            <a:noFill/>
          </a:ln>
        </p:spPr>
      </p:pic>
      <p:pic>
        <p:nvPicPr>
          <p:cNvPr id="7" name="Picture 6" descr="Department for Education logo">
            <a:extLst>
              <a:ext uri="{FF2B5EF4-FFF2-40B4-BE49-F238E27FC236}">
                <a16:creationId xmlns:a16="http://schemas.microsoft.com/office/drawing/2014/main" id="{A6DFA859-8E1E-46DA-B8E1-D4EE1E57E95A}"/>
              </a:ext>
            </a:extLst>
          </p:cNvPr>
          <p:cNvPicPr>
            <a:picLocks noChangeAspect="1"/>
          </p:cNvPicPr>
          <p:nvPr/>
        </p:nvPicPr>
        <p:blipFill>
          <a:blip r:embed="rId3"/>
          <a:stretch>
            <a:fillRect/>
          </a:stretch>
        </p:blipFill>
        <p:spPr>
          <a:xfrm>
            <a:off x="149449" y="5673330"/>
            <a:ext cx="1150607" cy="1150607"/>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86">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C3EA-624A-439F-A7EA-7E5F14876D28}"/>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It’s a real case…</a:t>
            </a:r>
          </a:p>
        </p:txBody>
      </p:sp>
      <p:sp>
        <p:nvSpPr>
          <p:cNvPr id="3" name="Content Placeholder 2">
            <a:extLst>
              <a:ext uri="{FF2B5EF4-FFF2-40B4-BE49-F238E27FC236}">
                <a16:creationId xmlns:a16="http://schemas.microsoft.com/office/drawing/2014/main" id="{F0E12E14-C795-4606-B75C-D28CBB68F44A}"/>
              </a:ext>
            </a:extLst>
          </p:cNvPr>
          <p:cNvSpPr txBox="1">
            <a:spLocks noGrp="1"/>
          </p:cNvSpPr>
          <p:nvPr>
            <p:ph idx="1"/>
          </p:nvPr>
        </p:nvSpPr>
        <p:spPr>
          <a:xfrm>
            <a:off x="527782" y="2735299"/>
            <a:ext cx="8229600" cy="4242020"/>
          </a:xfrm>
        </p:spPr>
        <p:txBody>
          <a:bodyPr>
            <a:noAutofit/>
          </a:bodyPr>
          <a:lstStyle/>
          <a:p>
            <a:pPr marL="0" lvl="0" indent="0">
              <a:spcBef>
                <a:spcPts val="500"/>
              </a:spcBef>
              <a:buNone/>
            </a:pPr>
            <a:r>
              <a:rPr lang="en-GB" sz="2000">
                <a:latin typeface="Arial" pitchFamily="34"/>
                <a:cs typeface="Arial" pitchFamily="34"/>
              </a:rPr>
              <a:t>All five scenarios relate to a single case – an individual student who was subsequently convicted of preparing terrorist acts involving a shopping centre in Bristol. </a:t>
            </a:r>
          </a:p>
          <a:p>
            <a:pPr marL="0" lvl="0" indent="0">
              <a:spcBef>
                <a:spcPts val="500"/>
              </a:spcBef>
              <a:buNone/>
            </a:pPr>
            <a:endParaRPr lang="en-GB" sz="2000">
              <a:latin typeface="Arial" pitchFamily="34"/>
              <a:cs typeface="Arial" pitchFamily="34"/>
            </a:endParaRPr>
          </a:p>
          <a:p>
            <a:pPr marL="0" lvl="0" indent="0">
              <a:spcBef>
                <a:spcPts val="500"/>
              </a:spcBef>
              <a:buNone/>
            </a:pPr>
            <a:r>
              <a:rPr lang="en-GB" sz="2000">
                <a:latin typeface="Arial" pitchFamily="34"/>
                <a:cs typeface="Arial" pitchFamily="34"/>
              </a:rPr>
              <a:t>How might this have been avoided?</a:t>
            </a:r>
          </a:p>
        </p:txBody>
      </p:sp>
      <p:cxnSp>
        <p:nvCxnSpPr>
          <p:cNvPr id="4" name="Straight Connector 5">
            <a:extLst>
              <a:ext uri="{FF2B5EF4-FFF2-40B4-BE49-F238E27FC236}">
                <a16:creationId xmlns:a16="http://schemas.microsoft.com/office/drawing/2014/main" id="{A4996B52-77A5-4260-9D7E-51AFE8723406}"/>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F79646"/>
            </a:solidFill>
            <a:prstDash val="solid"/>
            <a:miter/>
          </a:ln>
        </p:spPr>
      </p:cxnSp>
      <p:cxnSp>
        <p:nvCxnSpPr>
          <p:cNvPr id="5" name="Straight Connector 6">
            <a:extLst>
              <a:ext uri="{FF2B5EF4-FFF2-40B4-BE49-F238E27FC236}">
                <a16:creationId xmlns:a16="http://schemas.microsoft.com/office/drawing/2014/main" id="{7F8B68A6-1514-4108-A471-CA58C432E3B1}"/>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F79646"/>
            </a:solidFill>
            <a:prstDash val="solid"/>
            <a:miter/>
          </a:ln>
        </p:spPr>
      </p:cxnSp>
      <p:pic>
        <p:nvPicPr>
          <p:cNvPr id="6" name="Picture 5" descr="Department for Education logo">
            <a:extLst>
              <a:ext uri="{FF2B5EF4-FFF2-40B4-BE49-F238E27FC236}">
                <a16:creationId xmlns:a16="http://schemas.microsoft.com/office/drawing/2014/main" id="{A914C0B3-713A-48FE-B5B1-621CA374B626}"/>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87">
    <p:bg>
      <p:bgPr>
        <a:solidFill>
          <a:srgbClr val="FFFFFF"/>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E95D3C87-350E-445E-B397-DF6BE971199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64226374-8716-407D-97B5-24E6EED36065}"/>
              </a:ext>
            </a:extLst>
          </p:cNvPr>
          <p:cNvSpPr txBox="1">
            <a:spLocks noGrp="1"/>
          </p:cNvSpPr>
          <p:nvPr>
            <p:ph type="title"/>
          </p:nvPr>
        </p:nvSpPr>
        <p:spPr>
          <a:xfrm>
            <a:off x="442789" y="580086"/>
            <a:ext cx="8280303" cy="1117479"/>
          </a:xfrm>
        </p:spPr>
        <p:txBody>
          <a:bodyPr/>
          <a:lstStyle/>
          <a:p>
            <a:pPr lvl="0" algn="l"/>
            <a:r>
              <a:rPr lang="en-US" sz="2800" b="1">
                <a:solidFill>
                  <a:srgbClr val="000000"/>
                </a:solidFill>
                <a:latin typeface="Arial" pitchFamily="34"/>
                <a:cs typeface="Arial" pitchFamily="34"/>
              </a:rPr>
              <a:t>A procedure for advice, support, intervention and referral</a:t>
            </a:r>
          </a:p>
        </p:txBody>
      </p:sp>
      <p:sp>
        <p:nvSpPr>
          <p:cNvPr id="4" name="Content Placeholder 2">
            <a:extLst>
              <a:ext uri="{FF2B5EF4-FFF2-40B4-BE49-F238E27FC236}">
                <a16:creationId xmlns:a16="http://schemas.microsoft.com/office/drawing/2014/main" id="{4F927630-73D3-41D8-959B-41F12804E801}"/>
              </a:ext>
            </a:extLst>
          </p:cNvPr>
          <p:cNvSpPr txBox="1">
            <a:spLocks noGrp="1"/>
          </p:cNvSpPr>
          <p:nvPr>
            <p:ph idx="1"/>
          </p:nvPr>
        </p:nvSpPr>
        <p:spPr>
          <a:xfrm>
            <a:off x="527782" y="1940301"/>
            <a:ext cx="8229600" cy="4242020"/>
          </a:xfrm>
        </p:spPr>
        <p:txBody>
          <a:bodyPr>
            <a:noAutofit/>
          </a:bodyPr>
          <a:lstStyle/>
          <a:p>
            <a:pPr lvl="0">
              <a:spcBef>
                <a:spcPts val="400"/>
              </a:spcBef>
            </a:pPr>
            <a:r>
              <a:rPr lang="en-GB" sz="1600">
                <a:latin typeface="Arial" pitchFamily="34"/>
                <a:cs typeface="Arial" pitchFamily="34"/>
              </a:rPr>
              <a:t>RHEBs should have in place a procedure for staff to raise concerns about a student (including matters relating to radicalisation)</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For many providers, student welfare department, student services, etc. is likely to be the responsible department.</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Concerns may come from a range of sources such as other students, academic or personal tutors, student services staff, residential and accommodation staff.</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In the case of concerns around Prevent, it is important that the referral is made to the designated person as identified in the procedure.  The case study shows the importance of connecting what may appear to be isolated events.</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E-learning on how to make robust, informed and proportionate Prevent referrals is </a:t>
            </a:r>
            <a:r>
              <a:rPr lang="en-GB" sz="1600">
                <a:latin typeface="Arial" pitchFamily="34"/>
                <a:cs typeface="Arial" pitchFamily="34"/>
                <a:hlinkClick r:id="rId3"/>
              </a:rPr>
              <a:t>available online</a:t>
            </a:r>
            <a:r>
              <a:rPr lang="en-GB" sz="1600">
                <a:latin typeface="Arial" pitchFamily="34"/>
                <a:cs typeface="Arial" pitchFamily="34"/>
              </a:rPr>
              <a:t> and relevant to the designated Prevent/Safeguarding lead.</a:t>
            </a:r>
          </a:p>
        </p:txBody>
      </p:sp>
      <p:cxnSp>
        <p:nvCxnSpPr>
          <p:cNvPr id="5" name="Straight Connector 5">
            <a:extLst>
              <a:ext uri="{FF2B5EF4-FFF2-40B4-BE49-F238E27FC236}">
                <a16:creationId xmlns:a16="http://schemas.microsoft.com/office/drawing/2014/main" id="{03014A68-31E2-4FD4-9CB8-ABC2A7D4CA70}"/>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00B050"/>
            </a:solidFill>
            <a:prstDash val="solid"/>
            <a:miter/>
          </a:ln>
        </p:spPr>
      </p:cxnSp>
      <p:cxnSp>
        <p:nvCxnSpPr>
          <p:cNvPr id="6" name="Straight Connector 6">
            <a:extLst>
              <a:ext uri="{FF2B5EF4-FFF2-40B4-BE49-F238E27FC236}">
                <a16:creationId xmlns:a16="http://schemas.microsoft.com/office/drawing/2014/main" id="{075DA470-BF06-45A9-A762-84567AC2B894}"/>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00B050"/>
            </a:solidFill>
            <a:prstDash val="solid"/>
            <a:miter/>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90">
    <p:bg>
      <p:bgPr>
        <a:solidFill>
          <a:srgbClr val="FFFFFF"/>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21B2361-463A-4A9A-B857-3CC913B70FF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F326D438-5D57-42A1-B649-60C79D09B120}"/>
              </a:ext>
            </a:extLst>
          </p:cNvPr>
          <p:cNvSpPr txBox="1">
            <a:spLocks noGrp="1"/>
          </p:cNvSpPr>
          <p:nvPr>
            <p:ph type="title"/>
          </p:nvPr>
        </p:nvSpPr>
        <p:spPr>
          <a:xfrm>
            <a:off x="431843" y="279221"/>
            <a:ext cx="8280303" cy="1117479"/>
          </a:xfrm>
        </p:spPr>
        <p:txBody>
          <a:bodyPr/>
          <a:lstStyle/>
          <a:p>
            <a:pPr lvl="0" algn="l"/>
            <a:r>
              <a:rPr lang="en-US" sz="3000" b="1">
                <a:solidFill>
                  <a:srgbClr val="000000"/>
                </a:solidFill>
                <a:latin typeface="Arial" pitchFamily="34"/>
                <a:cs typeface="Arial" pitchFamily="34"/>
              </a:rPr>
              <a:t>Making referrals to Prevent</a:t>
            </a:r>
          </a:p>
        </p:txBody>
      </p:sp>
      <p:sp>
        <p:nvSpPr>
          <p:cNvPr id="4" name="Content Placeholder 2">
            <a:extLst>
              <a:ext uri="{FF2B5EF4-FFF2-40B4-BE49-F238E27FC236}">
                <a16:creationId xmlns:a16="http://schemas.microsoft.com/office/drawing/2014/main" id="{44A94716-C468-4730-B659-3CCA93B697D3}"/>
              </a:ext>
            </a:extLst>
          </p:cNvPr>
          <p:cNvSpPr txBox="1">
            <a:spLocks noGrp="1"/>
          </p:cNvSpPr>
          <p:nvPr>
            <p:ph idx="1"/>
          </p:nvPr>
        </p:nvSpPr>
        <p:spPr>
          <a:xfrm>
            <a:off x="516837" y="1504078"/>
            <a:ext cx="8229600" cy="4242020"/>
          </a:xfrm>
        </p:spPr>
        <p:txBody>
          <a:bodyPr>
            <a:noAutofit/>
          </a:bodyPr>
          <a:lstStyle/>
          <a:p>
            <a:pPr lvl="0">
              <a:spcBef>
                <a:spcPts val="300"/>
              </a:spcBef>
            </a:pPr>
            <a:r>
              <a:rPr lang="en-GB" sz="1400">
                <a:latin typeface="Arial" pitchFamily="34"/>
                <a:cs typeface="Arial" pitchFamily="34"/>
              </a:rPr>
              <a:t>All RHEBs will have in place a system – usually requiring that referrals are made through a Single Point of Contact (SPOC). This is important to ensure that there is a suitable internal assessment before proceeding.  There have been unfortunate cases where inappropriate referrals have been made and reported in the media.</a:t>
            </a:r>
          </a:p>
          <a:p>
            <a:pPr lvl="0">
              <a:spcBef>
                <a:spcPts val="300"/>
              </a:spcBef>
            </a:pPr>
            <a:endParaRPr lang="en-GB" sz="1400">
              <a:latin typeface="Arial" pitchFamily="34"/>
              <a:cs typeface="Arial" pitchFamily="34"/>
            </a:endParaRPr>
          </a:p>
          <a:p>
            <a:pPr lvl="0">
              <a:spcBef>
                <a:spcPts val="300"/>
              </a:spcBef>
            </a:pPr>
            <a:r>
              <a:rPr lang="en-GB" sz="1400">
                <a:latin typeface="Arial" pitchFamily="34"/>
                <a:ea typeface="Tahoma" pitchFamily="34"/>
                <a:cs typeface="Arial" pitchFamily="34"/>
              </a:rPr>
              <a:t>Initial concerns should be shared internally within the organisation utilising existing safeguarding procedures. The SPOC can then make any necessary enquiries and if appropriate share the concern with external partners. </a:t>
            </a:r>
          </a:p>
          <a:p>
            <a:pPr lvl="0">
              <a:spcBef>
                <a:spcPts val="300"/>
              </a:spcBef>
            </a:pPr>
            <a:endParaRPr lang="en-GB" sz="1400">
              <a:latin typeface="Arial" pitchFamily="34"/>
              <a:ea typeface="Tahoma" pitchFamily="34"/>
              <a:cs typeface="Arial" pitchFamily="34"/>
            </a:endParaRPr>
          </a:p>
          <a:p>
            <a:pPr lvl="0">
              <a:spcBef>
                <a:spcPts val="300"/>
              </a:spcBef>
            </a:pPr>
            <a:r>
              <a:rPr lang="en-GB" sz="1400">
                <a:latin typeface="Arial" pitchFamily="34"/>
                <a:ea typeface="Tahoma" pitchFamily="34"/>
                <a:cs typeface="Arial" pitchFamily="34"/>
              </a:rPr>
              <a:t>During this information gathering/sharing stage (as with other safeguarding issues), it is not necessary to obtain the individual’s consent.</a:t>
            </a:r>
          </a:p>
          <a:p>
            <a:pPr lvl="0">
              <a:spcBef>
                <a:spcPts val="300"/>
              </a:spcBef>
            </a:pPr>
            <a:endParaRPr lang="en-GB" sz="1400">
              <a:latin typeface="Arial" pitchFamily="34"/>
              <a:ea typeface="Tahoma" pitchFamily="34"/>
              <a:cs typeface="Arial" pitchFamily="34"/>
            </a:endParaRPr>
          </a:p>
          <a:p>
            <a:pPr lvl="0">
              <a:spcBef>
                <a:spcPts val="300"/>
              </a:spcBef>
            </a:pPr>
            <a:r>
              <a:rPr lang="en-GB" sz="1400">
                <a:latin typeface="Arial" pitchFamily="34"/>
                <a:ea typeface="Tahoma" pitchFamily="34"/>
                <a:cs typeface="Arial" pitchFamily="34"/>
              </a:rPr>
              <a:t>If a Prevent referral is made to external partners, it is good practice to do so with the individual’s acknowledgement / agreement, however, consent is not required. </a:t>
            </a:r>
          </a:p>
          <a:p>
            <a:pPr marL="0" lvl="0" indent="0">
              <a:spcBef>
                <a:spcPts val="300"/>
              </a:spcBef>
              <a:buNone/>
            </a:pPr>
            <a:endParaRPr lang="en-GB" sz="1400">
              <a:latin typeface="Arial" pitchFamily="34"/>
              <a:ea typeface="Tahoma" pitchFamily="34"/>
              <a:cs typeface="Arial" pitchFamily="34"/>
            </a:endParaRPr>
          </a:p>
          <a:p>
            <a:pPr lvl="0">
              <a:spcBef>
                <a:spcPts val="300"/>
              </a:spcBef>
            </a:pPr>
            <a:r>
              <a:rPr lang="en-GB" sz="1400">
                <a:latin typeface="Arial" pitchFamily="34"/>
                <a:cs typeface="Arial" pitchFamily="34"/>
              </a:rPr>
              <a:t>Referrals to Channel will not be revealed through reports obtained from the DBS.</a:t>
            </a:r>
          </a:p>
          <a:p>
            <a:pPr lvl="0">
              <a:spcBef>
                <a:spcPts val="300"/>
              </a:spcBef>
            </a:pPr>
            <a:endParaRPr lang="en-GB" sz="1400">
              <a:latin typeface="Arial" pitchFamily="34"/>
              <a:cs typeface="Arial" pitchFamily="34"/>
            </a:endParaRPr>
          </a:p>
          <a:p>
            <a:pPr lvl="0">
              <a:spcBef>
                <a:spcPts val="400"/>
              </a:spcBef>
            </a:pPr>
            <a:r>
              <a:rPr lang="en-GB" sz="1400">
                <a:latin typeface="Arial" pitchFamily="34"/>
                <a:cs typeface="Arial" pitchFamily="34"/>
              </a:rPr>
              <a:t>Members of your Prevent team will be able to give advice in this area.   </a:t>
            </a:r>
          </a:p>
        </p:txBody>
      </p:sp>
      <p:cxnSp>
        <p:nvCxnSpPr>
          <p:cNvPr id="5" name="Straight Connector 5">
            <a:extLst>
              <a:ext uri="{FF2B5EF4-FFF2-40B4-BE49-F238E27FC236}">
                <a16:creationId xmlns:a16="http://schemas.microsoft.com/office/drawing/2014/main" id="{FEC78A4E-0DD4-4A31-82C2-B17796284492}"/>
              </a:ext>
              <a:ext uri="{C183D7F6-B498-43B3-948B-1728B52AA6E4}">
                <adec:decorative xmlns:adec="http://schemas.microsoft.com/office/drawing/2017/decorative" val="1"/>
              </a:ext>
            </a:extLst>
          </p:cNvPr>
          <p:cNvCxnSpPr/>
          <p:nvPr/>
        </p:nvCxnSpPr>
        <p:spPr>
          <a:xfrm>
            <a:off x="516846" y="386599"/>
            <a:ext cx="8216341" cy="0"/>
          </a:xfrm>
          <a:prstGeom prst="straightConnector1">
            <a:avLst/>
          </a:prstGeom>
          <a:noFill/>
          <a:ln w="44448" cap="flat">
            <a:solidFill>
              <a:srgbClr val="00B050"/>
            </a:solidFill>
            <a:prstDash val="solid"/>
            <a:miter/>
          </a:ln>
        </p:spPr>
      </p:cxnSp>
      <p:cxnSp>
        <p:nvCxnSpPr>
          <p:cNvPr id="6" name="Straight Connector 6">
            <a:extLst>
              <a:ext uri="{FF2B5EF4-FFF2-40B4-BE49-F238E27FC236}">
                <a16:creationId xmlns:a16="http://schemas.microsoft.com/office/drawing/2014/main" id="{F60C1DF3-19BA-4AB1-8319-EF74B02F51EE}"/>
              </a:ext>
              <a:ext uri="{C183D7F6-B498-43B3-948B-1728B52AA6E4}">
                <adec:decorative xmlns:adec="http://schemas.microsoft.com/office/drawing/2017/decorative" val="1"/>
              </a:ext>
            </a:extLst>
          </p:cNvPr>
          <p:cNvCxnSpPr/>
          <p:nvPr/>
        </p:nvCxnSpPr>
        <p:spPr>
          <a:xfrm>
            <a:off x="516837" y="1330598"/>
            <a:ext cx="8216350" cy="0"/>
          </a:xfrm>
          <a:prstGeom prst="straightConnector1">
            <a:avLst/>
          </a:prstGeom>
          <a:noFill/>
          <a:ln w="44448" cap="flat">
            <a:solidFill>
              <a:srgbClr val="00B050"/>
            </a:solidFill>
            <a:prstDash val="solid"/>
            <a:miter/>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88">
    <p:bg>
      <p:bgPr>
        <a:solidFill>
          <a:srgbClr val="FFFFFF"/>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F4BED6F4-76AB-4E2E-8725-DD6E93ECCF8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62A0F2D1-9C98-46FD-BF94-7BDD22CAC4D8}"/>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What is Channel?</a:t>
            </a:r>
          </a:p>
        </p:txBody>
      </p:sp>
      <p:sp>
        <p:nvSpPr>
          <p:cNvPr id="4" name="Content Placeholder 2">
            <a:extLst>
              <a:ext uri="{FF2B5EF4-FFF2-40B4-BE49-F238E27FC236}">
                <a16:creationId xmlns:a16="http://schemas.microsoft.com/office/drawing/2014/main" id="{B45E6E4F-89AD-4C33-94A7-454C72055591}"/>
              </a:ext>
            </a:extLst>
          </p:cNvPr>
          <p:cNvSpPr txBox="1">
            <a:spLocks noGrp="1"/>
          </p:cNvSpPr>
          <p:nvPr>
            <p:ph idx="1"/>
          </p:nvPr>
        </p:nvSpPr>
        <p:spPr>
          <a:xfrm>
            <a:off x="527782" y="2236668"/>
            <a:ext cx="8229600" cy="4242020"/>
          </a:xfrm>
        </p:spPr>
        <p:txBody>
          <a:bodyPr>
            <a:noAutofit/>
          </a:bodyPr>
          <a:lstStyle/>
          <a:p>
            <a:pPr lvl="0">
              <a:spcBef>
                <a:spcPts val="400"/>
              </a:spcBef>
            </a:pPr>
            <a:r>
              <a:rPr lang="en-GB" sz="1600">
                <a:latin typeface="Arial" pitchFamily="34"/>
                <a:cs typeface="Arial" pitchFamily="34"/>
              </a:rPr>
              <a:t>A programme that focuses on providing support at an early stage to people identified as vulnerable to being drawn into terrorism.</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It ensures that vulnerable young people and adults receive support before they become involved in terrorist related activity.</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A multi-agency approach whose success depends on cooperation between agencies.</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Participation in the programme is voluntary.</a:t>
            </a:r>
          </a:p>
          <a:p>
            <a:pPr lvl="0">
              <a:spcBef>
                <a:spcPts val="400"/>
              </a:spcBef>
            </a:pPr>
            <a:endParaRPr lang="en-GB" sz="1600">
              <a:latin typeface="Arial" pitchFamily="34"/>
              <a:cs typeface="Arial" pitchFamily="34"/>
            </a:endParaRPr>
          </a:p>
          <a:p>
            <a:pPr lvl="0">
              <a:spcBef>
                <a:spcPts val="400"/>
              </a:spcBef>
            </a:pPr>
            <a:r>
              <a:rPr lang="en-GB" sz="1600">
                <a:latin typeface="Arial" pitchFamily="34"/>
                <a:cs typeface="Arial" pitchFamily="34"/>
              </a:rPr>
              <a:t>Works best when the individuals and their families fully engage with the programme.</a:t>
            </a:r>
          </a:p>
        </p:txBody>
      </p:sp>
      <p:cxnSp>
        <p:nvCxnSpPr>
          <p:cNvPr id="5" name="Straight Connector 5">
            <a:extLst>
              <a:ext uri="{FF2B5EF4-FFF2-40B4-BE49-F238E27FC236}">
                <a16:creationId xmlns:a16="http://schemas.microsoft.com/office/drawing/2014/main" id="{C5CBA0B0-EC28-4B5C-B898-B268AFA50C84}"/>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00B050"/>
            </a:solidFill>
            <a:prstDash val="solid"/>
            <a:miter/>
          </a:ln>
        </p:spPr>
      </p:cxnSp>
      <p:cxnSp>
        <p:nvCxnSpPr>
          <p:cNvPr id="6" name="Straight Connector 6">
            <a:extLst>
              <a:ext uri="{FF2B5EF4-FFF2-40B4-BE49-F238E27FC236}">
                <a16:creationId xmlns:a16="http://schemas.microsoft.com/office/drawing/2014/main" id="{FC54F489-B98C-4025-938B-64911BE48E93}"/>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00B050"/>
            </a:solidFill>
            <a:prstDash val="solid"/>
            <a:miter/>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89">
    <p:bg>
      <p:bgPr>
        <a:solidFill>
          <a:srgbClr val="FFFFFF"/>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372018-78A2-4019-B412-6EF11F9009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DE042222-719B-4766-A8C8-5B89F45FC434}"/>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The Channel process</a:t>
            </a:r>
          </a:p>
        </p:txBody>
      </p:sp>
      <p:sp>
        <p:nvSpPr>
          <p:cNvPr id="4" name="Content Placeholder 2">
            <a:extLst>
              <a:ext uri="{FF2B5EF4-FFF2-40B4-BE49-F238E27FC236}">
                <a16:creationId xmlns:a16="http://schemas.microsoft.com/office/drawing/2014/main" id="{CC286BAB-9233-4CA1-9CF8-11B16C337331}"/>
              </a:ext>
            </a:extLst>
          </p:cNvPr>
          <p:cNvSpPr txBox="1">
            <a:spLocks noGrp="1"/>
          </p:cNvSpPr>
          <p:nvPr>
            <p:ph idx="1"/>
          </p:nvPr>
        </p:nvSpPr>
        <p:spPr>
          <a:xfrm>
            <a:off x="527782" y="2134977"/>
            <a:ext cx="8229600" cy="4242020"/>
          </a:xfrm>
        </p:spPr>
        <p:txBody>
          <a:bodyPr>
            <a:noAutofit/>
          </a:bodyPr>
          <a:lstStyle/>
          <a:p>
            <a:pPr lvl="0">
              <a:spcBef>
                <a:spcPts val="300"/>
              </a:spcBef>
            </a:pPr>
            <a:r>
              <a:rPr lang="en-GB" sz="1400">
                <a:latin typeface="Arial" pitchFamily="34"/>
                <a:cs typeface="Arial" pitchFamily="34"/>
              </a:rPr>
              <a:t>All referrals are screened to ensure that there is a specific risk and that they are not misinformed or malicious.   </a:t>
            </a:r>
          </a:p>
          <a:p>
            <a:pPr lvl="0">
              <a:spcBef>
                <a:spcPts val="300"/>
              </a:spcBef>
            </a:pPr>
            <a:endParaRPr lang="en-GB" sz="1400">
              <a:latin typeface="Arial" pitchFamily="34"/>
              <a:cs typeface="Arial" pitchFamily="34"/>
            </a:endParaRPr>
          </a:p>
          <a:p>
            <a:pPr lvl="0">
              <a:spcBef>
                <a:spcPts val="300"/>
              </a:spcBef>
            </a:pPr>
            <a:r>
              <a:rPr lang="en-GB" sz="1400">
                <a:latin typeface="Arial" pitchFamily="34"/>
                <a:cs typeface="Arial" pitchFamily="34"/>
              </a:rPr>
              <a:t>All local authorities must establish Channel panels and must chair them.</a:t>
            </a:r>
          </a:p>
          <a:p>
            <a:pPr marL="0" lvl="0" indent="0">
              <a:spcBef>
                <a:spcPts val="300"/>
              </a:spcBef>
              <a:buNone/>
            </a:pPr>
            <a:endParaRPr lang="en-GB" sz="1400">
              <a:latin typeface="Arial" pitchFamily="34"/>
              <a:cs typeface="Arial" pitchFamily="34"/>
            </a:endParaRPr>
          </a:p>
          <a:p>
            <a:pPr lvl="0">
              <a:spcBef>
                <a:spcPts val="300"/>
              </a:spcBef>
            </a:pPr>
            <a:r>
              <a:rPr lang="en-GB" sz="1400">
                <a:latin typeface="Arial" pitchFamily="34"/>
                <a:cs typeface="Arial" pitchFamily="34"/>
              </a:rPr>
              <a:t>As well as the local authority chair, a police representative will be present.</a:t>
            </a:r>
          </a:p>
          <a:p>
            <a:pPr lvl="0">
              <a:spcBef>
                <a:spcPts val="300"/>
              </a:spcBef>
            </a:pPr>
            <a:endParaRPr lang="en-GB" sz="1400">
              <a:latin typeface="Arial" pitchFamily="34"/>
              <a:cs typeface="Arial" pitchFamily="34"/>
            </a:endParaRPr>
          </a:p>
          <a:p>
            <a:pPr lvl="0">
              <a:spcBef>
                <a:spcPts val="300"/>
              </a:spcBef>
            </a:pPr>
            <a:r>
              <a:rPr lang="en-GB" sz="1400">
                <a:latin typeface="Arial" pitchFamily="34"/>
                <a:cs typeface="Arial" pitchFamily="34"/>
              </a:rPr>
              <a:t>There is a duty on all partners identified in the Act to co-operate with panels – this includes RHEBs.</a:t>
            </a:r>
          </a:p>
          <a:p>
            <a:pPr lvl="0">
              <a:spcBef>
                <a:spcPts val="300"/>
              </a:spcBef>
            </a:pPr>
            <a:endParaRPr lang="en-GB" sz="1400">
              <a:latin typeface="Arial" pitchFamily="34"/>
              <a:cs typeface="Arial" pitchFamily="34"/>
            </a:endParaRPr>
          </a:p>
          <a:p>
            <a:pPr lvl="0">
              <a:spcBef>
                <a:spcPts val="300"/>
              </a:spcBef>
            </a:pPr>
            <a:r>
              <a:rPr lang="en-GB" sz="1400">
                <a:latin typeface="Arial" pitchFamily="34"/>
                <a:cs typeface="Arial" pitchFamily="34"/>
              </a:rPr>
              <a:t>The composition of any panel will depend on the nature of the referral (RHEB representatives will be included in relevant cases).</a:t>
            </a:r>
          </a:p>
          <a:p>
            <a:pPr marL="0" lvl="0" indent="0">
              <a:spcBef>
                <a:spcPts val="300"/>
              </a:spcBef>
              <a:buNone/>
            </a:pPr>
            <a:endParaRPr lang="en-GB" sz="1400">
              <a:latin typeface="Arial" pitchFamily="34"/>
              <a:cs typeface="Arial" pitchFamily="34"/>
            </a:endParaRPr>
          </a:p>
          <a:p>
            <a:pPr lvl="0">
              <a:spcBef>
                <a:spcPts val="300"/>
              </a:spcBef>
            </a:pPr>
            <a:r>
              <a:rPr lang="en-GB" sz="1400">
                <a:latin typeface="Arial" pitchFamily="34"/>
                <a:cs typeface="Arial" pitchFamily="34"/>
              </a:rPr>
              <a:t>E-learning on Channel, its objectives and roles and responsibilities is available </a:t>
            </a:r>
            <a:r>
              <a:rPr lang="en-GB" sz="1400">
                <a:latin typeface="Arial" pitchFamily="34"/>
                <a:cs typeface="Arial" pitchFamily="34"/>
                <a:hlinkClick r:id="rId3"/>
              </a:rPr>
              <a:t>online</a:t>
            </a:r>
            <a:r>
              <a:rPr lang="en-GB" sz="1400">
                <a:latin typeface="Arial" pitchFamily="34"/>
                <a:cs typeface="Arial" pitchFamily="34"/>
              </a:rPr>
              <a:t>. This includes information for those who have made a referral and are asked to attend a panel discussion.</a:t>
            </a:r>
          </a:p>
        </p:txBody>
      </p:sp>
      <p:cxnSp>
        <p:nvCxnSpPr>
          <p:cNvPr id="5" name="Straight Connector 5">
            <a:extLst>
              <a:ext uri="{FF2B5EF4-FFF2-40B4-BE49-F238E27FC236}">
                <a16:creationId xmlns:a16="http://schemas.microsoft.com/office/drawing/2014/main" id="{DA7F00DF-1A75-414A-87F5-D81000D531CF}"/>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00B050"/>
            </a:solidFill>
            <a:prstDash val="solid"/>
            <a:miter/>
          </a:ln>
        </p:spPr>
      </p:cxnSp>
      <p:cxnSp>
        <p:nvCxnSpPr>
          <p:cNvPr id="6" name="Straight Connector 6">
            <a:extLst>
              <a:ext uri="{FF2B5EF4-FFF2-40B4-BE49-F238E27FC236}">
                <a16:creationId xmlns:a16="http://schemas.microsoft.com/office/drawing/2014/main" id="{17582D1A-627A-4559-839D-640D1234AD5E}"/>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00B050"/>
            </a:solidFill>
            <a:prstDash val="solid"/>
            <a:miter/>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92">
    <p:bg>
      <p:bgPr>
        <a:solidFill>
          <a:srgbClr val="FFFFFF"/>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3BCB3756-45B0-430C-B0B4-4AB89B6892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F0FB50E7-57F5-479C-B334-07B6F92F3868}"/>
              </a:ext>
            </a:extLst>
          </p:cNvPr>
          <p:cNvSpPr txBox="1">
            <a:spLocks noGrp="1"/>
          </p:cNvSpPr>
          <p:nvPr>
            <p:ph type="title"/>
          </p:nvPr>
        </p:nvSpPr>
        <p:spPr>
          <a:xfrm>
            <a:off x="431843" y="359679"/>
            <a:ext cx="8280303" cy="1117479"/>
          </a:xfrm>
        </p:spPr>
        <p:txBody>
          <a:bodyPr/>
          <a:lstStyle/>
          <a:p>
            <a:pPr lvl="0" algn="l"/>
            <a:r>
              <a:rPr lang="en-US" sz="3000" b="1">
                <a:solidFill>
                  <a:srgbClr val="000000"/>
                </a:solidFill>
                <a:latin typeface="Arial" pitchFamily="34"/>
                <a:cs typeface="Arial" pitchFamily="34"/>
              </a:rPr>
              <a:t>Monitoring for compliance</a:t>
            </a:r>
          </a:p>
        </p:txBody>
      </p:sp>
      <p:sp>
        <p:nvSpPr>
          <p:cNvPr id="4" name="Content Placeholder 2">
            <a:extLst>
              <a:ext uri="{FF2B5EF4-FFF2-40B4-BE49-F238E27FC236}">
                <a16:creationId xmlns:a16="http://schemas.microsoft.com/office/drawing/2014/main" id="{7BE8DA77-0C8E-49BA-ABC9-AC78283D49D5}"/>
              </a:ext>
            </a:extLst>
          </p:cNvPr>
          <p:cNvSpPr txBox="1">
            <a:spLocks noGrp="1"/>
          </p:cNvSpPr>
          <p:nvPr>
            <p:ph idx="1"/>
          </p:nvPr>
        </p:nvSpPr>
        <p:spPr>
          <a:xfrm>
            <a:off x="495156" y="1616165"/>
            <a:ext cx="8229600" cy="4242020"/>
          </a:xfrm>
        </p:spPr>
        <p:txBody>
          <a:bodyPr>
            <a:noAutofit/>
          </a:bodyPr>
          <a:lstStyle/>
          <a:p>
            <a:pPr lvl="0">
              <a:spcBef>
                <a:spcPts val="400"/>
              </a:spcBef>
            </a:pPr>
            <a:r>
              <a:rPr lang="en-GB" sz="1400">
                <a:latin typeface="Arial" pitchFamily="34"/>
                <a:ea typeface="Tahoma" pitchFamily="34"/>
                <a:cs typeface="Arial" pitchFamily="34"/>
              </a:rPr>
              <a:t>For RHEBs in England this is the (OfS), in Wales this is HEFCW and there are different arrangements for Scotland.</a:t>
            </a:r>
          </a:p>
          <a:p>
            <a:pPr lvl="0">
              <a:spcBef>
                <a:spcPts val="400"/>
              </a:spcBef>
            </a:pPr>
            <a:endParaRPr lang="en-GB" sz="1400">
              <a:latin typeface="Arial" pitchFamily="34"/>
              <a:ea typeface="Tahoma" pitchFamily="34"/>
              <a:cs typeface="Arial" pitchFamily="34"/>
            </a:endParaRPr>
          </a:p>
          <a:p>
            <a:pPr lvl="0">
              <a:spcBef>
                <a:spcPts val="400"/>
              </a:spcBef>
            </a:pPr>
            <a:r>
              <a:rPr lang="en-GB" sz="1400">
                <a:latin typeface="Arial" pitchFamily="34"/>
                <a:ea typeface="Tahoma" pitchFamily="34"/>
                <a:cs typeface="Arial" pitchFamily="34"/>
              </a:rPr>
              <a:t>There is an ongoing requirement for governing bodies or proprietors to submit an annual report demonstrating evidence of ongoing engagement and active implementation of the Prevent duty to OfS.</a:t>
            </a:r>
          </a:p>
          <a:p>
            <a:pPr lvl="0">
              <a:spcBef>
                <a:spcPts val="400"/>
              </a:spcBef>
            </a:pPr>
            <a:endParaRPr lang="en-GB" sz="1400">
              <a:latin typeface="Arial" pitchFamily="34"/>
              <a:ea typeface="Tahoma" pitchFamily="34"/>
              <a:cs typeface="Arial" pitchFamily="34"/>
            </a:endParaRPr>
          </a:p>
          <a:p>
            <a:pPr lvl="0">
              <a:spcBef>
                <a:spcPts val="400"/>
              </a:spcBef>
            </a:pPr>
            <a:r>
              <a:rPr lang="en-GB" sz="1400">
                <a:latin typeface="Arial" pitchFamily="34"/>
                <a:ea typeface="Tahoma" pitchFamily="34"/>
                <a:cs typeface="Arial" pitchFamily="34"/>
              </a:rPr>
              <a:t>These reports should include data (on training, referrals to Channel, higher risk events referred for senior institutional approval, etc.)</a:t>
            </a:r>
          </a:p>
          <a:p>
            <a:pPr lvl="0">
              <a:spcBef>
                <a:spcPts val="400"/>
              </a:spcBef>
            </a:pPr>
            <a:endParaRPr lang="en-GB" sz="1400">
              <a:latin typeface="Arial" pitchFamily="34"/>
              <a:ea typeface="Tahoma" pitchFamily="34"/>
              <a:cs typeface="Arial" pitchFamily="34"/>
            </a:endParaRPr>
          </a:p>
          <a:p>
            <a:pPr lvl="0">
              <a:spcBef>
                <a:spcPts val="400"/>
              </a:spcBef>
            </a:pPr>
            <a:r>
              <a:rPr lang="en-GB" sz="1400">
                <a:latin typeface="Arial" pitchFamily="34"/>
                <a:ea typeface="Tahoma" pitchFamily="34"/>
                <a:cs typeface="Arial" pitchFamily="34"/>
              </a:rPr>
              <a:t>Prevent reviews meeting of individual providers will take place where there are particular circumstances, risk indicators or as part of random dip sampling.</a:t>
            </a:r>
          </a:p>
          <a:p>
            <a:pPr lvl="0">
              <a:spcBef>
                <a:spcPts val="400"/>
              </a:spcBef>
            </a:pPr>
            <a:endParaRPr lang="en-GB" sz="1400">
              <a:latin typeface="Arial" pitchFamily="34"/>
              <a:ea typeface="Tahoma" pitchFamily="34"/>
              <a:cs typeface="Arial" pitchFamily="34"/>
            </a:endParaRPr>
          </a:p>
          <a:p>
            <a:pPr lvl="0">
              <a:spcBef>
                <a:spcPts val="400"/>
              </a:spcBef>
            </a:pPr>
            <a:r>
              <a:rPr lang="en-GB" sz="1400">
                <a:latin typeface="Arial" pitchFamily="34"/>
                <a:ea typeface="Tahoma" pitchFamily="34"/>
                <a:cs typeface="Arial" pitchFamily="34"/>
              </a:rPr>
              <a:t>RHEBs should contact OfS (England) or HEFCW (Wales) to discuss any serious incidents relating to their Prevent duty responsibilities.</a:t>
            </a:r>
          </a:p>
          <a:p>
            <a:pPr lvl="0">
              <a:spcBef>
                <a:spcPts val="400"/>
              </a:spcBef>
            </a:pPr>
            <a:endParaRPr lang="en-GB" sz="1400">
              <a:latin typeface="Arial" pitchFamily="34"/>
              <a:ea typeface="Tahoma" pitchFamily="34"/>
              <a:cs typeface="Arial" pitchFamily="34"/>
            </a:endParaRPr>
          </a:p>
          <a:p>
            <a:pPr lvl="0">
              <a:spcBef>
                <a:spcPts val="400"/>
              </a:spcBef>
            </a:pPr>
            <a:r>
              <a:rPr lang="en-GB" sz="1400">
                <a:latin typeface="Arial" pitchFamily="34"/>
                <a:ea typeface="Tahoma" pitchFamily="34"/>
                <a:cs typeface="Arial" pitchFamily="34"/>
              </a:rPr>
              <a:t>RHEBs in Scotland should contact local multi-agency CONTEST groups and the national Prevent and CONTEST governance structures for support. </a:t>
            </a:r>
          </a:p>
        </p:txBody>
      </p:sp>
      <p:cxnSp>
        <p:nvCxnSpPr>
          <p:cNvPr id="5" name="Straight Connector 5">
            <a:extLst>
              <a:ext uri="{FF2B5EF4-FFF2-40B4-BE49-F238E27FC236}">
                <a16:creationId xmlns:a16="http://schemas.microsoft.com/office/drawing/2014/main" id="{B4004AAF-995F-4BFA-BD98-A5EA194CB32E}"/>
              </a:ext>
              <a:ext uri="{C183D7F6-B498-43B3-948B-1728B52AA6E4}">
                <adec:decorative xmlns:adec="http://schemas.microsoft.com/office/drawing/2017/decorative" val="1"/>
              </a:ext>
            </a:extLst>
          </p:cNvPr>
          <p:cNvCxnSpPr/>
          <p:nvPr/>
        </p:nvCxnSpPr>
        <p:spPr>
          <a:xfrm>
            <a:off x="474765" y="498686"/>
            <a:ext cx="8216341" cy="0"/>
          </a:xfrm>
          <a:prstGeom prst="straightConnector1">
            <a:avLst/>
          </a:prstGeom>
          <a:noFill/>
          <a:ln w="44448" cap="flat">
            <a:solidFill>
              <a:srgbClr val="00B050"/>
            </a:solidFill>
            <a:prstDash val="solid"/>
            <a:miter/>
          </a:ln>
        </p:spPr>
      </p:cxnSp>
      <p:cxnSp>
        <p:nvCxnSpPr>
          <p:cNvPr id="6" name="Straight Connector 6">
            <a:extLst>
              <a:ext uri="{FF2B5EF4-FFF2-40B4-BE49-F238E27FC236}">
                <a16:creationId xmlns:a16="http://schemas.microsoft.com/office/drawing/2014/main" id="{865E0B87-29F6-464D-8461-A1B9353C41C4}"/>
              </a:ext>
              <a:ext uri="{C183D7F6-B498-43B3-948B-1728B52AA6E4}">
                <adec:decorative xmlns:adec="http://schemas.microsoft.com/office/drawing/2017/decorative" val="1"/>
              </a:ext>
            </a:extLst>
          </p:cNvPr>
          <p:cNvCxnSpPr/>
          <p:nvPr/>
        </p:nvCxnSpPr>
        <p:spPr>
          <a:xfrm>
            <a:off x="508406" y="1383697"/>
            <a:ext cx="8216350" cy="0"/>
          </a:xfrm>
          <a:prstGeom prst="straightConnector1">
            <a:avLst/>
          </a:prstGeom>
          <a:noFill/>
          <a:ln w="44448" cap="flat">
            <a:solidFill>
              <a:srgbClr val="00B050"/>
            </a:solidFill>
            <a:prstDash val="solid"/>
            <a:miter/>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91">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0F7B-C05A-42B5-A551-234E5B69BA30}"/>
              </a:ext>
            </a:extLst>
          </p:cNvPr>
          <p:cNvSpPr txBox="1">
            <a:spLocks noGrp="1"/>
          </p:cNvSpPr>
          <p:nvPr>
            <p:ph type="title"/>
          </p:nvPr>
        </p:nvSpPr>
        <p:spPr>
          <a:xfrm>
            <a:off x="442789" y="580086"/>
            <a:ext cx="8280303" cy="1117479"/>
          </a:xfrm>
        </p:spPr>
        <p:txBody>
          <a:bodyPr/>
          <a:lstStyle/>
          <a:p>
            <a:pPr lvl="0" algn="l"/>
            <a:r>
              <a:rPr lang="en-US" sz="3000" b="1">
                <a:solidFill>
                  <a:srgbClr val="000000"/>
                </a:solidFill>
                <a:latin typeface="Arial" pitchFamily="34"/>
                <a:cs typeface="Arial" pitchFamily="34"/>
              </a:rPr>
              <a:t>Further information and training</a:t>
            </a:r>
          </a:p>
        </p:txBody>
      </p:sp>
      <p:sp>
        <p:nvSpPr>
          <p:cNvPr id="3" name="Content Placeholder 2">
            <a:extLst>
              <a:ext uri="{FF2B5EF4-FFF2-40B4-BE49-F238E27FC236}">
                <a16:creationId xmlns:a16="http://schemas.microsoft.com/office/drawing/2014/main" id="{AC141816-2494-4E91-BC85-0B43AB1C0EF5}"/>
              </a:ext>
            </a:extLst>
          </p:cNvPr>
          <p:cNvSpPr txBox="1">
            <a:spLocks noGrp="1"/>
          </p:cNvSpPr>
          <p:nvPr>
            <p:ph idx="1"/>
          </p:nvPr>
        </p:nvSpPr>
        <p:spPr>
          <a:xfrm>
            <a:off x="527782" y="2615979"/>
            <a:ext cx="8229600" cy="4242020"/>
          </a:xfrm>
        </p:spPr>
        <p:txBody>
          <a:bodyPr>
            <a:noAutofit/>
          </a:bodyPr>
          <a:lstStyle/>
          <a:p>
            <a:pPr lvl="0">
              <a:spcBef>
                <a:spcPts val="400"/>
              </a:spcBef>
            </a:pPr>
            <a:r>
              <a:rPr lang="en-GB" sz="1600">
                <a:latin typeface="Arial" pitchFamily="34"/>
                <a:ea typeface="Tahoma" pitchFamily="34"/>
                <a:cs typeface="Arial" pitchFamily="34"/>
              </a:rPr>
              <a:t>Prevent awareness training for all staff is available:</a:t>
            </a:r>
          </a:p>
          <a:p>
            <a:pPr lvl="0">
              <a:spcBef>
                <a:spcPts val="400"/>
              </a:spcBef>
            </a:pPr>
            <a:endParaRPr lang="en-GB" sz="1600">
              <a:latin typeface="Arial" pitchFamily="34"/>
              <a:ea typeface="Tahoma" pitchFamily="34"/>
              <a:cs typeface="Arial" pitchFamily="34"/>
            </a:endParaRPr>
          </a:p>
          <a:p>
            <a:pPr lvl="1">
              <a:spcBef>
                <a:spcPts val="400"/>
              </a:spcBef>
            </a:pPr>
            <a:r>
              <a:rPr lang="en-GB" sz="1400" b="1">
                <a:hlinkClick r:id="rId2"/>
              </a:rPr>
              <a:t>https://www.elearning.prevent.homeoffice.gov.uk/edu/screen1.html</a:t>
            </a:r>
            <a:endParaRPr lang="en-GB" sz="1400" b="1"/>
          </a:p>
          <a:p>
            <a:pPr marL="457200" lvl="1" indent="0">
              <a:spcBef>
                <a:spcPts val="400"/>
              </a:spcBef>
              <a:buNone/>
            </a:pPr>
            <a:endParaRPr lang="en-GB" sz="1400" b="1">
              <a:latin typeface="Arial" pitchFamily="34"/>
              <a:ea typeface="Tahoma" pitchFamily="34"/>
              <a:cs typeface="Arial" pitchFamily="34"/>
            </a:endParaRPr>
          </a:p>
          <a:p>
            <a:pPr lvl="0">
              <a:spcBef>
                <a:spcPts val="400"/>
              </a:spcBef>
            </a:pPr>
            <a:r>
              <a:rPr lang="en-GB" sz="1600">
                <a:latin typeface="Arial" pitchFamily="34"/>
                <a:ea typeface="Tahoma" pitchFamily="34"/>
                <a:cs typeface="Arial" pitchFamily="34"/>
              </a:rPr>
              <a:t>Prevent training can be accessed through HE/FE Regional Prevent Coordinators:</a:t>
            </a:r>
          </a:p>
          <a:p>
            <a:pPr marL="0" lvl="0" indent="0">
              <a:spcBef>
                <a:spcPts val="400"/>
              </a:spcBef>
              <a:buNone/>
            </a:pPr>
            <a:endParaRPr lang="en-GB" sz="1600">
              <a:latin typeface="Arial" pitchFamily="34"/>
              <a:ea typeface="Tahoma" pitchFamily="34"/>
              <a:cs typeface="Arial" pitchFamily="34"/>
            </a:endParaRPr>
          </a:p>
          <a:p>
            <a:pPr lvl="1">
              <a:spcBef>
                <a:spcPts val="400"/>
              </a:spcBef>
            </a:pPr>
            <a:r>
              <a:rPr lang="en-GB" sz="1400" b="1">
                <a:latin typeface="Arial" pitchFamily="34"/>
                <a:ea typeface="Tahoma" pitchFamily="34"/>
                <a:cs typeface="Arial" pitchFamily="34"/>
                <a:hlinkClick r:id="rId3"/>
              </a:rPr>
              <a:t>www.gov.uk/guidance/regional-further-education-fe-and-higher-education-he-prevent-coordinators</a:t>
            </a:r>
            <a:r>
              <a:rPr lang="en-GB" sz="1400" b="1">
                <a:latin typeface="Arial" pitchFamily="34"/>
                <a:ea typeface="Tahoma" pitchFamily="34"/>
                <a:cs typeface="Arial" pitchFamily="34"/>
              </a:rPr>
              <a:t> </a:t>
            </a:r>
          </a:p>
        </p:txBody>
      </p:sp>
      <p:cxnSp>
        <p:nvCxnSpPr>
          <p:cNvPr id="4" name="Straight Connector 5">
            <a:extLst>
              <a:ext uri="{FF2B5EF4-FFF2-40B4-BE49-F238E27FC236}">
                <a16:creationId xmlns:a16="http://schemas.microsoft.com/office/drawing/2014/main" id="{C1FFFBD0-2931-4828-8F22-28D357066D10}"/>
              </a:ext>
              <a:ext uri="{C183D7F6-B498-43B3-948B-1728B52AA6E4}">
                <adec:decorative xmlns:adec="http://schemas.microsoft.com/office/drawing/2017/decorative" val="1"/>
              </a:ext>
            </a:extLst>
          </p:cNvPr>
          <p:cNvCxnSpPr/>
          <p:nvPr/>
        </p:nvCxnSpPr>
        <p:spPr>
          <a:xfrm>
            <a:off x="527782" y="480992"/>
            <a:ext cx="8216341" cy="0"/>
          </a:xfrm>
          <a:prstGeom prst="straightConnector1">
            <a:avLst/>
          </a:prstGeom>
          <a:noFill/>
          <a:ln w="44448" cap="flat">
            <a:solidFill>
              <a:srgbClr val="00B050"/>
            </a:solidFill>
            <a:prstDash val="solid"/>
            <a:miter/>
          </a:ln>
        </p:spPr>
      </p:cxnSp>
      <p:cxnSp>
        <p:nvCxnSpPr>
          <p:cNvPr id="5" name="Straight Connector 6">
            <a:extLst>
              <a:ext uri="{FF2B5EF4-FFF2-40B4-BE49-F238E27FC236}">
                <a16:creationId xmlns:a16="http://schemas.microsoft.com/office/drawing/2014/main" id="{269BB134-6AEA-4379-A822-9064A5B386C1}"/>
              </a:ext>
              <a:ext uri="{C183D7F6-B498-43B3-948B-1728B52AA6E4}">
                <adec:decorative xmlns:adec="http://schemas.microsoft.com/office/drawing/2017/decorative" val="1"/>
              </a:ext>
            </a:extLst>
          </p:cNvPr>
          <p:cNvCxnSpPr/>
          <p:nvPr/>
        </p:nvCxnSpPr>
        <p:spPr>
          <a:xfrm>
            <a:off x="516837" y="1796649"/>
            <a:ext cx="8216350" cy="0"/>
          </a:xfrm>
          <a:prstGeom prst="straightConnector1">
            <a:avLst/>
          </a:prstGeom>
          <a:noFill/>
          <a:ln w="44448" cap="flat">
            <a:solidFill>
              <a:srgbClr val="00B050"/>
            </a:solidFill>
            <a:prstDash val="solid"/>
            <a:miter/>
          </a:ln>
        </p:spPr>
      </p:cxnSp>
      <p:pic>
        <p:nvPicPr>
          <p:cNvPr id="6" name="Picture 5" descr="Department for Education logo">
            <a:extLst>
              <a:ext uri="{FF2B5EF4-FFF2-40B4-BE49-F238E27FC236}">
                <a16:creationId xmlns:a16="http://schemas.microsoft.com/office/drawing/2014/main" id="{EAA0B8BE-1656-4AE3-8689-C5A0DE13F3B6}"/>
              </a:ext>
            </a:extLst>
          </p:cNvPr>
          <p:cNvPicPr>
            <a:picLocks noChangeAspect="1"/>
          </p:cNvPicPr>
          <p:nvPr/>
        </p:nvPicPr>
        <p:blipFill>
          <a:blip r:embed="rId4"/>
          <a:stretch>
            <a:fillRect/>
          </a:stretch>
        </p:blipFill>
        <p:spPr>
          <a:xfrm>
            <a:off x="149449" y="5673330"/>
            <a:ext cx="1150607" cy="1150607"/>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9">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8660-10C1-4428-AB25-C4A973A51343}"/>
              </a:ext>
            </a:extLst>
          </p:cNvPr>
          <p:cNvSpPr txBox="1">
            <a:spLocks noGrp="1"/>
          </p:cNvSpPr>
          <p:nvPr>
            <p:ph type="title"/>
          </p:nvPr>
        </p:nvSpPr>
        <p:spPr>
          <a:xfrm>
            <a:off x="495805" y="489277"/>
            <a:ext cx="8152397" cy="1117479"/>
          </a:xfrm>
        </p:spPr>
        <p:txBody>
          <a:bodyPr/>
          <a:lstStyle/>
          <a:p>
            <a:pPr lvl="0" algn="l"/>
            <a:r>
              <a:rPr lang="en-GB" sz="3000" b="1" dirty="0">
                <a:solidFill>
                  <a:srgbClr val="000000"/>
                </a:solidFill>
                <a:latin typeface="Arial" pitchFamily="34"/>
                <a:cs typeface="Arial" pitchFamily="34"/>
              </a:rPr>
              <a:t>Counter-Terrorism and Security Act</a:t>
            </a:r>
            <a:endParaRPr lang="en-US" sz="3000" b="1" dirty="0">
              <a:solidFill>
                <a:srgbClr val="000000"/>
              </a:solidFill>
              <a:latin typeface="Arial" pitchFamily="34"/>
              <a:cs typeface="Arial" pitchFamily="34"/>
            </a:endParaRPr>
          </a:p>
        </p:txBody>
      </p:sp>
      <p:sp>
        <p:nvSpPr>
          <p:cNvPr id="3" name="Content Placeholder 2">
            <a:extLst>
              <a:ext uri="{FF2B5EF4-FFF2-40B4-BE49-F238E27FC236}">
                <a16:creationId xmlns:a16="http://schemas.microsoft.com/office/drawing/2014/main" id="{94E49790-079C-4E85-AA71-D9523155B743}"/>
              </a:ext>
            </a:extLst>
          </p:cNvPr>
          <p:cNvSpPr txBox="1">
            <a:spLocks noGrp="1"/>
          </p:cNvSpPr>
          <p:nvPr>
            <p:ph idx="1"/>
          </p:nvPr>
        </p:nvSpPr>
        <p:spPr>
          <a:xfrm>
            <a:off x="436168" y="1934815"/>
            <a:ext cx="8229600" cy="3856381"/>
          </a:xfrm>
        </p:spPr>
        <p:txBody>
          <a:bodyPr>
            <a:noAutofit/>
          </a:bodyPr>
          <a:lstStyle/>
          <a:p>
            <a:pPr marL="0" lvl="0" indent="0">
              <a:spcBef>
                <a:spcPts val="400"/>
              </a:spcBef>
              <a:buNone/>
            </a:pPr>
            <a:endParaRPr lang="en-GB" sz="1800">
              <a:latin typeface="Arial" pitchFamily="34"/>
              <a:cs typeface="Arial" pitchFamily="34"/>
            </a:endParaRPr>
          </a:p>
          <a:p>
            <a:pPr lvl="0">
              <a:spcBef>
                <a:spcPts val="400"/>
              </a:spcBef>
              <a:spcAft>
                <a:spcPts val="1200"/>
              </a:spcAft>
            </a:pPr>
            <a:r>
              <a:rPr lang="en-GB" sz="1800">
                <a:latin typeface="Arial" pitchFamily="34"/>
                <a:cs typeface="Arial" pitchFamily="34"/>
              </a:rPr>
              <a:t>Passed by parliament in February 2015.</a:t>
            </a:r>
          </a:p>
          <a:p>
            <a:pPr lvl="0">
              <a:spcBef>
                <a:spcPts val="400"/>
              </a:spcBef>
              <a:spcAft>
                <a:spcPts val="1200"/>
              </a:spcAft>
            </a:pPr>
            <a:r>
              <a:rPr lang="en-GB" sz="1800">
                <a:latin typeface="Arial" pitchFamily="34"/>
                <a:cs typeface="Arial" pitchFamily="34"/>
              </a:rPr>
              <a:t>Came into force in July 2015 – September 2018 for higher education.</a:t>
            </a:r>
          </a:p>
          <a:p>
            <a:pPr lvl="0">
              <a:spcBef>
                <a:spcPts val="400"/>
              </a:spcBef>
              <a:spcAft>
                <a:spcPts val="1200"/>
              </a:spcAft>
            </a:pPr>
            <a:r>
              <a:rPr lang="en-GB" sz="1800">
                <a:latin typeface="Arial" pitchFamily="34"/>
                <a:cs typeface="Arial" pitchFamily="34"/>
              </a:rPr>
              <a:t>Section 26 of  the Act placed a statutory duty on “specified authorities” to have:</a:t>
            </a:r>
          </a:p>
          <a:p>
            <a:pPr lvl="0">
              <a:spcBef>
                <a:spcPts val="400"/>
              </a:spcBef>
              <a:spcAft>
                <a:spcPts val="1200"/>
              </a:spcAft>
              <a:buNone/>
            </a:pPr>
            <a:r>
              <a:rPr lang="en-GB" sz="1800">
                <a:latin typeface="Arial" pitchFamily="34"/>
                <a:cs typeface="Arial" pitchFamily="34"/>
              </a:rPr>
              <a:t>    “</a:t>
            </a:r>
            <a:r>
              <a:rPr lang="en-GB" sz="1800" b="1">
                <a:latin typeface="Arial" pitchFamily="34"/>
                <a:cs typeface="Arial" pitchFamily="34"/>
              </a:rPr>
              <a:t>due regard to prevent people from being  drawn into terrorism</a:t>
            </a:r>
            <a:r>
              <a:rPr lang="en-GB" sz="1800">
                <a:latin typeface="Arial" pitchFamily="34"/>
                <a:cs typeface="Arial" pitchFamily="34"/>
              </a:rPr>
              <a:t>”</a:t>
            </a:r>
          </a:p>
          <a:p>
            <a:pPr lvl="0">
              <a:spcBef>
                <a:spcPts val="400"/>
              </a:spcBef>
              <a:spcAft>
                <a:spcPts val="1200"/>
              </a:spcAft>
            </a:pPr>
            <a:r>
              <a:rPr lang="en-GB" sz="1800">
                <a:latin typeface="Arial" pitchFamily="34"/>
                <a:cs typeface="Arial" pitchFamily="34"/>
              </a:rPr>
              <a:t>This has become known as the </a:t>
            </a:r>
            <a:r>
              <a:rPr lang="en-GB" sz="1800" i="1">
                <a:latin typeface="Arial" pitchFamily="34"/>
                <a:cs typeface="Arial" pitchFamily="34"/>
              </a:rPr>
              <a:t>‘Prevent Duty’</a:t>
            </a:r>
          </a:p>
          <a:p>
            <a:pPr lvl="0">
              <a:spcBef>
                <a:spcPts val="400"/>
              </a:spcBef>
              <a:spcAft>
                <a:spcPts val="600"/>
              </a:spcAft>
              <a:buChar char="-"/>
            </a:pPr>
            <a:endParaRPr lang="en-GB" sz="1800">
              <a:solidFill>
                <a:srgbClr val="0070C0"/>
              </a:solidFill>
              <a:latin typeface="Arial" pitchFamily="34"/>
              <a:cs typeface="Arial" pitchFamily="34"/>
            </a:endParaRPr>
          </a:p>
        </p:txBody>
      </p:sp>
      <p:cxnSp>
        <p:nvCxnSpPr>
          <p:cNvPr id="4" name="Straight Connector 5">
            <a:extLst>
              <a:ext uri="{FF2B5EF4-FFF2-40B4-BE49-F238E27FC236}">
                <a16:creationId xmlns:a16="http://schemas.microsoft.com/office/drawing/2014/main" id="{3C494274-97C0-4105-91E2-DDAD9A764595}"/>
              </a:ext>
              <a:ext uri="{C183D7F6-B498-43B3-948B-1728B52AA6E4}">
                <adec:decorative xmlns:adec="http://schemas.microsoft.com/office/drawing/2017/decorative" val="1"/>
              </a:ext>
            </a:extLst>
          </p:cNvPr>
          <p:cNvCxnSpPr/>
          <p:nvPr/>
        </p:nvCxnSpPr>
        <p:spPr>
          <a:xfrm>
            <a:off x="516837" y="421364"/>
            <a:ext cx="8216341" cy="0"/>
          </a:xfrm>
          <a:prstGeom prst="straightConnector1">
            <a:avLst/>
          </a:prstGeom>
          <a:noFill/>
          <a:ln w="44448" cap="flat">
            <a:solidFill>
              <a:srgbClr val="92D050"/>
            </a:solidFill>
            <a:prstDash val="solid"/>
            <a:miter/>
          </a:ln>
        </p:spPr>
      </p:cxnSp>
      <p:cxnSp>
        <p:nvCxnSpPr>
          <p:cNvPr id="5" name="Straight Connector 6">
            <a:extLst>
              <a:ext uri="{FF2B5EF4-FFF2-40B4-BE49-F238E27FC236}">
                <a16:creationId xmlns:a16="http://schemas.microsoft.com/office/drawing/2014/main" id="{0D619456-BFF3-439D-A9E2-2C7CC5DD303A}"/>
              </a:ext>
              <a:ext uri="{C183D7F6-B498-43B3-948B-1728B52AA6E4}">
                <adec:decorative xmlns:adec="http://schemas.microsoft.com/office/drawing/2017/decorative" val="1"/>
              </a:ext>
            </a:extLst>
          </p:cNvPr>
          <p:cNvCxnSpPr/>
          <p:nvPr/>
        </p:nvCxnSpPr>
        <p:spPr>
          <a:xfrm>
            <a:off x="516837" y="1710513"/>
            <a:ext cx="8216350" cy="0"/>
          </a:xfrm>
          <a:prstGeom prst="straightConnector1">
            <a:avLst/>
          </a:prstGeom>
          <a:noFill/>
          <a:ln w="44448" cap="flat">
            <a:solidFill>
              <a:srgbClr val="92D050"/>
            </a:solidFill>
            <a:prstDash val="solid"/>
            <a:miter/>
          </a:ln>
        </p:spPr>
      </p:cxnSp>
      <p:pic>
        <p:nvPicPr>
          <p:cNvPr id="6" name="Picture 5" descr="Department for Education logo">
            <a:extLst>
              <a:ext uri="{FF2B5EF4-FFF2-40B4-BE49-F238E27FC236}">
                <a16:creationId xmlns:a16="http://schemas.microsoft.com/office/drawing/2014/main" id="{71A8B876-F394-49D1-BDBE-7876C6E9AA5C}"/>
              </a:ext>
            </a:extLst>
          </p:cNvPr>
          <p:cNvPicPr>
            <a:picLocks noChangeAspect="1"/>
          </p:cNvPicPr>
          <p:nvPr/>
        </p:nvPicPr>
        <p:blipFill>
          <a:blip r:embed="rId2"/>
          <a:stretch>
            <a:fillRect/>
          </a:stretch>
        </p:blipFill>
        <p:spPr>
          <a:xfrm>
            <a:off x="149449" y="5707392"/>
            <a:ext cx="1150607" cy="1150607"/>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0">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F4E6-6655-4698-8EF7-01C057FF7939}"/>
              </a:ext>
            </a:extLst>
          </p:cNvPr>
          <p:cNvSpPr txBox="1">
            <a:spLocks noGrp="1"/>
          </p:cNvSpPr>
          <p:nvPr>
            <p:ph type="title"/>
          </p:nvPr>
        </p:nvSpPr>
        <p:spPr>
          <a:xfrm>
            <a:off x="474774" y="447562"/>
            <a:ext cx="8921023" cy="1117479"/>
          </a:xfrm>
        </p:spPr>
        <p:txBody>
          <a:bodyPr/>
          <a:lstStyle/>
          <a:p>
            <a:pPr lvl="0" algn="l"/>
            <a:r>
              <a:rPr lang="en-GB" sz="3000" b="1">
                <a:solidFill>
                  <a:srgbClr val="000000"/>
                </a:solidFill>
                <a:latin typeface="Arial" pitchFamily="34"/>
                <a:cs typeface="Arial" pitchFamily="34"/>
              </a:rPr>
              <a:t>Prevent strategy – three specific objectives</a:t>
            </a:r>
            <a:endParaRPr lang="en-US" sz="3000" b="1">
              <a:solidFill>
                <a:srgbClr val="000000"/>
              </a:solidFill>
              <a:latin typeface="Arial" pitchFamily="34"/>
              <a:cs typeface="Arial" pitchFamily="34"/>
            </a:endParaRPr>
          </a:p>
        </p:txBody>
      </p:sp>
      <p:sp>
        <p:nvSpPr>
          <p:cNvPr id="3" name="Content Placeholder 2">
            <a:extLst>
              <a:ext uri="{FF2B5EF4-FFF2-40B4-BE49-F238E27FC236}">
                <a16:creationId xmlns:a16="http://schemas.microsoft.com/office/drawing/2014/main" id="{F325B8FF-F6FA-4D53-B4DB-E0E221AEE189}"/>
              </a:ext>
            </a:extLst>
          </p:cNvPr>
          <p:cNvSpPr txBox="1">
            <a:spLocks noGrp="1"/>
          </p:cNvSpPr>
          <p:nvPr>
            <p:ph idx="1"/>
          </p:nvPr>
        </p:nvSpPr>
        <p:spPr>
          <a:xfrm>
            <a:off x="481395" y="2266120"/>
            <a:ext cx="8229600" cy="3856381"/>
          </a:xfrm>
        </p:spPr>
        <p:txBody>
          <a:bodyPr>
            <a:noAutofit/>
          </a:bodyPr>
          <a:lstStyle/>
          <a:p>
            <a:pPr lvl="0">
              <a:spcBef>
                <a:spcPts val="400"/>
              </a:spcBef>
              <a:spcAft>
                <a:spcPts val="1200"/>
              </a:spcAft>
            </a:pPr>
            <a:r>
              <a:rPr lang="en-GB" sz="1800">
                <a:latin typeface="Arial" pitchFamily="34"/>
                <a:cs typeface="Arial" pitchFamily="34"/>
              </a:rPr>
              <a:t>Tackle the causes of radicalisation and respond to the ideological challenge of terrorism.</a:t>
            </a:r>
          </a:p>
          <a:p>
            <a:pPr lvl="0">
              <a:spcBef>
                <a:spcPts val="400"/>
              </a:spcBef>
              <a:spcAft>
                <a:spcPts val="1200"/>
              </a:spcAft>
            </a:pPr>
            <a:r>
              <a:rPr lang="en-GB" sz="1800">
                <a:latin typeface="Arial" pitchFamily="34"/>
                <a:cs typeface="Arial" pitchFamily="34"/>
              </a:rPr>
              <a:t>Safeguard and support those most at risk of radicalisation through early intervention, identifying them and offering support.</a:t>
            </a:r>
          </a:p>
          <a:p>
            <a:pPr lvl="0">
              <a:spcBef>
                <a:spcPts val="400"/>
              </a:spcBef>
              <a:spcAft>
                <a:spcPts val="1200"/>
              </a:spcAft>
            </a:pPr>
            <a:r>
              <a:rPr lang="en-GB" sz="1800">
                <a:latin typeface="Arial" pitchFamily="34"/>
                <a:cs typeface="Arial" pitchFamily="34"/>
              </a:rPr>
              <a:t>Enable those who have already engaged in terrorism to disengage and rehabilitate.</a:t>
            </a:r>
          </a:p>
          <a:p>
            <a:pPr lvl="0">
              <a:spcBef>
                <a:spcPts val="400"/>
              </a:spcBef>
              <a:spcAft>
                <a:spcPts val="1200"/>
              </a:spcAft>
            </a:pPr>
            <a:endParaRPr lang="en-GB" sz="1800">
              <a:latin typeface="Arial" pitchFamily="34"/>
              <a:cs typeface="Arial" pitchFamily="34"/>
            </a:endParaRPr>
          </a:p>
          <a:p>
            <a:pPr marL="0" lvl="0" indent="0">
              <a:spcBef>
                <a:spcPts val="400"/>
              </a:spcBef>
              <a:spcAft>
                <a:spcPts val="1200"/>
              </a:spcAft>
              <a:buNone/>
            </a:pPr>
            <a:r>
              <a:rPr lang="en-GB" sz="1800" b="1">
                <a:latin typeface="Arial" pitchFamily="34"/>
                <a:cs typeface="Arial" pitchFamily="34"/>
              </a:rPr>
              <a:t>It is the second objective that is of greatest relevance to higher education and its staff and students</a:t>
            </a:r>
          </a:p>
          <a:p>
            <a:pPr marL="0" lvl="0" indent="0">
              <a:spcBef>
                <a:spcPts val="400"/>
              </a:spcBef>
              <a:spcAft>
                <a:spcPts val="600"/>
              </a:spcAft>
              <a:buNone/>
            </a:pPr>
            <a:endParaRPr lang="en-GB" sz="1800">
              <a:solidFill>
                <a:srgbClr val="0070C0"/>
              </a:solidFill>
              <a:latin typeface="Arial" pitchFamily="34"/>
              <a:cs typeface="Arial" pitchFamily="34"/>
            </a:endParaRPr>
          </a:p>
        </p:txBody>
      </p:sp>
      <p:cxnSp>
        <p:nvCxnSpPr>
          <p:cNvPr id="4" name="Straight Connector 5">
            <a:extLst>
              <a:ext uri="{FF2B5EF4-FFF2-40B4-BE49-F238E27FC236}">
                <a16:creationId xmlns:a16="http://schemas.microsoft.com/office/drawing/2014/main" id="{3FA562B4-49FE-451D-ABDE-F60C557E5E1C}"/>
              </a:ext>
              <a:ext uri="{C183D7F6-B498-43B3-948B-1728B52AA6E4}">
                <adec:decorative xmlns:adec="http://schemas.microsoft.com/office/drawing/2017/decorative" val="1"/>
              </a:ext>
            </a:extLst>
          </p:cNvPr>
          <p:cNvCxnSpPr/>
          <p:nvPr/>
        </p:nvCxnSpPr>
        <p:spPr>
          <a:xfrm>
            <a:off x="516837" y="388226"/>
            <a:ext cx="8216350" cy="0"/>
          </a:xfrm>
          <a:prstGeom prst="straightConnector1">
            <a:avLst/>
          </a:prstGeom>
          <a:noFill/>
          <a:ln w="44448" cap="flat">
            <a:solidFill>
              <a:srgbClr val="92D050"/>
            </a:solidFill>
            <a:prstDash val="solid"/>
            <a:miter/>
          </a:ln>
        </p:spPr>
      </p:cxnSp>
      <p:cxnSp>
        <p:nvCxnSpPr>
          <p:cNvPr id="5" name="Straight Connector 6">
            <a:extLst>
              <a:ext uri="{FF2B5EF4-FFF2-40B4-BE49-F238E27FC236}">
                <a16:creationId xmlns:a16="http://schemas.microsoft.com/office/drawing/2014/main" id="{EFF6E8C5-A14C-4082-92E4-0A4D2BE067D4}"/>
              </a:ext>
              <a:ext uri="{C183D7F6-B498-43B3-948B-1728B52AA6E4}">
                <adec:decorative xmlns:adec="http://schemas.microsoft.com/office/drawing/2017/decorative" val="1"/>
              </a:ext>
            </a:extLst>
          </p:cNvPr>
          <p:cNvCxnSpPr/>
          <p:nvPr/>
        </p:nvCxnSpPr>
        <p:spPr>
          <a:xfrm>
            <a:off x="488024" y="1637617"/>
            <a:ext cx="8216350" cy="0"/>
          </a:xfrm>
          <a:prstGeom prst="straightConnector1">
            <a:avLst/>
          </a:prstGeom>
          <a:noFill/>
          <a:ln w="44448" cap="flat">
            <a:solidFill>
              <a:srgbClr val="92D050"/>
            </a:solidFill>
            <a:prstDash val="solid"/>
            <a:miter/>
          </a:ln>
        </p:spPr>
      </p:cxnSp>
      <p:pic>
        <p:nvPicPr>
          <p:cNvPr id="6" name="Picture 5" descr="Department for Education logo">
            <a:extLst>
              <a:ext uri="{FF2B5EF4-FFF2-40B4-BE49-F238E27FC236}">
                <a16:creationId xmlns:a16="http://schemas.microsoft.com/office/drawing/2014/main" id="{797C3D53-C786-4AC3-9DCE-E4A7A9C36F1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1">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537E-E2A5-46C7-A031-DF3560815768}"/>
              </a:ext>
            </a:extLst>
          </p:cNvPr>
          <p:cNvSpPr txBox="1">
            <a:spLocks noGrp="1"/>
          </p:cNvSpPr>
          <p:nvPr>
            <p:ph type="title"/>
          </p:nvPr>
        </p:nvSpPr>
        <p:spPr>
          <a:xfrm>
            <a:off x="474774" y="474372"/>
            <a:ext cx="8921023" cy="1117479"/>
          </a:xfrm>
        </p:spPr>
        <p:txBody>
          <a:bodyPr/>
          <a:lstStyle/>
          <a:p>
            <a:pPr lvl="0" algn="l"/>
            <a:r>
              <a:rPr lang="en-GB" sz="3000" b="1">
                <a:solidFill>
                  <a:srgbClr val="000000"/>
                </a:solidFill>
                <a:latin typeface="Arial" pitchFamily="34"/>
                <a:cs typeface="Arial" pitchFamily="34"/>
              </a:rPr>
              <a:t>What is terrorism? – Terrorism Act 2000</a:t>
            </a:r>
            <a:endParaRPr lang="en-US" sz="3000" b="1">
              <a:solidFill>
                <a:srgbClr val="000000"/>
              </a:solidFill>
              <a:latin typeface="Arial" pitchFamily="34"/>
              <a:cs typeface="Arial" pitchFamily="34"/>
            </a:endParaRPr>
          </a:p>
        </p:txBody>
      </p:sp>
      <p:sp>
        <p:nvSpPr>
          <p:cNvPr id="3" name="Content Placeholder 2">
            <a:extLst>
              <a:ext uri="{FF2B5EF4-FFF2-40B4-BE49-F238E27FC236}">
                <a16:creationId xmlns:a16="http://schemas.microsoft.com/office/drawing/2014/main" id="{E7E047CF-0E3E-4A90-8866-A51D6D0038D6}"/>
              </a:ext>
            </a:extLst>
          </p:cNvPr>
          <p:cNvSpPr txBox="1">
            <a:spLocks noGrp="1"/>
          </p:cNvSpPr>
          <p:nvPr>
            <p:ph idx="1"/>
          </p:nvPr>
        </p:nvSpPr>
        <p:spPr>
          <a:xfrm>
            <a:off x="474774" y="2087218"/>
            <a:ext cx="8229600" cy="3856381"/>
          </a:xfrm>
        </p:spPr>
        <p:txBody>
          <a:bodyPr>
            <a:noAutofit/>
          </a:bodyPr>
          <a:lstStyle/>
          <a:p>
            <a:pPr marL="0" lvl="0" indent="0">
              <a:spcBef>
                <a:spcPts val="400"/>
              </a:spcBef>
              <a:spcAft>
                <a:spcPts val="1200"/>
              </a:spcAft>
              <a:buNone/>
            </a:pPr>
            <a:r>
              <a:rPr lang="en-GB" sz="1800">
                <a:latin typeface="Arial" pitchFamily="34"/>
                <a:cs typeface="Arial" pitchFamily="34"/>
              </a:rPr>
              <a:t>In summary terrorism is:</a:t>
            </a:r>
          </a:p>
          <a:p>
            <a:pPr lvl="1">
              <a:spcBef>
                <a:spcPts val="400"/>
              </a:spcBef>
              <a:spcAft>
                <a:spcPts val="1200"/>
              </a:spcAft>
            </a:pPr>
            <a:r>
              <a:rPr lang="en-GB" sz="1800">
                <a:latin typeface="Arial" pitchFamily="34"/>
                <a:cs typeface="Arial" pitchFamily="34"/>
              </a:rPr>
              <a:t>the use or threat of action (serious violence against a person, serious damage to property, endangering a person’s life, serious risk to the health and safety of the public, serious interference/disruption of an electronic system); </a:t>
            </a:r>
          </a:p>
          <a:p>
            <a:pPr lvl="1">
              <a:spcBef>
                <a:spcPts val="400"/>
              </a:spcBef>
              <a:spcAft>
                <a:spcPts val="1200"/>
              </a:spcAft>
            </a:pPr>
            <a:r>
              <a:rPr lang="en-GB" sz="1800">
                <a:latin typeface="Arial" pitchFamily="34"/>
                <a:cs typeface="Arial" pitchFamily="34"/>
              </a:rPr>
              <a:t>designed (i) to influence the government or international governmental organisation; or (ii) to intimidate the public or a section of the public; </a:t>
            </a:r>
            <a:r>
              <a:rPr lang="en-GB" sz="1800" b="1">
                <a:latin typeface="Arial" pitchFamily="34"/>
                <a:cs typeface="Arial" pitchFamily="34"/>
              </a:rPr>
              <a:t>and</a:t>
            </a:r>
          </a:p>
          <a:p>
            <a:pPr lvl="1">
              <a:spcBef>
                <a:spcPts val="400"/>
              </a:spcBef>
              <a:spcAft>
                <a:spcPts val="1200"/>
              </a:spcAft>
            </a:pPr>
            <a:r>
              <a:rPr lang="en-GB" sz="1800">
                <a:latin typeface="Arial" pitchFamily="34"/>
                <a:cs typeface="Arial" pitchFamily="34"/>
              </a:rPr>
              <a:t>made for the purpose of advancing a political, religious, racial or ideological cause.</a:t>
            </a:r>
          </a:p>
          <a:p>
            <a:pPr marL="57150" lvl="0" indent="0">
              <a:spcBef>
                <a:spcPts val="400"/>
              </a:spcBef>
              <a:spcAft>
                <a:spcPts val="1200"/>
              </a:spcAft>
              <a:buNone/>
            </a:pPr>
            <a:r>
              <a:rPr lang="en-GB" sz="1800">
                <a:latin typeface="Arial" pitchFamily="34"/>
                <a:cs typeface="Arial" pitchFamily="34"/>
              </a:rPr>
              <a:t>Section 1, Terrorism Act 2000</a:t>
            </a:r>
          </a:p>
          <a:p>
            <a:pPr marL="0" lvl="0" indent="0">
              <a:spcBef>
                <a:spcPts val="400"/>
              </a:spcBef>
              <a:spcAft>
                <a:spcPts val="600"/>
              </a:spcAft>
              <a:buNone/>
            </a:pPr>
            <a:endParaRPr lang="en-GB" sz="1800">
              <a:solidFill>
                <a:srgbClr val="0070C0"/>
              </a:solidFill>
              <a:latin typeface="Arial" pitchFamily="34"/>
              <a:cs typeface="Arial" pitchFamily="34"/>
            </a:endParaRPr>
          </a:p>
        </p:txBody>
      </p:sp>
      <p:cxnSp>
        <p:nvCxnSpPr>
          <p:cNvPr id="4" name="Straight Connector 5">
            <a:extLst>
              <a:ext uri="{FF2B5EF4-FFF2-40B4-BE49-F238E27FC236}">
                <a16:creationId xmlns:a16="http://schemas.microsoft.com/office/drawing/2014/main" id="{62C54BA0-65D1-484F-9645-B2199F4D9523}"/>
              </a:ext>
              <a:ext uri="{C183D7F6-B498-43B3-948B-1728B52AA6E4}">
                <adec:decorative xmlns:adec="http://schemas.microsoft.com/office/drawing/2017/decorative" val="1"/>
              </a:ext>
            </a:extLst>
          </p:cNvPr>
          <p:cNvCxnSpPr/>
          <p:nvPr/>
        </p:nvCxnSpPr>
        <p:spPr>
          <a:xfrm>
            <a:off x="516837" y="474372"/>
            <a:ext cx="8216350" cy="0"/>
          </a:xfrm>
          <a:prstGeom prst="straightConnector1">
            <a:avLst/>
          </a:prstGeom>
          <a:noFill/>
          <a:ln w="44448" cap="flat">
            <a:solidFill>
              <a:srgbClr val="1F497D"/>
            </a:solidFill>
            <a:prstDash val="solid"/>
            <a:miter/>
          </a:ln>
        </p:spPr>
      </p:cxnSp>
      <p:cxnSp>
        <p:nvCxnSpPr>
          <p:cNvPr id="5" name="Straight Connector 6">
            <a:extLst>
              <a:ext uri="{FF2B5EF4-FFF2-40B4-BE49-F238E27FC236}">
                <a16:creationId xmlns:a16="http://schemas.microsoft.com/office/drawing/2014/main" id="{0360E5E1-6875-4B14-9491-172AB871833B}"/>
              </a:ext>
              <a:ext uri="{C183D7F6-B498-43B3-948B-1728B52AA6E4}">
                <adec:decorative xmlns:adec="http://schemas.microsoft.com/office/drawing/2017/decorative" val="1"/>
              </a:ext>
            </a:extLst>
          </p:cNvPr>
          <p:cNvCxnSpPr/>
          <p:nvPr/>
        </p:nvCxnSpPr>
        <p:spPr>
          <a:xfrm>
            <a:off x="516837" y="1670755"/>
            <a:ext cx="8216350" cy="0"/>
          </a:xfrm>
          <a:prstGeom prst="straightConnector1">
            <a:avLst/>
          </a:prstGeom>
          <a:noFill/>
          <a:ln w="44448" cap="flat">
            <a:solidFill>
              <a:srgbClr val="1F497D"/>
            </a:solidFill>
            <a:prstDash val="solid"/>
            <a:miter/>
          </a:ln>
        </p:spPr>
      </p:cxnSp>
      <p:pic>
        <p:nvPicPr>
          <p:cNvPr id="6" name="Picture 5" descr="Department for Education logo">
            <a:extLst>
              <a:ext uri="{FF2B5EF4-FFF2-40B4-BE49-F238E27FC236}">
                <a16:creationId xmlns:a16="http://schemas.microsoft.com/office/drawing/2014/main" id="{F3E4E892-FC18-494F-AEFE-207FA634D48C}"/>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62">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0BAE-C3E7-421B-BD9E-FAE5D0262E5F}"/>
              </a:ext>
            </a:extLst>
          </p:cNvPr>
          <p:cNvSpPr txBox="1">
            <a:spLocks noGrp="1"/>
          </p:cNvSpPr>
          <p:nvPr>
            <p:ph type="title"/>
          </p:nvPr>
        </p:nvSpPr>
        <p:spPr>
          <a:xfrm>
            <a:off x="439625" y="427984"/>
            <a:ext cx="8921023" cy="1117479"/>
          </a:xfrm>
        </p:spPr>
        <p:txBody>
          <a:bodyPr/>
          <a:lstStyle/>
          <a:p>
            <a:pPr lvl="0" algn="l"/>
            <a:r>
              <a:rPr lang="en-GB" sz="3000" b="1">
                <a:solidFill>
                  <a:srgbClr val="000000"/>
                </a:solidFill>
                <a:latin typeface="Arial" pitchFamily="34"/>
                <a:cs typeface="Arial" pitchFamily="34"/>
              </a:rPr>
              <a:t>What does Prevent say about terrorism?</a:t>
            </a:r>
            <a:endParaRPr lang="en-US" sz="3000" b="1">
              <a:solidFill>
                <a:srgbClr val="000000"/>
              </a:solidFill>
              <a:latin typeface="Arial" pitchFamily="34"/>
              <a:cs typeface="Arial" pitchFamily="34"/>
            </a:endParaRPr>
          </a:p>
        </p:txBody>
      </p:sp>
      <p:sp>
        <p:nvSpPr>
          <p:cNvPr id="3" name="Content Placeholder 2">
            <a:extLst>
              <a:ext uri="{FF2B5EF4-FFF2-40B4-BE49-F238E27FC236}">
                <a16:creationId xmlns:a16="http://schemas.microsoft.com/office/drawing/2014/main" id="{7B8140CB-7990-4B6E-A33B-C4BDC2D8064A}"/>
              </a:ext>
            </a:extLst>
          </p:cNvPr>
          <p:cNvSpPr txBox="1">
            <a:spLocks noGrp="1"/>
          </p:cNvSpPr>
          <p:nvPr>
            <p:ph idx="1"/>
          </p:nvPr>
        </p:nvSpPr>
        <p:spPr>
          <a:xfrm>
            <a:off x="474774" y="2213113"/>
            <a:ext cx="8229600" cy="3856381"/>
          </a:xfrm>
        </p:spPr>
        <p:txBody>
          <a:bodyPr>
            <a:noAutofit/>
          </a:bodyPr>
          <a:lstStyle/>
          <a:p>
            <a:pPr lvl="0">
              <a:spcBef>
                <a:spcPts val="400"/>
              </a:spcBef>
              <a:spcAft>
                <a:spcPts val="1200"/>
              </a:spcAft>
            </a:pPr>
            <a:r>
              <a:rPr lang="en-GB" sz="1800">
                <a:latin typeface="Arial" pitchFamily="34"/>
                <a:cs typeface="Arial" pitchFamily="34"/>
              </a:rPr>
              <a:t>Prevent is intended to deal with all forms of terrorism.</a:t>
            </a:r>
          </a:p>
          <a:p>
            <a:pPr lvl="0">
              <a:spcBef>
                <a:spcPts val="400"/>
              </a:spcBef>
              <a:spcAft>
                <a:spcPts val="1200"/>
              </a:spcAft>
            </a:pPr>
            <a:r>
              <a:rPr lang="en-GB" sz="1800">
                <a:latin typeface="Arial" pitchFamily="34"/>
                <a:cs typeface="Arial" pitchFamily="34"/>
              </a:rPr>
              <a:t>This is not only about </a:t>
            </a:r>
            <a:r>
              <a:rPr lang="en-US" sz="1800">
                <a:latin typeface="Arial" pitchFamily="34"/>
                <a:cs typeface="Arial" pitchFamily="34"/>
              </a:rPr>
              <a:t>Islamist</a:t>
            </a:r>
            <a:r>
              <a:rPr lang="en-GB" sz="1800">
                <a:latin typeface="Arial" pitchFamily="34"/>
                <a:cs typeface="Arial" pitchFamily="34"/>
              </a:rPr>
              <a:t> extremism and so-called </a:t>
            </a:r>
            <a:r>
              <a:rPr lang="en-US" sz="1800">
                <a:latin typeface="Arial" pitchFamily="34"/>
                <a:cs typeface="Arial" pitchFamily="34"/>
              </a:rPr>
              <a:t>Islamist</a:t>
            </a:r>
            <a:r>
              <a:rPr lang="en-GB" sz="1800">
                <a:latin typeface="Arial" pitchFamily="34"/>
                <a:cs typeface="Arial" pitchFamily="34"/>
              </a:rPr>
              <a:t> terrorist attacks – although it has been perceived as such.</a:t>
            </a:r>
          </a:p>
          <a:p>
            <a:pPr lvl="0">
              <a:spcBef>
                <a:spcPts val="400"/>
              </a:spcBef>
              <a:spcAft>
                <a:spcPts val="1200"/>
              </a:spcAft>
            </a:pPr>
            <a:r>
              <a:rPr lang="en-GB" sz="1800">
                <a:latin typeface="Arial" pitchFamily="34"/>
                <a:cs typeface="Arial" pitchFamily="34"/>
              </a:rPr>
              <a:t>Nature and severity of threat varies over time.</a:t>
            </a:r>
          </a:p>
          <a:p>
            <a:pPr lvl="0">
              <a:spcBef>
                <a:spcPts val="400"/>
              </a:spcBef>
              <a:spcAft>
                <a:spcPts val="1200"/>
              </a:spcAft>
            </a:pPr>
            <a:r>
              <a:rPr lang="en-GB" sz="1800">
                <a:latin typeface="Arial" pitchFamily="34"/>
                <a:cs typeface="Arial" pitchFamily="34"/>
              </a:rPr>
              <a:t>The statutory guidance describes the current most significant threats but identifies others.</a:t>
            </a:r>
          </a:p>
          <a:p>
            <a:pPr lvl="0">
              <a:spcBef>
                <a:spcPts val="400"/>
              </a:spcBef>
              <a:spcAft>
                <a:spcPts val="1200"/>
              </a:spcAft>
            </a:pPr>
            <a:r>
              <a:rPr lang="en-GB" sz="1800">
                <a:latin typeface="Arial" pitchFamily="34"/>
                <a:cs typeface="Arial" pitchFamily="34"/>
              </a:rPr>
              <a:t>From where do you think threats come? </a:t>
            </a:r>
          </a:p>
          <a:p>
            <a:pPr marL="0" lvl="0" indent="0">
              <a:spcBef>
                <a:spcPts val="400"/>
              </a:spcBef>
              <a:spcAft>
                <a:spcPts val="600"/>
              </a:spcAft>
              <a:buNone/>
            </a:pPr>
            <a:endParaRPr lang="en-GB" sz="1800">
              <a:solidFill>
                <a:srgbClr val="0070C0"/>
              </a:solidFill>
              <a:latin typeface="Arial" pitchFamily="34"/>
              <a:cs typeface="Arial" pitchFamily="34"/>
            </a:endParaRPr>
          </a:p>
        </p:txBody>
      </p:sp>
      <p:cxnSp>
        <p:nvCxnSpPr>
          <p:cNvPr id="4" name="Straight Connector 5">
            <a:extLst>
              <a:ext uri="{FF2B5EF4-FFF2-40B4-BE49-F238E27FC236}">
                <a16:creationId xmlns:a16="http://schemas.microsoft.com/office/drawing/2014/main" id="{660AF5BC-0C79-47E3-8375-8ED9104859D0}"/>
              </a:ext>
              <a:ext uri="{C183D7F6-B498-43B3-948B-1728B52AA6E4}">
                <adec:decorative xmlns:adec="http://schemas.microsoft.com/office/drawing/2017/decorative" val="1"/>
              </a:ext>
            </a:extLst>
          </p:cNvPr>
          <p:cNvCxnSpPr/>
          <p:nvPr/>
        </p:nvCxnSpPr>
        <p:spPr>
          <a:xfrm>
            <a:off x="488024" y="427984"/>
            <a:ext cx="8216350" cy="0"/>
          </a:xfrm>
          <a:prstGeom prst="straightConnector1">
            <a:avLst/>
          </a:prstGeom>
          <a:noFill/>
          <a:ln w="44448" cap="flat">
            <a:solidFill>
              <a:srgbClr val="1F497D"/>
            </a:solidFill>
            <a:prstDash val="solid"/>
            <a:miter/>
          </a:ln>
        </p:spPr>
      </p:cxnSp>
      <p:cxnSp>
        <p:nvCxnSpPr>
          <p:cNvPr id="5" name="Straight Connector 6">
            <a:extLst>
              <a:ext uri="{FF2B5EF4-FFF2-40B4-BE49-F238E27FC236}">
                <a16:creationId xmlns:a16="http://schemas.microsoft.com/office/drawing/2014/main" id="{69E0B699-9CCE-4D9B-89CC-9DF1E786C093}"/>
              </a:ext>
              <a:ext uri="{C183D7F6-B498-43B3-948B-1728B52AA6E4}">
                <adec:decorative xmlns:adec="http://schemas.microsoft.com/office/drawing/2017/decorative" val="1"/>
              </a:ext>
            </a:extLst>
          </p:cNvPr>
          <p:cNvCxnSpPr/>
          <p:nvPr/>
        </p:nvCxnSpPr>
        <p:spPr>
          <a:xfrm>
            <a:off x="516837" y="1604488"/>
            <a:ext cx="8216350" cy="0"/>
          </a:xfrm>
          <a:prstGeom prst="straightConnector1">
            <a:avLst/>
          </a:prstGeom>
          <a:noFill/>
          <a:ln w="44448" cap="flat">
            <a:solidFill>
              <a:srgbClr val="1F497D"/>
            </a:solidFill>
            <a:prstDash val="solid"/>
            <a:miter/>
          </a:ln>
        </p:spPr>
      </p:cxnSp>
      <p:pic>
        <p:nvPicPr>
          <p:cNvPr id="6" name="Picture 5" descr="Department for Education logo">
            <a:extLst>
              <a:ext uri="{FF2B5EF4-FFF2-40B4-BE49-F238E27FC236}">
                <a16:creationId xmlns:a16="http://schemas.microsoft.com/office/drawing/2014/main" id="{24FAAD46-DCBD-429D-B68B-CF0089747627}"/>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63">
    <p:bg>
      <p:bgPr>
        <a:solidFill>
          <a:srgbClr val="FFFFFF"/>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C4FEBF8-2213-4122-A096-01EBBD9E49C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
        <p:nvSpPr>
          <p:cNvPr id="3" name="Title 1">
            <a:extLst>
              <a:ext uri="{FF2B5EF4-FFF2-40B4-BE49-F238E27FC236}">
                <a16:creationId xmlns:a16="http://schemas.microsoft.com/office/drawing/2014/main" id="{3777BCD7-F966-4E54-B3C6-39DDE78B195E}"/>
              </a:ext>
            </a:extLst>
          </p:cNvPr>
          <p:cNvSpPr txBox="1">
            <a:spLocks noGrp="1"/>
          </p:cNvSpPr>
          <p:nvPr>
            <p:ph type="title"/>
          </p:nvPr>
        </p:nvSpPr>
        <p:spPr>
          <a:xfrm>
            <a:off x="474774" y="371849"/>
            <a:ext cx="8921023" cy="1117479"/>
          </a:xfrm>
        </p:spPr>
        <p:txBody>
          <a:bodyPr/>
          <a:lstStyle/>
          <a:p>
            <a:pPr lvl="0" algn="l"/>
            <a:r>
              <a:rPr lang="en-US" sz="3000" b="1">
                <a:solidFill>
                  <a:srgbClr val="000000"/>
                </a:solidFill>
                <a:latin typeface="Arial" pitchFamily="34"/>
                <a:cs typeface="Arial" pitchFamily="34"/>
              </a:rPr>
              <a:t>Terrorist threats</a:t>
            </a:r>
          </a:p>
        </p:txBody>
      </p:sp>
      <p:sp>
        <p:nvSpPr>
          <p:cNvPr id="4" name="Content Placeholder 2">
            <a:extLst>
              <a:ext uri="{FF2B5EF4-FFF2-40B4-BE49-F238E27FC236}">
                <a16:creationId xmlns:a16="http://schemas.microsoft.com/office/drawing/2014/main" id="{7CB78ECA-337B-484A-AF9F-E457165913A3}"/>
              </a:ext>
            </a:extLst>
          </p:cNvPr>
          <p:cNvSpPr txBox="1">
            <a:spLocks noGrp="1"/>
          </p:cNvSpPr>
          <p:nvPr>
            <p:ph idx="1"/>
          </p:nvPr>
        </p:nvSpPr>
        <p:spPr>
          <a:xfrm>
            <a:off x="503587" y="1816949"/>
            <a:ext cx="8229600" cy="3856381"/>
          </a:xfrm>
        </p:spPr>
        <p:txBody>
          <a:bodyPr>
            <a:noAutofit/>
          </a:bodyPr>
          <a:lstStyle/>
          <a:p>
            <a:pPr marL="0" lvl="0" indent="0">
              <a:spcBef>
                <a:spcPts val="400"/>
              </a:spcBef>
              <a:spcAft>
                <a:spcPts val="1200"/>
              </a:spcAft>
              <a:buNone/>
            </a:pPr>
            <a:r>
              <a:rPr lang="en-GB" sz="1800">
                <a:latin typeface="Arial" pitchFamily="34"/>
                <a:ea typeface="Tahoma" pitchFamily="34"/>
                <a:cs typeface="Arial" pitchFamily="34"/>
              </a:rPr>
              <a:t>Listed in alphabetical order:</a:t>
            </a:r>
          </a:p>
          <a:p>
            <a:pPr lvl="0">
              <a:spcBef>
                <a:spcPts val="400"/>
              </a:spcBef>
            </a:pPr>
            <a:r>
              <a:rPr lang="en-GB" sz="1800">
                <a:latin typeface="Arial" pitchFamily="34"/>
                <a:ea typeface="Tahoma" pitchFamily="34"/>
                <a:cs typeface="Arial" pitchFamily="34"/>
              </a:rPr>
              <a:t>Anarchist extremism</a:t>
            </a:r>
          </a:p>
          <a:p>
            <a:pPr lvl="0">
              <a:spcBef>
                <a:spcPts val="400"/>
              </a:spcBef>
            </a:pPr>
            <a:r>
              <a:rPr lang="en-GB" sz="1800">
                <a:latin typeface="Arial" pitchFamily="34"/>
                <a:ea typeface="Tahoma" pitchFamily="34"/>
                <a:cs typeface="Arial" pitchFamily="34"/>
              </a:rPr>
              <a:t>‘Single issue’ extremism - including environmentalist and animal rights movements that advocate violence</a:t>
            </a:r>
            <a:endParaRPr lang="en-GB" sz="1800" strike="sngStrike">
              <a:latin typeface="Arial" pitchFamily="34"/>
              <a:ea typeface="Tahoma" pitchFamily="34"/>
              <a:cs typeface="Arial" pitchFamily="34"/>
            </a:endParaRPr>
          </a:p>
          <a:p>
            <a:pPr lvl="0">
              <a:spcBef>
                <a:spcPts val="400"/>
              </a:spcBef>
            </a:pPr>
            <a:r>
              <a:rPr lang="en-GB" sz="1800">
                <a:latin typeface="Arial" pitchFamily="34"/>
                <a:ea typeface="Tahoma" pitchFamily="34"/>
                <a:cs typeface="Arial" pitchFamily="34"/>
              </a:rPr>
              <a:t>Right Wing Extremism</a:t>
            </a:r>
          </a:p>
          <a:p>
            <a:pPr lvl="0">
              <a:spcBef>
                <a:spcPts val="400"/>
              </a:spcBef>
            </a:pPr>
            <a:r>
              <a:rPr lang="en-GB" sz="1800">
                <a:latin typeface="Arial" pitchFamily="34"/>
                <a:ea typeface="Tahoma" pitchFamily="34"/>
                <a:cs typeface="Arial" pitchFamily="34"/>
              </a:rPr>
              <a:t>Islamist Extremism</a:t>
            </a:r>
            <a:endParaRPr lang="en-GB" sz="1800" strike="sngStrike">
              <a:latin typeface="Arial" pitchFamily="34"/>
              <a:ea typeface="Tahoma" pitchFamily="34"/>
              <a:cs typeface="Arial" pitchFamily="34"/>
            </a:endParaRPr>
          </a:p>
          <a:p>
            <a:pPr lvl="0">
              <a:spcBef>
                <a:spcPts val="400"/>
              </a:spcBef>
            </a:pPr>
            <a:r>
              <a:rPr lang="en-GB" sz="1800">
                <a:latin typeface="Arial" pitchFamily="34"/>
                <a:ea typeface="Tahoma" pitchFamily="34"/>
                <a:cs typeface="Arial" pitchFamily="34"/>
              </a:rPr>
              <a:t>Incel-related </a:t>
            </a:r>
          </a:p>
          <a:p>
            <a:pPr lvl="0">
              <a:spcBef>
                <a:spcPts val="400"/>
              </a:spcBef>
            </a:pPr>
            <a:r>
              <a:rPr lang="en-GB" sz="1800">
                <a:latin typeface="Arial" pitchFamily="34"/>
                <a:ea typeface="Tahoma" pitchFamily="34"/>
                <a:cs typeface="Arial" pitchFamily="34"/>
              </a:rPr>
              <a:t>Left Wing Extremism</a:t>
            </a:r>
          </a:p>
          <a:p>
            <a:pPr lvl="0">
              <a:spcBef>
                <a:spcPts val="400"/>
              </a:spcBef>
            </a:pPr>
            <a:r>
              <a:rPr lang="en-GB" sz="1800">
                <a:latin typeface="Arial" pitchFamily="34"/>
                <a:ea typeface="Tahoma" pitchFamily="34"/>
                <a:cs typeface="Arial" pitchFamily="34"/>
              </a:rPr>
              <a:t>Mixed/Unstable/Unclear ideologies, including fixations on violence</a:t>
            </a:r>
          </a:p>
          <a:p>
            <a:pPr lvl="0">
              <a:spcBef>
                <a:spcPts val="400"/>
              </a:spcBef>
            </a:pPr>
            <a:r>
              <a:rPr lang="en-GB" sz="1800">
                <a:latin typeface="Arial" pitchFamily="34"/>
                <a:ea typeface="Tahoma" pitchFamily="34"/>
                <a:cs typeface="Arial" pitchFamily="34"/>
              </a:rPr>
              <a:t>Northern Ireland-related terrorism</a:t>
            </a:r>
          </a:p>
          <a:p>
            <a:pPr marL="0" lvl="0" indent="0">
              <a:spcBef>
                <a:spcPts val="400"/>
              </a:spcBef>
              <a:buNone/>
            </a:pPr>
            <a:endParaRPr lang="en-GB" sz="1800">
              <a:latin typeface="Arial" pitchFamily="34"/>
              <a:ea typeface="Tahoma" pitchFamily="34"/>
              <a:cs typeface="Arial" pitchFamily="34"/>
            </a:endParaRPr>
          </a:p>
          <a:p>
            <a:pPr marL="0" lvl="0" indent="0">
              <a:spcBef>
                <a:spcPts val="400"/>
              </a:spcBef>
              <a:spcAft>
                <a:spcPts val="1200"/>
              </a:spcAft>
              <a:buNone/>
            </a:pPr>
            <a:r>
              <a:rPr lang="en-GB" sz="1800">
                <a:latin typeface="Arial" pitchFamily="34"/>
                <a:ea typeface="Tahoma" pitchFamily="34"/>
                <a:cs typeface="Arial" pitchFamily="34"/>
              </a:rPr>
              <a:t>There is also a </a:t>
            </a:r>
            <a:r>
              <a:rPr lang="en-GB" sz="1800">
                <a:latin typeface="Arial" pitchFamily="34"/>
                <a:ea typeface="Tahoma" pitchFamily="34"/>
                <a:cs typeface="Arial" pitchFamily="34"/>
                <a:hlinkClick r:id="rId3"/>
              </a:rPr>
              <a:t>list of proscribed organisations on GOV.UK</a:t>
            </a:r>
            <a:endParaRPr lang="en-GB" sz="1800">
              <a:solidFill>
                <a:srgbClr val="0070C0"/>
              </a:solidFill>
              <a:latin typeface="Arial" pitchFamily="34"/>
              <a:cs typeface="Arial" pitchFamily="34"/>
            </a:endParaRPr>
          </a:p>
        </p:txBody>
      </p:sp>
      <p:cxnSp>
        <p:nvCxnSpPr>
          <p:cNvPr id="5" name="Straight Connector 5">
            <a:extLst>
              <a:ext uri="{FF2B5EF4-FFF2-40B4-BE49-F238E27FC236}">
                <a16:creationId xmlns:a16="http://schemas.microsoft.com/office/drawing/2014/main" id="{F0DC594A-5090-4685-A991-6BC8BA6ED6EA}"/>
              </a:ext>
              <a:ext uri="{C183D7F6-B498-43B3-948B-1728B52AA6E4}">
                <adec:decorative xmlns:adec="http://schemas.microsoft.com/office/drawing/2017/decorative" val="1"/>
              </a:ext>
            </a:extLst>
          </p:cNvPr>
          <p:cNvCxnSpPr/>
          <p:nvPr/>
        </p:nvCxnSpPr>
        <p:spPr>
          <a:xfrm>
            <a:off x="516837" y="414735"/>
            <a:ext cx="8216350" cy="0"/>
          </a:xfrm>
          <a:prstGeom prst="straightConnector1">
            <a:avLst/>
          </a:prstGeom>
          <a:noFill/>
          <a:ln w="44448" cap="flat">
            <a:solidFill>
              <a:srgbClr val="1F497D"/>
            </a:solidFill>
            <a:prstDash val="solid"/>
            <a:miter/>
          </a:ln>
        </p:spPr>
      </p:cxnSp>
      <p:cxnSp>
        <p:nvCxnSpPr>
          <p:cNvPr id="6" name="Straight Connector 6">
            <a:extLst>
              <a:ext uri="{FF2B5EF4-FFF2-40B4-BE49-F238E27FC236}">
                <a16:creationId xmlns:a16="http://schemas.microsoft.com/office/drawing/2014/main" id="{B8719957-0B0E-4471-B654-1FF598CA6907}"/>
              </a:ext>
              <a:ext uri="{C183D7F6-B498-43B3-948B-1728B52AA6E4}">
                <adec:decorative xmlns:adec="http://schemas.microsoft.com/office/drawing/2017/decorative" val="1"/>
              </a:ext>
            </a:extLst>
          </p:cNvPr>
          <p:cNvCxnSpPr/>
          <p:nvPr/>
        </p:nvCxnSpPr>
        <p:spPr>
          <a:xfrm>
            <a:off x="516837" y="1571359"/>
            <a:ext cx="8216350" cy="0"/>
          </a:xfrm>
          <a:prstGeom prst="straightConnector1">
            <a:avLst/>
          </a:prstGeom>
          <a:noFill/>
          <a:ln w="44448" cap="flat">
            <a:solidFill>
              <a:srgbClr val="1F497D"/>
            </a:solidFill>
            <a:prstDash val="solid"/>
            <a:miter/>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4">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4FA3-FC37-482D-9168-7336C81A927C}"/>
              </a:ext>
            </a:extLst>
          </p:cNvPr>
          <p:cNvSpPr txBox="1">
            <a:spLocks noGrp="1"/>
          </p:cNvSpPr>
          <p:nvPr>
            <p:ph type="title"/>
          </p:nvPr>
        </p:nvSpPr>
        <p:spPr>
          <a:xfrm>
            <a:off x="452884" y="480992"/>
            <a:ext cx="8921023" cy="1117479"/>
          </a:xfrm>
        </p:spPr>
        <p:txBody>
          <a:bodyPr/>
          <a:lstStyle/>
          <a:p>
            <a:pPr lvl="0" algn="l"/>
            <a:r>
              <a:rPr lang="en-US" sz="3000" b="1">
                <a:solidFill>
                  <a:srgbClr val="000000"/>
                </a:solidFill>
                <a:latin typeface="Arial" pitchFamily="34"/>
                <a:cs typeface="Arial" pitchFamily="34"/>
              </a:rPr>
              <a:t>What is extremism? </a:t>
            </a:r>
          </a:p>
        </p:txBody>
      </p:sp>
      <p:sp>
        <p:nvSpPr>
          <p:cNvPr id="3" name="Content Placeholder 2">
            <a:extLst>
              <a:ext uri="{FF2B5EF4-FFF2-40B4-BE49-F238E27FC236}">
                <a16:creationId xmlns:a16="http://schemas.microsoft.com/office/drawing/2014/main" id="{4BBA25A0-CE8F-4679-B8D0-525F971E1479}"/>
              </a:ext>
            </a:extLst>
          </p:cNvPr>
          <p:cNvSpPr txBox="1">
            <a:spLocks noGrp="1"/>
          </p:cNvSpPr>
          <p:nvPr>
            <p:ph idx="1"/>
          </p:nvPr>
        </p:nvSpPr>
        <p:spPr>
          <a:xfrm>
            <a:off x="457200" y="2080589"/>
            <a:ext cx="8229600" cy="3856381"/>
          </a:xfrm>
        </p:spPr>
        <p:txBody>
          <a:bodyPr>
            <a:noAutofit/>
          </a:bodyPr>
          <a:lstStyle/>
          <a:p>
            <a:pPr marL="0" lvl="0" indent="0">
              <a:spcBef>
                <a:spcPts val="400"/>
              </a:spcBef>
              <a:spcAft>
                <a:spcPts val="1200"/>
              </a:spcAft>
              <a:buNone/>
            </a:pPr>
            <a:r>
              <a:rPr lang="en-GB" sz="1800">
                <a:latin typeface="Arial" pitchFamily="34"/>
                <a:cs typeface="Arial" pitchFamily="34"/>
              </a:rPr>
              <a:t>The government has defined extremism as:</a:t>
            </a:r>
          </a:p>
          <a:p>
            <a:pPr marL="0" lvl="0" indent="0">
              <a:spcBef>
                <a:spcPts val="400"/>
              </a:spcBef>
              <a:spcAft>
                <a:spcPts val="1200"/>
              </a:spcAft>
              <a:buNone/>
            </a:pPr>
            <a:endParaRPr lang="en-GB" sz="1800">
              <a:latin typeface="Arial" pitchFamily="34"/>
              <a:cs typeface="Arial" pitchFamily="34"/>
            </a:endParaRPr>
          </a:p>
          <a:p>
            <a:pPr lvl="0">
              <a:spcBef>
                <a:spcPts val="400"/>
              </a:spcBef>
              <a:spcAft>
                <a:spcPts val="1200"/>
              </a:spcAft>
            </a:pPr>
            <a:r>
              <a:rPr lang="en-GB" sz="1800">
                <a:latin typeface="Arial" pitchFamily="34"/>
                <a:cs typeface="Arial" pitchFamily="34"/>
              </a:rPr>
              <a:t>“vocal or active opposition to fundamental British values, including democracy, the rule of law, individual liberty and mutual respect and tolerance of different faiths and beliefs.”</a:t>
            </a:r>
          </a:p>
          <a:p>
            <a:pPr lvl="0">
              <a:spcBef>
                <a:spcPts val="400"/>
              </a:spcBef>
              <a:spcAft>
                <a:spcPts val="1200"/>
              </a:spcAft>
            </a:pPr>
            <a:r>
              <a:rPr lang="en-GB" sz="1800">
                <a:latin typeface="Arial" pitchFamily="34"/>
                <a:cs typeface="Arial" pitchFamily="34"/>
              </a:rPr>
              <a:t>“We also include in our definition of extremism calls for the death of members of our armed forces.”   </a:t>
            </a:r>
          </a:p>
          <a:p>
            <a:pPr marL="0" lvl="0" indent="0">
              <a:spcBef>
                <a:spcPts val="400"/>
              </a:spcBef>
              <a:spcAft>
                <a:spcPts val="1200"/>
              </a:spcAft>
              <a:buNone/>
            </a:pPr>
            <a:endParaRPr lang="en-GB" sz="1800">
              <a:latin typeface="Arial" pitchFamily="34"/>
              <a:cs typeface="Arial" pitchFamily="34"/>
            </a:endParaRPr>
          </a:p>
          <a:p>
            <a:pPr marL="0" lvl="0" indent="0">
              <a:spcBef>
                <a:spcPts val="400"/>
              </a:spcBef>
              <a:spcAft>
                <a:spcPts val="1200"/>
              </a:spcAft>
              <a:buNone/>
            </a:pPr>
            <a:r>
              <a:rPr lang="en-GB" sz="1800">
                <a:latin typeface="Arial" pitchFamily="34"/>
                <a:cs typeface="Arial" pitchFamily="34"/>
              </a:rPr>
              <a:t>Reactions</a:t>
            </a:r>
            <a:r>
              <a:rPr lang="en-GB" sz="1800" i="1">
                <a:solidFill>
                  <a:srgbClr val="1F497D"/>
                </a:solidFill>
                <a:latin typeface="Arial" pitchFamily="34"/>
                <a:cs typeface="Arial" pitchFamily="34"/>
              </a:rPr>
              <a:t> </a:t>
            </a:r>
            <a:r>
              <a:rPr lang="en-GB" sz="1800">
                <a:latin typeface="Arial" pitchFamily="34"/>
                <a:cs typeface="Arial" pitchFamily="34"/>
              </a:rPr>
              <a:t>to this definition?</a:t>
            </a:r>
          </a:p>
        </p:txBody>
      </p:sp>
      <p:cxnSp>
        <p:nvCxnSpPr>
          <p:cNvPr id="4" name="Straight Connector 5">
            <a:extLst>
              <a:ext uri="{FF2B5EF4-FFF2-40B4-BE49-F238E27FC236}">
                <a16:creationId xmlns:a16="http://schemas.microsoft.com/office/drawing/2014/main" id="{FD248D8E-32C2-4A91-9FC4-C05405DB9419}"/>
              </a:ext>
              <a:ext uri="{C183D7F6-B498-43B3-948B-1728B52AA6E4}">
                <adec:decorative xmlns:adec="http://schemas.microsoft.com/office/drawing/2017/decorative" val="1"/>
              </a:ext>
            </a:extLst>
          </p:cNvPr>
          <p:cNvCxnSpPr/>
          <p:nvPr/>
        </p:nvCxnSpPr>
        <p:spPr>
          <a:xfrm>
            <a:off x="474774" y="480992"/>
            <a:ext cx="8216341" cy="0"/>
          </a:xfrm>
          <a:prstGeom prst="straightConnector1">
            <a:avLst/>
          </a:prstGeom>
          <a:noFill/>
          <a:ln w="44448" cap="flat">
            <a:solidFill>
              <a:srgbClr val="C00000"/>
            </a:solidFill>
            <a:prstDash val="solid"/>
            <a:miter/>
          </a:ln>
        </p:spPr>
      </p:cxnSp>
      <p:cxnSp>
        <p:nvCxnSpPr>
          <p:cNvPr id="5" name="Straight Connector 6">
            <a:extLst>
              <a:ext uri="{FF2B5EF4-FFF2-40B4-BE49-F238E27FC236}">
                <a16:creationId xmlns:a16="http://schemas.microsoft.com/office/drawing/2014/main" id="{F3AAA13C-7A2F-45E6-BC67-F92165C88B44}"/>
              </a:ext>
              <a:ext uri="{C183D7F6-B498-43B3-948B-1728B52AA6E4}">
                <adec:decorative xmlns:adec="http://schemas.microsoft.com/office/drawing/2017/decorative" val="1"/>
              </a:ext>
            </a:extLst>
          </p:cNvPr>
          <p:cNvCxnSpPr/>
          <p:nvPr/>
        </p:nvCxnSpPr>
        <p:spPr>
          <a:xfrm>
            <a:off x="516837" y="1664125"/>
            <a:ext cx="8216350" cy="0"/>
          </a:xfrm>
          <a:prstGeom prst="straightConnector1">
            <a:avLst/>
          </a:prstGeom>
          <a:noFill/>
          <a:ln w="44448" cap="flat">
            <a:solidFill>
              <a:srgbClr val="C00000"/>
            </a:solidFill>
            <a:prstDash val="solid"/>
            <a:miter/>
          </a:ln>
        </p:spPr>
      </p:cxnSp>
      <p:pic>
        <p:nvPicPr>
          <p:cNvPr id="6" name="Picture 5" descr="Department for Education logo">
            <a:extLst>
              <a:ext uri="{FF2B5EF4-FFF2-40B4-BE49-F238E27FC236}">
                <a16:creationId xmlns:a16="http://schemas.microsoft.com/office/drawing/2014/main" id="{97FA6EE0-D9EE-4085-A885-65E3A4842C7C}"/>
              </a:ext>
            </a:extLst>
          </p:cNvPr>
          <p:cNvPicPr>
            <a:picLocks noChangeAspect="1"/>
          </p:cNvPicPr>
          <p:nvPr/>
        </p:nvPicPr>
        <p:blipFill>
          <a:blip r:embed="rId2"/>
          <a:stretch>
            <a:fillRect/>
          </a:stretch>
        </p:blipFill>
        <p:spPr>
          <a:xfrm>
            <a:off x="149449" y="5673330"/>
            <a:ext cx="1150607" cy="1150607"/>
          </a:xfrm>
          <a:prstGeom prst="rect">
            <a:avLst/>
          </a:prstGeom>
          <a:noFill/>
          <a:ln cap="flat">
            <a:noFill/>
          </a:ln>
        </p:spPr>
      </p:pic>
    </p:spTree>
  </p:cSld>
  <p:clrMapOvr>
    <a:masterClrMapping/>
  </p:clrMapOvr>
</p:sld>
</file>

<file path=ppt/theme/theme1.xml><?xml version="1.0" encoding="utf-8"?>
<a:theme xmlns:a="http://schemas.openxmlformats.org/drawingml/2006/main" name="Module 6 Section One Risk Assessment And Action Planning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5807</TotalTime>
  <Words>2874</Words>
  <Application>Microsoft Office PowerPoint</Application>
  <PresentationFormat>Widescreen</PresentationFormat>
  <Paragraphs>337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Tahoma</vt:lpstr>
      <vt:lpstr>Wingdings</vt:lpstr>
      <vt:lpstr>Module 6 Section One Risk Assessment And Action Planning ppt</vt:lpstr>
      <vt:lpstr>The Prevent Duty in  Higher Education:</vt:lpstr>
      <vt:lpstr>Who is this module for?</vt:lpstr>
      <vt:lpstr>What will the session cover?</vt:lpstr>
      <vt:lpstr>Counter-Terrorism and Security Act</vt:lpstr>
      <vt:lpstr>Prevent strategy – three specific objectives</vt:lpstr>
      <vt:lpstr>What is terrorism? – Terrorism Act 2000</vt:lpstr>
      <vt:lpstr>What does Prevent say about terrorism?</vt:lpstr>
      <vt:lpstr>Terrorist threats</vt:lpstr>
      <vt:lpstr>What is extremism? </vt:lpstr>
      <vt:lpstr>Holding and expressing views others might find offensive</vt:lpstr>
      <vt:lpstr>The process of ‘radicalisation’</vt:lpstr>
      <vt:lpstr>Preventing radicalisation</vt:lpstr>
      <vt:lpstr>The ‘pyramid’ theory of terrorism</vt:lpstr>
      <vt:lpstr>The ‘iceberg’ theory of terrorism</vt:lpstr>
      <vt:lpstr>Profile 1</vt:lpstr>
      <vt:lpstr>Profile 2</vt:lpstr>
      <vt:lpstr>Factors that contribute to vulnerability (Cole)</vt:lpstr>
      <vt:lpstr>HE-specific duty and guidance</vt:lpstr>
      <vt:lpstr>Expectations</vt:lpstr>
      <vt:lpstr>What Prevent is not about</vt:lpstr>
      <vt:lpstr>Prevent duty expectations</vt:lpstr>
      <vt:lpstr>Prevent duty expectations (continued)</vt:lpstr>
      <vt:lpstr>External speakers and events </vt:lpstr>
      <vt:lpstr>Policies on pastoral care</vt:lpstr>
      <vt:lpstr>Case studies</vt:lpstr>
      <vt:lpstr>Case study 1 – What would you do?</vt:lpstr>
      <vt:lpstr>Case study 2 – What would you do?</vt:lpstr>
      <vt:lpstr>Case study 3 – What would you do?</vt:lpstr>
      <vt:lpstr>Case study 4 – What would you do?</vt:lpstr>
      <vt:lpstr>Case study 5 – What would you do?</vt:lpstr>
      <vt:lpstr>It’s a real case…</vt:lpstr>
      <vt:lpstr>A procedure for advice, support, intervention and referral</vt:lpstr>
      <vt:lpstr>Making referrals to Prevent</vt:lpstr>
      <vt:lpstr>What is Channel?</vt:lpstr>
      <vt:lpstr>The Channel process</vt:lpstr>
      <vt:lpstr>Monitoring for compliance</vt:lpstr>
      <vt:lpstr>Further information and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Riko</dc:creator>
  <cp:lastModifiedBy>FISK, James</cp:lastModifiedBy>
  <cp:revision>186</cp:revision>
  <dcterms:created xsi:type="dcterms:W3CDTF">2017-09-19T08:20:06Z</dcterms:created>
  <dcterms:modified xsi:type="dcterms:W3CDTF">2021-03-30T11:26:53Z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0x010100545E941595ED5448BA61900FDDAFF31300A7E9FA7C3CE491469CD88D79EB5CC84F</vt:lpwstr>
  </property>
  <property fmtid="{D5CDD505-2E9C-101B-9397-08002B2CF9AE}" pid="3" name="lffbce6e2c4b4e349a01e2a1270ba525">
    <vt:lpwstr>DfE|cc08a6d4-dfde-4d0f-bd85-069ebcef80d5</vt:lpwstr>
  </property>
  <property fmtid="{D5CDD505-2E9C-101B-9397-08002B2CF9AE}" pid="4" name="j39d23bf30d349ff8b7d2a510c17d8fb">
    <vt:lpwstr>Official|0884c477-2e62-47ea-b19c-5af6e91124c5</vt:lpwstr>
  </property>
  <property fmtid="{D5CDD505-2E9C-101B-9397-08002B2CF9AE}" pid="5" name="h5181134883947a99a38d116ffff0102">
    <vt:lpwstr>DfE|a484111e-5b24-4ad9-9778-c536c8c88985</vt:lpwstr>
  </property>
  <property fmtid="{D5CDD505-2E9C-101B-9397-08002B2CF9AE}" pid="6" name="DfeOwner">
    <vt:lpwstr>3;#DfE|a484111e-5b24-4ad9-9778-c536c8c88985</vt:lpwstr>
  </property>
  <property fmtid="{D5CDD505-2E9C-101B-9397-08002B2CF9AE}" pid="7" name="_dlc_DocIdItemGuid">
    <vt:lpwstr>2f0d56c5-0bb8-4fc7-b998-a9a3582a6d36</vt:lpwstr>
  </property>
  <property fmtid="{D5CDD505-2E9C-101B-9397-08002B2CF9AE}" pid="8" name="DfeOrganisationalUnit">
    <vt:lpwstr>2;#DfE|cc08a6d4-dfde-4d0f-bd85-069ebcef80d5</vt:lpwstr>
  </property>
  <property fmtid="{D5CDD505-2E9C-101B-9397-08002B2CF9AE}" pid="9" name="DfeRights:ProtectiveMarking">
    <vt:lpwstr>1;#Official|0884c477-2e62-47ea-b19c-5af6e91124c5</vt:lpwstr>
  </property>
  <property fmtid="{D5CDD505-2E9C-101B-9397-08002B2CF9AE}" pid="10" name="IWPOrganisationalUnit">
    <vt:lpwstr>2;#DfE|cc08a6d4-dfde-4d0f-bd85-069ebcef80d5</vt:lpwstr>
  </property>
  <property fmtid="{D5CDD505-2E9C-101B-9397-08002B2CF9AE}" pid="11" name="od8732f79ee24435b08ff6634a08eab8">
    <vt:lpwstr/>
  </property>
  <property fmtid="{D5CDD505-2E9C-101B-9397-08002B2CF9AE}" pid="12" name="IWPOwner">
    <vt:lpwstr>3;#DfE|a484111e-5b24-4ad9-9778-c536c8c88985</vt:lpwstr>
  </property>
  <property fmtid="{D5CDD505-2E9C-101B-9397-08002B2CF9AE}" pid="13" name="DfeSubject">
    <vt:lpwstr/>
  </property>
  <property fmtid="{D5CDD505-2E9C-101B-9397-08002B2CF9AE}" pid="14" name="IWPFunction">
    <vt:lpwstr/>
  </property>
  <property fmtid="{D5CDD505-2E9C-101B-9397-08002B2CF9AE}" pid="15" name="IWPSiteType">
    <vt:lpwstr/>
  </property>
  <property fmtid="{D5CDD505-2E9C-101B-9397-08002B2CF9AE}" pid="16" name="IWPRightsProtectiveMarking">
    <vt:lpwstr>1;#Official|0884c477-2e62-47ea-b19c-5af6e91124c5</vt:lpwstr>
  </property>
  <property fmtid="{D5CDD505-2E9C-101B-9397-08002B2CF9AE}" pid="17" name="lc576955b60443b1b435443519d550df">
    <vt:lpwstr/>
  </property>
  <property fmtid="{D5CDD505-2E9C-101B-9397-08002B2CF9AE}" pid="18" name="IWPSubject">
    <vt:lpwstr/>
  </property>
  <property fmtid="{D5CDD505-2E9C-101B-9397-08002B2CF9AE}" pid="19" name="h5181134883947a99a38d116ffff0006">
    <vt:lpwstr/>
  </property>
</Properties>
</file>