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2.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drawings/drawing3.xml" ContentType="application/vnd.openxmlformats-officedocument.drawingml.chartshapes+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drawings/drawing4.xml" ContentType="application/vnd.openxmlformats-officedocument.drawingml.chartshapes+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4.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drawings/drawing5.xml" ContentType="application/vnd.openxmlformats-officedocument.drawingml.chartshapes+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notesSlides/notesSlide5.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notesSlides/notesSlide6.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drawings/drawing6.xml" ContentType="application/vnd.openxmlformats-officedocument.drawingml.chartshapes+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chart74.xml" ContentType="application/vnd.openxmlformats-officedocument.drawingml.chart+xml"/>
  <Override PartName="/ppt/charts/chart75.xml" ContentType="application/vnd.openxmlformats-officedocument.drawingml.chart+xml"/>
  <Override PartName="/ppt/drawings/drawing7.xml" ContentType="application/vnd.openxmlformats-officedocument.drawingml.chartshapes+xml"/>
  <Override PartName="/ppt/charts/chart76.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77.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8.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9.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80.xml" ContentType="application/vnd.openxmlformats-officedocument.drawingml.chart+xml"/>
  <Override PartName="/ppt/charts/style74.xml" ContentType="application/vnd.ms-office.chartstyle+xml"/>
  <Override PartName="/ppt/charts/colors74.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8" r:id="rId2"/>
  </p:sldMasterIdLst>
  <p:notesMasterIdLst>
    <p:notesMasterId r:id="rId45"/>
  </p:notesMasterIdLst>
  <p:handoutMasterIdLst>
    <p:handoutMasterId r:id="rId46"/>
  </p:handoutMasterIdLst>
  <p:sldIdLst>
    <p:sldId id="256" r:id="rId3"/>
    <p:sldId id="338" r:id="rId4"/>
    <p:sldId id="339" r:id="rId5"/>
    <p:sldId id="384" r:id="rId6"/>
    <p:sldId id="355" r:id="rId7"/>
    <p:sldId id="340" r:id="rId8"/>
    <p:sldId id="342" r:id="rId9"/>
    <p:sldId id="269" r:id="rId10"/>
    <p:sldId id="347" r:id="rId11"/>
    <p:sldId id="373" r:id="rId12"/>
    <p:sldId id="377" r:id="rId13"/>
    <p:sldId id="374" r:id="rId14"/>
    <p:sldId id="375" r:id="rId15"/>
    <p:sldId id="376" r:id="rId16"/>
    <p:sldId id="380" r:id="rId17"/>
    <p:sldId id="381" r:id="rId18"/>
    <p:sldId id="270" r:id="rId19"/>
    <p:sldId id="361" r:id="rId20"/>
    <p:sldId id="303" r:id="rId21"/>
    <p:sldId id="369" r:id="rId22"/>
    <p:sldId id="370" r:id="rId23"/>
    <p:sldId id="371" r:id="rId24"/>
    <p:sldId id="276" r:id="rId25"/>
    <p:sldId id="362" r:id="rId26"/>
    <p:sldId id="356" r:id="rId27"/>
    <p:sldId id="330" r:id="rId28"/>
    <p:sldId id="308" r:id="rId29"/>
    <p:sldId id="309" r:id="rId30"/>
    <p:sldId id="328" r:id="rId31"/>
    <p:sldId id="365" r:id="rId32"/>
    <p:sldId id="366" r:id="rId33"/>
    <p:sldId id="311" r:id="rId34"/>
    <p:sldId id="382" r:id="rId35"/>
    <p:sldId id="383" r:id="rId36"/>
    <p:sldId id="312" r:id="rId37"/>
    <p:sldId id="378" r:id="rId38"/>
    <p:sldId id="304" r:id="rId39"/>
    <p:sldId id="357" r:id="rId40"/>
    <p:sldId id="349" r:id="rId41"/>
    <p:sldId id="350" r:id="rId42"/>
    <p:sldId id="351" r:id="rId43"/>
    <p:sldId id="345" r:id="rId44"/>
  </p:sldIdLst>
  <p:sldSz cx="10693400" cy="7561263"/>
  <p:notesSz cx="6805613" cy="9944100"/>
  <p:defaultTextStyle>
    <a:defPPr>
      <a:defRPr lang="en-US"/>
    </a:defPPr>
    <a:lvl1pPr marL="0" algn="l" defTabSz="877732" rtl="0" eaLnBrk="1" latinLnBrk="0" hangingPunct="1">
      <a:defRPr sz="1700" kern="1200">
        <a:solidFill>
          <a:schemeClr val="tx1"/>
        </a:solidFill>
        <a:latin typeface="+mn-lt"/>
        <a:ea typeface="+mn-ea"/>
        <a:cs typeface="+mn-cs"/>
      </a:defRPr>
    </a:lvl1pPr>
    <a:lvl2pPr marL="438866" algn="l" defTabSz="877732" rtl="0" eaLnBrk="1" latinLnBrk="0" hangingPunct="1">
      <a:defRPr sz="1700" kern="1200">
        <a:solidFill>
          <a:schemeClr val="tx1"/>
        </a:solidFill>
        <a:latin typeface="+mn-lt"/>
        <a:ea typeface="+mn-ea"/>
        <a:cs typeface="+mn-cs"/>
      </a:defRPr>
    </a:lvl2pPr>
    <a:lvl3pPr marL="877732" algn="l" defTabSz="877732" rtl="0" eaLnBrk="1" latinLnBrk="0" hangingPunct="1">
      <a:defRPr sz="1700" kern="1200">
        <a:solidFill>
          <a:schemeClr val="tx1"/>
        </a:solidFill>
        <a:latin typeface="+mn-lt"/>
        <a:ea typeface="+mn-ea"/>
        <a:cs typeface="+mn-cs"/>
      </a:defRPr>
    </a:lvl3pPr>
    <a:lvl4pPr marL="1316599" algn="l" defTabSz="877732" rtl="0" eaLnBrk="1" latinLnBrk="0" hangingPunct="1">
      <a:defRPr sz="1700" kern="1200">
        <a:solidFill>
          <a:schemeClr val="tx1"/>
        </a:solidFill>
        <a:latin typeface="+mn-lt"/>
        <a:ea typeface="+mn-ea"/>
        <a:cs typeface="+mn-cs"/>
      </a:defRPr>
    </a:lvl4pPr>
    <a:lvl5pPr marL="1755465" algn="l" defTabSz="877732" rtl="0" eaLnBrk="1" latinLnBrk="0" hangingPunct="1">
      <a:defRPr sz="1700" kern="1200">
        <a:solidFill>
          <a:schemeClr val="tx1"/>
        </a:solidFill>
        <a:latin typeface="+mn-lt"/>
        <a:ea typeface="+mn-ea"/>
        <a:cs typeface="+mn-cs"/>
      </a:defRPr>
    </a:lvl5pPr>
    <a:lvl6pPr marL="2194330" algn="l" defTabSz="877732" rtl="0" eaLnBrk="1" latinLnBrk="0" hangingPunct="1">
      <a:defRPr sz="1700" kern="1200">
        <a:solidFill>
          <a:schemeClr val="tx1"/>
        </a:solidFill>
        <a:latin typeface="+mn-lt"/>
        <a:ea typeface="+mn-ea"/>
        <a:cs typeface="+mn-cs"/>
      </a:defRPr>
    </a:lvl6pPr>
    <a:lvl7pPr marL="2633196" algn="l" defTabSz="877732" rtl="0" eaLnBrk="1" latinLnBrk="0" hangingPunct="1">
      <a:defRPr sz="1700" kern="1200">
        <a:solidFill>
          <a:schemeClr val="tx1"/>
        </a:solidFill>
        <a:latin typeface="+mn-lt"/>
        <a:ea typeface="+mn-ea"/>
        <a:cs typeface="+mn-cs"/>
      </a:defRPr>
    </a:lvl7pPr>
    <a:lvl8pPr marL="3072062" algn="l" defTabSz="877732" rtl="0" eaLnBrk="1" latinLnBrk="0" hangingPunct="1">
      <a:defRPr sz="1700" kern="1200">
        <a:solidFill>
          <a:schemeClr val="tx1"/>
        </a:solidFill>
        <a:latin typeface="+mn-lt"/>
        <a:ea typeface="+mn-ea"/>
        <a:cs typeface="+mn-cs"/>
      </a:defRPr>
    </a:lvl8pPr>
    <a:lvl9pPr marL="3510929" algn="l" defTabSz="877732"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0">
          <p15:clr>
            <a:srgbClr val="A4A3A4"/>
          </p15:clr>
        </p15:guide>
        <p15:guide id="2" orient="horz" pos="4445">
          <p15:clr>
            <a:srgbClr val="A4A3A4"/>
          </p15:clr>
        </p15:guide>
        <p15:guide id="3" orient="horz" pos="4536">
          <p15:clr>
            <a:srgbClr val="A4A3A4"/>
          </p15:clr>
        </p15:guide>
        <p15:guide id="4" orient="horz" pos="930">
          <p15:clr>
            <a:srgbClr val="A4A3A4"/>
          </p15:clr>
        </p15:guide>
        <p15:guide id="5" orient="horz" pos="1043">
          <p15:clr>
            <a:srgbClr val="A4A3A4"/>
          </p15:clr>
        </p15:guide>
        <p15:guide id="6" orient="horz" pos="1633">
          <p15:clr>
            <a:srgbClr val="A4A3A4"/>
          </p15:clr>
        </p15:guide>
        <p15:guide id="7" orient="horz" pos="1746">
          <p15:clr>
            <a:srgbClr val="A4A3A4"/>
          </p15:clr>
        </p15:guide>
        <p15:guide id="8" orient="horz" pos="2336">
          <p15:clr>
            <a:srgbClr val="A4A3A4"/>
          </p15:clr>
        </p15:guide>
        <p15:guide id="9" orient="horz" pos="2449">
          <p15:clr>
            <a:srgbClr val="A4A3A4"/>
          </p15:clr>
        </p15:guide>
        <p15:guide id="10" orient="horz" pos="3039">
          <p15:clr>
            <a:srgbClr val="A4A3A4"/>
          </p15:clr>
        </p15:guide>
        <p15:guide id="11" orient="horz" pos="3152">
          <p15:clr>
            <a:srgbClr val="A4A3A4"/>
          </p15:clr>
        </p15:guide>
        <p15:guide id="12" orient="horz" pos="3742">
          <p15:clr>
            <a:srgbClr val="A4A3A4"/>
          </p15:clr>
        </p15:guide>
        <p15:guide id="13" orient="horz" pos="3855">
          <p15:clr>
            <a:srgbClr val="A4A3A4"/>
          </p15:clr>
        </p15:guide>
        <p15:guide id="14" pos="397">
          <p15:clr>
            <a:srgbClr val="A4A3A4"/>
          </p15:clr>
        </p15:guide>
        <p15:guide id="15" pos="2438">
          <p15:clr>
            <a:srgbClr val="A4A3A4"/>
          </p15:clr>
        </p15:guide>
        <p15:guide id="16" pos="2325">
          <p15:clr>
            <a:srgbClr val="A4A3A4"/>
          </p15:clr>
        </p15:guide>
        <p15:guide id="17" pos="4366">
          <p15:clr>
            <a:srgbClr val="A4A3A4"/>
          </p15:clr>
        </p15:guide>
        <p15:guide id="18" pos="4479">
          <p15:clr>
            <a:srgbClr val="A4A3A4"/>
          </p15:clr>
        </p15:guide>
        <p15:guide id="19" pos="1418">
          <p15:clr>
            <a:srgbClr val="A4A3A4"/>
          </p15:clr>
        </p15:guide>
        <p15:guide id="20" pos="1304">
          <p15:clr>
            <a:srgbClr val="A4A3A4"/>
          </p15:clr>
        </p15:guide>
        <p15:guide id="21" pos="5386">
          <p15:clr>
            <a:srgbClr val="A4A3A4"/>
          </p15:clr>
        </p15:guide>
        <p15:guide id="22" pos="5500">
          <p15:clr>
            <a:srgbClr val="A4A3A4"/>
          </p15:clr>
        </p15:guide>
        <p15:guide id="23" pos="3345">
          <p15:clr>
            <a:srgbClr val="A4A3A4"/>
          </p15:clr>
        </p15:guide>
        <p15:guide id="24" pos="3459">
          <p15:clr>
            <a:srgbClr val="A4A3A4"/>
          </p15:clr>
        </p15:guide>
        <p15:guide id="25" pos="6407">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KER, Kirsty" initials="WK" lastIdx="4" clrIdx="0">
    <p:extLst>
      <p:ext uri="{19B8F6BF-5375-455C-9EA6-DF929625EA0E}">
        <p15:presenceInfo xmlns:p15="http://schemas.microsoft.com/office/powerpoint/2012/main" userId="S-1-5-21-1993962763-1659004503-1801674531-167617" providerId="AD"/>
      </p:ext>
    </p:extLst>
  </p:cmAuthor>
  <p:cmAuthor id="2" name="MURPHY-CORKHILL, James" initials="MJ" lastIdx="4" clrIdx="1">
    <p:extLst>
      <p:ext uri="{19B8F6BF-5375-455C-9EA6-DF929625EA0E}">
        <p15:presenceInfo xmlns:p15="http://schemas.microsoft.com/office/powerpoint/2012/main" userId="S-1-5-21-1993962763-1659004503-1801674531-193716" providerId="AD"/>
      </p:ext>
    </p:extLst>
  </p:cmAuthor>
  <p:cmAuthor id="3" name="Catherine" initials="C" lastIdx="154" clrIdx="2">
    <p:extLst>
      <p:ext uri="{19B8F6BF-5375-455C-9EA6-DF929625EA0E}">
        <p15:presenceInfo xmlns:p15="http://schemas.microsoft.com/office/powerpoint/2012/main" userId="S::Catherine.BASSINDALE@EDUCATION.GOV.UK::0b017098-f4b7-45d4-99df-5e57fb416fd1" providerId="AD"/>
      </p:ext>
    </p:extLst>
  </p:cmAuthor>
  <p:cmAuthor id="4" name="Lukas Paleckis" initials="LP" lastIdx="106" clrIdx="3">
    <p:extLst>
      <p:ext uri="{19B8F6BF-5375-455C-9EA6-DF929625EA0E}">
        <p15:presenceInfo xmlns:p15="http://schemas.microsoft.com/office/powerpoint/2012/main" userId="S::lukas.paleckis@yougov.com::ab6eccc7-d88e-4c70-bca9-a8c16ae1cb80" providerId="AD"/>
      </p:ext>
    </p:extLst>
  </p:cmAuthor>
  <p:cmAuthor id="5" name="Jemma Conner" initials="JC" lastIdx="3" clrIdx="4">
    <p:extLst>
      <p:ext uri="{19B8F6BF-5375-455C-9EA6-DF929625EA0E}">
        <p15:presenceInfo xmlns:p15="http://schemas.microsoft.com/office/powerpoint/2012/main" userId="S-1-5-21-4244500858-2814365586-1643306958-226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1C53"/>
    <a:srgbClr val="238B45"/>
    <a:srgbClr val="EB652E"/>
    <a:srgbClr val="EF3B2C"/>
    <a:srgbClr val="08306B"/>
    <a:srgbClr val="FB6A4A"/>
    <a:srgbClr val="82C6C3"/>
    <a:srgbClr val="57BAB7"/>
    <a:srgbClr val="42918F"/>
    <a:srgbClr val="4492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1A8144-D516-4140-A1E6-FEFEF0257D37}" v="1" dt="2021-03-08T11:40:51.0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07" autoAdjust="0"/>
    <p:restoredTop sz="94249" autoAdjust="0"/>
  </p:normalViewPr>
  <p:slideViewPr>
    <p:cSldViewPr snapToGrid="0">
      <p:cViewPr varScale="1">
        <p:scale>
          <a:sx n="72" d="100"/>
          <a:sy n="72" d="100"/>
        </p:scale>
        <p:origin x="54" y="78"/>
      </p:cViewPr>
      <p:guideLst>
        <p:guide orient="horz" pos="340"/>
        <p:guide orient="horz" pos="4445"/>
        <p:guide orient="horz" pos="4536"/>
        <p:guide orient="horz" pos="930"/>
        <p:guide orient="horz" pos="1043"/>
        <p:guide orient="horz" pos="1633"/>
        <p:guide orient="horz" pos="1746"/>
        <p:guide orient="horz" pos="2336"/>
        <p:guide orient="horz" pos="2449"/>
        <p:guide orient="horz" pos="3039"/>
        <p:guide orient="horz" pos="3152"/>
        <p:guide orient="horz" pos="3742"/>
        <p:guide orient="horz" pos="3855"/>
        <p:guide pos="397"/>
        <p:guide pos="2438"/>
        <p:guide pos="2325"/>
        <p:guide pos="4366"/>
        <p:guide pos="4479"/>
        <p:guide pos="1418"/>
        <p:guide pos="1304"/>
        <p:guide pos="5386"/>
        <p:guide pos="5500"/>
        <p:guide pos="3345"/>
        <p:guide pos="3459"/>
        <p:guide pos="6407"/>
      </p:guideLst>
    </p:cSldViewPr>
  </p:slideViewPr>
  <p:outlineViewPr>
    <p:cViewPr>
      <p:scale>
        <a:sx n="33" d="100"/>
        <a:sy n="33" d="100"/>
      </p:scale>
      <p:origin x="0" y="-53454"/>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80" d="100"/>
          <a:sy n="80" d="100"/>
        </p:scale>
        <p:origin x="2496" y="90"/>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SSINDALE, Catherine" userId="0b017098-f4b7-45d4-99df-5e57fb416fd1" providerId="ADAL" clId="{4E4F378A-AD01-4B16-95FC-8478A00E1029}"/>
    <pc:docChg chg="custSel">
      <pc:chgData name="BASSINDALE, Catherine" userId="0b017098-f4b7-45d4-99df-5e57fb416fd1" providerId="ADAL" clId="{4E4F378A-AD01-4B16-95FC-8478A00E1029}" dt="2021-03-04T12:38:11.274" v="1" actId="1592"/>
      <pc:docMkLst>
        <pc:docMk/>
      </pc:docMkLst>
      <pc:sldChg chg="addCm delCm">
        <pc:chgData name="BASSINDALE, Catherine" userId="0b017098-f4b7-45d4-99df-5e57fb416fd1" providerId="ADAL" clId="{4E4F378A-AD01-4B16-95FC-8478A00E1029}" dt="2021-03-04T12:38:11.274" v="1" actId="1592"/>
        <pc:sldMkLst>
          <pc:docMk/>
          <pc:sldMk cId="2344608829" sldId="384"/>
        </pc:sldMkLst>
      </pc:sldChg>
    </pc:docChg>
  </pc:docChgLst>
  <pc:docChgLst>
    <pc:chgData name="BASSINDALE, Catherine" userId="0b017098-f4b7-45d4-99df-5e57fb416fd1" providerId="ADAL" clId="{A41A8144-D516-4140-A1E6-FEFEF0257D37}"/>
    <pc:docChg chg="custSel modSld sldOrd">
      <pc:chgData name="BASSINDALE, Catherine" userId="0b017098-f4b7-45d4-99df-5e57fb416fd1" providerId="ADAL" clId="{A41A8144-D516-4140-A1E6-FEFEF0257D37}" dt="2021-03-08T16:25:36.246" v="56" actId="20577"/>
      <pc:docMkLst>
        <pc:docMk/>
      </pc:docMkLst>
      <pc:sldChg chg="ord addCm delCm modCm">
        <pc:chgData name="BASSINDALE, Catherine" userId="0b017098-f4b7-45d4-99df-5e57fb416fd1" providerId="ADAL" clId="{A41A8144-D516-4140-A1E6-FEFEF0257D37}" dt="2021-03-08T11:06:04.398" v="4" actId="1592"/>
        <pc:sldMkLst>
          <pc:docMk/>
          <pc:sldMk cId="0" sldId="256"/>
        </pc:sldMkLst>
      </pc:sldChg>
      <pc:sldChg chg="modSp mod">
        <pc:chgData name="BASSINDALE, Catherine" userId="0b017098-f4b7-45d4-99df-5e57fb416fd1" providerId="ADAL" clId="{A41A8144-D516-4140-A1E6-FEFEF0257D37}" dt="2021-03-08T11:42:35.277" v="7" actId="255"/>
        <pc:sldMkLst>
          <pc:docMk/>
          <pc:sldMk cId="2184341166" sldId="304"/>
        </pc:sldMkLst>
        <pc:spChg chg="mod">
          <ac:chgData name="BASSINDALE, Catherine" userId="0b017098-f4b7-45d4-99df-5e57fb416fd1" providerId="ADAL" clId="{A41A8144-D516-4140-A1E6-FEFEF0257D37}" dt="2021-03-08T11:42:35.277" v="7" actId="255"/>
          <ac:spMkLst>
            <pc:docMk/>
            <pc:sldMk cId="2184341166" sldId="304"/>
            <ac:spMk id="5" creationId="{00000000-0000-0000-0000-000000000000}"/>
          </ac:spMkLst>
        </pc:spChg>
      </pc:sldChg>
      <pc:sldChg chg="modSp mod">
        <pc:chgData name="BASSINDALE, Catherine" userId="0b017098-f4b7-45d4-99df-5e57fb416fd1" providerId="ADAL" clId="{A41A8144-D516-4140-A1E6-FEFEF0257D37}" dt="2021-03-08T11:43:12.761" v="9" actId="113"/>
        <pc:sldMkLst>
          <pc:docMk/>
          <pc:sldMk cId="293505422" sldId="338"/>
        </pc:sldMkLst>
        <pc:spChg chg="mod">
          <ac:chgData name="BASSINDALE, Catherine" userId="0b017098-f4b7-45d4-99df-5e57fb416fd1" providerId="ADAL" clId="{A41A8144-D516-4140-A1E6-FEFEF0257D37}" dt="2021-03-08T11:43:12.761" v="9" actId="113"/>
          <ac:spMkLst>
            <pc:docMk/>
            <pc:sldMk cId="293505422" sldId="338"/>
            <ac:spMk id="5" creationId="{00000000-0000-0000-0000-000000000000}"/>
          </ac:spMkLst>
        </pc:spChg>
      </pc:sldChg>
      <pc:sldChg chg="modSp mod">
        <pc:chgData name="BASSINDALE, Catherine" userId="0b017098-f4b7-45d4-99df-5e57fb416fd1" providerId="ADAL" clId="{A41A8144-D516-4140-A1E6-FEFEF0257D37}" dt="2021-03-08T16:21:42.247" v="19" actId="20577"/>
        <pc:sldMkLst>
          <pc:docMk/>
          <pc:sldMk cId="3699633735" sldId="339"/>
        </pc:sldMkLst>
        <pc:spChg chg="mod">
          <ac:chgData name="BASSINDALE, Catherine" userId="0b017098-f4b7-45d4-99df-5e57fb416fd1" providerId="ADAL" clId="{A41A8144-D516-4140-A1E6-FEFEF0257D37}" dt="2021-03-08T16:21:42.247" v="19" actId="20577"/>
          <ac:spMkLst>
            <pc:docMk/>
            <pc:sldMk cId="3699633735" sldId="339"/>
            <ac:spMk id="5" creationId="{00000000-0000-0000-0000-000000000000}"/>
          </ac:spMkLst>
        </pc:spChg>
      </pc:sldChg>
      <pc:sldChg chg="modSp mod">
        <pc:chgData name="BASSINDALE, Catherine" userId="0b017098-f4b7-45d4-99df-5e57fb416fd1" providerId="ADAL" clId="{A41A8144-D516-4140-A1E6-FEFEF0257D37}" dt="2021-03-08T11:42:09.218" v="6" actId="255"/>
        <pc:sldMkLst>
          <pc:docMk/>
          <pc:sldMk cId="2103191461" sldId="366"/>
        </pc:sldMkLst>
        <pc:spChg chg="mod">
          <ac:chgData name="BASSINDALE, Catherine" userId="0b017098-f4b7-45d4-99df-5e57fb416fd1" providerId="ADAL" clId="{A41A8144-D516-4140-A1E6-FEFEF0257D37}" dt="2021-03-08T11:42:09.218" v="6" actId="255"/>
          <ac:spMkLst>
            <pc:docMk/>
            <pc:sldMk cId="2103191461" sldId="366"/>
            <ac:spMk id="147" creationId="{00000000-0000-0000-0000-000000000000}"/>
          </ac:spMkLst>
        </pc:spChg>
      </pc:sldChg>
      <pc:sldChg chg="modSp mod">
        <pc:chgData name="BASSINDALE, Catherine" userId="0b017098-f4b7-45d4-99df-5e57fb416fd1" providerId="ADAL" clId="{A41A8144-D516-4140-A1E6-FEFEF0257D37}" dt="2021-03-08T11:41:35.399" v="5" actId="255"/>
        <pc:sldMkLst>
          <pc:docMk/>
          <pc:sldMk cId="2375080375" sldId="370"/>
        </pc:sldMkLst>
        <pc:spChg chg="mod">
          <ac:chgData name="BASSINDALE, Catherine" userId="0b017098-f4b7-45d4-99df-5e57fb416fd1" providerId="ADAL" clId="{A41A8144-D516-4140-A1E6-FEFEF0257D37}" dt="2021-03-08T11:41:35.399" v="5" actId="255"/>
          <ac:spMkLst>
            <pc:docMk/>
            <pc:sldMk cId="2375080375" sldId="370"/>
            <ac:spMk id="17" creationId="{9244AF9D-EA24-4944-AE9C-82839F1E5FA8}"/>
          </ac:spMkLst>
        </pc:spChg>
      </pc:sldChg>
      <pc:sldChg chg="modSp mod">
        <pc:chgData name="BASSINDALE, Catherine" userId="0b017098-f4b7-45d4-99df-5e57fb416fd1" providerId="ADAL" clId="{A41A8144-D516-4140-A1E6-FEFEF0257D37}" dt="2021-03-08T16:25:36.246" v="56" actId="20577"/>
        <pc:sldMkLst>
          <pc:docMk/>
          <pc:sldMk cId="2344608829" sldId="384"/>
        </pc:sldMkLst>
        <pc:spChg chg="mod">
          <ac:chgData name="BASSINDALE, Catherine" userId="0b017098-f4b7-45d4-99df-5e57fb416fd1" providerId="ADAL" clId="{A41A8144-D516-4140-A1E6-FEFEF0257D37}" dt="2021-03-08T16:25:36.246" v="56" actId="20577"/>
          <ac:spMkLst>
            <pc:docMk/>
            <pc:sldMk cId="2344608829" sldId="384"/>
            <ac:spMk id="4" creationId="{5C76ECD9-016E-4B82-8407-FEB8259EBC8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chartUserShapes" Target="../drawings/drawing3.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chartUserShapes" Target="../drawings/drawing4.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chartUserShapes" Target="../drawings/drawing5.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 Id="rId4" Type="http://schemas.openxmlformats.org/officeDocument/2006/relationships/chartUserShapes" Target="../drawings/drawing6.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0.xml"/><Relationship Id="rId1" Type="http://schemas.microsoft.com/office/2011/relationships/chartStyle" Target="style70.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1.xml"/><Relationship Id="rId1" Type="http://schemas.microsoft.com/office/2011/relationships/chartStyle" Target="style71.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2.xml"/><Relationship Id="rId1" Type="http://schemas.microsoft.com/office/2011/relationships/chartStyle" Target="style72.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3.xml"/><Relationship Id="rId1" Type="http://schemas.microsoft.com/office/2011/relationships/chartStyle" Target="style7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74.xml"/><Relationship Id="rId1" Type="http://schemas.microsoft.com/office/2011/relationships/chartStyle" Target="style7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348348812835378E-2"/>
          <c:y val="0.17569521661537491"/>
          <c:w val="0.92786874129410868"/>
          <c:h val="0.47955194315684802"/>
        </c:manualLayout>
      </c:layout>
      <c:barChart>
        <c:barDir val="col"/>
        <c:grouping val="clustered"/>
        <c:varyColors val="0"/>
        <c:ser>
          <c:idx val="0"/>
          <c:order val="0"/>
          <c:tx>
            <c:strRef>
              <c:f>Sheet1!$B$1</c:f>
              <c:strCache>
                <c:ptCount val="1"/>
                <c:pt idx="0">
                  <c:v>Working class</c:v>
                </c:pt>
              </c:strCache>
            </c:strRef>
          </c:tx>
          <c:spPr>
            <a:solidFill>
              <a:srgbClr val="EF3B2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 year olds</c:v>
                </c:pt>
                <c:pt idx="1">
                  <c:v>25-49 year olds</c:v>
                </c:pt>
                <c:pt idx="2">
                  <c:v>50-64 year olds</c:v>
                </c:pt>
                <c:pt idx="3">
                  <c:v>65+ year olds</c:v>
                </c:pt>
              </c:strCache>
            </c:strRef>
          </c:cat>
          <c:val>
            <c:numRef>
              <c:f>Sheet1!$B$2:$B$5</c:f>
              <c:numCache>
                <c:formatCode>0%</c:formatCode>
                <c:ptCount val="4"/>
                <c:pt idx="0">
                  <c:v>0.4</c:v>
                </c:pt>
                <c:pt idx="1">
                  <c:v>0.5</c:v>
                </c:pt>
                <c:pt idx="2">
                  <c:v>0.54</c:v>
                </c:pt>
                <c:pt idx="3">
                  <c:v>0.41</c:v>
                </c:pt>
              </c:numCache>
            </c:numRef>
          </c:val>
          <c:extLst>
            <c:ext xmlns:c16="http://schemas.microsoft.com/office/drawing/2014/chart" uri="{C3380CC4-5D6E-409C-BE32-E72D297353CC}">
              <c16:uniqueId val="{00000000-DEF8-44CB-9900-B5A15F1E8385}"/>
            </c:ext>
          </c:extLst>
        </c:ser>
        <c:ser>
          <c:idx val="1"/>
          <c:order val="1"/>
          <c:tx>
            <c:strRef>
              <c:f>Sheet1!$C$1</c:f>
              <c:strCache>
                <c:ptCount val="1"/>
                <c:pt idx="0">
                  <c:v>Middle class</c:v>
                </c:pt>
              </c:strCache>
            </c:strRef>
          </c:tx>
          <c:spPr>
            <a:solidFill>
              <a:srgbClr val="FB6A4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 year olds</c:v>
                </c:pt>
                <c:pt idx="1">
                  <c:v>25-49 year olds</c:v>
                </c:pt>
                <c:pt idx="2">
                  <c:v>50-64 year olds</c:v>
                </c:pt>
                <c:pt idx="3">
                  <c:v>65+ year olds</c:v>
                </c:pt>
              </c:strCache>
            </c:strRef>
          </c:cat>
          <c:val>
            <c:numRef>
              <c:f>Sheet1!$C$2:$C$5</c:f>
              <c:numCache>
                <c:formatCode>0%</c:formatCode>
                <c:ptCount val="4"/>
                <c:pt idx="0">
                  <c:v>0.42</c:v>
                </c:pt>
                <c:pt idx="1">
                  <c:v>0.33</c:v>
                </c:pt>
                <c:pt idx="2">
                  <c:v>0.31</c:v>
                </c:pt>
                <c:pt idx="3">
                  <c:v>0.43</c:v>
                </c:pt>
              </c:numCache>
            </c:numRef>
          </c:val>
          <c:extLst>
            <c:ext xmlns:c16="http://schemas.microsoft.com/office/drawing/2014/chart" uri="{C3380CC4-5D6E-409C-BE32-E72D297353CC}">
              <c16:uniqueId val="{00000001-DEF8-44CB-9900-B5A15F1E8385}"/>
            </c:ext>
          </c:extLst>
        </c:ser>
        <c:ser>
          <c:idx val="2"/>
          <c:order val="2"/>
          <c:tx>
            <c:strRef>
              <c:f>Sheet1!$D$1</c:f>
              <c:strCache>
                <c:ptCount val="1"/>
                <c:pt idx="0">
                  <c:v>Upper class</c:v>
                </c:pt>
              </c:strCache>
            </c:strRef>
          </c:tx>
          <c:spPr>
            <a:noFill/>
            <a:ln>
              <a:solidFill>
                <a:srgbClr val="EF3B2C"/>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 year olds</c:v>
                </c:pt>
                <c:pt idx="1">
                  <c:v>25-49 year olds</c:v>
                </c:pt>
                <c:pt idx="2">
                  <c:v>50-64 year olds</c:v>
                </c:pt>
                <c:pt idx="3">
                  <c:v>65+ year olds</c:v>
                </c:pt>
              </c:strCache>
            </c:strRef>
          </c:cat>
          <c:val>
            <c:numRef>
              <c:f>Sheet1!$D$2:$D$5</c:f>
              <c:numCache>
                <c:formatCode>0%</c:formatCode>
                <c:ptCount val="4"/>
                <c:pt idx="0">
                  <c:v>0.01</c:v>
                </c:pt>
                <c:pt idx="1">
                  <c:v>0</c:v>
                </c:pt>
                <c:pt idx="2">
                  <c:v>0</c:v>
                </c:pt>
                <c:pt idx="3">
                  <c:v>0</c:v>
                </c:pt>
              </c:numCache>
            </c:numRef>
          </c:val>
          <c:extLst>
            <c:ext xmlns:c16="http://schemas.microsoft.com/office/drawing/2014/chart" uri="{C3380CC4-5D6E-409C-BE32-E72D297353CC}">
              <c16:uniqueId val="{00000002-DEF8-44CB-9900-B5A15F1E8385}"/>
            </c:ext>
          </c:extLst>
        </c:ser>
        <c:ser>
          <c:idx val="3"/>
          <c:order val="3"/>
          <c:tx>
            <c:strRef>
              <c:f>Sheet1!$E$1</c:f>
              <c:strCache>
                <c:ptCount val="1"/>
                <c:pt idx="0">
                  <c:v>None of these</c:v>
                </c:pt>
              </c:strCache>
            </c:strRef>
          </c:tx>
          <c:spPr>
            <a:solidFill>
              <a:srgbClr val="FC927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 year olds</c:v>
                </c:pt>
                <c:pt idx="1">
                  <c:v>25-49 year olds</c:v>
                </c:pt>
                <c:pt idx="2">
                  <c:v>50-64 year olds</c:v>
                </c:pt>
                <c:pt idx="3">
                  <c:v>65+ year olds</c:v>
                </c:pt>
              </c:strCache>
            </c:strRef>
          </c:cat>
          <c:val>
            <c:numRef>
              <c:f>Sheet1!$E$2:$E$5</c:f>
              <c:numCache>
                <c:formatCode>0%</c:formatCode>
                <c:ptCount val="4"/>
                <c:pt idx="0">
                  <c:v>7.0000000000000007E-2</c:v>
                </c:pt>
                <c:pt idx="1">
                  <c:v>0.11</c:v>
                </c:pt>
                <c:pt idx="2">
                  <c:v>0.12</c:v>
                </c:pt>
                <c:pt idx="3">
                  <c:v>0.13</c:v>
                </c:pt>
              </c:numCache>
            </c:numRef>
          </c:val>
          <c:extLst>
            <c:ext xmlns:c16="http://schemas.microsoft.com/office/drawing/2014/chart" uri="{C3380CC4-5D6E-409C-BE32-E72D297353CC}">
              <c16:uniqueId val="{00000003-DEF8-44CB-9900-B5A15F1E8385}"/>
            </c:ext>
          </c:extLst>
        </c:ser>
        <c:ser>
          <c:idx val="4"/>
          <c:order val="4"/>
          <c:tx>
            <c:strRef>
              <c:f>Sheet1!$F$1</c:f>
              <c:strCache>
                <c:ptCount val="1"/>
                <c:pt idx="0">
                  <c:v>Don’t know</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 year olds</c:v>
                </c:pt>
                <c:pt idx="1">
                  <c:v>25-49 year olds</c:v>
                </c:pt>
                <c:pt idx="2">
                  <c:v>50-64 year olds</c:v>
                </c:pt>
                <c:pt idx="3">
                  <c:v>65+ year olds</c:v>
                </c:pt>
              </c:strCache>
            </c:strRef>
          </c:cat>
          <c:val>
            <c:numRef>
              <c:f>Sheet1!$F$2:$F$5</c:f>
              <c:numCache>
                <c:formatCode>0%</c:formatCode>
                <c:ptCount val="4"/>
                <c:pt idx="0">
                  <c:v>0.11</c:v>
                </c:pt>
                <c:pt idx="1">
                  <c:v>0.06</c:v>
                </c:pt>
                <c:pt idx="2">
                  <c:v>0.03</c:v>
                </c:pt>
                <c:pt idx="3">
                  <c:v>0.03</c:v>
                </c:pt>
              </c:numCache>
            </c:numRef>
          </c:val>
          <c:extLst>
            <c:ext xmlns:c16="http://schemas.microsoft.com/office/drawing/2014/chart" uri="{C3380CC4-5D6E-409C-BE32-E72D297353CC}">
              <c16:uniqueId val="{00000004-DEF8-44CB-9900-B5A15F1E8385}"/>
            </c:ext>
          </c:extLst>
        </c:ser>
        <c:dLbls>
          <c:dLblPos val="inEnd"/>
          <c:showLegendKey val="0"/>
          <c:showVal val="1"/>
          <c:showCatName val="0"/>
          <c:showSerName val="0"/>
          <c:showPercent val="0"/>
          <c:showBubbleSize val="0"/>
        </c:dLbls>
        <c:gapWidth val="219"/>
        <c:overlap val="-27"/>
        <c:axId val="1974066176"/>
        <c:axId val="267508576"/>
      </c:barChart>
      <c:catAx>
        <c:axId val="1974066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7508576"/>
        <c:crosses val="autoZero"/>
        <c:auto val="1"/>
        <c:lblAlgn val="ctr"/>
        <c:lblOffset val="100"/>
        <c:noMultiLvlLbl val="0"/>
      </c:catAx>
      <c:valAx>
        <c:axId val="267508576"/>
        <c:scaling>
          <c:orientation val="minMax"/>
        </c:scaling>
        <c:delete val="1"/>
        <c:axPos val="l"/>
        <c:numFmt formatCode="0%" sourceLinked="1"/>
        <c:majorTickMark val="none"/>
        <c:minorTickMark val="none"/>
        <c:tickLblPos val="nextTo"/>
        <c:crossAx val="1974066176"/>
        <c:crosses val="autoZero"/>
        <c:crossBetween val="between"/>
      </c:valAx>
      <c:spPr>
        <a:noFill/>
        <a:ln>
          <a:noFill/>
        </a:ln>
        <a:effectLst/>
      </c:spPr>
    </c:plotArea>
    <c:legend>
      <c:legendPos val="b"/>
      <c:layout>
        <c:manualLayout>
          <c:xMode val="edge"/>
          <c:yMode val="edge"/>
          <c:x val="0.21382416981564101"/>
          <c:y val="0.84010501744533217"/>
          <c:w val="0.57235166036871798"/>
          <c:h val="0.1519937585390800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01713965833898"/>
          <c:y val="0.19825148089067066"/>
          <c:w val="0.9676173785909602"/>
          <c:h val="0.71369415997349028"/>
        </c:manualLayout>
      </c:layout>
      <c:barChart>
        <c:barDir val="bar"/>
        <c:grouping val="clustered"/>
        <c:varyColors val="0"/>
        <c:ser>
          <c:idx val="0"/>
          <c:order val="0"/>
          <c:tx>
            <c:strRef>
              <c:f>Sheet1!$B$1</c:f>
              <c:strCache>
                <c:ptCount val="1"/>
                <c:pt idx="0">
                  <c:v>What do you think have been the most negative impacts of coronavirus to people in your local area? Please tick up to 22</c:v>
                </c:pt>
              </c:strCache>
            </c:strRef>
          </c:tx>
          <c:spPr>
            <a:solidFill>
              <a:srgbClr val="238B45"/>
            </a:solidFill>
            <a:ln>
              <a:noFill/>
            </a:ln>
            <a:effectLst/>
          </c:spPr>
          <c:invertIfNegative val="0"/>
          <c:dPt>
            <c:idx val="0"/>
            <c:invertIfNegative val="0"/>
            <c:bubble3D val="0"/>
            <c:spPr>
              <a:solidFill>
                <a:srgbClr val="74C476"/>
              </a:solidFill>
              <a:ln>
                <a:noFill/>
              </a:ln>
              <a:effectLst/>
            </c:spPr>
            <c:extLst>
              <c:ext xmlns:c16="http://schemas.microsoft.com/office/drawing/2014/chart" uri="{C3380CC4-5D6E-409C-BE32-E72D297353CC}">
                <c16:uniqueId val="{00000009-9AFF-4A47-9C63-A31B6186BCD5}"/>
              </c:ext>
            </c:extLst>
          </c:dPt>
          <c:dPt>
            <c:idx val="6"/>
            <c:invertIfNegative val="0"/>
            <c:bubble3D val="0"/>
            <c:spPr>
              <a:solidFill>
                <a:srgbClr val="238B45"/>
              </a:solidFill>
              <a:ln>
                <a:noFill/>
              </a:ln>
              <a:effectLst/>
            </c:spPr>
            <c:extLst>
              <c:ext xmlns:c16="http://schemas.microsoft.com/office/drawing/2014/chart" uri="{C3380CC4-5D6E-409C-BE32-E72D297353CC}">
                <c16:uniqueId val="{00000001-9AFF-4A47-9C63-A31B6186BCD5}"/>
              </c:ext>
            </c:extLst>
          </c:dPt>
          <c:dPt>
            <c:idx val="8"/>
            <c:invertIfNegative val="0"/>
            <c:bubble3D val="0"/>
            <c:spPr>
              <a:solidFill>
                <a:srgbClr val="238B45"/>
              </a:solidFill>
              <a:ln>
                <a:noFill/>
              </a:ln>
              <a:effectLst/>
            </c:spPr>
            <c:extLst>
              <c:ext xmlns:c16="http://schemas.microsoft.com/office/drawing/2014/chart" uri="{C3380CC4-5D6E-409C-BE32-E72D297353CC}">
                <c16:uniqueId val="{00000003-9AFF-4A47-9C63-A31B6186BCD5}"/>
              </c:ext>
            </c:extLst>
          </c:dPt>
          <c:dLbls>
            <c:dLbl>
              <c:idx val="0"/>
              <c:tx>
                <c:rich>
                  <a:bodyPr/>
                  <a:lstStyle/>
                  <a:p>
                    <a:r>
                      <a:rPr lang="en-US"/>
                      <a:t>51%</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9AFF-4A47-9C63-A31B6186BCD5}"/>
                </c:ext>
              </c:extLst>
            </c:dLbl>
            <c:dLbl>
              <c:idx val="1"/>
              <c:tx>
                <c:rich>
                  <a:bodyPr/>
                  <a:lstStyle/>
                  <a:p>
                    <a:r>
                      <a:rPr lang="en-US"/>
                      <a:t>59%</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9AFF-4A47-9C63-A31B6186BCD5}"/>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9AFF-4A47-9C63-A31B6186BCD5}"/>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9AFF-4A47-9C63-A31B6186BCD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c:formatCode>
                <c:ptCount val="2"/>
                <c:pt idx="0">
                  <c:v>0.42</c:v>
                </c:pt>
                <c:pt idx="1">
                  <c:v>0.51</c:v>
                </c:pt>
              </c:numCache>
            </c:numRef>
          </c:val>
          <c:extLst>
            <c:ext xmlns:c16="http://schemas.microsoft.com/office/drawing/2014/chart" uri="{C3380CC4-5D6E-409C-BE32-E72D297353CC}">
              <c16:uniqueId val="{00000006-9AFF-4A47-9C63-A31B6186BCD5}"/>
            </c:ext>
          </c:extLst>
        </c:ser>
        <c:dLbls>
          <c:dLblPos val="inEnd"/>
          <c:showLegendKey val="0"/>
          <c:showVal val="1"/>
          <c:showCatName val="0"/>
          <c:showSerName val="0"/>
          <c:showPercent val="0"/>
          <c:showBubbleSize val="0"/>
        </c:dLbls>
        <c:gapWidth val="5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238B45"/>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67145596256473E-2"/>
          <c:y val="0.12218557564892041"/>
          <c:w val="0.9676173785909602"/>
          <c:h val="0.71369415997349028"/>
        </c:manualLayout>
      </c:layout>
      <c:barChart>
        <c:barDir val="bar"/>
        <c:grouping val="clustered"/>
        <c:varyColors val="0"/>
        <c:ser>
          <c:idx val="0"/>
          <c:order val="0"/>
          <c:tx>
            <c:strRef>
              <c:f>Sheet1!$B$1</c:f>
              <c:strCache>
                <c:ptCount val="1"/>
                <c:pt idx="0">
                  <c:v>What do you think have been the most negative impacts of coronavirus to people in your local area? Please tick up to 22</c:v>
                </c:pt>
              </c:strCache>
            </c:strRef>
          </c:tx>
          <c:spPr>
            <a:solidFill>
              <a:srgbClr val="74C476"/>
            </a:solidFill>
            <a:ln>
              <a:noFill/>
            </a:ln>
            <a:effectLst/>
          </c:spPr>
          <c:invertIfNegative val="0"/>
          <c:dPt>
            <c:idx val="0"/>
            <c:invertIfNegative val="0"/>
            <c:bubble3D val="0"/>
            <c:spPr>
              <a:solidFill>
                <a:srgbClr val="EDF8E9"/>
              </a:solidFill>
              <a:ln>
                <a:noFill/>
              </a:ln>
              <a:effectLst/>
            </c:spPr>
            <c:extLst>
              <c:ext xmlns:c16="http://schemas.microsoft.com/office/drawing/2014/chart" uri="{C3380CC4-5D6E-409C-BE32-E72D297353CC}">
                <c16:uniqueId val="{0000000A-6090-4318-9B57-3FE7B6FB54E5}"/>
              </c:ext>
            </c:extLst>
          </c:dPt>
          <c:dPt>
            <c:idx val="1"/>
            <c:invertIfNegative val="0"/>
            <c:bubble3D val="0"/>
            <c:spPr>
              <a:solidFill>
                <a:srgbClr val="BAE4B3"/>
              </a:solidFill>
              <a:ln>
                <a:noFill/>
              </a:ln>
              <a:effectLst/>
            </c:spPr>
            <c:extLst>
              <c:ext xmlns:c16="http://schemas.microsoft.com/office/drawing/2014/chart" uri="{C3380CC4-5D6E-409C-BE32-E72D297353CC}">
                <c16:uniqueId val="{00000009-6090-4318-9B57-3FE7B6FB54E5}"/>
              </c:ext>
            </c:extLst>
          </c:dPt>
          <c:dPt>
            <c:idx val="3"/>
            <c:invertIfNegative val="0"/>
            <c:bubble3D val="0"/>
            <c:spPr>
              <a:solidFill>
                <a:srgbClr val="238B45"/>
              </a:solidFill>
              <a:ln>
                <a:noFill/>
              </a:ln>
              <a:effectLst/>
            </c:spPr>
            <c:extLst>
              <c:ext xmlns:c16="http://schemas.microsoft.com/office/drawing/2014/chart" uri="{C3380CC4-5D6E-409C-BE32-E72D297353CC}">
                <c16:uniqueId val="{00000008-6090-4318-9B57-3FE7B6FB54E5}"/>
              </c:ext>
            </c:extLst>
          </c:dPt>
          <c:dPt>
            <c:idx val="6"/>
            <c:invertIfNegative val="0"/>
            <c:bubble3D val="0"/>
            <c:spPr>
              <a:solidFill>
                <a:srgbClr val="74C476"/>
              </a:solidFill>
              <a:ln>
                <a:noFill/>
              </a:ln>
              <a:effectLst/>
            </c:spPr>
            <c:extLst>
              <c:ext xmlns:c16="http://schemas.microsoft.com/office/drawing/2014/chart" uri="{C3380CC4-5D6E-409C-BE32-E72D297353CC}">
                <c16:uniqueId val="{00000001-6090-4318-9B57-3FE7B6FB54E5}"/>
              </c:ext>
            </c:extLst>
          </c:dPt>
          <c:dPt>
            <c:idx val="8"/>
            <c:invertIfNegative val="0"/>
            <c:bubble3D val="0"/>
            <c:spPr>
              <a:solidFill>
                <a:schemeClr val="bg1">
                  <a:lumMod val="75000"/>
                </a:schemeClr>
              </a:solidFill>
              <a:ln>
                <a:noFill/>
              </a:ln>
              <a:effectLst/>
            </c:spPr>
            <c:extLst>
              <c:ext xmlns:c16="http://schemas.microsoft.com/office/drawing/2014/chart" uri="{C3380CC4-5D6E-409C-BE32-E72D297353CC}">
                <c16:uniqueId val="{00000003-6090-4318-9B57-3FE7B6FB54E5}"/>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A-6090-4318-9B57-3FE7B6FB54E5}"/>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6090-4318-9B57-3FE7B6FB54E5}"/>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6090-4318-9B57-3FE7B6FB54E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65+</c:v>
                </c:pt>
                <c:pt idx="1">
                  <c:v>50-64</c:v>
                </c:pt>
                <c:pt idx="2">
                  <c:v>25-49</c:v>
                </c:pt>
                <c:pt idx="3">
                  <c:v>18-24</c:v>
                </c:pt>
              </c:strCache>
            </c:strRef>
          </c:cat>
          <c:val>
            <c:numRef>
              <c:f>Sheet1!$B$2:$B$5</c:f>
              <c:numCache>
                <c:formatCode>0%</c:formatCode>
                <c:ptCount val="4"/>
                <c:pt idx="0">
                  <c:v>0.35</c:v>
                </c:pt>
                <c:pt idx="1">
                  <c:v>0.46</c:v>
                </c:pt>
                <c:pt idx="2">
                  <c:v>0.52</c:v>
                </c:pt>
                <c:pt idx="3">
                  <c:v>0.49</c:v>
                </c:pt>
              </c:numCache>
            </c:numRef>
          </c:val>
          <c:extLst>
            <c:ext xmlns:c16="http://schemas.microsoft.com/office/drawing/2014/chart" uri="{C3380CC4-5D6E-409C-BE32-E72D297353CC}">
              <c16:uniqueId val="{00000006-6090-4318-9B57-3FE7B6FB54E5}"/>
            </c:ext>
          </c:extLst>
        </c:ser>
        <c:dLbls>
          <c:dLblPos val="inEnd"/>
          <c:showLegendKey val="0"/>
          <c:showVal val="1"/>
          <c:showCatName val="0"/>
          <c:showSerName val="0"/>
          <c:showPercent val="0"/>
          <c:showBubbleSize val="0"/>
        </c:dLbls>
        <c:gapWidth val="2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238B45"/>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83909318852937"/>
          <c:y val="0.12218557564892041"/>
          <c:w val="0.80816090681147057"/>
          <c:h val="0.68122103575959325"/>
        </c:manualLayout>
      </c:layout>
      <c:barChart>
        <c:barDir val="bar"/>
        <c:grouping val="clustered"/>
        <c:varyColors val="0"/>
        <c:ser>
          <c:idx val="0"/>
          <c:order val="0"/>
          <c:tx>
            <c:strRef>
              <c:f>Sheet1!$B$1</c:f>
              <c:strCache>
                <c:ptCount val="1"/>
                <c:pt idx="0">
                  <c:v>What do you think have been the most negative impacts of coronavirus to people in your local area? Please tick up to 22</c:v>
                </c:pt>
              </c:strCache>
            </c:strRef>
          </c:tx>
          <c:spPr>
            <a:solidFill>
              <a:srgbClr val="74C476"/>
            </a:solidFill>
            <a:ln>
              <a:noFill/>
            </a:ln>
            <a:effectLst/>
          </c:spPr>
          <c:invertIfNegative val="0"/>
          <c:dPt>
            <c:idx val="1"/>
            <c:invertIfNegative val="0"/>
            <c:bubble3D val="0"/>
            <c:spPr>
              <a:solidFill>
                <a:srgbClr val="238B45"/>
              </a:solidFill>
              <a:ln>
                <a:noFill/>
              </a:ln>
              <a:effectLst/>
            </c:spPr>
            <c:extLst>
              <c:ext xmlns:c16="http://schemas.microsoft.com/office/drawing/2014/chart" uri="{C3380CC4-5D6E-409C-BE32-E72D297353CC}">
                <c16:uniqueId val="{00000008-1061-4055-8119-C0D7E18A92AF}"/>
              </c:ext>
            </c:extLst>
          </c:dPt>
          <c:dPt>
            <c:idx val="6"/>
            <c:invertIfNegative val="0"/>
            <c:bubble3D val="0"/>
            <c:spPr>
              <a:solidFill>
                <a:srgbClr val="74C476"/>
              </a:solidFill>
              <a:ln>
                <a:noFill/>
              </a:ln>
              <a:effectLst/>
            </c:spPr>
            <c:extLst>
              <c:ext xmlns:c16="http://schemas.microsoft.com/office/drawing/2014/chart" uri="{C3380CC4-5D6E-409C-BE32-E72D297353CC}">
                <c16:uniqueId val="{00000001-1061-4055-8119-C0D7E18A92AF}"/>
              </c:ext>
            </c:extLst>
          </c:dPt>
          <c:dPt>
            <c:idx val="8"/>
            <c:invertIfNegative val="0"/>
            <c:bubble3D val="0"/>
            <c:spPr>
              <a:solidFill>
                <a:schemeClr val="bg1">
                  <a:lumMod val="75000"/>
                </a:schemeClr>
              </a:solidFill>
              <a:ln>
                <a:noFill/>
              </a:ln>
              <a:effectLst/>
            </c:spPr>
            <c:extLst>
              <c:ext xmlns:c16="http://schemas.microsoft.com/office/drawing/2014/chart" uri="{C3380CC4-5D6E-409C-BE32-E72D297353CC}">
                <c16:uniqueId val="{00000003-1061-4055-8119-C0D7E18A92AF}"/>
              </c:ext>
            </c:extLst>
          </c:dPt>
          <c:dLbls>
            <c:dLbl>
              <c:idx val="0"/>
              <c:tx>
                <c:rich>
                  <a:bodyPr/>
                  <a:lstStyle/>
                  <a:p>
                    <a:r>
                      <a:rPr lang="en-US"/>
                      <a:t>42%</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1061-4055-8119-C0D7E18A92AF}"/>
                </c:ext>
              </c:extLst>
            </c:dLbl>
            <c:dLbl>
              <c:idx val="1"/>
              <c:tx>
                <c:rich>
                  <a:bodyPr/>
                  <a:lstStyle/>
                  <a:p>
                    <a:r>
                      <a:rPr lang="en-US"/>
                      <a:t>51%</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1061-4055-8119-C0D7E18A92AF}"/>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1061-4055-8119-C0D7E18A92AF}"/>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1061-4055-8119-C0D7E18A92A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c:formatCode>
                <c:ptCount val="2"/>
                <c:pt idx="0">
                  <c:v>0.51</c:v>
                </c:pt>
                <c:pt idx="1">
                  <c:v>0.59</c:v>
                </c:pt>
              </c:numCache>
            </c:numRef>
          </c:val>
          <c:extLst>
            <c:ext xmlns:c16="http://schemas.microsoft.com/office/drawing/2014/chart" uri="{C3380CC4-5D6E-409C-BE32-E72D297353CC}">
              <c16:uniqueId val="{00000006-1061-4055-8119-C0D7E18A92AF}"/>
            </c:ext>
          </c:extLst>
        </c:ser>
        <c:dLbls>
          <c:dLblPos val="inEnd"/>
          <c:showLegendKey val="0"/>
          <c:showVal val="1"/>
          <c:showCatName val="0"/>
          <c:showSerName val="0"/>
          <c:showPercent val="0"/>
          <c:showBubbleSize val="0"/>
        </c:dLbls>
        <c:gapWidth val="5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238B45"/>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0778328458272"/>
          <c:y val="0.23411398238355108"/>
          <c:w val="0.83304423513044468"/>
          <c:h val="0.76289621656323925"/>
        </c:manualLayout>
      </c:layout>
      <c:barChart>
        <c:barDir val="bar"/>
        <c:grouping val="percentStacked"/>
        <c:varyColors val="0"/>
        <c:ser>
          <c:idx val="0"/>
          <c:order val="0"/>
          <c:tx>
            <c:strRef>
              <c:f>Sheet1!$B$1</c:f>
              <c:strCache>
                <c:ptCount val="1"/>
                <c:pt idx="0">
                  <c:v>Suffered more than other parts of the country</c:v>
                </c:pt>
              </c:strCache>
            </c:strRef>
          </c:tx>
          <c:spPr>
            <a:solidFill>
              <a:srgbClr val="238B4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...education?</c:v>
                </c:pt>
                <c:pt idx="1">
                  <c:v>...living standards?</c:v>
                </c:pt>
                <c:pt idx="2">
                  <c:v>...health?</c:v>
                </c:pt>
                <c:pt idx="3">
                  <c:v>...employment?</c:v>
                </c:pt>
              </c:strCache>
            </c:strRef>
          </c:cat>
          <c:val>
            <c:numRef>
              <c:f>Sheet1!$B$2:$B$5</c:f>
              <c:numCache>
                <c:formatCode>0%</c:formatCode>
                <c:ptCount val="4"/>
                <c:pt idx="0">
                  <c:v>0.14000000000000001</c:v>
                </c:pt>
                <c:pt idx="1">
                  <c:v>0.19</c:v>
                </c:pt>
                <c:pt idx="2">
                  <c:v>0.22</c:v>
                </c:pt>
                <c:pt idx="3">
                  <c:v>0.24</c:v>
                </c:pt>
              </c:numCache>
            </c:numRef>
          </c:val>
          <c:extLst>
            <c:ext xmlns:c16="http://schemas.microsoft.com/office/drawing/2014/chart" uri="{C3380CC4-5D6E-409C-BE32-E72D297353CC}">
              <c16:uniqueId val="{00000000-DD46-45DA-8F5B-AA5696F48953}"/>
            </c:ext>
          </c:extLst>
        </c:ser>
        <c:ser>
          <c:idx val="1"/>
          <c:order val="1"/>
          <c:tx>
            <c:strRef>
              <c:f>Sheet1!$C$1</c:f>
              <c:strCache>
                <c:ptCount val="1"/>
                <c:pt idx="0">
                  <c:v>Suffered less than other parts of the country</c:v>
                </c:pt>
              </c:strCache>
            </c:strRef>
          </c:tx>
          <c:spPr>
            <a:solidFill>
              <a:srgbClr val="74C47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...education?</c:v>
                </c:pt>
                <c:pt idx="1">
                  <c:v>...living standards?</c:v>
                </c:pt>
                <c:pt idx="2">
                  <c:v>...health?</c:v>
                </c:pt>
                <c:pt idx="3">
                  <c:v>...employment?</c:v>
                </c:pt>
              </c:strCache>
            </c:strRef>
          </c:cat>
          <c:val>
            <c:numRef>
              <c:f>Sheet1!$C$2:$C$5</c:f>
              <c:numCache>
                <c:formatCode>0%</c:formatCode>
                <c:ptCount val="4"/>
                <c:pt idx="0">
                  <c:v>0.08</c:v>
                </c:pt>
                <c:pt idx="1">
                  <c:v>0.13</c:v>
                </c:pt>
                <c:pt idx="2">
                  <c:v>0.14000000000000001</c:v>
                </c:pt>
                <c:pt idx="3">
                  <c:v>0.11</c:v>
                </c:pt>
              </c:numCache>
            </c:numRef>
          </c:val>
          <c:extLst>
            <c:ext xmlns:c16="http://schemas.microsoft.com/office/drawing/2014/chart" uri="{C3380CC4-5D6E-409C-BE32-E72D297353CC}">
              <c16:uniqueId val="{00000001-DD46-45DA-8F5B-AA5696F48953}"/>
            </c:ext>
          </c:extLst>
        </c:ser>
        <c:ser>
          <c:idx val="2"/>
          <c:order val="2"/>
          <c:tx>
            <c:strRef>
              <c:f>Sheet1!$D$1</c:f>
              <c:strCache>
                <c:ptCount val="1"/>
                <c:pt idx="0">
                  <c:v>Been impacted about the same as other parts of the country</c:v>
                </c:pt>
              </c:strCache>
            </c:strRef>
          </c:tx>
          <c:spPr>
            <a:solidFill>
              <a:srgbClr val="BAE4B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...education?</c:v>
                </c:pt>
                <c:pt idx="1">
                  <c:v>...living standards?</c:v>
                </c:pt>
                <c:pt idx="2">
                  <c:v>...health?</c:v>
                </c:pt>
                <c:pt idx="3">
                  <c:v>...employment?</c:v>
                </c:pt>
              </c:strCache>
            </c:strRef>
          </c:cat>
          <c:val>
            <c:numRef>
              <c:f>Sheet1!$D$2:$D$5</c:f>
              <c:numCache>
                <c:formatCode>0%</c:formatCode>
                <c:ptCount val="4"/>
                <c:pt idx="0">
                  <c:v>0.64</c:v>
                </c:pt>
                <c:pt idx="1">
                  <c:v>0.53</c:v>
                </c:pt>
                <c:pt idx="2">
                  <c:v>0.52</c:v>
                </c:pt>
                <c:pt idx="3">
                  <c:v>0.51</c:v>
                </c:pt>
              </c:numCache>
            </c:numRef>
          </c:val>
          <c:extLst>
            <c:ext xmlns:c16="http://schemas.microsoft.com/office/drawing/2014/chart" uri="{C3380CC4-5D6E-409C-BE32-E72D297353CC}">
              <c16:uniqueId val="{00000002-DD46-45DA-8F5B-AA5696F48953}"/>
            </c:ext>
          </c:extLst>
        </c:ser>
        <c:ser>
          <c:idx val="3"/>
          <c:order val="3"/>
          <c:tx>
            <c:strRef>
              <c:f>Sheet1!$E$1</c:f>
              <c:strCache>
                <c:ptCount val="1"/>
                <c:pt idx="0">
                  <c:v>Don't know</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...education?</c:v>
                </c:pt>
                <c:pt idx="1">
                  <c:v>...living standards?</c:v>
                </c:pt>
                <c:pt idx="2">
                  <c:v>...health?</c:v>
                </c:pt>
                <c:pt idx="3">
                  <c:v>...employment?</c:v>
                </c:pt>
              </c:strCache>
            </c:strRef>
          </c:cat>
          <c:val>
            <c:numRef>
              <c:f>Sheet1!$E$2:$E$5</c:f>
              <c:numCache>
                <c:formatCode>0%</c:formatCode>
                <c:ptCount val="4"/>
                <c:pt idx="0">
                  <c:v>0.15</c:v>
                </c:pt>
                <c:pt idx="1">
                  <c:v>0.15</c:v>
                </c:pt>
                <c:pt idx="2">
                  <c:v>0.12</c:v>
                </c:pt>
                <c:pt idx="3">
                  <c:v>0.14000000000000001</c:v>
                </c:pt>
              </c:numCache>
            </c:numRef>
          </c:val>
          <c:extLst>
            <c:ext xmlns:c16="http://schemas.microsoft.com/office/drawing/2014/chart" uri="{C3380CC4-5D6E-409C-BE32-E72D297353CC}">
              <c16:uniqueId val="{00000003-DD46-45DA-8F5B-AA5696F48953}"/>
            </c:ext>
          </c:extLst>
        </c:ser>
        <c:dLbls>
          <c:showLegendKey val="0"/>
          <c:showVal val="0"/>
          <c:showCatName val="0"/>
          <c:showSerName val="0"/>
          <c:showPercent val="0"/>
          <c:showBubbleSize val="0"/>
        </c:dLbls>
        <c:gapWidth val="40"/>
        <c:overlap val="10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chemeClr val="tx1">
                <a:lumMod val="65000"/>
                <a:lumOff val="35000"/>
              </a:schemeClr>
            </a:solidFill>
            <a:round/>
          </a:ln>
          <a:effectLst/>
        </c:spPr>
        <c:txPr>
          <a:bodyPr rot="-60000000" spcFirstLastPara="1" vertOverflow="ellipsis" vert="horz" wrap="square" anchor="ctr" anchorCtr="1"/>
          <a:lstStyle/>
          <a:p>
            <a:pPr>
              <a:defRPr sz="95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legend>
      <c:legendPos val="b"/>
      <c:layout>
        <c:manualLayout>
          <c:xMode val="edge"/>
          <c:yMode val="edge"/>
          <c:x val="0.11333079635004667"/>
          <c:y val="9.9050942474239248E-2"/>
          <c:w val="0.84091343407708974"/>
          <c:h val="0.1187396432347674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i="0" u="none" strike="noStrike" baseline="0" dirty="0">
                <a:effectLst/>
              </a:rPr>
              <a:t>...the impact on education?</a:t>
            </a:r>
            <a:r>
              <a:rPr lang="en-US" sz="1000" b="1" i="0" u="none" strike="noStrike" baseline="0" dirty="0"/>
              <a:t> </a:t>
            </a:r>
            <a:endParaRPr lang="en-GB" sz="400" b="1" i="0" dirty="0">
              <a:effectLst/>
            </a:endParaRPr>
          </a:p>
        </c:rich>
      </c:tx>
      <c:layout>
        <c:manualLayout>
          <c:xMode val="edge"/>
          <c:yMode val="edge"/>
          <c:x val="0.129323206716911"/>
          <c:y val="0.283715006040233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039523911383281"/>
          <c:y val="0.32608738787634739"/>
          <c:w val="0.85960470341170025"/>
          <c:h val="0.6546168391197017"/>
        </c:manualLayout>
      </c:layout>
      <c:barChart>
        <c:barDir val="bar"/>
        <c:grouping val="percentStacked"/>
        <c:varyColors val="0"/>
        <c:ser>
          <c:idx val="0"/>
          <c:order val="0"/>
          <c:tx>
            <c:strRef>
              <c:f>Sheet1!$B$1</c:f>
              <c:strCache>
                <c:ptCount val="1"/>
                <c:pt idx="0">
                  <c:v>Suffered more than other parts of the country</c:v>
                </c:pt>
              </c:strCache>
            </c:strRef>
          </c:tx>
          <c:spPr>
            <a:solidFill>
              <a:srgbClr val="238B4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Rest of South</c:v>
                </c:pt>
                <c:pt idx="1">
                  <c:v>Scotland</c:v>
                </c:pt>
                <c:pt idx="2">
                  <c:v>Midlands / Wales</c:v>
                </c:pt>
                <c:pt idx="3">
                  <c:v>London</c:v>
                </c:pt>
                <c:pt idx="4">
                  <c:v>Northern Ireland</c:v>
                </c:pt>
                <c:pt idx="5">
                  <c:v>North</c:v>
                </c:pt>
              </c:strCache>
            </c:strRef>
          </c:cat>
          <c:val>
            <c:numRef>
              <c:f>Sheet1!$B$2:$B$7</c:f>
              <c:numCache>
                <c:formatCode>0%</c:formatCode>
                <c:ptCount val="6"/>
                <c:pt idx="0">
                  <c:v>0.08</c:v>
                </c:pt>
                <c:pt idx="1">
                  <c:v>0.1</c:v>
                </c:pt>
                <c:pt idx="2">
                  <c:v>0.14000000000000001</c:v>
                </c:pt>
                <c:pt idx="3">
                  <c:v>0.16</c:v>
                </c:pt>
                <c:pt idx="4">
                  <c:v>0.18</c:v>
                </c:pt>
                <c:pt idx="5">
                  <c:v>0.21</c:v>
                </c:pt>
              </c:numCache>
            </c:numRef>
          </c:val>
          <c:extLst>
            <c:ext xmlns:c16="http://schemas.microsoft.com/office/drawing/2014/chart" uri="{C3380CC4-5D6E-409C-BE32-E72D297353CC}">
              <c16:uniqueId val="{00000000-65A8-4F88-AAF0-6B845E59B68D}"/>
            </c:ext>
          </c:extLst>
        </c:ser>
        <c:ser>
          <c:idx val="1"/>
          <c:order val="1"/>
          <c:tx>
            <c:strRef>
              <c:f>Sheet1!$C$1</c:f>
              <c:strCache>
                <c:ptCount val="1"/>
                <c:pt idx="0">
                  <c:v>Suffered less than other parts of the country</c:v>
                </c:pt>
              </c:strCache>
            </c:strRef>
          </c:tx>
          <c:spPr>
            <a:solidFill>
              <a:srgbClr val="74C47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Rest of South</c:v>
                </c:pt>
                <c:pt idx="1">
                  <c:v>Scotland</c:v>
                </c:pt>
                <c:pt idx="2">
                  <c:v>Midlands / Wales</c:v>
                </c:pt>
                <c:pt idx="3">
                  <c:v>London</c:v>
                </c:pt>
                <c:pt idx="4">
                  <c:v>Northern Ireland</c:v>
                </c:pt>
                <c:pt idx="5">
                  <c:v>North</c:v>
                </c:pt>
              </c:strCache>
            </c:strRef>
          </c:cat>
          <c:val>
            <c:numRef>
              <c:f>Sheet1!$C$2:$C$7</c:f>
              <c:numCache>
                <c:formatCode>0%</c:formatCode>
                <c:ptCount val="6"/>
                <c:pt idx="0">
                  <c:v>0.11</c:v>
                </c:pt>
                <c:pt idx="1">
                  <c:v>7.0000000000000007E-2</c:v>
                </c:pt>
                <c:pt idx="2">
                  <c:v>0.06</c:v>
                </c:pt>
                <c:pt idx="3">
                  <c:v>0.09</c:v>
                </c:pt>
                <c:pt idx="4">
                  <c:v>0.06</c:v>
                </c:pt>
                <c:pt idx="5">
                  <c:v>0.04</c:v>
                </c:pt>
              </c:numCache>
            </c:numRef>
          </c:val>
          <c:extLst>
            <c:ext xmlns:c16="http://schemas.microsoft.com/office/drawing/2014/chart" uri="{C3380CC4-5D6E-409C-BE32-E72D297353CC}">
              <c16:uniqueId val="{00000001-65A8-4F88-AAF0-6B845E59B68D}"/>
            </c:ext>
          </c:extLst>
        </c:ser>
        <c:ser>
          <c:idx val="2"/>
          <c:order val="2"/>
          <c:tx>
            <c:strRef>
              <c:f>Sheet1!$D$1</c:f>
              <c:strCache>
                <c:ptCount val="1"/>
                <c:pt idx="0">
                  <c:v>Been impacted about the same</c:v>
                </c:pt>
              </c:strCache>
            </c:strRef>
          </c:tx>
          <c:spPr>
            <a:solidFill>
              <a:srgbClr val="BAE4B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Rest of South</c:v>
                </c:pt>
                <c:pt idx="1">
                  <c:v>Scotland</c:v>
                </c:pt>
                <c:pt idx="2">
                  <c:v>Midlands / Wales</c:v>
                </c:pt>
                <c:pt idx="3">
                  <c:v>London</c:v>
                </c:pt>
                <c:pt idx="4">
                  <c:v>Northern Ireland</c:v>
                </c:pt>
                <c:pt idx="5">
                  <c:v>North</c:v>
                </c:pt>
              </c:strCache>
            </c:strRef>
          </c:cat>
          <c:val>
            <c:numRef>
              <c:f>Sheet1!$D$2:$D$7</c:f>
              <c:numCache>
                <c:formatCode>0%</c:formatCode>
                <c:ptCount val="6"/>
                <c:pt idx="0">
                  <c:v>0.65</c:v>
                </c:pt>
                <c:pt idx="1">
                  <c:v>0.71</c:v>
                </c:pt>
                <c:pt idx="2">
                  <c:v>0.66</c:v>
                </c:pt>
                <c:pt idx="3">
                  <c:v>0.57999999999999996</c:v>
                </c:pt>
                <c:pt idx="4">
                  <c:v>0.75</c:v>
                </c:pt>
                <c:pt idx="5">
                  <c:v>0.59</c:v>
                </c:pt>
              </c:numCache>
            </c:numRef>
          </c:val>
          <c:extLst>
            <c:ext xmlns:c16="http://schemas.microsoft.com/office/drawing/2014/chart" uri="{C3380CC4-5D6E-409C-BE32-E72D297353CC}">
              <c16:uniqueId val="{00000002-65A8-4F88-AAF0-6B845E59B68D}"/>
            </c:ext>
          </c:extLst>
        </c:ser>
        <c:ser>
          <c:idx val="3"/>
          <c:order val="3"/>
          <c:tx>
            <c:strRef>
              <c:f>Sheet1!$E$1</c:f>
              <c:strCache>
                <c:ptCount val="1"/>
                <c:pt idx="0">
                  <c:v>Don't know</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Rest of South</c:v>
                </c:pt>
                <c:pt idx="1">
                  <c:v>Scotland</c:v>
                </c:pt>
                <c:pt idx="2">
                  <c:v>Midlands / Wales</c:v>
                </c:pt>
                <c:pt idx="3">
                  <c:v>London</c:v>
                </c:pt>
                <c:pt idx="4">
                  <c:v>Northern Ireland</c:v>
                </c:pt>
                <c:pt idx="5">
                  <c:v>North</c:v>
                </c:pt>
              </c:strCache>
            </c:strRef>
          </c:cat>
          <c:val>
            <c:numRef>
              <c:f>Sheet1!$E$2:$E$7</c:f>
              <c:numCache>
                <c:formatCode>0%</c:formatCode>
                <c:ptCount val="6"/>
                <c:pt idx="0">
                  <c:v>0.16</c:v>
                </c:pt>
                <c:pt idx="1">
                  <c:v>0.12</c:v>
                </c:pt>
                <c:pt idx="2">
                  <c:v>0.13</c:v>
                </c:pt>
                <c:pt idx="3">
                  <c:v>0.17</c:v>
                </c:pt>
                <c:pt idx="4">
                  <c:v>0.01</c:v>
                </c:pt>
                <c:pt idx="5">
                  <c:v>0.15</c:v>
                </c:pt>
              </c:numCache>
            </c:numRef>
          </c:val>
          <c:extLst>
            <c:ext xmlns:c16="http://schemas.microsoft.com/office/drawing/2014/chart" uri="{C3380CC4-5D6E-409C-BE32-E72D297353CC}">
              <c16:uniqueId val="{00000003-65A8-4F88-AAF0-6B845E59B68D}"/>
            </c:ext>
          </c:extLst>
        </c:ser>
        <c:dLbls>
          <c:showLegendKey val="0"/>
          <c:showVal val="0"/>
          <c:showCatName val="0"/>
          <c:showSerName val="0"/>
          <c:showPercent val="0"/>
          <c:showBubbleSize val="0"/>
        </c:dLbls>
        <c:gapWidth val="20"/>
        <c:overlap val="10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08306B"/>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legend>
      <c:legendPos val="t"/>
      <c:layout>
        <c:manualLayout>
          <c:xMode val="edge"/>
          <c:yMode val="edge"/>
          <c:x val="7.6033221601002232E-2"/>
          <c:y val="4.3768638642318981E-2"/>
          <c:w val="0.9216101058308569"/>
          <c:h val="0.1891202852624145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i="0" u="none" strike="noStrike" baseline="0" dirty="0">
                <a:effectLst/>
              </a:rPr>
              <a:t>...the impact on employment?</a:t>
            </a:r>
            <a:r>
              <a:rPr lang="en-US" sz="1000" b="1" i="0" u="none" strike="noStrike" baseline="0" dirty="0"/>
              <a:t> </a:t>
            </a:r>
            <a:endParaRPr lang="en-GB" sz="400" b="1" i="0" dirty="0">
              <a:effectLst/>
            </a:endParaRPr>
          </a:p>
        </c:rich>
      </c:tx>
      <c:layout>
        <c:manualLayout>
          <c:xMode val="edge"/>
          <c:yMode val="edge"/>
          <c:x val="0.12743406061987197"/>
          <c:y val="5.164933061087771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03952974481566"/>
          <c:y val="0.11522292832367015"/>
          <c:w val="0.85960470341170025"/>
          <c:h val="0.75871702496890925"/>
        </c:manualLayout>
      </c:layout>
      <c:barChart>
        <c:barDir val="bar"/>
        <c:grouping val="percentStacked"/>
        <c:varyColors val="0"/>
        <c:ser>
          <c:idx val="0"/>
          <c:order val="0"/>
          <c:tx>
            <c:strRef>
              <c:f>Sheet1!$B$1</c:f>
              <c:strCache>
                <c:ptCount val="1"/>
                <c:pt idx="0">
                  <c:v>Suffered more than other parts of the country</c:v>
                </c:pt>
              </c:strCache>
            </c:strRef>
          </c:tx>
          <c:spPr>
            <a:solidFill>
              <a:srgbClr val="238B4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Rest of South</c:v>
                </c:pt>
                <c:pt idx="1">
                  <c:v>Scotland</c:v>
                </c:pt>
                <c:pt idx="2">
                  <c:v>Midlands / Wales</c:v>
                </c:pt>
                <c:pt idx="3">
                  <c:v>Northern Ireland</c:v>
                </c:pt>
                <c:pt idx="4">
                  <c:v>London</c:v>
                </c:pt>
                <c:pt idx="5">
                  <c:v>North</c:v>
                </c:pt>
              </c:strCache>
            </c:strRef>
          </c:cat>
          <c:val>
            <c:numRef>
              <c:f>Sheet1!$B$2:$B$7</c:f>
              <c:numCache>
                <c:formatCode>0%</c:formatCode>
                <c:ptCount val="6"/>
                <c:pt idx="0">
                  <c:v>0.17</c:v>
                </c:pt>
                <c:pt idx="1">
                  <c:v>0.19</c:v>
                </c:pt>
                <c:pt idx="2">
                  <c:v>0.22</c:v>
                </c:pt>
                <c:pt idx="3">
                  <c:v>0.26</c:v>
                </c:pt>
                <c:pt idx="4">
                  <c:v>0.26</c:v>
                </c:pt>
                <c:pt idx="5">
                  <c:v>0.35</c:v>
                </c:pt>
              </c:numCache>
            </c:numRef>
          </c:val>
          <c:extLst>
            <c:ext xmlns:c16="http://schemas.microsoft.com/office/drawing/2014/chart" uri="{C3380CC4-5D6E-409C-BE32-E72D297353CC}">
              <c16:uniqueId val="{00000000-331F-4381-A5E6-DE1F30C2AB37}"/>
            </c:ext>
          </c:extLst>
        </c:ser>
        <c:ser>
          <c:idx val="1"/>
          <c:order val="1"/>
          <c:tx>
            <c:strRef>
              <c:f>Sheet1!$C$1</c:f>
              <c:strCache>
                <c:ptCount val="1"/>
                <c:pt idx="0">
                  <c:v>Suffered less than other parts of the country</c:v>
                </c:pt>
              </c:strCache>
            </c:strRef>
          </c:tx>
          <c:spPr>
            <a:solidFill>
              <a:srgbClr val="74C47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Rest of South</c:v>
                </c:pt>
                <c:pt idx="1">
                  <c:v>Scotland</c:v>
                </c:pt>
                <c:pt idx="2">
                  <c:v>Midlands / Wales</c:v>
                </c:pt>
                <c:pt idx="3">
                  <c:v>Northern Ireland</c:v>
                </c:pt>
                <c:pt idx="4">
                  <c:v>London</c:v>
                </c:pt>
                <c:pt idx="5">
                  <c:v>North</c:v>
                </c:pt>
              </c:strCache>
            </c:strRef>
          </c:cat>
          <c:val>
            <c:numRef>
              <c:f>Sheet1!$C$2:$C$7</c:f>
              <c:numCache>
                <c:formatCode>0%</c:formatCode>
                <c:ptCount val="6"/>
                <c:pt idx="0">
                  <c:v>0.15</c:v>
                </c:pt>
                <c:pt idx="1">
                  <c:v>0.1</c:v>
                </c:pt>
                <c:pt idx="2">
                  <c:v>7.0000000000000007E-2</c:v>
                </c:pt>
                <c:pt idx="3">
                  <c:v>0.11</c:v>
                </c:pt>
                <c:pt idx="4">
                  <c:v>0.18</c:v>
                </c:pt>
                <c:pt idx="5">
                  <c:v>0.06</c:v>
                </c:pt>
              </c:numCache>
            </c:numRef>
          </c:val>
          <c:extLst>
            <c:ext xmlns:c16="http://schemas.microsoft.com/office/drawing/2014/chart" uri="{C3380CC4-5D6E-409C-BE32-E72D297353CC}">
              <c16:uniqueId val="{00000001-331F-4381-A5E6-DE1F30C2AB37}"/>
            </c:ext>
          </c:extLst>
        </c:ser>
        <c:ser>
          <c:idx val="2"/>
          <c:order val="2"/>
          <c:tx>
            <c:strRef>
              <c:f>Sheet1!$D$1</c:f>
              <c:strCache>
                <c:ptCount val="1"/>
                <c:pt idx="0">
                  <c:v>Been impacted about the same</c:v>
                </c:pt>
              </c:strCache>
            </c:strRef>
          </c:tx>
          <c:spPr>
            <a:solidFill>
              <a:srgbClr val="BAE4B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Rest of South</c:v>
                </c:pt>
                <c:pt idx="1">
                  <c:v>Scotland</c:v>
                </c:pt>
                <c:pt idx="2">
                  <c:v>Midlands / Wales</c:v>
                </c:pt>
                <c:pt idx="3">
                  <c:v>Northern Ireland</c:v>
                </c:pt>
                <c:pt idx="4">
                  <c:v>London</c:v>
                </c:pt>
                <c:pt idx="5">
                  <c:v>North</c:v>
                </c:pt>
              </c:strCache>
            </c:strRef>
          </c:cat>
          <c:val>
            <c:numRef>
              <c:f>Sheet1!$D$2:$D$7</c:f>
              <c:numCache>
                <c:formatCode>0%</c:formatCode>
                <c:ptCount val="6"/>
                <c:pt idx="0">
                  <c:v>0.52</c:v>
                </c:pt>
                <c:pt idx="1">
                  <c:v>0.59</c:v>
                </c:pt>
                <c:pt idx="2">
                  <c:v>0.57999999999999996</c:v>
                </c:pt>
                <c:pt idx="3">
                  <c:v>0.6</c:v>
                </c:pt>
                <c:pt idx="4">
                  <c:v>0.42</c:v>
                </c:pt>
                <c:pt idx="5">
                  <c:v>0.44</c:v>
                </c:pt>
              </c:numCache>
            </c:numRef>
          </c:val>
          <c:extLst>
            <c:ext xmlns:c16="http://schemas.microsoft.com/office/drawing/2014/chart" uri="{C3380CC4-5D6E-409C-BE32-E72D297353CC}">
              <c16:uniqueId val="{00000002-331F-4381-A5E6-DE1F30C2AB37}"/>
            </c:ext>
          </c:extLst>
        </c:ser>
        <c:ser>
          <c:idx val="3"/>
          <c:order val="3"/>
          <c:tx>
            <c:strRef>
              <c:f>Sheet1!$E$1</c:f>
              <c:strCache>
                <c:ptCount val="1"/>
                <c:pt idx="0">
                  <c:v>Don't know</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Rest of South</c:v>
                </c:pt>
                <c:pt idx="1">
                  <c:v>Scotland</c:v>
                </c:pt>
                <c:pt idx="2">
                  <c:v>Midlands / Wales</c:v>
                </c:pt>
                <c:pt idx="3">
                  <c:v>Northern Ireland</c:v>
                </c:pt>
                <c:pt idx="4">
                  <c:v>London</c:v>
                </c:pt>
                <c:pt idx="5">
                  <c:v>North</c:v>
                </c:pt>
              </c:strCache>
            </c:strRef>
          </c:cat>
          <c:val>
            <c:numRef>
              <c:f>Sheet1!$E$2:$E$7</c:f>
              <c:numCache>
                <c:formatCode>0%</c:formatCode>
                <c:ptCount val="6"/>
                <c:pt idx="0">
                  <c:v>0.16</c:v>
                </c:pt>
                <c:pt idx="1">
                  <c:v>0.13</c:v>
                </c:pt>
                <c:pt idx="2">
                  <c:v>0.13</c:v>
                </c:pt>
                <c:pt idx="3">
                  <c:v>0.03</c:v>
                </c:pt>
                <c:pt idx="4">
                  <c:v>0.14000000000000001</c:v>
                </c:pt>
                <c:pt idx="5">
                  <c:v>0.16</c:v>
                </c:pt>
              </c:numCache>
            </c:numRef>
          </c:val>
          <c:extLst>
            <c:ext xmlns:c16="http://schemas.microsoft.com/office/drawing/2014/chart" uri="{C3380CC4-5D6E-409C-BE32-E72D297353CC}">
              <c16:uniqueId val="{00000003-331F-4381-A5E6-DE1F30C2AB37}"/>
            </c:ext>
          </c:extLst>
        </c:ser>
        <c:dLbls>
          <c:showLegendKey val="0"/>
          <c:showVal val="0"/>
          <c:showCatName val="0"/>
          <c:showSerName val="0"/>
          <c:showPercent val="0"/>
          <c:showBubbleSize val="0"/>
        </c:dLbls>
        <c:gapWidth val="20"/>
        <c:overlap val="10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08306B"/>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i="0" u="none" strike="noStrike" baseline="0" dirty="0">
                <a:effectLst/>
              </a:rPr>
              <a:t>...the impact on people's living standards?</a:t>
            </a:r>
            <a:endParaRPr lang="en-GB" sz="400" b="1" i="0" dirty="0">
              <a:effectLst/>
            </a:endParaRPr>
          </a:p>
        </c:rich>
      </c:tx>
      <c:layout>
        <c:manualLayout>
          <c:xMode val="edge"/>
          <c:yMode val="edge"/>
          <c:x val="0.129323206716911"/>
          <c:y val="0.29302869931799186"/>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035611742694135"/>
          <c:y val="0.34981531835646756"/>
          <c:w val="0.85960470341170025"/>
          <c:h val="0.61837336808999699"/>
        </c:manualLayout>
      </c:layout>
      <c:barChart>
        <c:barDir val="bar"/>
        <c:grouping val="percentStacked"/>
        <c:varyColors val="0"/>
        <c:ser>
          <c:idx val="0"/>
          <c:order val="0"/>
          <c:tx>
            <c:strRef>
              <c:f>Sheet1!$B$1</c:f>
              <c:strCache>
                <c:ptCount val="1"/>
                <c:pt idx="0">
                  <c:v>Suffered more than other parts of the country</c:v>
                </c:pt>
              </c:strCache>
            </c:strRef>
          </c:tx>
          <c:spPr>
            <a:solidFill>
              <a:srgbClr val="238B4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Rest of South</c:v>
                </c:pt>
                <c:pt idx="1">
                  <c:v>Scotland</c:v>
                </c:pt>
                <c:pt idx="2">
                  <c:v>Midlands / Wales</c:v>
                </c:pt>
                <c:pt idx="3">
                  <c:v>London</c:v>
                </c:pt>
                <c:pt idx="4">
                  <c:v>Northern Ireland</c:v>
                </c:pt>
                <c:pt idx="5">
                  <c:v>North</c:v>
                </c:pt>
              </c:strCache>
            </c:strRef>
          </c:cat>
          <c:val>
            <c:numRef>
              <c:f>Sheet1!$B$2:$B$7</c:f>
              <c:numCache>
                <c:formatCode>0%</c:formatCode>
                <c:ptCount val="6"/>
                <c:pt idx="0">
                  <c:v>0.1</c:v>
                </c:pt>
                <c:pt idx="1">
                  <c:v>0.15</c:v>
                </c:pt>
                <c:pt idx="2">
                  <c:v>0.16</c:v>
                </c:pt>
                <c:pt idx="3">
                  <c:v>0.21</c:v>
                </c:pt>
                <c:pt idx="4">
                  <c:v>0.27</c:v>
                </c:pt>
                <c:pt idx="5">
                  <c:v>0.33</c:v>
                </c:pt>
              </c:numCache>
            </c:numRef>
          </c:val>
          <c:extLst>
            <c:ext xmlns:c16="http://schemas.microsoft.com/office/drawing/2014/chart" uri="{C3380CC4-5D6E-409C-BE32-E72D297353CC}">
              <c16:uniqueId val="{00000000-51C2-4AB0-B2AE-2BFC73DE25FF}"/>
            </c:ext>
          </c:extLst>
        </c:ser>
        <c:ser>
          <c:idx val="1"/>
          <c:order val="1"/>
          <c:tx>
            <c:strRef>
              <c:f>Sheet1!$C$1</c:f>
              <c:strCache>
                <c:ptCount val="1"/>
                <c:pt idx="0">
                  <c:v>Suffered less than other parts of the country</c:v>
                </c:pt>
              </c:strCache>
            </c:strRef>
          </c:tx>
          <c:spPr>
            <a:solidFill>
              <a:srgbClr val="74C47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Rest of South</c:v>
                </c:pt>
                <c:pt idx="1">
                  <c:v>Scotland</c:v>
                </c:pt>
                <c:pt idx="2">
                  <c:v>Midlands / Wales</c:v>
                </c:pt>
                <c:pt idx="3">
                  <c:v>London</c:v>
                </c:pt>
                <c:pt idx="4">
                  <c:v>Northern Ireland</c:v>
                </c:pt>
                <c:pt idx="5">
                  <c:v>North</c:v>
                </c:pt>
              </c:strCache>
            </c:strRef>
          </c:cat>
          <c:val>
            <c:numRef>
              <c:f>Sheet1!$C$2:$C$7</c:f>
              <c:numCache>
                <c:formatCode>0%</c:formatCode>
                <c:ptCount val="6"/>
                <c:pt idx="0">
                  <c:v>0.2</c:v>
                </c:pt>
                <c:pt idx="1">
                  <c:v>0.12</c:v>
                </c:pt>
                <c:pt idx="2">
                  <c:v>0.09</c:v>
                </c:pt>
                <c:pt idx="3">
                  <c:v>0.15</c:v>
                </c:pt>
                <c:pt idx="4">
                  <c:v>0.1</c:v>
                </c:pt>
                <c:pt idx="5">
                  <c:v>7.0000000000000007E-2</c:v>
                </c:pt>
              </c:numCache>
            </c:numRef>
          </c:val>
          <c:extLst>
            <c:ext xmlns:c16="http://schemas.microsoft.com/office/drawing/2014/chart" uri="{C3380CC4-5D6E-409C-BE32-E72D297353CC}">
              <c16:uniqueId val="{00000001-51C2-4AB0-B2AE-2BFC73DE25FF}"/>
            </c:ext>
          </c:extLst>
        </c:ser>
        <c:ser>
          <c:idx val="2"/>
          <c:order val="2"/>
          <c:tx>
            <c:strRef>
              <c:f>Sheet1!$D$1</c:f>
              <c:strCache>
                <c:ptCount val="1"/>
                <c:pt idx="0">
                  <c:v>Been impacted about the same</c:v>
                </c:pt>
              </c:strCache>
            </c:strRef>
          </c:tx>
          <c:spPr>
            <a:solidFill>
              <a:srgbClr val="BAE4B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Rest of South</c:v>
                </c:pt>
                <c:pt idx="1">
                  <c:v>Scotland</c:v>
                </c:pt>
                <c:pt idx="2">
                  <c:v>Midlands / Wales</c:v>
                </c:pt>
                <c:pt idx="3">
                  <c:v>London</c:v>
                </c:pt>
                <c:pt idx="4">
                  <c:v>Northern Ireland</c:v>
                </c:pt>
                <c:pt idx="5">
                  <c:v>North</c:v>
                </c:pt>
              </c:strCache>
            </c:strRef>
          </c:cat>
          <c:val>
            <c:numRef>
              <c:f>Sheet1!$D$2:$D$7</c:f>
              <c:numCache>
                <c:formatCode>0%</c:formatCode>
                <c:ptCount val="6"/>
                <c:pt idx="0">
                  <c:v>0.54</c:v>
                </c:pt>
                <c:pt idx="1">
                  <c:v>0.57999999999999996</c:v>
                </c:pt>
                <c:pt idx="2">
                  <c:v>0.61</c:v>
                </c:pt>
                <c:pt idx="3">
                  <c:v>0.48</c:v>
                </c:pt>
                <c:pt idx="4">
                  <c:v>0.6</c:v>
                </c:pt>
                <c:pt idx="5">
                  <c:v>0.45</c:v>
                </c:pt>
              </c:numCache>
            </c:numRef>
          </c:val>
          <c:extLst>
            <c:ext xmlns:c16="http://schemas.microsoft.com/office/drawing/2014/chart" uri="{C3380CC4-5D6E-409C-BE32-E72D297353CC}">
              <c16:uniqueId val="{00000002-51C2-4AB0-B2AE-2BFC73DE25FF}"/>
            </c:ext>
          </c:extLst>
        </c:ser>
        <c:ser>
          <c:idx val="3"/>
          <c:order val="3"/>
          <c:tx>
            <c:strRef>
              <c:f>Sheet1!$E$1</c:f>
              <c:strCache>
                <c:ptCount val="1"/>
                <c:pt idx="0">
                  <c:v>Don't know</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Rest of South</c:v>
                </c:pt>
                <c:pt idx="1">
                  <c:v>Scotland</c:v>
                </c:pt>
                <c:pt idx="2">
                  <c:v>Midlands / Wales</c:v>
                </c:pt>
                <c:pt idx="3">
                  <c:v>London</c:v>
                </c:pt>
                <c:pt idx="4">
                  <c:v>Northern Ireland</c:v>
                </c:pt>
                <c:pt idx="5">
                  <c:v>North</c:v>
                </c:pt>
              </c:strCache>
            </c:strRef>
          </c:cat>
          <c:val>
            <c:numRef>
              <c:f>Sheet1!$E$2:$E$7</c:f>
              <c:numCache>
                <c:formatCode>0%</c:formatCode>
                <c:ptCount val="6"/>
                <c:pt idx="0">
                  <c:v>0.16</c:v>
                </c:pt>
                <c:pt idx="1">
                  <c:v>0.15</c:v>
                </c:pt>
                <c:pt idx="2">
                  <c:v>0.13</c:v>
                </c:pt>
                <c:pt idx="3">
                  <c:v>0.16</c:v>
                </c:pt>
                <c:pt idx="4">
                  <c:v>0.04</c:v>
                </c:pt>
                <c:pt idx="5">
                  <c:v>0.15</c:v>
                </c:pt>
              </c:numCache>
            </c:numRef>
          </c:val>
          <c:extLst>
            <c:ext xmlns:c16="http://schemas.microsoft.com/office/drawing/2014/chart" uri="{C3380CC4-5D6E-409C-BE32-E72D297353CC}">
              <c16:uniqueId val="{00000003-51C2-4AB0-B2AE-2BFC73DE25FF}"/>
            </c:ext>
          </c:extLst>
        </c:ser>
        <c:dLbls>
          <c:showLegendKey val="0"/>
          <c:showVal val="0"/>
          <c:showCatName val="0"/>
          <c:showSerName val="0"/>
          <c:showPercent val="0"/>
          <c:showBubbleSize val="0"/>
        </c:dLbls>
        <c:gapWidth val="20"/>
        <c:overlap val="10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08306B"/>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legend>
      <c:legendPos val="t"/>
      <c:layout>
        <c:manualLayout>
          <c:xMode val="edge"/>
          <c:yMode val="edge"/>
          <c:x val="0.18371454913222743"/>
          <c:y val="4.1204225188021928E-2"/>
          <c:w val="0.6968017202832113"/>
          <c:h val="0.2001982639955002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i="0" u="none" strike="noStrike" baseline="0" dirty="0">
                <a:effectLst/>
              </a:rPr>
              <a:t>...the impact on people's health?</a:t>
            </a:r>
            <a:endParaRPr lang="en-GB" sz="400" b="1" i="0" dirty="0">
              <a:effectLst/>
            </a:endParaRPr>
          </a:p>
        </c:rich>
      </c:tx>
      <c:layout>
        <c:manualLayout>
          <c:xMode val="edge"/>
          <c:yMode val="edge"/>
          <c:x val="0.1331014989109891"/>
          <c:y val="3.689088572115197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03952974481566"/>
          <c:y val="0.11522292832367015"/>
          <c:w val="0.85960470341170025"/>
          <c:h val="0.74094291564173409"/>
        </c:manualLayout>
      </c:layout>
      <c:barChart>
        <c:barDir val="bar"/>
        <c:grouping val="percentStacked"/>
        <c:varyColors val="0"/>
        <c:ser>
          <c:idx val="0"/>
          <c:order val="0"/>
          <c:tx>
            <c:strRef>
              <c:f>Sheet1!$B$1</c:f>
              <c:strCache>
                <c:ptCount val="1"/>
                <c:pt idx="0">
                  <c:v>Suffered more than other parts of the country</c:v>
                </c:pt>
              </c:strCache>
            </c:strRef>
          </c:tx>
          <c:spPr>
            <a:solidFill>
              <a:srgbClr val="238B4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Rest of South</c:v>
                </c:pt>
                <c:pt idx="1">
                  <c:v>Scotland</c:v>
                </c:pt>
                <c:pt idx="2">
                  <c:v>Midlands / Wales</c:v>
                </c:pt>
                <c:pt idx="3">
                  <c:v>Northern Ireland</c:v>
                </c:pt>
                <c:pt idx="4">
                  <c:v>North</c:v>
                </c:pt>
                <c:pt idx="5">
                  <c:v>London</c:v>
                </c:pt>
              </c:strCache>
            </c:strRef>
          </c:cat>
          <c:val>
            <c:numRef>
              <c:f>Sheet1!$B$2:$B$7</c:f>
              <c:numCache>
                <c:formatCode>0%</c:formatCode>
                <c:ptCount val="6"/>
                <c:pt idx="0">
                  <c:v>0.12</c:v>
                </c:pt>
                <c:pt idx="1">
                  <c:v>0.14000000000000001</c:v>
                </c:pt>
                <c:pt idx="2">
                  <c:v>0.22</c:v>
                </c:pt>
                <c:pt idx="3">
                  <c:v>0.31</c:v>
                </c:pt>
                <c:pt idx="4">
                  <c:v>0.31</c:v>
                </c:pt>
                <c:pt idx="5">
                  <c:v>0.32</c:v>
                </c:pt>
              </c:numCache>
            </c:numRef>
          </c:val>
          <c:extLst>
            <c:ext xmlns:c16="http://schemas.microsoft.com/office/drawing/2014/chart" uri="{C3380CC4-5D6E-409C-BE32-E72D297353CC}">
              <c16:uniqueId val="{00000000-DDD9-41FE-A7FB-6ADE17B6E079}"/>
            </c:ext>
          </c:extLst>
        </c:ser>
        <c:ser>
          <c:idx val="1"/>
          <c:order val="1"/>
          <c:tx>
            <c:strRef>
              <c:f>Sheet1!$C$1</c:f>
              <c:strCache>
                <c:ptCount val="1"/>
                <c:pt idx="0">
                  <c:v>Suffered less than other parts of the country</c:v>
                </c:pt>
              </c:strCache>
            </c:strRef>
          </c:tx>
          <c:spPr>
            <a:solidFill>
              <a:srgbClr val="74C47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Rest of South</c:v>
                </c:pt>
                <c:pt idx="1">
                  <c:v>Scotland</c:v>
                </c:pt>
                <c:pt idx="2">
                  <c:v>Midlands / Wales</c:v>
                </c:pt>
                <c:pt idx="3">
                  <c:v>Northern Ireland</c:v>
                </c:pt>
                <c:pt idx="4">
                  <c:v>North</c:v>
                </c:pt>
                <c:pt idx="5">
                  <c:v>London</c:v>
                </c:pt>
              </c:strCache>
            </c:strRef>
          </c:cat>
          <c:val>
            <c:numRef>
              <c:f>Sheet1!$C$2:$C$7</c:f>
              <c:numCache>
                <c:formatCode>0%</c:formatCode>
                <c:ptCount val="6"/>
                <c:pt idx="0">
                  <c:v>0.21</c:v>
                </c:pt>
                <c:pt idx="1">
                  <c:v>0.2</c:v>
                </c:pt>
                <c:pt idx="2">
                  <c:v>0.09</c:v>
                </c:pt>
                <c:pt idx="3">
                  <c:v>0.12</c:v>
                </c:pt>
                <c:pt idx="4">
                  <c:v>0.09</c:v>
                </c:pt>
                <c:pt idx="5">
                  <c:v>0.08</c:v>
                </c:pt>
              </c:numCache>
            </c:numRef>
          </c:val>
          <c:extLst>
            <c:ext xmlns:c16="http://schemas.microsoft.com/office/drawing/2014/chart" uri="{C3380CC4-5D6E-409C-BE32-E72D297353CC}">
              <c16:uniqueId val="{00000001-DDD9-41FE-A7FB-6ADE17B6E079}"/>
            </c:ext>
          </c:extLst>
        </c:ser>
        <c:ser>
          <c:idx val="2"/>
          <c:order val="2"/>
          <c:tx>
            <c:strRef>
              <c:f>Sheet1!$D$1</c:f>
              <c:strCache>
                <c:ptCount val="1"/>
                <c:pt idx="0">
                  <c:v>Been impacted about the same</c:v>
                </c:pt>
              </c:strCache>
            </c:strRef>
          </c:tx>
          <c:spPr>
            <a:solidFill>
              <a:srgbClr val="BAE4B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Rest of South</c:v>
                </c:pt>
                <c:pt idx="1">
                  <c:v>Scotland</c:v>
                </c:pt>
                <c:pt idx="2">
                  <c:v>Midlands / Wales</c:v>
                </c:pt>
                <c:pt idx="3">
                  <c:v>Northern Ireland</c:v>
                </c:pt>
                <c:pt idx="4">
                  <c:v>North</c:v>
                </c:pt>
                <c:pt idx="5">
                  <c:v>London</c:v>
                </c:pt>
              </c:strCache>
            </c:strRef>
          </c:cat>
          <c:val>
            <c:numRef>
              <c:f>Sheet1!$D$2:$D$7</c:f>
              <c:numCache>
                <c:formatCode>0%</c:formatCode>
                <c:ptCount val="6"/>
                <c:pt idx="0">
                  <c:v>0.54</c:v>
                </c:pt>
                <c:pt idx="1">
                  <c:v>0.54</c:v>
                </c:pt>
                <c:pt idx="2">
                  <c:v>0.57999999999999996</c:v>
                </c:pt>
                <c:pt idx="3">
                  <c:v>0.56999999999999995</c:v>
                </c:pt>
                <c:pt idx="4">
                  <c:v>0.47</c:v>
                </c:pt>
                <c:pt idx="5">
                  <c:v>0.47</c:v>
                </c:pt>
              </c:numCache>
            </c:numRef>
          </c:val>
          <c:extLst>
            <c:ext xmlns:c16="http://schemas.microsoft.com/office/drawing/2014/chart" uri="{C3380CC4-5D6E-409C-BE32-E72D297353CC}">
              <c16:uniqueId val="{00000002-DDD9-41FE-A7FB-6ADE17B6E079}"/>
            </c:ext>
          </c:extLst>
        </c:ser>
        <c:ser>
          <c:idx val="3"/>
          <c:order val="3"/>
          <c:tx>
            <c:strRef>
              <c:f>Sheet1!$E$1</c:f>
              <c:strCache>
                <c:ptCount val="1"/>
                <c:pt idx="0">
                  <c:v>Don't know</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Rest of South</c:v>
                </c:pt>
                <c:pt idx="1">
                  <c:v>Scotland</c:v>
                </c:pt>
                <c:pt idx="2">
                  <c:v>Midlands / Wales</c:v>
                </c:pt>
                <c:pt idx="3">
                  <c:v>Northern Ireland</c:v>
                </c:pt>
                <c:pt idx="4">
                  <c:v>North</c:v>
                </c:pt>
                <c:pt idx="5">
                  <c:v>London</c:v>
                </c:pt>
              </c:strCache>
            </c:strRef>
          </c:cat>
          <c:val>
            <c:numRef>
              <c:f>Sheet1!$E$2:$E$7</c:f>
              <c:numCache>
                <c:formatCode>0%</c:formatCode>
                <c:ptCount val="6"/>
                <c:pt idx="0">
                  <c:v>0.13</c:v>
                </c:pt>
                <c:pt idx="1">
                  <c:v>0.12</c:v>
                </c:pt>
                <c:pt idx="2">
                  <c:v>0.11</c:v>
                </c:pt>
                <c:pt idx="3">
                  <c:v>0.01</c:v>
                </c:pt>
                <c:pt idx="4">
                  <c:v>0.14000000000000001</c:v>
                </c:pt>
                <c:pt idx="5">
                  <c:v>0.13</c:v>
                </c:pt>
              </c:numCache>
            </c:numRef>
          </c:val>
          <c:extLst>
            <c:ext xmlns:c16="http://schemas.microsoft.com/office/drawing/2014/chart" uri="{C3380CC4-5D6E-409C-BE32-E72D297353CC}">
              <c16:uniqueId val="{00000003-DDD9-41FE-A7FB-6ADE17B6E079}"/>
            </c:ext>
          </c:extLst>
        </c:ser>
        <c:dLbls>
          <c:showLegendKey val="0"/>
          <c:showVal val="0"/>
          <c:showCatName val="0"/>
          <c:showSerName val="0"/>
          <c:showPercent val="0"/>
          <c:showBubbleSize val="0"/>
        </c:dLbls>
        <c:gapWidth val="20"/>
        <c:overlap val="10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08306B"/>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53058633301102"/>
          <c:y val="0.19367309145706765"/>
          <c:w val="0.67346941366698909"/>
          <c:h val="0.78868479588911522"/>
        </c:manualLayout>
      </c:layout>
      <c:barChart>
        <c:barDir val="bar"/>
        <c:grouping val="clustered"/>
        <c:varyColors val="0"/>
        <c:ser>
          <c:idx val="0"/>
          <c:order val="0"/>
          <c:tx>
            <c:strRef>
              <c:f>Sheet1!$B$1</c:f>
              <c:strCache>
                <c:ptCount val="1"/>
                <c:pt idx="0">
                  <c:v>Series 1</c:v>
                </c:pt>
              </c:strCache>
            </c:strRef>
          </c:tx>
          <c:spPr>
            <a:solidFill>
              <a:srgbClr val="FB6A4A"/>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4-D564-4BBA-8761-7D32B708B327}"/>
              </c:ext>
            </c:extLst>
          </c:dPt>
          <c:dPt>
            <c:idx val="1"/>
            <c:invertIfNegative val="0"/>
            <c:bubble3D val="0"/>
            <c:spPr>
              <a:solidFill>
                <a:srgbClr val="82C6C3"/>
              </a:solidFill>
              <a:ln>
                <a:noFill/>
              </a:ln>
              <a:effectLst/>
            </c:spPr>
            <c:extLst>
              <c:ext xmlns:c16="http://schemas.microsoft.com/office/drawing/2014/chart" uri="{C3380CC4-5D6E-409C-BE32-E72D297353CC}">
                <c16:uniqueId val="{00000003-D564-4BBA-8761-7D32B708B327}"/>
              </c:ext>
            </c:extLst>
          </c:dPt>
          <c:dPt>
            <c:idx val="2"/>
            <c:invertIfNegative val="0"/>
            <c:bubble3D val="0"/>
            <c:spPr>
              <a:solidFill>
                <a:srgbClr val="51AEAB"/>
              </a:solidFill>
              <a:ln>
                <a:noFill/>
              </a:ln>
              <a:effectLst/>
            </c:spPr>
            <c:extLst>
              <c:ext xmlns:c16="http://schemas.microsoft.com/office/drawing/2014/chart" uri="{C3380CC4-5D6E-409C-BE32-E72D297353CC}">
                <c16:uniqueId val="{00000006-1E65-4329-91C3-B5D34765ACB9}"/>
              </c:ext>
            </c:extLst>
          </c:dPt>
          <c:dPt>
            <c:idx val="3"/>
            <c:invertIfNegative val="0"/>
            <c:bubble3D val="0"/>
            <c:spPr>
              <a:solidFill>
                <a:srgbClr val="42918F"/>
              </a:solidFill>
              <a:ln>
                <a:noFill/>
              </a:ln>
              <a:effectLst/>
            </c:spPr>
            <c:extLst>
              <c:ext xmlns:c16="http://schemas.microsoft.com/office/drawing/2014/chart" uri="{C3380CC4-5D6E-409C-BE32-E72D297353CC}">
                <c16:uniqueId val="{00000001-D564-4BBA-8761-7D32B708B327}"/>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Not sure</c:v>
                </c:pt>
                <c:pt idx="1">
                  <c:v>It is staying much the same</c:v>
                </c:pt>
                <c:pt idx="2">
                  <c:v>It is becoming harder</c:v>
                </c:pt>
                <c:pt idx="3">
                  <c:v>It is becoming easier</c:v>
                </c:pt>
              </c:strCache>
            </c:strRef>
          </c:cat>
          <c:val>
            <c:numRef>
              <c:f>Sheet1!$B$2:$B$5</c:f>
              <c:numCache>
                <c:formatCode>0%</c:formatCode>
                <c:ptCount val="4"/>
                <c:pt idx="0">
                  <c:v>0.1</c:v>
                </c:pt>
                <c:pt idx="1">
                  <c:v>0.28000000000000003</c:v>
                </c:pt>
                <c:pt idx="2">
                  <c:v>0.39</c:v>
                </c:pt>
                <c:pt idx="3">
                  <c:v>0.23</c:v>
                </c:pt>
              </c:numCache>
            </c:numRef>
          </c:val>
          <c:extLst>
            <c:ext xmlns:c16="http://schemas.microsoft.com/office/drawing/2014/chart" uri="{C3380CC4-5D6E-409C-BE32-E72D297353CC}">
              <c16:uniqueId val="{00000000-D564-4BBA-8761-7D32B708B327}"/>
            </c:ext>
          </c:extLst>
        </c:ser>
        <c:dLbls>
          <c:showLegendKey val="0"/>
          <c:showVal val="0"/>
          <c:showCatName val="0"/>
          <c:showSerName val="0"/>
          <c:showPercent val="0"/>
          <c:showBubbleSize val="0"/>
        </c:dLbls>
        <c:gapWidth val="3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42918F"/>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max val="0.60000000000000009"/>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b="1" dirty="0">
                <a:solidFill>
                  <a:schemeClr val="tx1">
                    <a:lumMod val="65000"/>
                    <a:lumOff val="35000"/>
                  </a:schemeClr>
                </a:solidFill>
              </a:rPr>
              <a:t>18-24</a:t>
            </a:r>
            <a:r>
              <a:rPr lang="en-US" sz="1000" b="1" baseline="0" dirty="0">
                <a:solidFill>
                  <a:schemeClr val="tx1">
                    <a:lumMod val="65000"/>
                    <a:lumOff val="35000"/>
                  </a:schemeClr>
                </a:solidFill>
              </a:rPr>
              <a:t> year olds</a:t>
            </a:r>
            <a:endParaRPr lang="en-US" sz="1000" b="1" dirty="0">
              <a:solidFill>
                <a:schemeClr val="tx1">
                  <a:lumMod val="65000"/>
                  <a:lumOff val="35000"/>
                </a:schemeClr>
              </a:solidFill>
            </a:endParaRPr>
          </a:p>
        </c:rich>
      </c:tx>
      <c:layout>
        <c:manualLayout>
          <c:xMode val="edge"/>
          <c:yMode val="edge"/>
          <c:x val="0.33749117477878493"/>
          <c:y val="6.1864820009908117E-3"/>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1535194442636797"/>
          <c:y val="0.10961179581881497"/>
          <c:w val="0.58464805557363198"/>
          <c:h val="0.8410795070104532"/>
        </c:manualLayout>
      </c:layout>
      <c:barChart>
        <c:barDir val="bar"/>
        <c:grouping val="clustered"/>
        <c:varyColors val="0"/>
        <c:ser>
          <c:idx val="0"/>
          <c:order val="0"/>
          <c:tx>
            <c:strRef>
              <c:f>Sheet1!$B$1</c:f>
              <c:strCache>
                <c:ptCount val="1"/>
                <c:pt idx="0">
                  <c:v>18-24</c:v>
                </c:pt>
              </c:strCache>
            </c:strRef>
          </c:tx>
          <c:spPr>
            <a:solidFill>
              <a:srgbClr val="FB6A4A"/>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3F54-46DC-904B-44110DA7FB5C}"/>
              </c:ext>
            </c:extLst>
          </c:dPt>
          <c:dPt>
            <c:idx val="1"/>
            <c:invertIfNegative val="0"/>
            <c:bubble3D val="0"/>
            <c:spPr>
              <a:solidFill>
                <a:srgbClr val="82C6C3"/>
              </a:solidFill>
              <a:ln>
                <a:noFill/>
              </a:ln>
              <a:effectLst/>
            </c:spPr>
            <c:extLst>
              <c:ext xmlns:c16="http://schemas.microsoft.com/office/drawing/2014/chart" uri="{C3380CC4-5D6E-409C-BE32-E72D297353CC}">
                <c16:uniqueId val="{00000003-3F54-46DC-904B-44110DA7FB5C}"/>
              </c:ext>
            </c:extLst>
          </c:dPt>
          <c:dPt>
            <c:idx val="2"/>
            <c:invertIfNegative val="0"/>
            <c:bubble3D val="0"/>
            <c:spPr>
              <a:solidFill>
                <a:srgbClr val="51AEAB"/>
              </a:solidFill>
              <a:ln>
                <a:noFill/>
              </a:ln>
              <a:effectLst/>
            </c:spPr>
            <c:extLst>
              <c:ext xmlns:c16="http://schemas.microsoft.com/office/drawing/2014/chart" uri="{C3380CC4-5D6E-409C-BE32-E72D297353CC}">
                <c16:uniqueId val="{00000006-D955-41E0-8EB0-4FB5CC4B5F31}"/>
              </c:ext>
            </c:extLst>
          </c:dPt>
          <c:dPt>
            <c:idx val="3"/>
            <c:invertIfNegative val="0"/>
            <c:bubble3D val="0"/>
            <c:spPr>
              <a:solidFill>
                <a:srgbClr val="42918F"/>
              </a:solidFill>
              <a:ln>
                <a:noFill/>
              </a:ln>
              <a:effectLst/>
            </c:spPr>
            <c:extLst>
              <c:ext xmlns:c16="http://schemas.microsoft.com/office/drawing/2014/chart" uri="{C3380CC4-5D6E-409C-BE32-E72D297353CC}">
                <c16:uniqueId val="{00000002-3F54-46DC-904B-44110DA7FB5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Not sure</c:v>
                </c:pt>
                <c:pt idx="1">
                  <c:v>It is staying much the same</c:v>
                </c:pt>
                <c:pt idx="2">
                  <c:v>It is becoming harder</c:v>
                </c:pt>
                <c:pt idx="3">
                  <c:v>It is becoming easier</c:v>
                </c:pt>
              </c:strCache>
            </c:strRef>
          </c:cat>
          <c:val>
            <c:numRef>
              <c:f>Sheet1!$B$2:$B$5</c:f>
              <c:numCache>
                <c:formatCode>0%</c:formatCode>
                <c:ptCount val="4"/>
                <c:pt idx="0">
                  <c:v>0.12</c:v>
                </c:pt>
                <c:pt idx="1">
                  <c:v>0.17</c:v>
                </c:pt>
                <c:pt idx="2">
                  <c:v>0.37</c:v>
                </c:pt>
                <c:pt idx="3">
                  <c:v>0.35</c:v>
                </c:pt>
              </c:numCache>
            </c:numRef>
          </c:val>
          <c:extLst>
            <c:ext xmlns:c16="http://schemas.microsoft.com/office/drawing/2014/chart" uri="{C3380CC4-5D6E-409C-BE32-E72D297353CC}">
              <c16:uniqueId val="{00000000-3F54-46DC-904B-44110DA7FB5C}"/>
            </c:ext>
          </c:extLst>
        </c:ser>
        <c:dLbls>
          <c:dLblPos val="inEnd"/>
          <c:showLegendKey val="0"/>
          <c:showVal val="1"/>
          <c:showCatName val="0"/>
          <c:showSerName val="0"/>
          <c:showPercent val="0"/>
          <c:showBubbleSize val="0"/>
        </c:dLbls>
        <c:gapWidth val="3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42918F"/>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max val="0.60000000000000009"/>
          <c:min val="0"/>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How large or small do you think the gap is between different social classes in Britain today?</c:v>
                </c:pt>
              </c:strCache>
            </c:strRef>
          </c:tx>
          <c:spPr>
            <a:solidFill>
              <a:srgbClr val="EF3B2C"/>
            </a:solidFill>
          </c:spPr>
          <c:explosion val="4"/>
          <c:dPt>
            <c:idx val="0"/>
            <c:bubble3D val="0"/>
            <c:spPr>
              <a:solidFill>
                <a:srgbClr val="EF3B2C"/>
              </a:solidFill>
              <a:ln w="19050">
                <a:solidFill>
                  <a:schemeClr val="lt1"/>
                </a:solidFill>
              </a:ln>
              <a:effectLst/>
            </c:spPr>
            <c:extLst>
              <c:ext xmlns:c16="http://schemas.microsoft.com/office/drawing/2014/chart" uri="{C3380CC4-5D6E-409C-BE32-E72D297353CC}">
                <c16:uniqueId val="{00000001-2071-459F-B9D6-F25000603D44}"/>
              </c:ext>
            </c:extLst>
          </c:dPt>
          <c:dPt>
            <c:idx val="1"/>
            <c:bubble3D val="0"/>
            <c:spPr>
              <a:solidFill>
                <a:srgbClr val="FC9272"/>
              </a:solidFill>
              <a:ln w="19050">
                <a:solidFill>
                  <a:schemeClr val="lt1"/>
                </a:solidFill>
              </a:ln>
              <a:effectLst/>
            </c:spPr>
            <c:extLst>
              <c:ext xmlns:c16="http://schemas.microsoft.com/office/drawing/2014/chart" uri="{C3380CC4-5D6E-409C-BE32-E72D297353CC}">
                <c16:uniqueId val="{00000003-2071-459F-B9D6-F25000603D44}"/>
              </c:ext>
            </c:extLst>
          </c:dPt>
          <c:cat>
            <c:strRef>
              <c:f>Sheet1!$A$2:$A$3</c:f>
              <c:strCache>
                <c:ptCount val="2"/>
                <c:pt idx="0">
                  <c:v>Large gap</c:v>
                </c:pt>
                <c:pt idx="1">
                  <c:v>Small Gap</c:v>
                </c:pt>
              </c:strCache>
            </c:strRef>
          </c:cat>
          <c:val>
            <c:numRef>
              <c:f>Sheet1!$B$2:$B$3</c:f>
              <c:numCache>
                <c:formatCode>0%</c:formatCode>
                <c:ptCount val="2"/>
                <c:pt idx="0">
                  <c:v>0.79</c:v>
                </c:pt>
                <c:pt idx="1">
                  <c:v>0.21</c:v>
                </c:pt>
              </c:numCache>
            </c:numRef>
          </c:val>
          <c:extLst>
            <c:ext xmlns:c16="http://schemas.microsoft.com/office/drawing/2014/chart" uri="{C3380CC4-5D6E-409C-BE32-E72D297353CC}">
              <c16:uniqueId val="{00000004-2071-459F-B9D6-F25000603D44}"/>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b="1" dirty="0">
                <a:solidFill>
                  <a:schemeClr val="tx1">
                    <a:lumMod val="65000"/>
                    <a:lumOff val="35000"/>
                  </a:schemeClr>
                </a:solidFill>
              </a:rPr>
              <a:t>25-49</a:t>
            </a:r>
            <a:r>
              <a:rPr lang="en-US" sz="1000" b="1" baseline="0" dirty="0">
                <a:solidFill>
                  <a:schemeClr val="tx1">
                    <a:lumMod val="65000"/>
                    <a:lumOff val="35000"/>
                  </a:schemeClr>
                </a:solidFill>
              </a:rPr>
              <a:t> year olds</a:t>
            </a:r>
            <a:endParaRPr lang="en-US" sz="1000" b="1" dirty="0">
              <a:solidFill>
                <a:schemeClr val="tx1">
                  <a:lumMod val="65000"/>
                  <a:lumOff val="35000"/>
                </a:schemeClr>
              </a:solidFill>
            </a:endParaRPr>
          </a:p>
        </c:rich>
      </c:tx>
      <c:layout>
        <c:manualLayout>
          <c:xMode val="edge"/>
          <c:yMode val="edge"/>
          <c:x val="0.33749117477878493"/>
          <c:y val="6.1864820009908117E-3"/>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1535194442636797"/>
          <c:y val="0.10961179581881497"/>
          <c:w val="0.53896455751918659"/>
          <c:h val="0.8410795070104532"/>
        </c:manualLayout>
      </c:layout>
      <c:barChart>
        <c:barDir val="bar"/>
        <c:grouping val="clustered"/>
        <c:varyColors val="0"/>
        <c:ser>
          <c:idx val="0"/>
          <c:order val="0"/>
          <c:tx>
            <c:strRef>
              <c:f>Sheet1!$B$1</c:f>
              <c:strCache>
                <c:ptCount val="1"/>
                <c:pt idx="0">
                  <c:v>18-24</c:v>
                </c:pt>
              </c:strCache>
            </c:strRef>
          </c:tx>
          <c:spPr>
            <a:solidFill>
              <a:srgbClr val="FB6A4A"/>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3DFC-4D36-964B-B2471BB34FA0}"/>
              </c:ext>
            </c:extLst>
          </c:dPt>
          <c:dPt>
            <c:idx val="1"/>
            <c:invertIfNegative val="0"/>
            <c:bubble3D val="0"/>
            <c:spPr>
              <a:solidFill>
                <a:srgbClr val="82C6C3"/>
              </a:solidFill>
              <a:ln>
                <a:noFill/>
              </a:ln>
              <a:effectLst/>
            </c:spPr>
            <c:extLst>
              <c:ext xmlns:c16="http://schemas.microsoft.com/office/drawing/2014/chart" uri="{C3380CC4-5D6E-409C-BE32-E72D297353CC}">
                <c16:uniqueId val="{00000003-3DFC-4D36-964B-B2471BB34FA0}"/>
              </c:ext>
            </c:extLst>
          </c:dPt>
          <c:dPt>
            <c:idx val="2"/>
            <c:invertIfNegative val="0"/>
            <c:bubble3D val="0"/>
            <c:spPr>
              <a:solidFill>
                <a:srgbClr val="51AEAB"/>
              </a:solidFill>
              <a:ln>
                <a:noFill/>
              </a:ln>
              <a:effectLst/>
            </c:spPr>
            <c:extLst>
              <c:ext xmlns:c16="http://schemas.microsoft.com/office/drawing/2014/chart" uri="{C3380CC4-5D6E-409C-BE32-E72D297353CC}">
                <c16:uniqueId val="{00000006-C326-44E0-AA84-CAEF71C62A0C}"/>
              </c:ext>
            </c:extLst>
          </c:dPt>
          <c:dPt>
            <c:idx val="3"/>
            <c:invertIfNegative val="0"/>
            <c:bubble3D val="0"/>
            <c:spPr>
              <a:solidFill>
                <a:srgbClr val="42918F"/>
              </a:solidFill>
              <a:ln>
                <a:noFill/>
              </a:ln>
              <a:effectLst/>
            </c:spPr>
            <c:extLst>
              <c:ext xmlns:c16="http://schemas.microsoft.com/office/drawing/2014/chart" uri="{C3380CC4-5D6E-409C-BE32-E72D297353CC}">
                <c16:uniqueId val="{00000002-3DFC-4D36-964B-B2471BB34FA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Not sure</c:v>
                </c:pt>
                <c:pt idx="1">
                  <c:v>It is staying much the same</c:v>
                </c:pt>
                <c:pt idx="2">
                  <c:v>It is becoming harder</c:v>
                </c:pt>
                <c:pt idx="3">
                  <c:v>It is becoming easier</c:v>
                </c:pt>
              </c:strCache>
            </c:strRef>
          </c:cat>
          <c:val>
            <c:numRef>
              <c:f>Sheet1!$B$2:$B$5</c:f>
              <c:numCache>
                <c:formatCode>0%</c:formatCode>
                <c:ptCount val="4"/>
                <c:pt idx="0">
                  <c:v>0.14000000000000001</c:v>
                </c:pt>
                <c:pt idx="1">
                  <c:v>0.24</c:v>
                </c:pt>
                <c:pt idx="2">
                  <c:v>0.42</c:v>
                </c:pt>
                <c:pt idx="3">
                  <c:v>0.19</c:v>
                </c:pt>
              </c:numCache>
            </c:numRef>
          </c:val>
          <c:extLst>
            <c:ext xmlns:c16="http://schemas.microsoft.com/office/drawing/2014/chart" uri="{C3380CC4-5D6E-409C-BE32-E72D297353CC}">
              <c16:uniqueId val="{00000000-3DFC-4D36-964B-B2471BB34FA0}"/>
            </c:ext>
          </c:extLst>
        </c:ser>
        <c:dLbls>
          <c:showLegendKey val="0"/>
          <c:showVal val="0"/>
          <c:showCatName val="0"/>
          <c:showSerName val="0"/>
          <c:showPercent val="0"/>
          <c:showBubbleSize val="0"/>
        </c:dLbls>
        <c:gapWidth val="3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42918F"/>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max val="0.60000000000000009"/>
          <c:min val="0"/>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b="1" dirty="0">
                <a:solidFill>
                  <a:schemeClr val="tx1">
                    <a:lumMod val="65000"/>
                    <a:lumOff val="35000"/>
                  </a:schemeClr>
                </a:solidFill>
              </a:rPr>
              <a:t>50-64</a:t>
            </a:r>
            <a:r>
              <a:rPr lang="en-US" sz="1000" b="1" baseline="0" dirty="0">
                <a:solidFill>
                  <a:schemeClr val="tx1">
                    <a:lumMod val="65000"/>
                    <a:lumOff val="35000"/>
                  </a:schemeClr>
                </a:solidFill>
              </a:rPr>
              <a:t> year olds</a:t>
            </a:r>
            <a:endParaRPr lang="en-US" sz="1000" b="1" dirty="0">
              <a:solidFill>
                <a:schemeClr val="tx1">
                  <a:lumMod val="65000"/>
                  <a:lumOff val="35000"/>
                </a:schemeClr>
              </a:solidFill>
            </a:endParaRPr>
          </a:p>
        </c:rich>
      </c:tx>
      <c:layout>
        <c:manualLayout>
          <c:xMode val="edge"/>
          <c:yMode val="edge"/>
          <c:x val="0.36772701151905257"/>
          <c:y val="6.1863473791045724E-3"/>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3155721032218053"/>
          <c:y val="0.10961179581881497"/>
          <c:w val="0.56844278967781947"/>
          <c:h val="0.8410795070104532"/>
        </c:manualLayout>
      </c:layout>
      <c:barChart>
        <c:barDir val="bar"/>
        <c:grouping val="clustered"/>
        <c:varyColors val="0"/>
        <c:ser>
          <c:idx val="0"/>
          <c:order val="0"/>
          <c:tx>
            <c:strRef>
              <c:f>Sheet1!$B$1</c:f>
              <c:strCache>
                <c:ptCount val="1"/>
                <c:pt idx="0">
                  <c:v>18-24</c:v>
                </c:pt>
              </c:strCache>
            </c:strRef>
          </c:tx>
          <c:spPr>
            <a:solidFill>
              <a:srgbClr val="FB6A4A"/>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2-0C79-40BB-A87D-49F0990B0830}"/>
              </c:ext>
            </c:extLst>
          </c:dPt>
          <c:dPt>
            <c:idx val="1"/>
            <c:invertIfNegative val="0"/>
            <c:bubble3D val="0"/>
            <c:spPr>
              <a:solidFill>
                <a:srgbClr val="82C6C3"/>
              </a:solidFill>
              <a:ln>
                <a:noFill/>
              </a:ln>
              <a:effectLst/>
            </c:spPr>
            <c:extLst>
              <c:ext xmlns:c16="http://schemas.microsoft.com/office/drawing/2014/chart" uri="{C3380CC4-5D6E-409C-BE32-E72D297353CC}">
                <c16:uniqueId val="{00000003-0C79-40BB-A87D-49F0990B0830}"/>
              </c:ext>
            </c:extLst>
          </c:dPt>
          <c:dPt>
            <c:idx val="2"/>
            <c:invertIfNegative val="0"/>
            <c:bubble3D val="0"/>
            <c:spPr>
              <a:solidFill>
                <a:srgbClr val="51AEAB"/>
              </a:solidFill>
              <a:ln>
                <a:noFill/>
              </a:ln>
              <a:effectLst/>
            </c:spPr>
            <c:extLst>
              <c:ext xmlns:c16="http://schemas.microsoft.com/office/drawing/2014/chart" uri="{C3380CC4-5D6E-409C-BE32-E72D297353CC}">
                <c16:uniqueId val="{00000006-8AB6-49D3-86D7-58DC474674E8}"/>
              </c:ext>
            </c:extLst>
          </c:dPt>
          <c:dPt>
            <c:idx val="3"/>
            <c:invertIfNegative val="0"/>
            <c:bubble3D val="0"/>
            <c:spPr>
              <a:solidFill>
                <a:srgbClr val="42918F"/>
              </a:solidFill>
              <a:ln>
                <a:noFill/>
              </a:ln>
              <a:effectLst/>
            </c:spPr>
            <c:extLst>
              <c:ext xmlns:c16="http://schemas.microsoft.com/office/drawing/2014/chart" uri="{C3380CC4-5D6E-409C-BE32-E72D297353CC}">
                <c16:uniqueId val="{00000001-0C79-40BB-A87D-49F0990B0830}"/>
              </c:ext>
            </c:extLst>
          </c:dPt>
          <c:dLbls>
            <c:dLbl>
              <c:idx val="0"/>
              <c:layout>
                <c:manualLayout>
                  <c:x val="-7.967243001209133E-2"/>
                  <c:y val="-1.3172119269715106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C79-40BB-A87D-49F0990B083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Not sure</c:v>
                </c:pt>
                <c:pt idx="1">
                  <c:v>It is staying much the same</c:v>
                </c:pt>
                <c:pt idx="2">
                  <c:v>It is becoming harder</c:v>
                </c:pt>
                <c:pt idx="3">
                  <c:v>It is becoming easier</c:v>
                </c:pt>
              </c:strCache>
            </c:strRef>
          </c:cat>
          <c:val>
            <c:numRef>
              <c:f>Sheet1!$B$2:$B$5</c:f>
              <c:numCache>
                <c:formatCode>0%</c:formatCode>
                <c:ptCount val="4"/>
                <c:pt idx="0">
                  <c:v>7.0000000000000007E-2</c:v>
                </c:pt>
                <c:pt idx="1">
                  <c:v>0.3</c:v>
                </c:pt>
                <c:pt idx="2">
                  <c:v>0.41</c:v>
                </c:pt>
                <c:pt idx="3">
                  <c:v>0.22</c:v>
                </c:pt>
              </c:numCache>
            </c:numRef>
          </c:val>
          <c:extLst>
            <c:ext xmlns:c16="http://schemas.microsoft.com/office/drawing/2014/chart" uri="{C3380CC4-5D6E-409C-BE32-E72D297353CC}">
              <c16:uniqueId val="{00000000-0C79-40BB-A87D-49F0990B0830}"/>
            </c:ext>
          </c:extLst>
        </c:ser>
        <c:dLbls>
          <c:showLegendKey val="0"/>
          <c:showVal val="0"/>
          <c:showCatName val="0"/>
          <c:showSerName val="0"/>
          <c:showPercent val="0"/>
          <c:showBubbleSize val="0"/>
        </c:dLbls>
        <c:gapWidth val="3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42918F"/>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max val="0.60000000000000009"/>
          <c:min val="0"/>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b="1" dirty="0">
                <a:solidFill>
                  <a:schemeClr val="tx1">
                    <a:lumMod val="65000"/>
                    <a:lumOff val="35000"/>
                  </a:schemeClr>
                </a:solidFill>
              </a:rPr>
              <a:t>65+</a:t>
            </a:r>
            <a:r>
              <a:rPr lang="en-US" sz="1000" b="1" baseline="0" dirty="0">
                <a:solidFill>
                  <a:schemeClr val="tx1">
                    <a:lumMod val="65000"/>
                    <a:lumOff val="35000"/>
                  </a:schemeClr>
                </a:solidFill>
              </a:rPr>
              <a:t> year olds</a:t>
            </a:r>
            <a:endParaRPr lang="en-US" sz="1000" b="1" dirty="0">
              <a:solidFill>
                <a:schemeClr val="tx1">
                  <a:lumMod val="65000"/>
                  <a:lumOff val="35000"/>
                </a:schemeClr>
              </a:solidFill>
            </a:endParaRPr>
          </a:p>
        </c:rich>
      </c:tx>
      <c:layout>
        <c:manualLayout>
          <c:xMode val="edge"/>
          <c:yMode val="edge"/>
          <c:x val="0.33749117477878493"/>
          <c:y val="6.1864820009908117E-3"/>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1535194442636797"/>
          <c:y val="0.10961179581881497"/>
          <c:w val="0.58464815237967849"/>
          <c:h val="0.89038838894959349"/>
        </c:manualLayout>
      </c:layout>
      <c:barChart>
        <c:barDir val="bar"/>
        <c:grouping val="clustered"/>
        <c:varyColors val="0"/>
        <c:ser>
          <c:idx val="0"/>
          <c:order val="0"/>
          <c:tx>
            <c:strRef>
              <c:f>Sheet1!$B$1</c:f>
              <c:strCache>
                <c:ptCount val="1"/>
                <c:pt idx="0">
                  <c:v>18-24</c:v>
                </c:pt>
              </c:strCache>
            </c:strRef>
          </c:tx>
          <c:spPr>
            <a:solidFill>
              <a:srgbClr val="FB6A4A"/>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2-471C-4249-93E6-A991B3527B96}"/>
              </c:ext>
            </c:extLst>
          </c:dPt>
          <c:dPt>
            <c:idx val="1"/>
            <c:invertIfNegative val="0"/>
            <c:bubble3D val="0"/>
            <c:spPr>
              <a:solidFill>
                <a:srgbClr val="82C6C3"/>
              </a:solidFill>
              <a:ln>
                <a:noFill/>
              </a:ln>
              <a:effectLst/>
            </c:spPr>
            <c:extLst>
              <c:ext xmlns:c16="http://schemas.microsoft.com/office/drawing/2014/chart" uri="{C3380CC4-5D6E-409C-BE32-E72D297353CC}">
                <c16:uniqueId val="{00000003-471C-4249-93E6-A991B3527B96}"/>
              </c:ext>
            </c:extLst>
          </c:dPt>
          <c:dPt>
            <c:idx val="2"/>
            <c:invertIfNegative val="0"/>
            <c:bubble3D val="0"/>
            <c:spPr>
              <a:solidFill>
                <a:srgbClr val="51AEAB"/>
              </a:solidFill>
              <a:ln>
                <a:noFill/>
              </a:ln>
              <a:effectLst/>
            </c:spPr>
            <c:extLst>
              <c:ext xmlns:c16="http://schemas.microsoft.com/office/drawing/2014/chart" uri="{C3380CC4-5D6E-409C-BE32-E72D297353CC}">
                <c16:uniqueId val="{00000006-8367-4454-BA64-54FB2DA13788}"/>
              </c:ext>
            </c:extLst>
          </c:dPt>
          <c:dPt>
            <c:idx val="3"/>
            <c:invertIfNegative val="0"/>
            <c:bubble3D val="0"/>
            <c:spPr>
              <a:solidFill>
                <a:srgbClr val="42918F"/>
              </a:solidFill>
              <a:ln>
                <a:noFill/>
              </a:ln>
              <a:effectLst/>
            </c:spPr>
            <c:extLst>
              <c:ext xmlns:c16="http://schemas.microsoft.com/office/drawing/2014/chart" uri="{C3380CC4-5D6E-409C-BE32-E72D297353CC}">
                <c16:uniqueId val="{00000001-471C-4249-93E6-A991B3527B96}"/>
              </c:ext>
            </c:extLst>
          </c:dPt>
          <c:dLbls>
            <c:dLbl>
              <c:idx val="0"/>
              <c:layout>
                <c:manualLayout>
                  <c:x val="-7.8125919196760582E-2"/>
                  <c:y val="-1.3970036993757489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71C-4249-93E6-A991B3527B9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Not sure</c:v>
                </c:pt>
                <c:pt idx="1">
                  <c:v>It is staying much the same</c:v>
                </c:pt>
                <c:pt idx="2">
                  <c:v>It is becoming harder</c:v>
                </c:pt>
                <c:pt idx="3">
                  <c:v>It is becoming easier</c:v>
                </c:pt>
              </c:strCache>
            </c:strRef>
          </c:cat>
          <c:val>
            <c:numRef>
              <c:f>Sheet1!$B$2:$B$5</c:f>
              <c:numCache>
                <c:formatCode>0%</c:formatCode>
                <c:ptCount val="4"/>
                <c:pt idx="0">
                  <c:v>0.06</c:v>
                </c:pt>
                <c:pt idx="1">
                  <c:v>0.37</c:v>
                </c:pt>
                <c:pt idx="2">
                  <c:v>0.33</c:v>
                </c:pt>
                <c:pt idx="3">
                  <c:v>0.25</c:v>
                </c:pt>
              </c:numCache>
            </c:numRef>
          </c:val>
          <c:extLst>
            <c:ext xmlns:c16="http://schemas.microsoft.com/office/drawing/2014/chart" uri="{C3380CC4-5D6E-409C-BE32-E72D297353CC}">
              <c16:uniqueId val="{00000000-471C-4249-93E6-A991B3527B96}"/>
            </c:ext>
          </c:extLst>
        </c:ser>
        <c:dLbls>
          <c:showLegendKey val="0"/>
          <c:showVal val="0"/>
          <c:showCatName val="0"/>
          <c:showSerName val="0"/>
          <c:showPercent val="0"/>
          <c:showBubbleSize val="0"/>
        </c:dLbls>
        <c:gapWidth val="3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42918F"/>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max val="0.60000000000000009"/>
          <c:min val="0"/>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2.2288831733757256E-4"/>
          <c:y val="0.37233880368421918"/>
          <c:w val="0.95839424416979613"/>
          <c:h val="0.3670240337368274"/>
        </c:manualLayout>
      </c:layout>
      <c:barChart>
        <c:barDir val="bar"/>
        <c:grouping val="percentStacked"/>
        <c:varyColors val="0"/>
        <c:ser>
          <c:idx val="0"/>
          <c:order val="0"/>
          <c:tx>
            <c:strRef>
              <c:f>Sheet1!$B$1</c:f>
              <c:strCache>
                <c:ptCount val="1"/>
                <c:pt idx="0">
                  <c:v>In Britain today everyone has a fair chance to go as far as their talent and their hard work will take them</c:v>
                </c:pt>
              </c:strCache>
            </c:strRef>
          </c:tx>
          <c:spPr>
            <a:solidFill>
              <a:srgbClr val="42918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BME</c:v>
                </c:pt>
                <c:pt idx="1">
                  <c:v>White</c:v>
                </c:pt>
              </c:strCache>
            </c:strRef>
          </c:cat>
          <c:val>
            <c:numRef>
              <c:f>Sheet1!$B$2:$B$3</c:f>
              <c:numCache>
                <c:formatCode>0%</c:formatCode>
                <c:ptCount val="2"/>
                <c:pt idx="0">
                  <c:v>0.25</c:v>
                </c:pt>
                <c:pt idx="1">
                  <c:v>0.36</c:v>
                </c:pt>
              </c:numCache>
            </c:numRef>
          </c:val>
          <c:extLst>
            <c:ext xmlns:c16="http://schemas.microsoft.com/office/drawing/2014/chart" uri="{C3380CC4-5D6E-409C-BE32-E72D297353CC}">
              <c16:uniqueId val="{00000000-FC9D-457F-9011-87667A9A07F3}"/>
            </c:ext>
          </c:extLst>
        </c:ser>
        <c:ser>
          <c:idx val="1"/>
          <c:order val="1"/>
          <c:tx>
            <c:strRef>
              <c:f>Sheet1!$C$1</c:f>
              <c:strCache>
                <c:ptCount val="1"/>
                <c:pt idx="0">
                  <c:v>In Britain today where you end up in society is mainly determined by your background and who your parents were</c:v>
                </c:pt>
              </c:strCache>
            </c:strRef>
          </c:tx>
          <c:spPr>
            <a:solidFill>
              <a:srgbClr val="51AE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BME</c:v>
                </c:pt>
                <c:pt idx="1">
                  <c:v>White</c:v>
                </c:pt>
              </c:strCache>
            </c:strRef>
          </c:cat>
          <c:val>
            <c:numRef>
              <c:f>Sheet1!$C$2:$C$3</c:f>
              <c:numCache>
                <c:formatCode>0%</c:formatCode>
                <c:ptCount val="2"/>
                <c:pt idx="0">
                  <c:v>0.54</c:v>
                </c:pt>
                <c:pt idx="1">
                  <c:v>0.46</c:v>
                </c:pt>
              </c:numCache>
            </c:numRef>
          </c:val>
          <c:extLst>
            <c:ext xmlns:c16="http://schemas.microsoft.com/office/drawing/2014/chart" uri="{C3380CC4-5D6E-409C-BE32-E72D297353CC}">
              <c16:uniqueId val="{00000001-FC9D-457F-9011-87667A9A07F3}"/>
            </c:ext>
          </c:extLst>
        </c:ser>
        <c:ser>
          <c:idx val="2"/>
          <c:order val="2"/>
          <c:tx>
            <c:strRef>
              <c:f>Sheet1!$D$1</c:f>
              <c:strCache>
                <c:ptCount val="1"/>
                <c:pt idx="0">
                  <c:v>Neither</c:v>
                </c:pt>
              </c:strCache>
            </c:strRef>
          </c:tx>
          <c:spPr>
            <a:solidFill>
              <a:srgbClr val="82C6C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BME</c:v>
                </c:pt>
                <c:pt idx="1">
                  <c:v>White</c:v>
                </c:pt>
              </c:strCache>
            </c:strRef>
          </c:cat>
          <c:val>
            <c:numRef>
              <c:f>Sheet1!$D$2:$D$3</c:f>
              <c:numCache>
                <c:formatCode>0%</c:formatCode>
                <c:ptCount val="2"/>
                <c:pt idx="0">
                  <c:v>0.09</c:v>
                </c:pt>
                <c:pt idx="1">
                  <c:v>0.12</c:v>
                </c:pt>
              </c:numCache>
            </c:numRef>
          </c:val>
          <c:extLst>
            <c:ext xmlns:c16="http://schemas.microsoft.com/office/drawing/2014/chart" uri="{C3380CC4-5D6E-409C-BE32-E72D297353CC}">
              <c16:uniqueId val="{00000002-FC9D-457F-9011-87667A9A07F3}"/>
            </c:ext>
          </c:extLst>
        </c:ser>
        <c:ser>
          <c:idx val="3"/>
          <c:order val="3"/>
          <c:tx>
            <c:strRef>
              <c:f>Sheet1!$E$1</c:f>
              <c:strCache>
                <c:ptCount val="1"/>
                <c:pt idx="0">
                  <c:v>Don't know</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BME</c:v>
                </c:pt>
                <c:pt idx="1">
                  <c:v>White</c:v>
                </c:pt>
              </c:strCache>
            </c:strRef>
          </c:cat>
          <c:val>
            <c:numRef>
              <c:f>Sheet1!$E$2:$E$3</c:f>
              <c:numCache>
                <c:formatCode>0%</c:formatCode>
                <c:ptCount val="2"/>
                <c:pt idx="0">
                  <c:v>0.12</c:v>
                </c:pt>
                <c:pt idx="1">
                  <c:v>0.06</c:v>
                </c:pt>
              </c:numCache>
            </c:numRef>
          </c:val>
          <c:extLst>
            <c:ext xmlns:c16="http://schemas.microsoft.com/office/drawing/2014/chart" uri="{C3380CC4-5D6E-409C-BE32-E72D297353CC}">
              <c16:uniqueId val="{00000003-FC9D-457F-9011-87667A9A07F3}"/>
            </c:ext>
          </c:extLst>
        </c:ser>
        <c:dLbls>
          <c:dLblPos val="ctr"/>
          <c:showLegendKey val="0"/>
          <c:showVal val="1"/>
          <c:showCatName val="0"/>
          <c:showSerName val="0"/>
          <c:showPercent val="0"/>
          <c:showBubbleSize val="0"/>
        </c:dLbls>
        <c:gapWidth val="177"/>
        <c:overlap val="100"/>
        <c:axId val="1313004671"/>
        <c:axId val="1280477887"/>
      </c:barChart>
      <c:catAx>
        <c:axId val="1313004671"/>
        <c:scaling>
          <c:orientation val="minMax"/>
        </c:scaling>
        <c:delete val="1"/>
        <c:axPos val="l"/>
        <c:numFmt formatCode="General" sourceLinked="1"/>
        <c:majorTickMark val="none"/>
        <c:minorTickMark val="none"/>
        <c:tickLblPos val="nextTo"/>
        <c:crossAx val="1280477887"/>
        <c:crosses val="autoZero"/>
        <c:auto val="1"/>
        <c:lblAlgn val="ctr"/>
        <c:lblOffset val="100"/>
        <c:noMultiLvlLbl val="0"/>
      </c:catAx>
      <c:valAx>
        <c:axId val="1280477887"/>
        <c:scaling>
          <c:orientation val="minMax"/>
        </c:scaling>
        <c:delete val="1"/>
        <c:axPos val="b"/>
        <c:numFmt formatCode="0%" sourceLinked="1"/>
        <c:majorTickMark val="none"/>
        <c:minorTickMark val="none"/>
        <c:tickLblPos val="nextTo"/>
        <c:crossAx val="1313004671"/>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7.4954721381886007E-3"/>
          <c:y val="0.37432437651564276"/>
          <c:w val="0.95884002529113976"/>
          <c:h val="0.50320104237089192"/>
        </c:manualLayout>
      </c:layout>
      <c:barChart>
        <c:barDir val="bar"/>
        <c:grouping val="percentStacked"/>
        <c:varyColors val="0"/>
        <c:ser>
          <c:idx val="0"/>
          <c:order val="0"/>
          <c:tx>
            <c:strRef>
              <c:f>Sheet1!$B$1</c:f>
              <c:strCache>
                <c:ptCount val="1"/>
                <c:pt idx="0">
                  <c:v> Everyone has a fair chance to go as far as their talent and their hard work will take them</c:v>
                </c:pt>
              </c:strCache>
            </c:strRef>
          </c:tx>
          <c:spPr>
            <a:solidFill>
              <a:srgbClr val="42918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Nat Rep </c:v>
                </c:pt>
              </c:strCache>
            </c:strRef>
          </c:cat>
          <c:val>
            <c:numRef>
              <c:f>Sheet1!$B$2</c:f>
              <c:numCache>
                <c:formatCode>0%</c:formatCode>
                <c:ptCount val="1"/>
                <c:pt idx="0">
                  <c:v>0.35</c:v>
                </c:pt>
              </c:numCache>
            </c:numRef>
          </c:val>
          <c:extLst>
            <c:ext xmlns:c16="http://schemas.microsoft.com/office/drawing/2014/chart" uri="{C3380CC4-5D6E-409C-BE32-E72D297353CC}">
              <c16:uniqueId val="{00000000-2730-483B-89CC-A7D84C3A4ACF}"/>
            </c:ext>
          </c:extLst>
        </c:ser>
        <c:ser>
          <c:idx val="1"/>
          <c:order val="1"/>
          <c:tx>
            <c:strRef>
              <c:f>Sheet1!$C$1</c:f>
              <c:strCache>
                <c:ptCount val="1"/>
                <c:pt idx="0">
                  <c:v> Where you end up in society is mainly determined by your background and who your parents were</c:v>
                </c:pt>
              </c:strCache>
            </c:strRef>
          </c:tx>
          <c:spPr>
            <a:solidFill>
              <a:srgbClr val="51AE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Nat Rep </c:v>
                </c:pt>
              </c:strCache>
            </c:strRef>
          </c:cat>
          <c:val>
            <c:numRef>
              <c:f>Sheet1!$C$2</c:f>
              <c:numCache>
                <c:formatCode>0%</c:formatCode>
                <c:ptCount val="1"/>
                <c:pt idx="0">
                  <c:v>0.46</c:v>
                </c:pt>
              </c:numCache>
            </c:numRef>
          </c:val>
          <c:extLst>
            <c:ext xmlns:c16="http://schemas.microsoft.com/office/drawing/2014/chart" uri="{C3380CC4-5D6E-409C-BE32-E72D297353CC}">
              <c16:uniqueId val="{00000001-2730-483B-89CC-A7D84C3A4ACF}"/>
            </c:ext>
          </c:extLst>
        </c:ser>
        <c:ser>
          <c:idx val="2"/>
          <c:order val="2"/>
          <c:tx>
            <c:strRef>
              <c:f>Sheet1!$D$1</c:f>
              <c:strCache>
                <c:ptCount val="1"/>
                <c:pt idx="0">
                  <c:v>Neither</c:v>
                </c:pt>
              </c:strCache>
            </c:strRef>
          </c:tx>
          <c:spPr>
            <a:solidFill>
              <a:srgbClr val="82C6C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Nat Rep </c:v>
                </c:pt>
              </c:strCache>
            </c:strRef>
          </c:cat>
          <c:val>
            <c:numRef>
              <c:f>Sheet1!$D$2</c:f>
              <c:numCache>
                <c:formatCode>0%</c:formatCode>
                <c:ptCount val="1"/>
                <c:pt idx="0">
                  <c:v>0.12</c:v>
                </c:pt>
              </c:numCache>
            </c:numRef>
          </c:val>
          <c:extLst>
            <c:ext xmlns:c16="http://schemas.microsoft.com/office/drawing/2014/chart" uri="{C3380CC4-5D6E-409C-BE32-E72D297353CC}">
              <c16:uniqueId val="{00000002-2730-483B-89CC-A7D84C3A4ACF}"/>
            </c:ext>
          </c:extLst>
        </c:ser>
        <c:ser>
          <c:idx val="3"/>
          <c:order val="3"/>
          <c:tx>
            <c:strRef>
              <c:f>Sheet1!$E$1</c:f>
              <c:strCache>
                <c:ptCount val="1"/>
                <c:pt idx="0">
                  <c:v>Don't know</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Nat Rep </c:v>
                </c:pt>
              </c:strCache>
            </c:strRef>
          </c:cat>
          <c:val>
            <c:numRef>
              <c:f>Sheet1!$E$2</c:f>
              <c:numCache>
                <c:formatCode>0%</c:formatCode>
                <c:ptCount val="1"/>
                <c:pt idx="0">
                  <c:v>7.0000000000000007E-2</c:v>
                </c:pt>
              </c:numCache>
            </c:numRef>
          </c:val>
          <c:extLst>
            <c:ext xmlns:c16="http://schemas.microsoft.com/office/drawing/2014/chart" uri="{C3380CC4-5D6E-409C-BE32-E72D297353CC}">
              <c16:uniqueId val="{00000003-2730-483B-89CC-A7D84C3A4ACF}"/>
            </c:ext>
          </c:extLst>
        </c:ser>
        <c:dLbls>
          <c:dLblPos val="ctr"/>
          <c:showLegendKey val="0"/>
          <c:showVal val="1"/>
          <c:showCatName val="0"/>
          <c:showSerName val="0"/>
          <c:showPercent val="0"/>
          <c:showBubbleSize val="0"/>
        </c:dLbls>
        <c:gapWidth val="150"/>
        <c:overlap val="100"/>
        <c:axId val="1313004671"/>
        <c:axId val="1280477887"/>
      </c:barChart>
      <c:catAx>
        <c:axId val="1313004671"/>
        <c:scaling>
          <c:orientation val="minMax"/>
        </c:scaling>
        <c:delete val="1"/>
        <c:axPos val="l"/>
        <c:numFmt formatCode="General" sourceLinked="1"/>
        <c:majorTickMark val="none"/>
        <c:minorTickMark val="none"/>
        <c:tickLblPos val="nextTo"/>
        <c:crossAx val="1280477887"/>
        <c:crosses val="autoZero"/>
        <c:auto val="1"/>
        <c:lblAlgn val="ctr"/>
        <c:lblOffset val="100"/>
        <c:noMultiLvlLbl val="0"/>
      </c:catAx>
      <c:valAx>
        <c:axId val="1280477887"/>
        <c:scaling>
          <c:orientation val="minMax"/>
        </c:scaling>
        <c:delete val="1"/>
        <c:axPos val="b"/>
        <c:numFmt formatCode="0%" sourceLinked="1"/>
        <c:majorTickMark val="none"/>
        <c:minorTickMark val="none"/>
        <c:tickLblPos val="nextTo"/>
        <c:crossAx val="1313004671"/>
        <c:crosses val="autoZero"/>
        <c:crossBetween val="between"/>
      </c:valAx>
      <c:spPr>
        <a:noFill/>
        <a:ln>
          <a:noFill/>
        </a:ln>
        <a:effectLst/>
      </c:spPr>
    </c:plotArea>
    <c:legend>
      <c:legendPos val="b"/>
      <c:layout>
        <c:manualLayout>
          <c:xMode val="edge"/>
          <c:yMode val="edge"/>
          <c:x val="1.4883553340991902E-2"/>
          <c:y val="0.17347321119429432"/>
          <c:w val="0.95426722239973738"/>
          <c:h val="0.2494788661088887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percentStacked"/>
        <c:varyColors val="0"/>
        <c:ser>
          <c:idx val="0"/>
          <c:order val="0"/>
          <c:tx>
            <c:strRef>
              <c:f>Sheet1!$B$1</c:f>
              <c:strCache>
                <c:ptCount val="1"/>
                <c:pt idx="0">
                  <c:v>In Britain today everyone has a fair chance to go as far as their talent and their hard work will take them</c:v>
                </c:pt>
              </c:strCache>
            </c:strRef>
          </c:tx>
          <c:spPr>
            <a:solidFill>
              <a:srgbClr val="42918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65+</c:v>
                </c:pt>
                <c:pt idx="1">
                  <c:v>50-64</c:v>
                </c:pt>
                <c:pt idx="2">
                  <c:v>25-49</c:v>
                </c:pt>
                <c:pt idx="3">
                  <c:v>18-24</c:v>
                </c:pt>
              </c:strCache>
            </c:strRef>
          </c:cat>
          <c:val>
            <c:numRef>
              <c:f>Sheet1!$B$2:$B$5</c:f>
              <c:numCache>
                <c:formatCode>0%</c:formatCode>
                <c:ptCount val="4"/>
                <c:pt idx="0">
                  <c:v>0.47</c:v>
                </c:pt>
                <c:pt idx="1">
                  <c:v>0.39</c:v>
                </c:pt>
                <c:pt idx="2">
                  <c:v>0.28000000000000003</c:v>
                </c:pt>
                <c:pt idx="3">
                  <c:v>0.28999999999999998</c:v>
                </c:pt>
              </c:numCache>
            </c:numRef>
          </c:val>
          <c:extLst>
            <c:ext xmlns:c16="http://schemas.microsoft.com/office/drawing/2014/chart" uri="{C3380CC4-5D6E-409C-BE32-E72D297353CC}">
              <c16:uniqueId val="{00000000-2A94-4EE2-9FEC-06AEE3491AE4}"/>
            </c:ext>
          </c:extLst>
        </c:ser>
        <c:ser>
          <c:idx val="1"/>
          <c:order val="1"/>
          <c:tx>
            <c:strRef>
              <c:f>Sheet1!$C$1</c:f>
              <c:strCache>
                <c:ptCount val="1"/>
                <c:pt idx="0">
                  <c:v>In Britain today where you end up in society is mainly determined by your background and who your parents were</c:v>
                </c:pt>
              </c:strCache>
            </c:strRef>
          </c:tx>
          <c:spPr>
            <a:solidFill>
              <a:srgbClr val="51AE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65+</c:v>
                </c:pt>
                <c:pt idx="1">
                  <c:v>50-64</c:v>
                </c:pt>
                <c:pt idx="2">
                  <c:v>25-49</c:v>
                </c:pt>
                <c:pt idx="3">
                  <c:v>18-24</c:v>
                </c:pt>
              </c:strCache>
            </c:strRef>
          </c:cat>
          <c:val>
            <c:numRef>
              <c:f>Sheet1!$C$2:$C$5</c:f>
              <c:numCache>
                <c:formatCode>0%</c:formatCode>
                <c:ptCount val="4"/>
                <c:pt idx="0">
                  <c:v>0.36</c:v>
                </c:pt>
                <c:pt idx="1">
                  <c:v>0.45</c:v>
                </c:pt>
                <c:pt idx="2">
                  <c:v>0.52</c:v>
                </c:pt>
                <c:pt idx="3">
                  <c:v>0.51</c:v>
                </c:pt>
              </c:numCache>
            </c:numRef>
          </c:val>
          <c:extLst>
            <c:ext xmlns:c16="http://schemas.microsoft.com/office/drawing/2014/chart" uri="{C3380CC4-5D6E-409C-BE32-E72D297353CC}">
              <c16:uniqueId val="{00000001-2A94-4EE2-9FEC-06AEE3491AE4}"/>
            </c:ext>
          </c:extLst>
        </c:ser>
        <c:ser>
          <c:idx val="2"/>
          <c:order val="2"/>
          <c:tx>
            <c:strRef>
              <c:f>Sheet1!$D$1</c:f>
              <c:strCache>
                <c:ptCount val="1"/>
                <c:pt idx="0">
                  <c:v>Neither</c:v>
                </c:pt>
              </c:strCache>
            </c:strRef>
          </c:tx>
          <c:spPr>
            <a:solidFill>
              <a:srgbClr val="82C6C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65+</c:v>
                </c:pt>
                <c:pt idx="1">
                  <c:v>50-64</c:v>
                </c:pt>
                <c:pt idx="2">
                  <c:v>25-49</c:v>
                </c:pt>
                <c:pt idx="3">
                  <c:v>18-24</c:v>
                </c:pt>
              </c:strCache>
            </c:strRef>
          </c:cat>
          <c:val>
            <c:numRef>
              <c:f>Sheet1!$D$2:$D$5</c:f>
              <c:numCache>
                <c:formatCode>0%</c:formatCode>
                <c:ptCount val="4"/>
                <c:pt idx="0">
                  <c:v>0.15</c:v>
                </c:pt>
                <c:pt idx="1">
                  <c:v>0.12</c:v>
                </c:pt>
                <c:pt idx="2">
                  <c:v>0.11</c:v>
                </c:pt>
                <c:pt idx="3">
                  <c:v>0.08</c:v>
                </c:pt>
              </c:numCache>
            </c:numRef>
          </c:val>
          <c:extLst>
            <c:ext xmlns:c16="http://schemas.microsoft.com/office/drawing/2014/chart" uri="{C3380CC4-5D6E-409C-BE32-E72D297353CC}">
              <c16:uniqueId val="{00000002-2A94-4EE2-9FEC-06AEE3491AE4}"/>
            </c:ext>
          </c:extLst>
        </c:ser>
        <c:ser>
          <c:idx val="3"/>
          <c:order val="3"/>
          <c:tx>
            <c:strRef>
              <c:f>Sheet1!$E$1</c:f>
              <c:strCache>
                <c:ptCount val="1"/>
                <c:pt idx="0">
                  <c:v>Don't know</c:v>
                </c:pt>
              </c:strCache>
            </c:strRef>
          </c:tx>
          <c:spPr>
            <a:solidFill>
              <a:schemeClr val="bg1">
                <a:lumMod val="75000"/>
              </a:schemeClr>
            </a:solidFill>
            <a:ln>
              <a:noFill/>
            </a:ln>
            <a:effectLst/>
          </c:spPr>
          <c:invertIfNegative val="0"/>
          <c:dLbls>
            <c:dLbl>
              <c:idx val="0"/>
              <c:layout>
                <c:manualLayout>
                  <c:x val="-1.8709079413118275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A94-4EE2-9FEC-06AEE3491AE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65+</c:v>
                </c:pt>
                <c:pt idx="1">
                  <c:v>50-64</c:v>
                </c:pt>
                <c:pt idx="2">
                  <c:v>25-49</c:v>
                </c:pt>
                <c:pt idx="3">
                  <c:v>18-24</c:v>
                </c:pt>
              </c:strCache>
            </c:strRef>
          </c:cat>
          <c:val>
            <c:numRef>
              <c:f>Sheet1!$E$2:$E$5</c:f>
              <c:numCache>
                <c:formatCode>0%</c:formatCode>
                <c:ptCount val="4"/>
                <c:pt idx="0">
                  <c:v>0.03</c:v>
                </c:pt>
                <c:pt idx="1">
                  <c:v>0.04</c:v>
                </c:pt>
                <c:pt idx="2">
                  <c:v>0.09</c:v>
                </c:pt>
                <c:pt idx="3">
                  <c:v>0.12</c:v>
                </c:pt>
              </c:numCache>
            </c:numRef>
          </c:val>
          <c:extLst>
            <c:ext xmlns:c16="http://schemas.microsoft.com/office/drawing/2014/chart" uri="{C3380CC4-5D6E-409C-BE32-E72D297353CC}">
              <c16:uniqueId val="{00000004-2A94-4EE2-9FEC-06AEE3491AE4}"/>
            </c:ext>
          </c:extLst>
        </c:ser>
        <c:dLbls>
          <c:dLblPos val="ctr"/>
          <c:showLegendKey val="0"/>
          <c:showVal val="1"/>
          <c:showCatName val="0"/>
          <c:showSerName val="0"/>
          <c:showPercent val="0"/>
          <c:showBubbleSize val="0"/>
        </c:dLbls>
        <c:gapWidth val="150"/>
        <c:overlap val="100"/>
        <c:axId val="1313004671"/>
        <c:axId val="1280477887"/>
      </c:barChart>
      <c:catAx>
        <c:axId val="1313004671"/>
        <c:scaling>
          <c:orientation val="minMax"/>
        </c:scaling>
        <c:delete val="1"/>
        <c:axPos val="l"/>
        <c:numFmt formatCode="General" sourceLinked="1"/>
        <c:majorTickMark val="none"/>
        <c:minorTickMark val="none"/>
        <c:tickLblPos val="nextTo"/>
        <c:crossAx val="1280477887"/>
        <c:crosses val="autoZero"/>
        <c:auto val="1"/>
        <c:lblAlgn val="ctr"/>
        <c:lblOffset val="100"/>
        <c:noMultiLvlLbl val="0"/>
      </c:catAx>
      <c:valAx>
        <c:axId val="1280477887"/>
        <c:scaling>
          <c:orientation val="minMax"/>
        </c:scaling>
        <c:delete val="1"/>
        <c:axPos val="b"/>
        <c:numFmt formatCode="0%" sourceLinked="1"/>
        <c:majorTickMark val="none"/>
        <c:minorTickMark val="none"/>
        <c:tickLblPos val="nextTo"/>
        <c:crossAx val="13130046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GB" sz="1000" b="1" i="0" baseline="0" dirty="0">
                <a:effectLst/>
              </a:rPr>
              <a:t>Your education?</a:t>
            </a:r>
            <a:endParaRPr lang="en-GB" sz="400" b="1" i="0" dirty="0">
              <a:effectLst/>
            </a:endParaRPr>
          </a:p>
        </c:rich>
      </c:tx>
      <c:layout>
        <c:manualLayout>
          <c:xMode val="edge"/>
          <c:yMode val="edge"/>
          <c:x val="0.42535978844544159"/>
          <c:y val="0"/>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729928043203607"/>
          <c:y val="0.14283192667876504"/>
          <c:w val="0.76861947265831565"/>
          <c:h val="0.74190717771669679"/>
        </c:manualLayout>
      </c:layout>
      <c:barChart>
        <c:barDir val="bar"/>
        <c:grouping val="clustered"/>
        <c:varyColors val="0"/>
        <c:ser>
          <c:idx val="0"/>
          <c:order val="0"/>
          <c:tx>
            <c:strRef>
              <c:f>Sheet1!$B$1</c:f>
              <c:strCache>
                <c:ptCount val="1"/>
                <c:pt idx="0">
                  <c:v>Advantages</c:v>
                </c:pt>
              </c:strCache>
            </c:strRef>
          </c:tx>
          <c:spPr>
            <a:solidFill>
              <a:srgbClr val="51AEAB"/>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2-2536-4627-A945-1EF25DA79B96}"/>
              </c:ext>
            </c:extLst>
          </c:dPt>
          <c:dPt>
            <c:idx val="1"/>
            <c:invertIfNegative val="0"/>
            <c:bubble3D val="0"/>
            <c:spPr>
              <a:solidFill>
                <a:srgbClr val="82C6C3"/>
              </a:solidFill>
              <a:ln>
                <a:noFill/>
              </a:ln>
              <a:effectLst/>
            </c:spPr>
            <c:extLst>
              <c:ext xmlns:c16="http://schemas.microsoft.com/office/drawing/2014/chart" uri="{C3380CC4-5D6E-409C-BE32-E72D297353CC}">
                <c16:uniqueId val="{00000003-2536-4627-A945-1EF25DA79B96}"/>
              </c:ext>
            </c:extLst>
          </c:dPt>
          <c:dPt>
            <c:idx val="3"/>
            <c:invertIfNegative val="0"/>
            <c:bubble3D val="0"/>
            <c:spPr>
              <a:solidFill>
                <a:srgbClr val="42918F"/>
              </a:solidFill>
              <a:ln>
                <a:noFill/>
              </a:ln>
              <a:effectLst/>
            </c:spPr>
            <c:extLst>
              <c:ext xmlns:c16="http://schemas.microsoft.com/office/drawing/2014/chart" uri="{C3380CC4-5D6E-409C-BE32-E72D297353CC}">
                <c16:uniqueId val="{00000001-2536-4627-A945-1EF25DA79B9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Not sure</c:v>
                </c:pt>
                <c:pt idx="1">
                  <c:v>None</c:v>
                </c:pt>
                <c:pt idx="2">
                  <c:v>Disadvantages</c:v>
                </c:pt>
                <c:pt idx="3">
                  <c:v>Advantages</c:v>
                </c:pt>
              </c:strCache>
            </c:strRef>
          </c:cat>
          <c:val>
            <c:numRef>
              <c:f>Sheet1!$B$2:$B$5</c:f>
              <c:numCache>
                <c:formatCode>0%</c:formatCode>
                <c:ptCount val="4"/>
                <c:pt idx="0">
                  <c:v>0.05</c:v>
                </c:pt>
                <c:pt idx="1">
                  <c:v>0.45</c:v>
                </c:pt>
                <c:pt idx="2">
                  <c:v>0.17</c:v>
                </c:pt>
                <c:pt idx="3">
                  <c:v>0.33</c:v>
                </c:pt>
              </c:numCache>
            </c:numRef>
          </c:val>
          <c:extLst>
            <c:ext xmlns:c16="http://schemas.microsoft.com/office/drawing/2014/chart" uri="{C3380CC4-5D6E-409C-BE32-E72D297353CC}">
              <c16:uniqueId val="{00000000-D292-4A60-BCC2-6C09C9813114}"/>
            </c:ext>
          </c:extLst>
        </c:ser>
        <c:dLbls>
          <c:showLegendKey val="0"/>
          <c:showVal val="0"/>
          <c:showCatName val="0"/>
          <c:showSerName val="0"/>
          <c:showPercent val="0"/>
          <c:showBubbleSize val="0"/>
        </c:dLbls>
        <c:gapWidth val="2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51AEAB"/>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GB" sz="1000" b="1" i="0" baseline="0" dirty="0">
                <a:effectLst/>
              </a:rPr>
              <a:t>Your choice of career?</a:t>
            </a:r>
            <a:endParaRPr lang="en-GB" sz="400" b="1" i="0" dirty="0">
              <a:effectLst/>
            </a:endParaRPr>
          </a:p>
        </c:rich>
      </c:tx>
      <c:layout>
        <c:manualLayout>
          <c:xMode val="edge"/>
          <c:yMode val="edge"/>
          <c:x val="0.39915670838527123"/>
          <c:y val="6.1946294026377418E-3"/>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253480680288088"/>
          <c:y val="0.14283192667876504"/>
          <c:w val="0.86746519319711912"/>
          <c:h val="0.74190717771669679"/>
        </c:manualLayout>
      </c:layout>
      <c:barChart>
        <c:barDir val="bar"/>
        <c:grouping val="clustered"/>
        <c:varyColors val="0"/>
        <c:ser>
          <c:idx val="0"/>
          <c:order val="0"/>
          <c:tx>
            <c:strRef>
              <c:f>Sheet1!$B$1</c:f>
              <c:strCache>
                <c:ptCount val="1"/>
                <c:pt idx="0">
                  <c:v>Advantages</c:v>
                </c:pt>
              </c:strCache>
            </c:strRef>
          </c:tx>
          <c:spPr>
            <a:solidFill>
              <a:srgbClr val="51AEAB"/>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97CF-471C-9D70-D51667593C66}"/>
              </c:ext>
            </c:extLst>
          </c:dPt>
          <c:dPt>
            <c:idx val="1"/>
            <c:invertIfNegative val="0"/>
            <c:bubble3D val="0"/>
            <c:spPr>
              <a:solidFill>
                <a:srgbClr val="82C6C3"/>
              </a:solidFill>
              <a:ln>
                <a:noFill/>
              </a:ln>
              <a:effectLst/>
            </c:spPr>
            <c:extLst>
              <c:ext xmlns:c16="http://schemas.microsoft.com/office/drawing/2014/chart" uri="{C3380CC4-5D6E-409C-BE32-E72D297353CC}">
                <c16:uniqueId val="{00000003-97CF-471C-9D70-D51667593C66}"/>
              </c:ext>
            </c:extLst>
          </c:dPt>
          <c:dPt>
            <c:idx val="3"/>
            <c:invertIfNegative val="0"/>
            <c:bubble3D val="0"/>
            <c:spPr>
              <a:solidFill>
                <a:srgbClr val="42918F"/>
              </a:solidFill>
              <a:ln>
                <a:noFill/>
              </a:ln>
              <a:effectLst/>
            </c:spPr>
            <c:extLst>
              <c:ext xmlns:c16="http://schemas.microsoft.com/office/drawing/2014/chart" uri="{C3380CC4-5D6E-409C-BE32-E72D297353CC}">
                <c16:uniqueId val="{00000000-97CF-471C-9D70-D51667593C6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Not sure</c:v>
                </c:pt>
                <c:pt idx="1">
                  <c:v>None</c:v>
                </c:pt>
                <c:pt idx="2">
                  <c:v>Disadvantages</c:v>
                </c:pt>
                <c:pt idx="3">
                  <c:v>Advantages</c:v>
                </c:pt>
              </c:strCache>
            </c:strRef>
          </c:cat>
          <c:val>
            <c:numRef>
              <c:f>Sheet1!$B$2:$B$5</c:f>
              <c:numCache>
                <c:formatCode>0%</c:formatCode>
                <c:ptCount val="4"/>
                <c:pt idx="0">
                  <c:v>7.0000000000000007E-2</c:v>
                </c:pt>
                <c:pt idx="1">
                  <c:v>0.51</c:v>
                </c:pt>
                <c:pt idx="2">
                  <c:v>0.16</c:v>
                </c:pt>
                <c:pt idx="3">
                  <c:v>0.25</c:v>
                </c:pt>
              </c:numCache>
            </c:numRef>
          </c:val>
          <c:extLst>
            <c:ext xmlns:c16="http://schemas.microsoft.com/office/drawing/2014/chart" uri="{C3380CC4-5D6E-409C-BE32-E72D297353CC}">
              <c16:uniqueId val="{00000000-E5D2-486D-848A-543FB30A2694}"/>
            </c:ext>
          </c:extLst>
        </c:ser>
        <c:dLbls>
          <c:showLegendKey val="0"/>
          <c:showVal val="0"/>
          <c:showCatName val="0"/>
          <c:showSerName val="0"/>
          <c:showPercent val="0"/>
          <c:showBubbleSize val="0"/>
        </c:dLbls>
        <c:gapWidth val="2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51AEAB"/>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GB" sz="1000" b="1" i="0" baseline="0" dirty="0">
                <a:effectLst/>
              </a:rPr>
              <a:t>Your progression at work?</a:t>
            </a:r>
            <a:endParaRPr lang="en-GB" sz="400" b="1" i="0" dirty="0">
              <a:effectLst/>
            </a:endParaRPr>
          </a:p>
        </c:rich>
      </c:tx>
      <c:layout>
        <c:manualLayout>
          <c:xMode val="edge"/>
          <c:yMode val="edge"/>
          <c:x val="0.38907857720277683"/>
          <c:y val="5.1892269346776249E-4"/>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344145865307222"/>
          <c:y val="0.14283192667876504"/>
          <c:w val="0.8227860706578507"/>
          <c:h val="0.74190717771669679"/>
        </c:manualLayout>
      </c:layout>
      <c:barChart>
        <c:barDir val="bar"/>
        <c:grouping val="clustered"/>
        <c:varyColors val="0"/>
        <c:ser>
          <c:idx val="0"/>
          <c:order val="0"/>
          <c:tx>
            <c:strRef>
              <c:f>Sheet1!$B$1</c:f>
              <c:strCache>
                <c:ptCount val="1"/>
                <c:pt idx="0">
                  <c:v>Advantages</c:v>
                </c:pt>
              </c:strCache>
            </c:strRef>
          </c:tx>
          <c:spPr>
            <a:solidFill>
              <a:srgbClr val="51AEAB"/>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0DF7-4293-A49F-5364B3B5EFBB}"/>
              </c:ext>
            </c:extLst>
          </c:dPt>
          <c:dPt>
            <c:idx val="1"/>
            <c:invertIfNegative val="0"/>
            <c:bubble3D val="0"/>
            <c:spPr>
              <a:solidFill>
                <a:srgbClr val="82C6C3"/>
              </a:solidFill>
              <a:ln>
                <a:noFill/>
              </a:ln>
              <a:effectLst/>
            </c:spPr>
            <c:extLst>
              <c:ext xmlns:c16="http://schemas.microsoft.com/office/drawing/2014/chart" uri="{C3380CC4-5D6E-409C-BE32-E72D297353CC}">
                <c16:uniqueId val="{00000003-0DF7-4293-A49F-5364B3B5EFBB}"/>
              </c:ext>
            </c:extLst>
          </c:dPt>
          <c:dPt>
            <c:idx val="3"/>
            <c:invertIfNegative val="0"/>
            <c:bubble3D val="0"/>
            <c:spPr>
              <a:solidFill>
                <a:srgbClr val="42918F"/>
              </a:solidFill>
              <a:ln>
                <a:noFill/>
              </a:ln>
              <a:effectLst/>
            </c:spPr>
            <c:extLst>
              <c:ext xmlns:c16="http://schemas.microsoft.com/office/drawing/2014/chart" uri="{C3380CC4-5D6E-409C-BE32-E72D297353CC}">
                <c16:uniqueId val="{00000000-0DF7-4293-A49F-5364B3B5EFB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Not sure</c:v>
                </c:pt>
                <c:pt idx="1">
                  <c:v>None</c:v>
                </c:pt>
                <c:pt idx="2">
                  <c:v>Disadvantages</c:v>
                </c:pt>
                <c:pt idx="3">
                  <c:v>Advantages</c:v>
                </c:pt>
              </c:strCache>
            </c:strRef>
          </c:cat>
          <c:val>
            <c:numRef>
              <c:f>Sheet1!$B$2:$B$5</c:f>
              <c:numCache>
                <c:formatCode>0%</c:formatCode>
                <c:ptCount val="4"/>
                <c:pt idx="0">
                  <c:v>0.08</c:v>
                </c:pt>
                <c:pt idx="1">
                  <c:v>0.57999999999999996</c:v>
                </c:pt>
                <c:pt idx="2">
                  <c:v>0.14000000000000001</c:v>
                </c:pt>
                <c:pt idx="3">
                  <c:v>0.2</c:v>
                </c:pt>
              </c:numCache>
            </c:numRef>
          </c:val>
          <c:extLst>
            <c:ext xmlns:c16="http://schemas.microsoft.com/office/drawing/2014/chart" uri="{C3380CC4-5D6E-409C-BE32-E72D297353CC}">
              <c16:uniqueId val="{00000000-F96F-4F2D-B471-443722640586}"/>
            </c:ext>
          </c:extLst>
        </c:ser>
        <c:dLbls>
          <c:showLegendKey val="0"/>
          <c:showVal val="0"/>
          <c:showCatName val="0"/>
          <c:showSerName val="0"/>
          <c:showPercent val="0"/>
          <c:showBubbleSize val="0"/>
        </c:dLbls>
        <c:gapWidth val="2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51AEAB"/>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GB" sz="1000" b="1" i="0" baseline="0" dirty="0">
                <a:effectLst/>
              </a:rPr>
              <a:t>Your education?</a:t>
            </a:r>
            <a:endParaRPr lang="en-GB" sz="400" b="1" i="0" dirty="0">
              <a:effectLst/>
            </a:endParaRPr>
          </a:p>
        </c:rich>
      </c:tx>
      <c:layout>
        <c:manualLayout>
          <c:xMode val="edge"/>
          <c:yMode val="edge"/>
          <c:x val="0.43537267579751426"/>
          <c:y val="0.2727602592183284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
          <c:y val="0.3213635073977601"/>
          <c:w val="1"/>
          <c:h val="0.56337597245494397"/>
        </c:manualLayout>
      </c:layout>
      <c:barChart>
        <c:barDir val="col"/>
        <c:grouping val="clustered"/>
        <c:varyColors val="0"/>
        <c:ser>
          <c:idx val="0"/>
          <c:order val="0"/>
          <c:tx>
            <c:strRef>
              <c:f>Sheet1!$B$1</c:f>
              <c:strCache>
                <c:ptCount val="1"/>
                <c:pt idx="0">
                  <c:v>Low level of education</c:v>
                </c:pt>
              </c:strCache>
            </c:strRef>
          </c:tx>
          <c:spPr>
            <a:solidFill>
              <a:srgbClr val="42918F"/>
            </a:solidFill>
            <a:ln>
              <a:noFill/>
            </a:ln>
            <a:effectLst/>
          </c:spPr>
          <c:invertIfNegative val="0"/>
          <c:dPt>
            <c:idx val="0"/>
            <c:invertIfNegative val="0"/>
            <c:bubble3D val="0"/>
            <c:spPr>
              <a:solidFill>
                <a:srgbClr val="42918F"/>
              </a:solidFill>
              <a:ln>
                <a:noFill/>
              </a:ln>
              <a:effectLst/>
            </c:spPr>
            <c:extLst>
              <c:ext xmlns:c16="http://schemas.microsoft.com/office/drawing/2014/chart" uri="{C3380CC4-5D6E-409C-BE32-E72D297353CC}">
                <c16:uniqueId val="{00000001-BE42-4056-925F-4373F3F20B7E}"/>
              </c:ext>
            </c:extLst>
          </c:dPt>
          <c:dPt>
            <c:idx val="1"/>
            <c:invertIfNegative val="0"/>
            <c:bubble3D val="0"/>
            <c:spPr>
              <a:solidFill>
                <a:srgbClr val="42918F"/>
              </a:solidFill>
              <a:ln>
                <a:noFill/>
              </a:ln>
              <a:effectLst/>
            </c:spPr>
            <c:extLst>
              <c:ext xmlns:c16="http://schemas.microsoft.com/office/drawing/2014/chart" uri="{C3380CC4-5D6E-409C-BE32-E72D297353CC}">
                <c16:uniqueId val="{00000003-BE42-4056-925F-4373F3F20B7E}"/>
              </c:ext>
            </c:extLst>
          </c:dPt>
          <c:dPt>
            <c:idx val="3"/>
            <c:invertIfNegative val="0"/>
            <c:bubble3D val="0"/>
            <c:spPr>
              <a:solidFill>
                <a:srgbClr val="42918F"/>
              </a:solidFill>
              <a:ln>
                <a:noFill/>
              </a:ln>
              <a:effectLst/>
            </c:spPr>
            <c:extLst>
              <c:ext xmlns:c16="http://schemas.microsoft.com/office/drawing/2014/chart" uri="{C3380CC4-5D6E-409C-BE32-E72D297353CC}">
                <c16:uniqueId val="{00000005-BE42-4056-925F-4373F3F20B7E}"/>
              </c:ext>
            </c:extLst>
          </c:dPt>
          <c:dLbls>
            <c:dLbl>
              <c:idx val="3"/>
              <c:layout>
                <c:manualLayout>
                  <c:x val="0"/>
                  <c:y val="3.8380634748409408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E42-4056-925F-4373F3F20B7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Advantages</c:v>
                </c:pt>
                <c:pt idx="1">
                  <c:v>Disadvantages</c:v>
                </c:pt>
                <c:pt idx="2">
                  <c:v>None</c:v>
                </c:pt>
                <c:pt idx="3">
                  <c:v>Not sure</c:v>
                </c:pt>
              </c:strCache>
            </c:strRef>
          </c:cat>
          <c:val>
            <c:numRef>
              <c:f>Sheet1!$B$2:$B$5</c:f>
              <c:numCache>
                <c:formatCode>0%</c:formatCode>
                <c:ptCount val="4"/>
                <c:pt idx="0">
                  <c:v>0.2</c:v>
                </c:pt>
                <c:pt idx="1">
                  <c:v>0.18</c:v>
                </c:pt>
                <c:pt idx="2">
                  <c:v>0.55000000000000004</c:v>
                </c:pt>
                <c:pt idx="3">
                  <c:v>0.06</c:v>
                </c:pt>
              </c:numCache>
            </c:numRef>
          </c:val>
          <c:extLst>
            <c:ext xmlns:c16="http://schemas.microsoft.com/office/drawing/2014/chart" uri="{C3380CC4-5D6E-409C-BE32-E72D297353CC}">
              <c16:uniqueId val="{00000006-BE42-4056-925F-4373F3F20B7E}"/>
            </c:ext>
          </c:extLst>
        </c:ser>
        <c:ser>
          <c:idx val="1"/>
          <c:order val="1"/>
          <c:tx>
            <c:strRef>
              <c:f>Sheet1!$C$1</c:f>
              <c:strCache>
                <c:ptCount val="1"/>
                <c:pt idx="0">
                  <c:v>Medium level </c:v>
                </c:pt>
              </c:strCache>
            </c:strRef>
          </c:tx>
          <c:spPr>
            <a:solidFill>
              <a:srgbClr val="57BAB7"/>
            </a:solidFill>
            <a:ln>
              <a:noFill/>
            </a:ln>
            <a:effectLst/>
          </c:spPr>
          <c:invertIfNegative val="0"/>
          <c:dPt>
            <c:idx val="3"/>
            <c:invertIfNegative val="0"/>
            <c:bubble3D val="0"/>
            <c:spPr>
              <a:solidFill>
                <a:srgbClr val="57BAB7"/>
              </a:solidFill>
              <a:ln>
                <a:noFill/>
              </a:ln>
              <a:effectLst/>
            </c:spPr>
            <c:extLst>
              <c:ext xmlns:c16="http://schemas.microsoft.com/office/drawing/2014/chart" uri="{C3380CC4-5D6E-409C-BE32-E72D297353CC}">
                <c16:uniqueId val="{0000000A-BE42-4056-925F-4373F3F20B7E}"/>
              </c:ext>
            </c:extLst>
          </c:dPt>
          <c:dLbls>
            <c:dLbl>
              <c:idx val="3"/>
              <c:layout>
                <c:manualLayout>
                  <c:x val="-1.4685463456276027E-16"/>
                  <c:y val="3.3177723464080836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E42-4056-925F-4373F3F20B7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Advantages</c:v>
                </c:pt>
                <c:pt idx="1">
                  <c:v>Disadvantages</c:v>
                </c:pt>
                <c:pt idx="2">
                  <c:v>None</c:v>
                </c:pt>
                <c:pt idx="3">
                  <c:v>Not sure</c:v>
                </c:pt>
              </c:strCache>
            </c:strRef>
          </c:cat>
          <c:val>
            <c:numRef>
              <c:f>Sheet1!$C$2:$C$5</c:f>
              <c:numCache>
                <c:formatCode>0%</c:formatCode>
                <c:ptCount val="4"/>
                <c:pt idx="0">
                  <c:v>0.32</c:v>
                </c:pt>
                <c:pt idx="1">
                  <c:v>0.17</c:v>
                </c:pt>
                <c:pt idx="2">
                  <c:v>0.46</c:v>
                </c:pt>
                <c:pt idx="3">
                  <c:v>0.05</c:v>
                </c:pt>
              </c:numCache>
            </c:numRef>
          </c:val>
          <c:extLst>
            <c:ext xmlns:c16="http://schemas.microsoft.com/office/drawing/2014/chart" uri="{C3380CC4-5D6E-409C-BE32-E72D297353CC}">
              <c16:uniqueId val="{00000008-BE42-4056-925F-4373F3F20B7E}"/>
            </c:ext>
          </c:extLst>
        </c:ser>
        <c:ser>
          <c:idx val="2"/>
          <c:order val="2"/>
          <c:tx>
            <c:strRef>
              <c:f>Sheet1!$D$1</c:f>
              <c:strCache>
                <c:ptCount val="1"/>
                <c:pt idx="0">
                  <c:v>High level </c:v>
                </c:pt>
              </c:strCache>
            </c:strRef>
          </c:tx>
          <c:spPr>
            <a:solidFill>
              <a:srgbClr val="82C6C3"/>
            </a:solidFill>
            <a:ln>
              <a:noFill/>
            </a:ln>
            <a:effectLst/>
          </c:spPr>
          <c:invertIfNegative val="0"/>
          <c:dPt>
            <c:idx val="3"/>
            <c:invertIfNegative val="0"/>
            <c:bubble3D val="0"/>
            <c:spPr>
              <a:solidFill>
                <a:srgbClr val="82C6C3"/>
              </a:solidFill>
              <a:ln>
                <a:noFill/>
              </a:ln>
              <a:effectLst/>
            </c:spPr>
            <c:extLst>
              <c:ext xmlns:c16="http://schemas.microsoft.com/office/drawing/2014/chart" uri="{C3380CC4-5D6E-409C-BE32-E72D297353CC}">
                <c16:uniqueId val="{0000000B-BE42-4056-925F-4373F3F20B7E}"/>
              </c:ext>
            </c:extLst>
          </c:dPt>
          <c:dLbls>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B-BE42-4056-925F-4373F3F20B7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Advantages</c:v>
                </c:pt>
                <c:pt idx="1">
                  <c:v>Disadvantages</c:v>
                </c:pt>
                <c:pt idx="2">
                  <c:v>None</c:v>
                </c:pt>
                <c:pt idx="3">
                  <c:v>Not sure</c:v>
                </c:pt>
              </c:strCache>
            </c:strRef>
          </c:cat>
          <c:val>
            <c:numRef>
              <c:f>Sheet1!$D$2:$D$5</c:f>
              <c:numCache>
                <c:formatCode>0%</c:formatCode>
                <c:ptCount val="4"/>
                <c:pt idx="0">
                  <c:v>0.48</c:v>
                </c:pt>
                <c:pt idx="1">
                  <c:v>0.16</c:v>
                </c:pt>
                <c:pt idx="2">
                  <c:v>0.34</c:v>
                </c:pt>
                <c:pt idx="3">
                  <c:v>0.03</c:v>
                </c:pt>
              </c:numCache>
            </c:numRef>
          </c:val>
          <c:extLst>
            <c:ext xmlns:c16="http://schemas.microsoft.com/office/drawing/2014/chart" uri="{C3380CC4-5D6E-409C-BE32-E72D297353CC}">
              <c16:uniqueId val="{00000009-BE42-4056-925F-4373F3F20B7E}"/>
            </c:ext>
          </c:extLst>
        </c:ser>
        <c:dLbls>
          <c:showLegendKey val="0"/>
          <c:showVal val="0"/>
          <c:showCatName val="0"/>
          <c:showSerName val="0"/>
          <c:showPercent val="0"/>
          <c:showBubbleSize val="0"/>
        </c:dLbls>
        <c:gapWidth val="20"/>
        <c:overlap val="-4"/>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51AEAB"/>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legend>
      <c:legendPos val="t"/>
      <c:layout>
        <c:manualLayout>
          <c:xMode val="edge"/>
          <c:yMode val="edge"/>
          <c:x val="0"/>
          <c:y val="0.1315948619035795"/>
          <c:w val="1"/>
          <c:h val="9.20512181897445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780056273591448E-2"/>
          <c:y val="2.167633272031241E-2"/>
          <c:w val="0.88768427070775091"/>
          <c:h val="0.97832359291490267"/>
        </c:manualLayout>
      </c:layout>
      <c:barChart>
        <c:barDir val="bar"/>
        <c:grouping val="clustered"/>
        <c:varyColors val="0"/>
        <c:ser>
          <c:idx val="0"/>
          <c:order val="0"/>
          <c:tx>
            <c:strRef>
              <c:f>Sheet1!$B$1</c:f>
              <c:strCache>
                <c:ptCount val="1"/>
                <c:pt idx="0">
                  <c:v>Not sure</c:v>
                </c:pt>
              </c:strCache>
            </c:strRef>
          </c:tx>
          <c:spPr>
            <a:solidFill>
              <a:schemeClr val="bg1">
                <a:lumMod val="75000"/>
              </a:schemeClr>
            </a:solidFill>
            <a:ln>
              <a:noFill/>
            </a:ln>
            <a:effectLst/>
          </c:spPr>
          <c:invertIfNegative val="0"/>
          <c:dLbls>
            <c:dLbl>
              <c:idx val="0"/>
              <c:layout>
                <c:manualLayout>
                  <c:x val="-1.8219791574695667E-17"/>
                  <c:y val="-2.2418983618609188E-3"/>
                </c:manualLayout>
              </c:layout>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EF8-4158-A7A7-48CFE67248C8}"/>
                </c:ext>
              </c:extLst>
            </c:dLbl>
            <c:dLbl>
              <c:idx val="1"/>
              <c:delete val="1"/>
              <c:extLst>
                <c:ext xmlns:c15="http://schemas.microsoft.com/office/drawing/2012/chart" uri="{CE6537A1-D6FC-4f65-9D91-7224C49458BB}"/>
                <c:ext xmlns:c16="http://schemas.microsoft.com/office/drawing/2014/chart" uri="{C3380CC4-5D6E-409C-BE32-E72D297353CC}">
                  <c16:uniqueId val="{00000000-B3D5-4FC1-B136-85CEBC483EC6}"/>
                </c:ext>
              </c:extLst>
            </c:dLbl>
            <c:dLbl>
              <c:idx val="2"/>
              <c:layout>
                <c:manualLayout>
                  <c:x val="3.9752731748253153E-3"/>
                  <c:y val="2.2418983618608368E-3"/>
                </c:manualLayout>
              </c:layout>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EF8-4158-A7A7-48CFE67248C8}"/>
                </c:ext>
              </c:extLst>
            </c:dLbl>
            <c:dLbl>
              <c:idx val="3"/>
              <c:delete val="1"/>
              <c:extLst>
                <c:ext xmlns:c15="http://schemas.microsoft.com/office/drawing/2012/chart" uri="{CE6537A1-D6FC-4f65-9D91-7224C49458BB}"/>
                <c:ext xmlns:c16="http://schemas.microsoft.com/office/drawing/2014/chart" uri="{C3380CC4-5D6E-409C-BE32-E72D297353CC}">
                  <c16:uniqueId val="{00000001-B3D5-4FC1-B136-85CEBC483EC6}"/>
                </c:ext>
              </c:extLst>
            </c:dLbl>
            <c:dLbl>
              <c:idx val="4"/>
              <c:layout>
                <c:manualLayout>
                  <c:x val="-0.12720874159441009"/>
                  <c:y val="0"/>
                </c:manualLayout>
              </c:layout>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EF8-4158-A7A7-48CFE67248C8}"/>
                </c:ext>
              </c:extLst>
            </c:dLbl>
            <c:dLbl>
              <c:idx val="5"/>
              <c:delete val="1"/>
              <c:extLst>
                <c:ext xmlns:c15="http://schemas.microsoft.com/office/drawing/2012/chart" uri="{CE6537A1-D6FC-4f65-9D91-7224C49458BB}"/>
                <c:ext xmlns:c16="http://schemas.microsoft.com/office/drawing/2014/chart" uri="{C3380CC4-5D6E-409C-BE32-E72D297353CC}">
                  <c16:uniqueId val="{00000002-B3D5-4FC1-B136-85CEBC483EC6}"/>
                </c:ext>
              </c:extLst>
            </c:dLbl>
            <c:dLbl>
              <c:idx val="6"/>
              <c:layout>
                <c:manualLayout>
                  <c:x val="-0.12323346841958477"/>
                  <c:y val="-2.0550497582621867E-17"/>
                </c:manualLayout>
              </c:layout>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EF8-4158-A7A7-48CFE67248C8}"/>
                </c:ext>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3"/>
                <c:pt idx="2">
                  <c:v> </c:v>
                </c:pt>
              </c:strCache>
            </c:strRef>
          </c:cat>
          <c:val>
            <c:numRef>
              <c:f>Sheet1!$B$2:$B$8</c:f>
              <c:numCache>
                <c:formatCode>General</c:formatCode>
                <c:ptCount val="7"/>
                <c:pt idx="0" formatCode="0%">
                  <c:v>0.06</c:v>
                </c:pt>
                <c:pt idx="1">
                  <c:v>0</c:v>
                </c:pt>
                <c:pt idx="2" formatCode="0%">
                  <c:v>0.08</c:v>
                </c:pt>
                <c:pt idx="3">
                  <c:v>0</c:v>
                </c:pt>
                <c:pt idx="4" formatCode="0%">
                  <c:v>0.12</c:v>
                </c:pt>
                <c:pt idx="5">
                  <c:v>0</c:v>
                </c:pt>
                <c:pt idx="6" formatCode="0%">
                  <c:v>0.15</c:v>
                </c:pt>
              </c:numCache>
            </c:numRef>
          </c:val>
          <c:extLst>
            <c:ext xmlns:c16="http://schemas.microsoft.com/office/drawing/2014/chart" uri="{C3380CC4-5D6E-409C-BE32-E72D297353CC}">
              <c16:uniqueId val="{00000003-B3D5-4FC1-B136-85CEBC483EC6}"/>
            </c:ext>
          </c:extLst>
        </c:ser>
        <c:ser>
          <c:idx val="1"/>
          <c:order val="1"/>
          <c:tx>
            <c:strRef>
              <c:f>Sheet1!$C$1</c:f>
              <c:strCache>
                <c:ptCount val="1"/>
                <c:pt idx="0">
                  <c:v>Small gap</c:v>
                </c:pt>
              </c:strCache>
            </c:strRef>
          </c:tx>
          <c:spPr>
            <a:solidFill>
              <a:srgbClr val="FC9272"/>
            </a:solidFill>
            <a:ln>
              <a:noFill/>
            </a:ln>
            <a:effectLst/>
          </c:spPr>
          <c:invertIfNegative val="0"/>
          <c:dLbls>
            <c:dLbl>
              <c:idx val="0"/>
              <c:layout>
                <c:manualLayout>
                  <c:x val="-0.12720874159441009"/>
                  <c:y val="-1.6440398066097493E-16"/>
                </c:manualLayout>
              </c:layout>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EF8-4158-A7A7-48CFE67248C8}"/>
                </c:ext>
              </c:extLst>
            </c:dLbl>
            <c:dLbl>
              <c:idx val="1"/>
              <c:delete val="1"/>
              <c:extLst>
                <c:ext xmlns:c15="http://schemas.microsoft.com/office/drawing/2012/chart" uri="{CE6537A1-D6FC-4f65-9D91-7224C49458BB}"/>
                <c:ext xmlns:c16="http://schemas.microsoft.com/office/drawing/2014/chart" uri="{C3380CC4-5D6E-409C-BE32-E72D297353CC}">
                  <c16:uniqueId val="{00000004-B3D5-4FC1-B136-85CEBC483EC6}"/>
                </c:ext>
              </c:extLst>
            </c:dLbl>
            <c:dLbl>
              <c:idx val="2"/>
              <c:layout>
                <c:manualLayout>
                  <c:x val="-0.12323339127212107"/>
                  <c:y val="-2.2418983618608368E-3"/>
                </c:manualLayout>
              </c:layout>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F8-4158-A7A7-48CFE67248C8}"/>
                </c:ext>
              </c:extLst>
            </c:dLbl>
            <c:dLbl>
              <c:idx val="3"/>
              <c:delete val="1"/>
              <c:extLst>
                <c:ext xmlns:c15="http://schemas.microsoft.com/office/drawing/2012/chart" uri="{CE6537A1-D6FC-4f65-9D91-7224C49458BB}"/>
                <c:ext xmlns:c16="http://schemas.microsoft.com/office/drawing/2014/chart" uri="{C3380CC4-5D6E-409C-BE32-E72D297353CC}">
                  <c16:uniqueId val="{00000005-B3D5-4FC1-B136-85CEBC483EC6}"/>
                </c:ext>
              </c:extLst>
            </c:dLbl>
            <c:dLbl>
              <c:idx val="4"/>
              <c:layout>
                <c:manualLayout>
                  <c:x val="3.9752731748253153E-3"/>
                  <c:y val="0"/>
                </c:manualLayout>
              </c:layout>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EF8-4158-A7A7-48CFE67248C8}"/>
                </c:ext>
              </c:extLst>
            </c:dLbl>
            <c:dLbl>
              <c:idx val="5"/>
              <c:delete val="1"/>
              <c:extLst>
                <c:ext xmlns:c15="http://schemas.microsoft.com/office/drawing/2012/chart" uri="{CE6537A1-D6FC-4f65-9D91-7224C49458BB}"/>
                <c:ext xmlns:c16="http://schemas.microsoft.com/office/drawing/2014/chart" uri="{C3380CC4-5D6E-409C-BE32-E72D297353CC}">
                  <c16:uniqueId val="{00000006-B3D5-4FC1-B136-85CEBC483EC6}"/>
                </c:ext>
              </c:extLst>
            </c:dLbl>
            <c:dLbl>
              <c:idx val="6"/>
              <c:layout>
                <c:manualLayout>
                  <c:x val="3.9752731748253153E-3"/>
                  <c:y val="-2.2418983618607544E-3"/>
                </c:manualLayout>
              </c:layout>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EF8-4158-A7A7-48CFE67248C8}"/>
                </c:ext>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3"/>
                <c:pt idx="2">
                  <c:v> </c:v>
                </c:pt>
              </c:strCache>
            </c:strRef>
          </c:cat>
          <c:val>
            <c:numRef>
              <c:f>Sheet1!$C$2:$C$8</c:f>
              <c:numCache>
                <c:formatCode>General</c:formatCode>
                <c:ptCount val="7"/>
                <c:pt idx="0" formatCode="0%">
                  <c:v>0.16</c:v>
                </c:pt>
                <c:pt idx="1">
                  <c:v>0</c:v>
                </c:pt>
                <c:pt idx="2" formatCode="0%">
                  <c:v>0.13</c:v>
                </c:pt>
                <c:pt idx="3">
                  <c:v>0</c:v>
                </c:pt>
                <c:pt idx="4" formatCode="0%">
                  <c:v>7.0000000000000007E-2</c:v>
                </c:pt>
                <c:pt idx="5">
                  <c:v>0</c:v>
                </c:pt>
                <c:pt idx="6" formatCode="0%">
                  <c:v>0.1</c:v>
                </c:pt>
              </c:numCache>
            </c:numRef>
          </c:val>
          <c:extLst>
            <c:ext xmlns:c16="http://schemas.microsoft.com/office/drawing/2014/chart" uri="{C3380CC4-5D6E-409C-BE32-E72D297353CC}">
              <c16:uniqueId val="{00000007-B3D5-4FC1-B136-85CEBC483EC6}"/>
            </c:ext>
          </c:extLst>
        </c:ser>
        <c:ser>
          <c:idx val="2"/>
          <c:order val="2"/>
          <c:tx>
            <c:strRef>
              <c:f>Sheet1!$D$1</c:f>
              <c:strCache>
                <c:ptCount val="1"/>
                <c:pt idx="0">
                  <c:v>Large gap</c:v>
                </c:pt>
              </c:strCache>
            </c:strRef>
          </c:tx>
          <c:spPr>
            <a:solidFill>
              <a:srgbClr val="EF3B2C"/>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8-B3D5-4FC1-B136-85CEBC483EC6}"/>
                </c:ext>
              </c:extLst>
            </c:dLbl>
            <c:dLbl>
              <c:idx val="3"/>
              <c:delete val="1"/>
              <c:extLst>
                <c:ext xmlns:c15="http://schemas.microsoft.com/office/drawing/2012/chart" uri="{CE6537A1-D6FC-4f65-9D91-7224C49458BB}"/>
                <c:ext xmlns:c16="http://schemas.microsoft.com/office/drawing/2014/chart" uri="{C3380CC4-5D6E-409C-BE32-E72D297353CC}">
                  <c16:uniqueId val="{00000009-B3D5-4FC1-B136-85CEBC483EC6}"/>
                </c:ext>
              </c:extLst>
            </c:dLbl>
            <c:dLbl>
              <c:idx val="5"/>
              <c:delete val="1"/>
              <c:extLst>
                <c:ext xmlns:c15="http://schemas.microsoft.com/office/drawing/2012/chart" uri="{CE6537A1-D6FC-4f65-9D91-7224C49458BB}"/>
                <c:ext xmlns:c16="http://schemas.microsoft.com/office/drawing/2014/chart" uri="{C3380CC4-5D6E-409C-BE32-E72D297353CC}">
                  <c16:uniqueId val="{0000000A-B3D5-4FC1-B136-85CEBC483EC6}"/>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3"/>
                <c:pt idx="2">
                  <c:v> </c:v>
                </c:pt>
              </c:strCache>
            </c:strRef>
          </c:cat>
          <c:val>
            <c:numRef>
              <c:f>Sheet1!$D$2:$D$8</c:f>
              <c:numCache>
                <c:formatCode>General</c:formatCode>
                <c:ptCount val="7"/>
                <c:pt idx="0" formatCode="0%">
                  <c:v>0.77</c:v>
                </c:pt>
                <c:pt idx="1">
                  <c:v>0</c:v>
                </c:pt>
                <c:pt idx="2" formatCode="0%">
                  <c:v>0.79</c:v>
                </c:pt>
                <c:pt idx="3">
                  <c:v>0</c:v>
                </c:pt>
                <c:pt idx="4" formatCode="0%">
                  <c:v>0.8</c:v>
                </c:pt>
                <c:pt idx="5">
                  <c:v>0</c:v>
                </c:pt>
                <c:pt idx="6" formatCode="0%">
                  <c:v>0.75</c:v>
                </c:pt>
              </c:numCache>
            </c:numRef>
          </c:val>
          <c:extLst>
            <c:ext xmlns:c16="http://schemas.microsoft.com/office/drawing/2014/chart" uri="{C3380CC4-5D6E-409C-BE32-E72D297353CC}">
              <c16:uniqueId val="{0000000B-B3D5-4FC1-B136-85CEBC483EC6}"/>
            </c:ext>
          </c:extLst>
        </c:ser>
        <c:dLbls>
          <c:dLblPos val="outEnd"/>
          <c:showLegendKey val="0"/>
          <c:showVal val="1"/>
          <c:showCatName val="0"/>
          <c:showSerName val="0"/>
          <c:showPercent val="0"/>
          <c:showBubbleSize val="0"/>
        </c:dLbls>
        <c:gapWidth val="0"/>
        <c:overlap val="-38"/>
        <c:axId val="250359488"/>
        <c:axId val="494921712"/>
      </c:barChart>
      <c:catAx>
        <c:axId val="250359488"/>
        <c:scaling>
          <c:orientation val="minMax"/>
        </c:scaling>
        <c:delete val="1"/>
        <c:axPos val="l"/>
        <c:numFmt formatCode="General" sourceLinked="1"/>
        <c:majorTickMark val="none"/>
        <c:minorTickMark val="none"/>
        <c:tickLblPos val="nextTo"/>
        <c:crossAx val="494921712"/>
        <c:crosses val="autoZero"/>
        <c:auto val="1"/>
        <c:lblAlgn val="ctr"/>
        <c:lblOffset val="100"/>
        <c:noMultiLvlLbl val="0"/>
      </c:catAx>
      <c:valAx>
        <c:axId val="494921712"/>
        <c:scaling>
          <c:orientation val="minMax"/>
        </c:scaling>
        <c:delete val="1"/>
        <c:axPos val="b"/>
        <c:numFmt formatCode="0%" sourceLinked="1"/>
        <c:majorTickMark val="none"/>
        <c:minorTickMark val="none"/>
        <c:tickLblPos val="nextTo"/>
        <c:crossAx val="25035948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spc="0" baseline="0">
                <a:solidFill>
                  <a:prstClr val="black">
                    <a:lumMod val="65000"/>
                    <a:lumOff val="35000"/>
                  </a:prstClr>
                </a:solidFill>
                <a:latin typeface="+mn-lt"/>
                <a:ea typeface="+mn-ea"/>
                <a:cs typeface="+mn-cs"/>
              </a:defRPr>
            </a:pPr>
            <a:r>
              <a:rPr lang="en-GB" sz="1000" b="1" i="0" baseline="0" dirty="0">
                <a:effectLst/>
              </a:rPr>
              <a:t>Your choice of career?</a:t>
            </a:r>
            <a:endParaRPr lang="en-GB" sz="10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000" b="1">
                <a:solidFill>
                  <a:prstClr val="black">
                    <a:lumMod val="65000"/>
                    <a:lumOff val="35000"/>
                  </a:prstClr>
                </a:solidFill>
              </a:defRPr>
            </a:pPr>
            <a:endParaRPr lang="en-GB" sz="1000" b="1" i="0" dirty="0">
              <a:effectLst/>
            </a:endParaRPr>
          </a:p>
        </c:rich>
      </c:tx>
      <c:layout>
        <c:manualLayout>
          <c:xMode val="edge"/>
          <c:yMode val="edge"/>
          <c:x val="0.38530801748841298"/>
          <c:y val="3.9005239853906526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spc="0" baseline="0">
              <a:solidFill>
                <a:prstClr val="black">
                  <a:lumMod val="65000"/>
                  <a:lumOff val="35000"/>
                </a:prstClr>
              </a:solidFill>
              <a:latin typeface="+mn-lt"/>
              <a:ea typeface="+mn-ea"/>
              <a:cs typeface="+mn-cs"/>
            </a:defRPr>
          </a:pPr>
          <a:endParaRPr lang="en-US"/>
        </a:p>
      </c:txPr>
    </c:title>
    <c:autoTitleDeleted val="0"/>
    <c:plotArea>
      <c:layout>
        <c:manualLayout>
          <c:layoutTarget val="inner"/>
          <c:xMode val="edge"/>
          <c:yMode val="edge"/>
          <c:x val="0"/>
          <c:y val="0.1829568787425189"/>
          <c:w val="1"/>
          <c:h val="0.70178257723689264"/>
        </c:manualLayout>
      </c:layout>
      <c:barChart>
        <c:barDir val="col"/>
        <c:grouping val="clustered"/>
        <c:varyColors val="0"/>
        <c:ser>
          <c:idx val="0"/>
          <c:order val="0"/>
          <c:tx>
            <c:strRef>
              <c:f>Sheet1!$B$1</c:f>
              <c:strCache>
                <c:ptCount val="1"/>
                <c:pt idx="0">
                  <c:v>Low level of education</c:v>
                </c:pt>
              </c:strCache>
            </c:strRef>
          </c:tx>
          <c:spPr>
            <a:solidFill>
              <a:srgbClr val="42918F"/>
            </a:solidFill>
            <a:ln>
              <a:noFill/>
            </a:ln>
            <a:effectLst/>
          </c:spPr>
          <c:invertIfNegative val="0"/>
          <c:dPt>
            <c:idx val="0"/>
            <c:invertIfNegative val="0"/>
            <c:bubble3D val="0"/>
            <c:spPr>
              <a:solidFill>
                <a:srgbClr val="42918F"/>
              </a:solidFill>
              <a:ln>
                <a:noFill/>
              </a:ln>
              <a:effectLst/>
            </c:spPr>
            <c:extLst>
              <c:ext xmlns:c16="http://schemas.microsoft.com/office/drawing/2014/chart" uri="{C3380CC4-5D6E-409C-BE32-E72D297353CC}">
                <c16:uniqueId val="{00000001-2987-4F47-8C7B-F17C35F72B7B}"/>
              </c:ext>
            </c:extLst>
          </c:dPt>
          <c:dPt>
            <c:idx val="1"/>
            <c:invertIfNegative val="0"/>
            <c:bubble3D val="0"/>
            <c:spPr>
              <a:solidFill>
                <a:srgbClr val="42918F"/>
              </a:solidFill>
              <a:ln>
                <a:noFill/>
              </a:ln>
              <a:effectLst/>
            </c:spPr>
            <c:extLst>
              <c:ext xmlns:c16="http://schemas.microsoft.com/office/drawing/2014/chart" uri="{C3380CC4-5D6E-409C-BE32-E72D297353CC}">
                <c16:uniqueId val="{00000003-2987-4F47-8C7B-F17C35F72B7B}"/>
              </c:ext>
            </c:extLst>
          </c:dPt>
          <c:dPt>
            <c:idx val="3"/>
            <c:invertIfNegative val="0"/>
            <c:bubble3D val="0"/>
            <c:spPr>
              <a:solidFill>
                <a:srgbClr val="42918F"/>
              </a:solidFill>
              <a:ln>
                <a:noFill/>
              </a:ln>
              <a:effectLst/>
            </c:spPr>
            <c:extLst>
              <c:ext xmlns:c16="http://schemas.microsoft.com/office/drawing/2014/chart" uri="{C3380CC4-5D6E-409C-BE32-E72D297353CC}">
                <c16:uniqueId val="{00000005-2987-4F47-8C7B-F17C35F72B7B}"/>
              </c:ext>
            </c:extLst>
          </c:dPt>
          <c:dLbls>
            <c:dLbl>
              <c:idx val="3"/>
              <c:layout>
                <c:manualLayout>
                  <c:x val="0"/>
                  <c:y val="3.8380634748409408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987-4F47-8C7B-F17C35F72B7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Advantages</c:v>
                </c:pt>
                <c:pt idx="1">
                  <c:v>Disadvantages</c:v>
                </c:pt>
                <c:pt idx="2">
                  <c:v>None</c:v>
                </c:pt>
                <c:pt idx="3">
                  <c:v>Not sure</c:v>
                </c:pt>
              </c:strCache>
            </c:strRef>
          </c:cat>
          <c:val>
            <c:numRef>
              <c:f>Sheet1!$B$2:$B$5</c:f>
              <c:numCache>
                <c:formatCode>0%</c:formatCode>
                <c:ptCount val="4"/>
                <c:pt idx="0">
                  <c:v>0.19</c:v>
                </c:pt>
                <c:pt idx="1">
                  <c:v>0.17</c:v>
                </c:pt>
                <c:pt idx="2">
                  <c:v>0.56000000000000005</c:v>
                </c:pt>
                <c:pt idx="3">
                  <c:v>0.08</c:v>
                </c:pt>
              </c:numCache>
            </c:numRef>
          </c:val>
          <c:extLst>
            <c:ext xmlns:c16="http://schemas.microsoft.com/office/drawing/2014/chart" uri="{C3380CC4-5D6E-409C-BE32-E72D297353CC}">
              <c16:uniqueId val="{00000006-2987-4F47-8C7B-F17C35F72B7B}"/>
            </c:ext>
          </c:extLst>
        </c:ser>
        <c:ser>
          <c:idx val="1"/>
          <c:order val="1"/>
          <c:tx>
            <c:strRef>
              <c:f>Sheet1!$C$1</c:f>
              <c:strCache>
                <c:ptCount val="1"/>
                <c:pt idx="0">
                  <c:v>Medium level of education</c:v>
                </c:pt>
              </c:strCache>
            </c:strRef>
          </c:tx>
          <c:spPr>
            <a:solidFill>
              <a:srgbClr val="57BAB7"/>
            </a:solidFill>
            <a:ln>
              <a:noFill/>
            </a:ln>
            <a:effectLst/>
          </c:spPr>
          <c:invertIfNegative val="0"/>
          <c:dPt>
            <c:idx val="3"/>
            <c:invertIfNegative val="0"/>
            <c:bubble3D val="0"/>
            <c:spPr>
              <a:solidFill>
                <a:srgbClr val="57BAB7"/>
              </a:solidFill>
              <a:ln>
                <a:noFill/>
              </a:ln>
              <a:effectLst/>
            </c:spPr>
            <c:extLst>
              <c:ext xmlns:c16="http://schemas.microsoft.com/office/drawing/2014/chart" uri="{C3380CC4-5D6E-409C-BE32-E72D297353CC}">
                <c16:uniqueId val="{00000008-2987-4F47-8C7B-F17C35F72B7B}"/>
              </c:ext>
            </c:extLst>
          </c:dPt>
          <c:dLbls>
            <c:dLbl>
              <c:idx val="3"/>
              <c:layout>
                <c:manualLayout>
                  <c:x val="-1.4685463456276027E-16"/>
                  <c:y val="3.3177723464080836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987-4F47-8C7B-F17C35F72B7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Advantages</c:v>
                </c:pt>
                <c:pt idx="1">
                  <c:v>Disadvantages</c:v>
                </c:pt>
                <c:pt idx="2">
                  <c:v>None</c:v>
                </c:pt>
                <c:pt idx="3">
                  <c:v>Not sure</c:v>
                </c:pt>
              </c:strCache>
            </c:strRef>
          </c:cat>
          <c:val>
            <c:numRef>
              <c:f>Sheet1!$C$2:$C$5</c:f>
              <c:numCache>
                <c:formatCode>0%</c:formatCode>
                <c:ptCount val="4"/>
                <c:pt idx="0">
                  <c:v>0.27</c:v>
                </c:pt>
                <c:pt idx="1">
                  <c:v>0.16</c:v>
                </c:pt>
                <c:pt idx="2">
                  <c:v>0.51</c:v>
                </c:pt>
                <c:pt idx="3">
                  <c:v>7.0000000000000007E-2</c:v>
                </c:pt>
              </c:numCache>
            </c:numRef>
          </c:val>
          <c:extLst>
            <c:ext xmlns:c16="http://schemas.microsoft.com/office/drawing/2014/chart" uri="{C3380CC4-5D6E-409C-BE32-E72D297353CC}">
              <c16:uniqueId val="{00000009-2987-4F47-8C7B-F17C35F72B7B}"/>
            </c:ext>
          </c:extLst>
        </c:ser>
        <c:ser>
          <c:idx val="2"/>
          <c:order val="2"/>
          <c:tx>
            <c:strRef>
              <c:f>Sheet1!$D$1</c:f>
              <c:strCache>
                <c:ptCount val="1"/>
                <c:pt idx="0">
                  <c:v>High level of education</c:v>
                </c:pt>
              </c:strCache>
            </c:strRef>
          </c:tx>
          <c:spPr>
            <a:solidFill>
              <a:srgbClr val="82C6C3"/>
            </a:solidFill>
            <a:ln>
              <a:noFill/>
            </a:ln>
            <a:effectLst/>
          </c:spPr>
          <c:invertIfNegative val="0"/>
          <c:dPt>
            <c:idx val="3"/>
            <c:invertIfNegative val="0"/>
            <c:bubble3D val="0"/>
            <c:spPr>
              <a:solidFill>
                <a:srgbClr val="82C6C3"/>
              </a:solidFill>
              <a:ln>
                <a:noFill/>
              </a:ln>
              <a:effectLst/>
            </c:spPr>
            <c:extLst>
              <c:ext xmlns:c16="http://schemas.microsoft.com/office/drawing/2014/chart" uri="{C3380CC4-5D6E-409C-BE32-E72D297353CC}">
                <c16:uniqueId val="{0000000B-2987-4F47-8C7B-F17C35F72B7B}"/>
              </c:ext>
            </c:extLst>
          </c:dPt>
          <c:dLbls>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B-2987-4F47-8C7B-F17C35F72B7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Advantages</c:v>
                </c:pt>
                <c:pt idx="1">
                  <c:v>Disadvantages</c:v>
                </c:pt>
                <c:pt idx="2">
                  <c:v>None</c:v>
                </c:pt>
                <c:pt idx="3">
                  <c:v>Not sure</c:v>
                </c:pt>
              </c:strCache>
            </c:strRef>
          </c:cat>
          <c:val>
            <c:numRef>
              <c:f>Sheet1!$D$2:$D$5</c:f>
              <c:numCache>
                <c:formatCode>0%</c:formatCode>
                <c:ptCount val="4"/>
                <c:pt idx="0">
                  <c:v>0.31</c:v>
                </c:pt>
                <c:pt idx="1">
                  <c:v>0.18</c:v>
                </c:pt>
                <c:pt idx="2">
                  <c:v>0.48</c:v>
                </c:pt>
                <c:pt idx="3">
                  <c:v>0.04</c:v>
                </c:pt>
              </c:numCache>
            </c:numRef>
          </c:val>
          <c:extLst>
            <c:ext xmlns:c16="http://schemas.microsoft.com/office/drawing/2014/chart" uri="{C3380CC4-5D6E-409C-BE32-E72D297353CC}">
              <c16:uniqueId val="{0000000C-2987-4F47-8C7B-F17C35F72B7B}"/>
            </c:ext>
          </c:extLst>
        </c:ser>
        <c:dLbls>
          <c:showLegendKey val="0"/>
          <c:showVal val="0"/>
          <c:showCatName val="0"/>
          <c:showSerName val="0"/>
          <c:showPercent val="0"/>
          <c:showBubbleSize val="0"/>
        </c:dLbls>
        <c:gapWidth val="20"/>
        <c:overlap val="-4"/>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51AEAB"/>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spc="0" baseline="0">
                <a:solidFill>
                  <a:prstClr val="black">
                    <a:lumMod val="65000"/>
                    <a:lumOff val="35000"/>
                  </a:prstClr>
                </a:solidFill>
                <a:latin typeface="+mn-lt"/>
                <a:ea typeface="+mn-ea"/>
                <a:cs typeface="+mn-cs"/>
              </a:defRPr>
            </a:pPr>
            <a:r>
              <a:rPr lang="en-GB" sz="1000" b="1" i="0" baseline="0" dirty="0">
                <a:effectLst/>
              </a:rPr>
              <a:t>Your progression at work?</a:t>
            </a:r>
            <a:endParaRPr lang="en-GB" sz="10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000" b="1">
                <a:solidFill>
                  <a:prstClr val="black">
                    <a:lumMod val="65000"/>
                    <a:lumOff val="35000"/>
                  </a:prstClr>
                </a:solidFill>
              </a:defRPr>
            </a:pPr>
            <a:endParaRPr lang="en-GB" sz="1000" b="1" i="0" dirty="0">
              <a:effectLst/>
            </a:endParaRPr>
          </a:p>
        </c:rich>
      </c:tx>
      <c:layout>
        <c:manualLayout>
          <c:xMode val="edge"/>
          <c:yMode val="edge"/>
          <c:x val="0.36327956783240845"/>
          <c:y val="0.1337510120419047"/>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spc="0" baseline="0">
              <a:solidFill>
                <a:prstClr val="black">
                  <a:lumMod val="65000"/>
                  <a:lumOff val="35000"/>
                </a:prstClr>
              </a:solidFill>
              <a:latin typeface="+mn-lt"/>
              <a:ea typeface="+mn-ea"/>
              <a:cs typeface="+mn-cs"/>
            </a:defRPr>
          </a:pPr>
          <a:endParaRPr lang="en-US"/>
        </a:p>
      </c:txPr>
    </c:title>
    <c:autoTitleDeleted val="0"/>
    <c:plotArea>
      <c:layout>
        <c:manualLayout>
          <c:layoutTarget val="inner"/>
          <c:xMode val="edge"/>
          <c:yMode val="edge"/>
          <c:x val="0"/>
          <c:y val="6.6408969153643249E-2"/>
          <c:w val="1"/>
          <c:h val="0.76752282338800515"/>
        </c:manualLayout>
      </c:layout>
      <c:barChart>
        <c:barDir val="col"/>
        <c:grouping val="clustered"/>
        <c:varyColors val="0"/>
        <c:ser>
          <c:idx val="0"/>
          <c:order val="0"/>
          <c:tx>
            <c:strRef>
              <c:f>Sheet1!$B$1</c:f>
              <c:strCache>
                <c:ptCount val="1"/>
                <c:pt idx="0">
                  <c:v>Low</c:v>
                </c:pt>
              </c:strCache>
            </c:strRef>
          </c:tx>
          <c:spPr>
            <a:solidFill>
              <a:srgbClr val="42918F"/>
            </a:solidFill>
            <a:ln>
              <a:noFill/>
            </a:ln>
            <a:effectLst/>
          </c:spPr>
          <c:invertIfNegative val="0"/>
          <c:dPt>
            <c:idx val="0"/>
            <c:invertIfNegative val="0"/>
            <c:bubble3D val="0"/>
            <c:spPr>
              <a:solidFill>
                <a:srgbClr val="42918F"/>
              </a:solidFill>
              <a:ln>
                <a:noFill/>
              </a:ln>
              <a:effectLst/>
            </c:spPr>
            <c:extLst>
              <c:ext xmlns:c16="http://schemas.microsoft.com/office/drawing/2014/chart" uri="{C3380CC4-5D6E-409C-BE32-E72D297353CC}">
                <c16:uniqueId val="{00000001-D768-4149-B499-579809E1084C}"/>
              </c:ext>
            </c:extLst>
          </c:dPt>
          <c:dPt>
            <c:idx val="1"/>
            <c:invertIfNegative val="0"/>
            <c:bubble3D val="0"/>
            <c:spPr>
              <a:solidFill>
                <a:srgbClr val="42918F"/>
              </a:solidFill>
              <a:ln>
                <a:noFill/>
              </a:ln>
              <a:effectLst/>
            </c:spPr>
            <c:extLst>
              <c:ext xmlns:c16="http://schemas.microsoft.com/office/drawing/2014/chart" uri="{C3380CC4-5D6E-409C-BE32-E72D297353CC}">
                <c16:uniqueId val="{00000003-D768-4149-B499-579809E1084C}"/>
              </c:ext>
            </c:extLst>
          </c:dPt>
          <c:dPt>
            <c:idx val="3"/>
            <c:invertIfNegative val="0"/>
            <c:bubble3D val="0"/>
            <c:spPr>
              <a:solidFill>
                <a:srgbClr val="42918F"/>
              </a:solidFill>
              <a:ln>
                <a:noFill/>
              </a:ln>
              <a:effectLst/>
            </c:spPr>
            <c:extLst>
              <c:ext xmlns:c16="http://schemas.microsoft.com/office/drawing/2014/chart" uri="{C3380CC4-5D6E-409C-BE32-E72D297353CC}">
                <c16:uniqueId val="{00000005-D768-4149-B499-579809E1084C}"/>
              </c:ext>
            </c:extLst>
          </c:dPt>
          <c:dLbls>
            <c:dLbl>
              <c:idx val="3"/>
              <c:layout>
                <c:manualLayout>
                  <c:x val="0"/>
                  <c:y val="3.8380634748409408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768-4149-B499-579809E1084C}"/>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Advantages</c:v>
                </c:pt>
                <c:pt idx="1">
                  <c:v>Disadvantages</c:v>
                </c:pt>
                <c:pt idx="2">
                  <c:v>None</c:v>
                </c:pt>
                <c:pt idx="3">
                  <c:v>Not sure</c:v>
                </c:pt>
              </c:strCache>
            </c:strRef>
          </c:cat>
          <c:val>
            <c:numRef>
              <c:f>Sheet1!$B$2:$B$5</c:f>
              <c:numCache>
                <c:formatCode>0%</c:formatCode>
                <c:ptCount val="4"/>
                <c:pt idx="0">
                  <c:v>0.18</c:v>
                </c:pt>
                <c:pt idx="1">
                  <c:v>0.14000000000000001</c:v>
                </c:pt>
                <c:pt idx="2">
                  <c:v>0.59</c:v>
                </c:pt>
                <c:pt idx="3">
                  <c:v>0.09</c:v>
                </c:pt>
              </c:numCache>
            </c:numRef>
          </c:val>
          <c:extLst>
            <c:ext xmlns:c16="http://schemas.microsoft.com/office/drawing/2014/chart" uri="{C3380CC4-5D6E-409C-BE32-E72D297353CC}">
              <c16:uniqueId val="{00000006-D768-4149-B499-579809E1084C}"/>
            </c:ext>
          </c:extLst>
        </c:ser>
        <c:ser>
          <c:idx val="1"/>
          <c:order val="1"/>
          <c:tx>
            <c:strRef>
              <c:f>Sheet1!$C$1</c:f>
              <c:strCache>
                <c:ptCount val="1"/>
                <c:pt idx="0">
                  <c:v>Medium</c:v>
                </c:pt>
              </c:strCache>
            </c:strRef>
          </c:tx>
          <c:spPr>
            <a:solidFill>
              <a:srgbClr val="57BAB7"/>
            </a:solidFill>
            <a:ln>
              <a:noFill/>
            </a:ln>
            <a:effectLst/>
          </c:spPr>
          <c:invertIfNegative val="0"/>
          <c:dPt>
            <c:idx val="3"/>
            <c:invertIfNegative val="0"/>
            <c:bubble3D val="0"/>
            <c:spPr>
              <a:solidFill>
                <a:srgbClr val="57BAB7"/>
              </a:solidFill>
              <a:ln>
                <a:noFill/>
              </a:ln>
              <a:effectLst/>
            </c:spPr>
            <c:extLst>
              <c:ext xmlns:c16="http://schemas.microsoft.com/office/drawing/2014/chart" uri="{C3380CC4-5D6E-409C-BE32-E72D297353CC}">
                <c16:uniqueId val="{00000008-D768-4149-B499-579809E1084C}"/>
              </c:ext>
            </c:extLst>
          </c:dPt>
          <c:dLbls>
            <c:dLbl>
              <c:idx val="3"/>
              <c:layout>
                <c:manualLayout>
                  <c:x val="-1.4685463456276027E-16"/>
                  <c:y val="3.3177723464080836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768-4149-B499-579809E1084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Advantages</c:v>
                </c:pt>
                <c:pt idx="1">
                  <c:v>Disadvantages</c:v>
                </c:pt>
                <c:pt idx="2">
                  <c:v>None</c:v>
                </c:pt>
                <c:pt idx="3">
                  <c:v>Not sure</c:v>
                </c:pt>
              </c:strCache>
            </c:strRef>
          </c:cat>
          <c:val>
            <c:numRef>
              <c:f>Sheet1!$C$2:$C$5</c:f>
              <c:numCache>
                <c:formatCode>0%</c:formatCode>
                <c:ptCount val="4"/>
                <c:pt idx="0">
                  <c:v>0.2</c:v>
                </c:pt>
                <c:pt idx="1">
                  <c:v>0.13</c:v>
                </c:pt>
                <c:pt idx="2">
                  <c:v>0.59</c:v>
                </c:pt>
                <c:pt idx="3">
                  <c:v>0.09</c:v>
                </c:pt>
              </c:numCache>
            </c:numRef>
          </c:val>
          <c:extLst>
            <c:ext xmlns:c16="http://schemas.microsoft.com/office/drawing/2014/chart" uri="{C3380CC4-5D6E-409C-BE32-E72D297353CC}">
              <c16:uniqueId val="{00000009-D768-4149-B499-579809E1084C}"/>
            </c:ext>
          </c:extLst>
        </c:ser>
        <c:ser>
          <c:idx val="2"/>
          <c:order val="2"/>
          <c:tx>
            <c:strRef>
              <c:f>Sheet1!$D$1</c:f>
              <c:strCache>
                <c:ptCount val="1"/>
                <c:pt idx="0">
                  <c:v>High</c:v>
                </c:pt>
              </c:strCache>
            </c:strRef>
          </c:tx>
          <c:spPr>
            <a:solidFill>
              <a:srgbClr val="82C6C3"/>
            </a:solidFill>
            <a:ln>
              <a:noFill/>
            </a:ln>
            <a:effectLst/>
          </c:spPr>
          <c:invertIfNegative val="0"/>
          <c:dPt>
            <c:idx val="3"/>
            <c:invertIfNegative val="0"/>
            <c:bubble3D val="0"/>
            <c:spPr>
              <a:solidFill>
                <a:srgbClr val="82C6C3"/>
              </a:solidFill>
              <a:ln>
                <a:noFill/>
              </a:ln>
              <a:effectLst/>
            </c:spPr>
            <c:extLst>
              <c:ext xmlns:c16="http://schemas.microsoft.com/office/drawing/2014/chart" uri="{C3380CC4-5D6E-409C-BE32-E72D297353CC}">
                <c16:uniqueId val="{0000000B-D768-4149-B499-579809E1084C}"/>
              </c:ext>
            </c:extLst>
          </c:dPt>
          <c:dLbls>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B-D768-4149-B499-579809E1084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Advantages</c:v>
                </c:pt>
                <c:pt idx="1">
                  <c:v>Disadvantages</c:v>
                </c:pt>
                <c:pt idx="2">
                  <c:v>None</c:v>
                </c:pt>
                <c:pt idx="3">
                  <c:v>Not sure</c:v>
                </c:pt>
              </c:strCache>
            </c:strRef>
          </c:cat>
          <c:val>
            <c:numRef>
              <c:f>Sheet1!$D$2:$D$5</c:f>
              <c:numCache>
                <c:formatCode>0%</c:formatCode>
                <c:ptCount val="4"/>
                <c:pt idx="0">
                  <c:v>0.21</c:v>
                </c:pt>
                <c:pt idx="1">
                  <c:v>0.16</c:v>
                </c:pt>
                <c:pt idx="2">
                  <c:v>0.56999999999999995</c:v>
                </c:pt>
                <c:pt idx="3">
                  <c:v>0.06</c:v>
                </c:pt>
              </c:numCache>
            </c:numRef>
          </c:val>
          <c:extLst>
            <c:ext xmlns:c16="http://schemas.microsoft.com/office/drawing/2014/chart" uri="{C3380CC4-5D6E-409C-BE32-E72D297353CC}">
              <c16:uniqueId val="{0000000C-D768-4149-B499-579809E1084C}"/>
            </c:ext>
          </c:extLst>
        </c:ser>
        <c:dLbls>
          <c:showLegendKey val="0"/>
          <c:showVal val="0"/>
          <c:showCatName val="0"/>
          <c:showSerName val="0"/>
          <c:showPercent val="0"/>
          <c:showBubbleSize val="0"/>
        </c:dLbls>
        <c:gapWidth val="20"/>
        <c:overlap val="-4"/>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51AEAB"/>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GB" sz="1000" b="1" i="0" baseline="0" dirty="0">
                <a:effectLst/>
              </a:rPr>
              <a:t>Your education?</a:t>
            </a:r>
            <a:endParaRPr lang="en-GB" sz="400" b="1" i="0" dirty="0">
              <a:effectLst/>
            </a:endParaRPr>
          </a:p>
        </c:rich>
      </c:tx>
      <c:layout>
        <c:manualLayout>
          <c:xMode val="edge"/>
          <c:yMode val="edge"/>
          <c:x val="0.41534685127052334"/>
          <c:y val="0.20417608543144439"/>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
          <c:y val="0.18307594122690776"/>
          <c:w val="1"/>
          <c:h val="0.70166371112323656"/>
        </c:manualLayout>
      </c:layout>
      <c:barChart>
        <c:barDir val="col"/>
        <c:grouping val="clustered"/>
        <c:varyColors val="0"/>
        <c:ser>
          <c:idx val="0"/>
          <c:order val="0"/>
          <c:tx>
            <c:strRef>
              <c:f>Sheet1!$B$1</c:f>
              <c:strCache>
                <c:ptCount val="1"/>
                <c:pt idx="0">
                  <c:v>White</c:v>
                </c:pt>
              </c:strCache>
            </c:strRef>
          </c:tx>
          <c:spPr>
            <a:solidFill>
              <a:srgbClr val="42918F"/>
            </a:solidFill>
            <a:ln>
              <a:noFill/>
            </a:ln>
            <a:effectLst/>
          </c:spPr>
          <c:invertIfNegative val="0"/>
          <c:dPt>
            <c:idx val="0"/>
            <c:invertIfNegative val="0"/>
            <c:bubble3D val="0"/>
            <c:spPr>
              <a:solidFill>
                <a:srgbClr val="42918F"/>
              </a:solidFill>
              <a:ln>
                <a:noFill/>
              </a:ln>
              <a:effectLst/>
            </c:spPr>
            <c:extLst>
              <c:ext xmlns:c16="http://schemas.microsoft.com/office/drawing/2014/chart" uri="{C3380CC4-5D6E-409C-BE32-E72D297353CC}">
                <c16:uniqueId val="{00000001-BE42-4056-925F-4373F3F20B7E}"/>
              </c:ext>
            </c:extLst>
          </c:dPt>
          <c:dPt>
            <c:idx val="1"/>
            <c:invertIfNegative val="0"/>
            <c:bubble3D val="0"/>
            <c:spPr>
              <a:solidFill>
                <a:srgbClr val="42918F"/>
              </a:solidFill>
              <a:ln>
                <a:noFill/>
              </a:ln>
              <a:effectLst/>
            </c:spPr>
            <c:extLst>
              <c:ext xmlns:c16="http://schemas.microsoft.com/office/drawing/2014/chart" uri="{C3380CC4-5D6E-409C-BE32-E72D297353CC}">
                <c16:uniqueId val="{00000003-BE42-4056-925F-4373F3F20B7E}"/>
              </c:ext>
            </c:extLst>
          </c:dPt>
          <c:dPt>
            <c:idx val="3"/>
            <c:invertIfNegative val="0"/>
            <c:bubble3D val="0"/>
            <c:spPr>
              <a:solidFill>
                <a:srgbClr val="42918F"/>
              </a:solidFill>
              <a:ln>
                <a:noFill/>
              </a:ln>
              <a:effectLst/>
            </c:spPr>
            <c:extLst>
              <c:ext xmlns:c16="http://schemas.microsoft.com/office/drawing/2014/chart" uri="{C3380CC4-5D6E-409C-BE32-E72D297353CC}">
                <c16:uniqueId val="{00000005-BE42-4056-925F-4373F3F20B7E}"/>
              </c:ext>
            </c:extLst>
          </c:dPt>
          <c:dLbls>
            <c:dLbl>
              <c:idx val="3"/>
              <c:layout>
                <c:manualLayout>
                  <c:x val="0"/>
                  <c:y val="3.8380634748409408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E42-4056-925F-4373F3F20B7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Advantages</c:v>
                </c:pt>
                <c:pt idx="1">
                  <c:v>Disadvantages</c:v>
                </c:pt>
                <c:pt idx="2">
                  <c:v>None</c:v>
                </c:pt>
                <c:pt idx="3">
                  <c:v>Not sure</c:v>
                </c:pt>
              </c:strCache>
            </c:strRef>
          </c:cat>
          <c:val>
            <c:numRef>
              <c:f>Sheet1!$B$2:$B$5</c:f>
              <c:numCache>
                <c:formatCode>0%</c:formatCode>
                <c:ptCount val="4"/>
                <c:pt idx="0">
                  <c:v>0.31</c:v>
                </c:pt>
                <c:pt idx="1">
                  <c:v>0.17</c:v>
                </c:pt>
                <c:pt idx="2">
                  <c:v>0.47</c:v>
                </c:pt>
                <c:pt idx="3">
                  <c:v>0.04</c:v>
                </c:pt>
              </c:numCache>
            </c:numRef>
          </c:val>
          <c:extLst>
            <c:ext xmlns:c16="http://schemas.microsoft.com/office/drawing/2014/chart" uri="{C3380CC4-5D6E-409C-BE32-E72D297353CC}">
              <c16:uniqueId val="{00000006-BE42-4056-925F-4373F3F20B7E}"/>
            </c:ext>
          </c:extLst>
        </c:ser>
        <c:ser>
          <c:idx val="1"/>
          <c:order val="1"/>
          <c:tx>
            <c:strRef>
              <c:f>Sheet1!$C$1</c:f>
              <c:strCache>
                <c:ptCount val="1"/>
                <c:pt idx="0">
                  <c:v>BME*</c:v>
                </c:pt>
              </c:strCache>
            </c:strRef>
          </c:tx>
          <c:spPr>
            <a:solidFill>
              <a:srgbClr val="57BAB7"/>
            </a:solidFill>
            <a:ln>
              <a:noFill/>
            </a:ln>
            <a:effectLst/>
          </c:spPr>
          <c:invertIfNegative val="0"/>
          <c:dPt>
            <c:idx val="3"/>
            <c:invertIfNegative val="0"/>
            <c:bubble3D val="0"/>
            <c:spPr>
              <a:solidFill>
                <a:srgbClr val="57BAB7"/>
              </a:solidFill>
              <a:ln>
                <a:noFill/>
              </a:ln>
              <a:effectLst/>
            </c:spPr>
            <c:extLst>
              <c:ext xmlns:c16="http://schemas.microsoft.com/office/drawing/2014/chart" uri="{C3380CC4-5D6E-409C-BE32-E72D297353CC}">
                <c16:uniqueId val="{0000000A-BE42-4056-925F-4373F3F20B7E}"/>
              </c:ext>
            </c:extLst>
          </c:dPt>
          <c:dLbls>
            <c:dLbl>
              <c:idx val="3"/>
              <c:layout>
                <c:manualLayout>
                  <c:x val="-1.4685463456276027E-16"/>
                  <c:y val="3.3177723464080836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E42-4056-925F-4373F3F20B7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Advantages</c:v>
                </c:pt>
                <c:pt idx="1">
                  <c:v>Disadvantages</c:v>
                </c:pt>
                <c:pt idx="2">
                  <c:v>None</c:v>
                </c:pt>
                <c:pt idx="3">
                  <c:v>Not sure</c:v>
                </c:pt>
              </c:strCache>
            </c:strRef>
          </c:cat>
          <c:val>
            <c:numRef>
              <c:f>Sheet1!$C$2:$C$5</c:f>
              <c:numCache>
                <c:formatCode>0%</c:formatCode>
                <c:ptCount val="4"/>
                <c:pt idx="0">
                  <c:v>0.47</c:v>
                </c:pt>
                <c:pt idx="1">
                  <c:v>0.15</c:v>
                </c:pt>
                <c:pt idx="2">
                  <c:v>0.3</c:v>
                </c:pt>
                <c:pt idx="3">
                  <c:v>0.08</c:v>
                </c:pt>
              </c:numCache>
            </c:numRef>
          </c:val>
          <c:extLst>
            <c:ext xmlns:c16="http://schemas.microsoft.com/office/drawing/2014/chart" uri="{C3380CC4-5D6E-409C-BE32-E72D297353CC}">
              <c16:uniqueId val="{00000008-BE42-4056-925F-4373F3F20B7E}"/>
            </c:ext>
          </c:extLst>
        </c:ser>
        <c:dLbls>
          <c:showLegendKey val="0"/>
          <c:showVal val="0"/>
          <c:showCatName val="0"/>
          <c:showSerName val="0"/>
          <c:showPercent val="0"/>
          <c:showBubbleSize val="0"/>
        </c:dLbls>
        <c:gapWidth val="20"/>
        <c:overlap val="-4"/>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51AEAB"/>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legend>
      <c:legendPos val="t"/>
      <c:layout>
        <c:manualLayout>
          <c:xMode val="edge"/>
          <c:yMode val="edge"/>
          <c:x val="0.40115071503403765"/>
          <c:y val="1.6089523735287239E-2"/>
          <c:w val="0.19369339537254116"/>
          <c:h val="0.1190184347961649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GB" sz="1000" b="1" i="0" baseline="0" dirty="0">
                <a:solidFill>
                  <a:schemeClr val="tx1">
                    <a:lumMod val="65000"/>
                    <a:lumOff val="35000"/>
                  </a:schemeClr>
                </a:solidFill>
                <a:effectLst/>
              </a:rPr>
              <a:t>Your choice of career?</a:t>
            </a:r>
            <a:endParaRPr lang="en-GB" sz="1000" dirty="0">
              <a:solidFill>
                <a:schemeClr val="tx1">
                  <a:lumMod val="65000"/>
                  <a:lumOff val="35000"/>
                </a:schemeClr>
              </a:solidFill>
              <a:effectLst/>
            </a:endParaRPr>
          </a:p>
        </c:rich>
      </c:tx>
      <c:layout>
        <c:manualLayout>
          <c:xMode val="edge"/>
          <c:yMode val="edge"/>
          <c:x val="0.38731060382077703"/>
          <c:y val="4.1948624959744656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
          <c:y val="9.6455745226111292E-2"/>
          <c:w val="1"/>
          <c:h val="0.78828366329896682"/>
        </c:manualLayout>
      </c:layout>
      <c:barChart>
        <c:barDir val="col"/>
        <c:grouping val="clustered"/>
        <c:varyColors val="0"/>
        <c:ser>
          <c:idx val="0"/>
          <c:order val="0"/>
          <c:tx>
            <c:strRef>
              <c:f>Sheet1!$B$1</c:f>
              <c:strCache>
                <c:ptCount val="1"/>
                <c:pt idx="0">
                  <c:v>White</c:v>
                </c:pt>
              </c:strCache>
            </c:strRef>
          </c:tx>
          <c:spPr>
            <a:solidFill>
              <a:srgbClr val="42918F"/>
            </a:solidFill>
            <a:ln>
              <a:noFill/>
            </a:ln>
            <a:effectLst/>
          </c:spPr>
          <c:invertIfNegative val="0"/>
          <c:dPt>
            <c:idx val="0"/>
            <c:invertIfNegative val="0"/>
            <c:bubble3D val="0"/>
            <c:spPr>
              <a:solidFill>
                <a:srgbClr val="42918F"/>
              </a:solidFill>
              <a:ln>
                <a:noFill/>
              </a:ln>
              <a:effectLst/>
            </c:spPr>
            <c:extLst>
              <c:ext xmlns:c16="http://schemas.microsoft.com/office/drawing/2014/chart" uri="{C3380CC4-5D6E-409C-BE32-E72D297353CC}">
                <c16:uniqueId val="{00000001-223E-4082-83E6-040F7F6FB5D4}"/>
              </c:ext>
            </c:extLst>
          </c:dPt>
          <c:dPt>
            <c:idx val="1"/>
            <c:invertIfNegative val="0"/>
            <c:bubble3D val="0"/>
            <c:spPr>
              <a:solidFill>
                <a:srgbClr val="42918F"/>
              </a:solidFill>
              <a:ln>
                <a:noFill/>
              </a:ln>
              <a:effectLst/>
            </c:spPr>
            <c:extLst>
              <c:ext xmlns:c16="http://schemas.microsoft.com/office/drawing/2014/chart" uri="{C3380CC4-5D6E-409C-BE32-E72D297353CC}">
                <c16:uniqueId val="{00000003-223E-4082-83E6-040F7F6FB5D4}"/>
              </c:ext>
            </c:extLst>
          </c:dPt>
          <c:dPt>
            <c:idx val="3"/>
            <c:invertIfNegative val="0"/>
            <c:bubble3D val="0"/>
            <c:spPr>
              <a:solidFill>
                <a:srgbClr val="42918F"/>
              </a:solidFill>
              <a:ln>
                <a:noFill/>
              </a:ln>
              <a:effectLst/>
            </c:spPr>
            <c:extLst>
              <c:ext xmlns:c16="http://schemas.microsoft.com/office/drawing/2014/chart" uri="{C3380CC4-5D6E-409C-BE32-E72D297353CC}">
                <c16:uniqueId val="{00000005-223E-4082-83E6-040F7F6FB5D4}"/>
              </c:ext>
            </c:extLst>
          </c:dPt>
          <c:dLbls>
            <c:dLbl>
              <c:idx val="3"/>
              <c:layout>
                <c:manualLayout>
                  <c:x val="0"/>
                  <c:y val="3.8380634748409408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23E-4082-83E6-040F7F6FB5D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Advantages</c:v>
                </c:pt>
                <c:pt idx="1">
                  <c:v>Disadvantages</c:v>
                </c:pt>
                <c:pt idx="2">
                  <c:v>None</c:v>
                </c:pt>
                <c:pt idx="3">
                  <c:v>Not sure</c:v>
                </c:pt>
              </c:strCache>
            </c:strRef>
          </c:cat>
          <c:val>
            <c:numRef>
              <c:f>Sheet1!$B$2:$B$5</c:f>
              <c:numCache>
                <c:formatCode>0%</c:formatCode>
                <c:ptCount val="4"/>
                <c:pt idx="0">
                  <c:v>0.25</c:v>
                </c:pt>
                <c:pt idx="1">
                  <c:v>0.16</c:v>
                </c:pt>
                <c:pt idx="2">
                  <c:v>0.53</c:v>
                </c:pt>
                <c:pt idx="3">
                  <c:v>0.06</c:v>
                </c:pt>
              </c:numCache>
            </c:numRef>
          </c:val>
          <c:extLst>
            <c:ext xmlns:c16="http://schemas.microsoft.com/office/drawing/2014/chart" uri="{C3380CC4-5D6E-409C-BE32-E72D297353CC}">
              <c16:uniqueId val="{00000006-223E-4082-83E6-040F7F6FB5D4}"/>
            </c:ext>
          </c:extLst>
        </c:ser>
        <c:ser>
          <c:idx val="1"/>
          <c:order val="1"/>
          <c:tx>
            <c:strRef>
              <c:f>Sheet1!$C$1</c:f>
              <c:strCache>
                <c:ptCount val="1"/>
                <c:pt idx="0">
                  <c:v>BME</c:v>
                </c:pt>
              </c:strCache>
            </c:strRef>
          </c:tx>
          <c:spPr>
            <a:solidFill>
              <a:srgbClr val="57BAB7"/>
            </a:solidFill>
            <a:ln>
              <a:noFill/>
            </a:ln>
            <a:effectLst/>
          </c:spPr>
          <c:invertIfNegative val="0"/>
          <c:dPt>
            <c:idx val="3"/>
            <c:invertIfNegative val="0"/>
            <c:bubble3D val="0"/>
            <c:spPr>
              <a:solidFill>
                <a:srgbClr val="57BAB7"/>
              </a:solidFill>
              <a:ln>
                <a:noFill/>
              </a:ln>
              <a:effectLst/>
            </c:spPr>
            <c:extLst>
              <c:ext xmlns:c16="http://schemas.microsoft.com/office/drawing/2014/chart" uri="{C3380CC4-5D6E-409C-BE32-E72D297353CC}">
                <c16:uniqueId val="{00000008-223E-4082-83E6-040F7F6FB5D4}"/>
              </c:ext>
            </c:extLst>
          </c:dPt>
          <c:dLbls>
            <c:dLbl>
              <c:idx val="3"/>
              <c:layout>
                <c:manualLayout>
                  <c:x val="-1.4685463456276027E-16"/>
                  <c:y val="3.3177723464080836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23E-4082-83E6-040F7F6FB5D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Advantages</c:v>
                </c:pt>
                <c:pt idx="1">
                  <c:v>Disadvantages</c:v>
                </c:pt>
                <c:pt idx="2">
                  <c:v>None</c:v>
                </c:pt>
                <c:pt idx="3">
                  <c:v>Not sure</c:v>
                </c:pt>
              </c:strCache>
            </c:strRef>
          </c:cat>
          <c:val>
            <c:numRef>
              <c:f>Sheet1!$C$2:$C$5</c:f>
              <c:numCache>
                <c:formatCode>0%</c:formatCode>
                <c:ptCount val="4"/>
                <c:pt idx="0">
                  <c:v>0.26</c:v>
                </c:pt>
                <c:pt idx="1">
                  <c:v>0.26</c:v>
                </c:pt>
                <c:pt idx="2">
                  <c:v>0.37</c:v>
                </c:pt>
                <c:pt idx="3">
                  <c:v>0.12</c:v>
                </c:pt>
              </c:numCache>
            </c:numRef>
          </c:val>
          <c:extLst>
            <c:ext xmlns:c16="http://schemas.microsoft.com/office/drawing/2014/chart" uri="{C3380CC4-5D6E-409C-BE32-E72D297353CC}">
              <c16:uniqueId val="{00000009-223E-4082-83E6-040F7F6FB5D4}"/>
            </c:ext>
          </c:extLst>
        </c:ser>
        <c:dLbls>
          <c:showLegendKey val="0"/>
          <c:showVal val="0"/>
          <c:showCatName val="0"/>
          <c:showSerName val="0"/>
          <c:showPercent val="0"/>
          <c:showBubbleSize val="0"/>
        </c:dLbls>
        <c:gapWidth val="20"/>
        <c:overlap val="-4"/>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51AEAB"/>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GB" sz="1000" b="1" i="0" baseline="0" dirty="0">
                <a:solidFill>
                  <a:schemeClr val="tx1">
                    <a:lumMod val="65000"/>
                    <a:lumOff val="35000"/>
                  </a:schemeClr>
                </a:solidFill>
                <a:effectLst/>
              </a:rPr>
              <a:t>Your progression at work?</a:t>
            </a:r>
            <a:endParaRPr lang="en-GB" sz="1000" dirty="0">
              <a:solidFill>
                <a:schemeClr val="tx1">
                  <a:lumMod val="65000"/>
                  <a:lumOff val="35000"/>
                </a:schemeClr>
              </a:solidFill>
              <a:effectLst/>
            </a:endParaRPr>
          </a:p>
        </c:rich>
      </c:tx>
      <c:layout>
        <c:manualLayout>
          <c:xMode val="edge"/>
          <c:yMode val="edge"/>
          <c:x val="0.36728474049713655"/>
          <c:y val="2.449612954535961E-3"/>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
          <c:y val="0"/>
          <c:w val="1"/>
          <c:h val="0.66747796568391271"/>
        </c:manualLayout>
      </c:layout>
      <c:barChart>
        <c:barDir val="col"/>
        <c:grouping val="clustered"/>
        <c:varyColors val="0"/>
        <c:ser>
          <c:idx val="0"/>
          <c:order val="0"/>
          <c:tx>
            <c:strRef>
              <c:f>Sheet1!$B$1</c:f>
              <c:strCache>
                <c:ptCount val="1"/>
                <c:pt idx="0">
                  <c:v>White</c:v>
                </c:pt>
              </c:strCache>
            </c:strRef>
          </c:tx>
          <c:spPr>
            <a:solidFill>
              <a:srgbClr val="42918F"/>
            </a:solidFill>
            <a:ln>
              <a:noFill/>
            </a:ln>
            <a:effectLst/>
          </c:spPr>
          <c:invertIfNegative val="0"/>
          <c:dPt>
            <c:idx val="0"/>
            <c:invertIfNegative val="0"/>
            <c:bubble3D val="0"/>
            <c:spPr>
              <a:solidFill>
                <a:srgbClr val="42918F"/>
              </a:solidFill>
              <a:ln>
                <a:noFill/>
              </a:ln>
              <a:effectLst/>
            </c:spPr>
            <c:extLst>
              <c:ext xmlns:c16="http://schemas.microsoft.com/office/drawing/2014/chart" uri="{C3380CC4-5D6E-409C-BE32-E72D297353CC}">
                <c16:uniqueId val="{00000001-B369-4AF7-BDD7-5880ACB62FD0}"/>
              </c:ext>
            </c:extLst>
          </c:dPt>
          <c:dPt>
            <c:idx val="1"/>
            <c:invertIfNegative val="0"/>
            <c:bubble3D val="0"/>
            <c:spPr>
              <a:solidFill>
                <a:srgbClr val="42918F"/>
              </a:solidFill>
              <a:ln>
                <a:noFill/>
              </a:ln>
              <a:effectLst/>
            </c:spPr>
            <c:extLst>
              <c:ext xmlns:c16="http://schemas.microsoft.com/office/drawing/2014/chart" uri="{C3380CC4-5D6E-409C-BE32-E72D297353CC}">
                <c16:uniqueId val="{00000003-B369-4AF7-BDD7-5880ACB62FD0}"/>
              </c:ext>
            </c:extLst>
          </c:dPt>
          <c:dPt>
            <c:idx val="3"/>
            <c:invertIfNegative val="0"/>
            <c:bubble3D val="0"/>
            <c:spPr>
              <a:solidFill>
                <a:srgbClr val="42918F"/>
              </a:solidFill>
              <a:ln>
                <a:noFill/>
              </a:ln>
              <a:effectLst/>
            </c:spPr>
            <c:extLst>
              <c:ext xmlns:c16="http://schemas.microsoft.com/office/drawing/2014/chart" uri="{C3380CC4-5D6E-409C-BE32-E72D297353CC}">
                <c16:uniqueId val="{00000005-B369-4AF7-BDD7-5880ACB62FD0}"/>
              </c:ext>
            </c:extLst>
          </c:dPt>
          <c:dLbls>
            <c:dLbl>
              <c:idx val="3"/>
              <c:layout>
                <c:manualLayout>
                  <c:x val="0"/>
                  <c:y val="3.8380634748409408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369-4AF7-BDD7-5880ACB62FD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Advantages</c:v>
                </c:pt>
                <c:pt idx="1">
                  <c:v>Disadvantages</c:v>
                </c:pt>
                <c:pt idx="2">
                  <c:v>None</c:v>
                </c:pt>
                <c:pt idx="3">
                  <c:v>Not sure</c:v>
                </c:pt>
              </c:strCache>
            </c:strRef>
          </c:cat>
          <c:val>
            <c:numRef>
              <c:f>Sheet1!$B$2:$B$5</c:f>
              <c:numCache>
                <c:formatCode>0%</c:formatCode>
                <c:ptCount val="4"/>
                <c:pt idx="0">
                  <c:v>0.2</c:v>
                </c:pt>
                <c:pt idx="1">
                  <c:v>0.14000000000000001</c:v>
                </c:pt>
                <c:pt idx="2">
                  <c:v>0.6</c:v>
                </c:pt>
                <c:pt idx="3">
                  <c:v>7.0000000000000007E-2</c:v>
                </c:pt>
              </c:numCache>
            </c:numRef>
          </c:val>
          <c:extLst>
            <c:ext xmlns:c16="http://schemas.microsoft.com/office/drawing/2014/chart" uri="{C3380CC4-5D6E-409C-BE32-E72D297353CC}">
              <c16:uniqueId val="{00000006-B369-4AF7-BDD7-5880ACB62FD0}"/>
            </c:ext>
          </c:extLst>
        </c:ser>
        <c:ser>
          <c:idx val="1"/>
          <c:order val="1"/>
          <c:tx>
            <c:strRef>
              <c:f>Sheet1!$C$1</c:f>
              <c:strCache>
                <c:ptCount val="1"/>
                <c:pt idx="0">
                  <c:v>BME</c:v>
                </c:pt>
              </c:strCache>
            </c:strRef>
          </c:tx>
          <c:spPr>
            <a:solidFill>
              <a:srgbClr val="57BAB7"/>
            </a:solidFill>
            <a:ln>
              <a:noFill/>
            </a:ln>
            <a:effectLst/>
          </c:spPr>
          <c:invertIfNegative val="0"/>
          <c:dPt>
            <c:idx val="3"/>
            <c:invertIfNegative val="0"/>
            <c:bubble3D val="0"/>
            <c:spPr>
              <a:solidFill>
                <a:srgbClr val="57BAB7"/>
              </a:solidFill>
              <a:ln>
                <a:noFill/>
              </a:ln>
              <a:effectLst/>
            </c:spPr>
            <c:extLst>
              <c:ext xmlns:c16="http://schemas.microsoft.com/office/drawing/2014/chart" uri="{C3380CC4-5D6E-409C-BE32-E72D297353CC}">
                <c16:uniqueId val="{00000008-B369-4AF7-BDD7-5880ACB62FD0}"/>
              </c:ext>
            </c:extLst>
          </c:dPt>
          <c:dLbls>
            <c:dLbl>
              <c:idx val="3"/>
              <c:layout>
                <c:manualLayout>
                  <c:x val="-1.4685463456276027E-16"/>
                  <c:y val="3.3177723464080836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369-4AF7-BDD7-5880ACB62FD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Advantages</c:v>
                </c:pt>
                <c:pt idx="1">
                  <c:v>Disadvantages</c:v>
                </c:pt>
                <c:pt idx="2">
                  <c:v>None</c:v>
                </c:pt>
                <c:pt idx="3">
                  <c:v>Not sure</c:v>
                </c:pt>
              </c:strCache>
            </c:strRef>
          </c:cat>
          <c:val>
            <c:numRef>
              <c:f>Sheet1!$C$2:$C$5</c:f>
              <c:numCache>
                <c:formatCode>0%</c:formatCode>
                <c:ptCount val="4"/>
                <c:pt idx="0">
                  <c:v>0.23</c:v>
                </c:pt>
                <c:pt idx="1">
                  <c:v>0.23</c:v>
                </c:pt>
                <c:pt idx="2">
                  <c:v>0.4</c:v>
                </c:pt>
                <c:pt idx="3">
                  <c:v>0.15</c:v>
                </c:pt>
              </c:numCache>
            </c:numRef>
          </c:val>
          <c:extLst>
            <c:ext xmlns:c16="http://schemas.microsoft.com/office/drawing/2014/chart" uri="{C3380CC4-5D6E-409C-BE32-E72D297353CC}">
              <c16:uniqueId val="{00000009-B369-4AF7-BDD7-5880ACB62FD0}"/>
            </c:ext>
          </c:extLst>
        </c:ser>
        <c:dLbls>
          <c:showLegendKey val="0"/>
          <c:showVal val="0"/>
          <c:showCatName val="0"/>
          <c:showSerName val="0"/>
          <c:showPercent val="0"/>
          <c:showBubbleSize val="0"/>
        </c:dLbls>
        <c:gapWidth val="20"/>
        <c:overlap val="-4"/>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51AEAB"/>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871652244132006"/>
          <c:y val="0.11444599463832161"/>
          <c:w val="0.63517261650447532"/>
          <c:h val="0.80610333422551272"/>
        </c:manualLayout>
      </c:layout>
      <c:barChart>
        <c:barDir val="bar"/>
        <c:grouping val="percentStacked"/>
        <c:varyColors val="0"/>
        <c:ser>
          <c:idx val="0"/>
          <c:order val="0"/>
          <c:tx>
            <c:strRef>
              <c:f>Sheet1!$B$1</c:f>
              <c:strCache>
                <c:ptCount val="1"/>
                <c:pt idx="0">
                  <c:v>Better off</c:v>
                </c:pt>
              </c:strCache>
            </c:strRef>
          </c:tx>
          <c:spPr>
            <a:solidFill>
              <a:srgbClr val="08306B"/>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The level of job security you've experienced?</c:v>
                </c:pt>
                <c:pt idx="1">
                  <c:v>Job satisfaction?</c:v>
                </c:pt>
                <c:pt idx="2">
                  <c:v>Your position in society?</c:v>
                </c:pt>
                <c:pt idx="3">
                  <c:v>Your housing?</c:v>
                </c:pt>
                <c:pt idx="4">
                  <c:v>Your overall standard of living?</c:v>
                </c:pt>
                <c:pt idx="5">
                  <c:v>Your financial situation?</c:v>
                </c:pt>
                <c:pt idx="6">
                  <c:v>The education you received?</c:v>
                </c:pt>
              </c:strCache>
            </c:strRef>
          </c:cat>
          <c:val>
            <c:numRef>
              <c:f>Sheet1!$B$2:$B$8</c:f>
              <c:numCache>
                <c:formatCode>0%</c:formatCode>
                <c:ptCount val="7"/>
                <c:pt idx="0">
                  <c:v>0.28999999999999998</c:v>
                </c:pt>
                <c:pt idx="1">
                  <c:v>0.28999999999999998</c:v>
                </c:pt>
                <c:pt idx="2">
                  <c:v>0.28999999999999998</c:v>
                </c:pt>
                <c:pt idx="3">
                  <c:v>0.37</c:v>
                </c:pt>
                <c:pt idx="4">
                  <c:v>0.48</c:v>
                </c:pt>
                <c:pt idx="5">
                  <c:v>0.49</c:v>
                </c:pt>
                <c:pt idx="6">
                  <c:v>0.64</c:v>
                </c:pt>
              </c:numCache>
            </c:numRef>
          </c:val>
          <c:extLst>
            <c:ext xmlns:c16="http://schemas.microsoft.com/office/drawing/2014/chart" uri="{C3380CC4-5D6E-409C-BE32-E72D297353CC}">
              <c16:uniqueId val="{00000000-8B92-413A-90BF-8FD7CE22AB19}"/>
            </c:ext>
          </c:extLst>
        </c:ser>
        <c:ser>
          <c:idx val="1"/>
          <c:order val="1"/>
          <c:tx>
            <c:strRef>
              <c:f>Sheet1!$C$1</c:f>
              <c:strCache>
                <c:ptCount val="1"/>
                <c:pt idx="0">
                  <c:v>Similar to my parents</c:v>
                </c:pt>
              </c:strCache>
            </c:strRef>
          </c:tx>
          <c:spPr>
            <a:solidFill>
              <a:srgbClr val="2171B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The level of job security you've experienced?</c:v>
                </c:pt>
                <c:pt idx="1">
                  <c:v>Job satisfaction?</c:v>
                </c:pt>
                <c:pt idx="2">
                  <c:v>Your position in society?</c:v>
                </c:pt>
                <c:pt idx="3">
                  <c:v>Your housing?</c:v>
                </c:pt>
                <c:pt idx="4">
                  <c:v>Your overall standard of living?</c:v>
                </c:pt>
                <c:pt idx="5">
                  <c:v>Your financial situation?</c:v>
                </c:pt>
                <c:pt idx="6">
                  <c:v>The education you received?</c:v>
                </c:pt>
              </c:strCache>
            </c:strRef>
          </c:cat>
          <c:val>
            <c:numRef>
              <c:f>Sheet1!$C$2:$C$8</c:f>
              <c:numCache>
                <c:formatCode>0%</c:formatCode>
                <c:ptCount val="7"/>
                <c:pt idx="0">
                  <c:v>0.3</c:v>
                </c:pt>
                <c:pt idx="1">
                  <c:v>0.37</c:v>
                </c:pt>
                <c:pt idx="2">
                  <c:v>0.5</c:v>
                </c:pt>
                <c:pt idx="3">
                  <c:v>0.28999999999999998</c:v>
                </c:pt>
                <c:pt idx="4">
                  <c:v>0.3</c:v>
                </c:pt>
                <c:pt idx="5">
                  <c:v>0.19</c:v>
                </c:pt>
                <c:pt idx="6">
                  <c:v>0.26</c:v>
                </c:pt>
              </c:numCache>
            </c:numRef>
          </c:val>
          <c:extLst>
            <c:ext xmlns:c16="http://schemas.microsoft.com/office/drawing/2014/chart" uri="{C3380CC4-5D6E-409C-BE32-E72D297353CC}">
              <c16:uniqueId val="{00000001-8B92-413A-90BF-8FD7CE22AB19}"/>
            </c:ext>
          </c:extLst>
        </c:ser>
        <c:ser>
          <c:idx val="2"/>
          <c:order val="2"/>
          <c:tx>
            <c:strRef>
              <c:f>Sheet1!$D$1</c:f>
              <c:strCache>
                <c:ptCount val="1"/>
                <c:pt idx="0">
                  <c:v>Worse off</c:v>
                </c:pt>
              </c:strCache>
            </c:strRef>
          </c:tx>
          <c:spPr>
            <a:solidFill>
              <a:srgbClr val="6BAED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The level of job security you've experienced?</c:v>
                </c:pt>
                <c:pt idx="1">
                  <c:v>Job satisfaction?</c:v>
                </c:pt>
                <c:pt idx="2">
                  <c:v>Your position in society?</c:v>
                </c:pt>
                <c:pt idx="3">
                  <c:v>Your housing?</c:v>
                </c:pt>
                <c:pt idx="4">
                  <c:v>Your overall standard of living?</c:v>
                </c:pt>
                <c:pt idx="5">
                  <c:v>Your financial situation?</c:v>
                </c:pt>
                <c:pt idx="6">
                  <c:v>The education you received?</c:v>
                </c:pt>
              </c:strCache>
            </c:strRef>
          </c:cat>
          <c:val>
            <c:numRef>
              <c:f>Sheet1!$D$2:$D$8</c:f>
              <c:numCache>
                <c:formatCode>0%</c:formatCode>
                <c:ptCount val="7"/>
                <c:pt idx="0">
                  <c:v>0.33</c:v>
                </c:pt>
                <c:pt idx="1">
                  <c:v>0.22</c:v>
                </c:pt>
                <c:pt idx="2">
                  <c:v>0.13</c:v>
                </c:pt>
                <c:pt idx="3">
                  <c:v>0.28000000000000003</c:v>
                </c:pt>
                <c:pt idx="4">
                  <c:v>0.18</c:v>
                </c:pt>
                <c:pt idx="5">
                  <c:v>0.26</c:v>
                </c:pt>
                <c:pt idx="6">
                  <c:v>0.06</c:v>
                </c:pt>
              </c:numCache>
            </c:numRef>
          </c:val>
          <c:extLst>
            <c:ext xmlns:c16="http://schemas.microsoft.com/office/drawing/2014/chart" uri="{C3380CC4-5D6E-409C-BE32-E72D297353CC}">
              <c16:uniqueId val="{00000002-8B92-413A-90BF-8FD7CE22AB19}"/>
            </c:ext>
          </c:extLst>
        </c:ser>
        <c:ser>
          <c:idx val="3"/>
          <c:order val="3"/>
          <c:tx>
            <c:strRef>
              <c:f>Sheet1!$E$1</c:f>
              <c:strCache>
                <c:ptCount val="1"/>
                <c:pt idx="0">
                  <c:v>Not sure</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The level of job security you've experienced?</c:v>
                </c:pt>
                <c:pt idx="1">
                  <c:v>Job satisfaction?</c:v>
                </c:pt>
                <c:pt idx="2">
                  <c:v>Your position in society?</c:v>
                </c:pt>
                <c:pt idx="3">
                  <c:v>Your housing?</c:v>
                </c:pt>
                <c:pt idx="4">
                  <c:v>Your overall standard of living?</c:v>
                </c:pt>
                <c:pt idx="5">
                  <c:v>Your financial situation?</c:v>
                </c:pt>
                <c:pt idx="6">
                  <c:v>The education you received?</c:v>
                </c:pt>
              </c:strCache>
            </c:strRef>
          </c:cat>
          <c:val>
            <c:numRef>
              <c:f>Sheet1!$E$2:$E$8</c:f>
              <c:numCache>
                <c:formatCode>0%</c:formatCode>
                <c:ptCount val="7"/>
                <c:pt idx="0">
                  <c:v>0.09</c:v>
                </c:pt>
                <c:pt idx="1">
                  <c:v>0.12</c:v>
                </c:pt>
                <c:pt idx="2">
                  <c:v>0.08</c:v>
                </c:pt>
                <c:pt idx="3">
                  <c:v>0.05</c:v>
                </c:pt>
                <c:pt idx="4">
                  <c:v>0.04</c:v>
                </c:pt>
                <c:pt idx="5">
                  <c:v>0.06</c:v>
                </c:pt>
                <c:pt idx="6">
                  <c:v>0.04</c:v>
                </c:pt>
              </c:numCache>
            </c:numRef>
          </c:val>
          <c:extLst>
            <c:ext xmlns:c16="http://schemas.microsoft.com/office/drawing/2014/chart" uri="{C3380CC4-5D6E-409C-BE32-E72D297353CC}">
              <c16:uniqueId val="{00000003-8B92-413A-90BF-8FD7CE22AB19}"/>
            </c:ext>
          </c:extLst>
        </c:ser>
        <c:dLbls>
          <c:showLegendKey val="0"/>
          <c:showVal val="0"/>
          <c:showCatName val="0"/>
          <c:showSerName val="0"/>
          <c:showPercent val="0"/>
          <c:showBubbleSize val="0"/>
        </c:dLbls>
        <c:gapWidth val="20"/>
        <c:overlap val="10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08306B"/>
            </a:solidFill>
            <a:round/>
          </a:ln>
          <a:effectLst/>
        </c:spPr>
        <c:txPr>
          <a:bodyPr rot="-60000000" spcFirstLastPara="1" vertOverflow="ellipsis" vert="horz" wrap="square" anchor="ctr" anchorCtr="1"/>
          <a:lstStyle/>
          <a:p>
            <a:pPr>
              <a:defRPr sz="95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legend>
      <c:legendPos val="b"/>
      <c:layout>
        <c:manualLayout>
          <c:xMode val="edge"/>
          <c:yMode val="edge"/>
          <c:x val="0.33743734480380361"/>
          <c:y val="2.422548295964912E-2"/>
          <c:w val="0.64063422378537349"/>
          <c:h val="6.220172231428911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888353870371111E-2"/>
          <c:y val="0.24632104583531783"/>
          <c:w val="0.88602658721564342"/>
          <c:h val="0.69796999503152379"/>
        </c:manualLayout>
      </c:layout>
      <c:barChart>
        <c:barDir val="col"/>
        <c:grouping val="clustered"/>
        <c:varyColors val="0"/>
        <c:ser>
          <c:idx val="0"/>
          <c:order val="0"/>
          <c:tx>
            <c:strRef>
              <c:f>Sheet1!$B$1</c:f>
              <c:strCache>
                <c:ptCount val="1"/>
                <c:pt idx="0">
                  <c:v>Your housing?</c:v>
                </c:pt>
              </c:strCache>
            </c:strRef>
          </c:tx>
          <c:spPr>
            <a:solidFill>
              <a:srgbClr val="C6DBE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AGE 18-24</c:v>
                </c:pt>
                <c:pt idx="1">
                  <c:v>25-49</c:v>
                </c:pt>
                <c:pt idx="2">
                  <c:v>50-64</c:v>
                </c:pt>
                <c:pt idx="3">
                  <c:v>65+</c:v>
                </c:pt>
              </c:strCache>
            </c:strRef>
          </c:cat>
          <c:val>
            <c:numRef>
              <c:f>Sheet1!$B$2:$B$5</c:f>
              <c:numCache>
                <c:formatCode>0%</c:formatCode>
                <c:ptCount val="4"/>
                <c:pt idx="0">
                  <c:v>-0.09</c:v>
                </c:pt>
                <c:pt idx="1">
                  <c:v>-0.22</c:v>
                </c:pt>
                <c:pt idx="2">
                  <c:v>0.24</c:v>
                </c:pt>
                <c:pt idx="3">
                  <c:v>0.55000000000000004</c:v>
                </c:pt>
              </c:numCache>
            </c:numRef>
          </c:val>
          <c:extLst>
            <c:ext xmlns:c16="http://schemas.microsoft.com/office/drawing/2014/chart" uri="{C3380CC4-5D6E-409C-BE32-E72D297353CC}">
              <c16:uniqueId val="{00000000-D292-4A60-BCC2-6C09C9813114}"/>
            </c:ext>
          </c:extLst>
        </c:ser>
        <c:ser>
          <c:idx val="1"/>
          <c:order val="1"/>
          <c:tx>
            <c:strRef>
              <c:f>Sheet1!$C$1</c:f>
              <c:strCache>
                <c:ptCount val="1"/>
                <c:pt idx="0">
                  <c:v>The level of job security you've experienced?</c:v>
                </c:pt>
              </c:strCache>
            </c:strRef>
          </c:tx>
          <c:spPr>
            <a:solidFill>
              <a:srgbClr val="9ECAE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AGE 18-24</c:v>
                </c:pt>
                <c:pt idx="1">
                  <c:v>25-49</c:v>
                </c:pt>
                <c:pt idx="2">
                  <c:v>50-64</c:v>
                </c:pt>
                <c:pt idx="3">
                  <c:v>65+</c:v>
                </c:pt>
              </c:strCache>
            </c:strRef>
          </c:cat>
          <c:val>
            <c:numRef>
              <c:f>Sheet1!$C$2:$C$5</c:f>
              <c:numCache>
                <c:formatCode>0%</c:formatCode>
                <c:ptCount val="4"/>
                <c:pt idx="0">
                  <c:v>-0.11</c:v>
                </c:pt>
                <c:pt idx="1">
                  <c:v>-0.14000000000000001</c:v>
                </c:pt>
                <c:pt idx="2">
                  <c:v>-0.1</c:v>
                </c:pt>
                <c:pt idx="3">
                  <c:v>0.25</c:v>
                </c:pt>
              </c:numCache>
            </c:numRef>
          </c:val>
          <c:extLst>
            <c:ext xmlns:c16="http://schemas.microsoft.com/office/drawing/2014/chart" uri="{C3380CC4-5D6E-409C-BE32-E72D297353CC}">
              <c16:uniqueId val="{00000000-6DD5-48E2-BF55-C7C85616C0C3}"/>
            </c:ext>
          </c:extLst>
        </c:ser>
        <c:ser>
          <c:idx val="2"/>
          <c:order val="2"/>
          <c:tx>
            <c:strRef>
              <c:f>Sheet1!$D$1</c:f>
              <c:strCache>
                <c:ptCount val="1"/>
                <c:pt idx="0">
                  <c:v>Your financial situation?</c:v>
                </c:pt>
              </c:strCache>
            </c:strRef>
          </c:tx>
          <c:spPr>
            <a:solidFill>
              <a:srgbClr val="6BAED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AGE 18-24</c:v>
                </c:pt>
                <c:pt idx="1">
                  <c:v>25-49</c:v>
                </c:pt>
                <c:pt idx="2">
                  <c:v>50-64</c:v>
                </c:pt>
                <c:pt idx="3">
                  <c:v>65+</c:v>
                </c:pt>
              </c:strCache>
            </c:strRef>
          </c:cat>
          <c:val>
            <c:numRef>
              <c:f>Sheet1!$D$2:$D$5</c:f>
              <c:numCache>
                <c:formatCode>0%</c:formatCode>
                <c:ptCount val="4"/>
                <c:pt idx="0">
                  <c:v>0.09</c:v>
                </c:pt>
                <c:pt idx="1">
                  <c:v>0.01</c:v>
                </c:pt>
                <c:pt idx="2">
                  <c:v>0.32</c:v>
                </c:pt>
                <c:pt idx="3">
                  <c:v>0.62</c:v>
                </c:pt>
              </c:numCache>
            </c:numRef>
          </c:val>
          <c:extLst>
            <c:ext xmlns:c16="http://schemas.microsoft.com/office/drawing/2014/chart" uri="{C3380CC4-5D6E-409C-BE32-E72D297353CC}">
              <c16:uniqueId val="{00000001-6DD5-48E2-BF55-C7C85616C0C3}"/>
            </c:ext>
          </c:extLst>
        </c:ser>
        <c:ser>
          <c:idx val="3"/>
          <c:order val="3"/>
          <c:tx>
            <c:strRef>
              <c:f>Sheet1!$E$1</c:f>
              <c:strCache>
                <c:ptCount val="1"/>
                <c:pt idx="0">
                  <c:v>Job satisfaction?</c:v>
                </c:pt>
              </c:strCache>
            </c:strRef>
          </c:tx>
          <c:spPr>
            <a:solidFill>
              <a:srgbClr val="4292C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AGE 18-24</c:v>
                </c:pt>
                <c:pt idx="1">
                  <c:v>25-49</c:v>
                </c:pt>
                <c:pt idx="2">
                  <c:v>50-64</c:v>
                </c:pt>
                <c:pt idx="3">
                  <c:v>65+</c:v>
                </c:pt>
              </c:strCache>
            </c:strRef>
          </c:cat>
          <c:val>
            <c:numRef>
              <c:f>Sheet1!$E$2:$E$5</c:f>
              <c:numCache>
                <c:formatCode>0%</c:formatCode>
                <c:ptCount val="4"/>
                <c:pt idx="0">
                  <c:v>-0.05</c:v>
                </c:pt>
                <c:pt idx="1">
                  <c:v>-7.0000000000000007E-2</c:v>
                </c:pt>
                <c:pt idx="2">
                  <c:v>7.0000000000000007E-2</c:v>
                </c:pt>
                <c:pt idx="3">
                  <c:v>0.36</c:v>
                </c:pt>
              </c:numCache>
            </c:numRef>
          </c:val>
          <c:extLst>
            <c:ext xmlns:c16="http://schemas.microsoft.com/office/drawing/2014/chart" uri="{C3380CC4-5D6E-409C-BE32-E72D297353CC}">
              <c16:uniqueId val="{00000000-70F7-4F83-8A91-DDB8004BA1DD}"/>
            </c:ext>
          </c:extLst>
        </c:ser>
        <c:ser>
          <c:idx val="4"/>
          <c:order val="4"/>
          <c:tx>
            <c:strRef>
              <c:f>Sheet1!$F$1</c:f>
              <c:strCache>
                <c:ptCount val="1"/>
                <c:pt idx="0">
                  <c:v>Your position in society?</c:v>
                </c:pt>
              </c:strCache>
            </c:strRef>
          </c:tx>
          <c:spPr>
            <a:solidFill>
              <a:srgbClr val="2171B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AGE 18-24</c:v>
                </c:pt>
                <c:pt idx="1">
                  <c:v>25-49</c:v>
                </c:pt>
                <c:pt idx="2">
                  <c:v>50-64</c:v>
                </c:pt>
                <c:pt idx="3">
                  <c:v>65+</c:v>
                </c:pt>
              </c:strCache>
            </c:strRef>
          </c:cat>
          <c:val>
            <c:numRef>
              <c:f>Sheet1!$F$2:$F$5</c:f>
              <c:numCache>
                <c:formatCode>0%</c:formatCode>
                <c:ptCount val="4"/>
                <c:pt idx="0">
                  <c:v>0.08</c:v>
                </c:pt>
                <c:pt idx="1">
                  <c:v>0.05</c:v>
                </c:pt>
                <c:pt idx="2">
                  <c:v>0.17</c:v>
                </c:pt>
                <c:pt idx="3">
                  <c:v>0.34</c:v>
                </c:pt>
              </c:numCache>
            </c:numRef>
          </c:val>
          <c:extLst>
            <c:ext xmlns:c16="http://schemas.microsoft.com/office/drawing/2014/chart" uri="{C3380CC4-5D6E-409C-BE32-E72D297353CC}">
              <c16:uniqueId val="{00000001-70F7-4F83-8A91-DDB8004BA1DD}"/>
            </c:ext>
          </c:extLst>
        </c:ser>
        <c:ser>
          <c:idx val="5"/>
          <c:order val="5"/>
          <c:tx>
            <c:strRef>
              <c:f>Sheet1!$G$1</c:f>
              <c:strCache>
                <c:ptCount val="1"/>
                <c:pt idx="0">
                  <c:v>Your overall standard of living?</c:v>
                </c:pt>
              </c:strCache>
            </c:strRef>
          </c:tx>
          <c:spPr>
            <a:solidFill>
              <a:srgbClr val="08519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AGE 18-24</c:v>
                </c:pt>
                <c:pt idx="1">
                  <c:v>25-49</c:v>
                </c:pt>
                <c:pt idx="2">
                  <c:v>50-64</c:v>
                </c:pt>
                <c:pt idx="3">
                  <c:v>65+</c:v>
                </c:pt>
              </c:strCache>
            </c:strRef>
          </c:cat>
          <c:val>
            <c:numRef>
              <c:f>Sheet1!$G$2:$G$5</c:f>
              <c:numCache>
                <c:formatCode>0%</c:formatCode>
                <c:ptCount val="4"/>
                <c:pt idx="0">
                  <c:v>0.24</c:v>
                </c:pt>
                <c:pt idx="1">
                  <c:v>0.09</c:v>
                </c:pt>
                <c:pt idx="2">
                  <c:v>0.34</c:v>
                </c:pt>
                <c:pt idx="3">
                  <c:v>0.65</c:v>
                </c:pt>
              </c:numCache>
            </c:numRef>
          </c:val>
          <c:extLst>
            <c:ext xmlns:c16="http://schemas.microsoft.com/office/drawing/2014/chart" uri="{C3380CC4-5D6E-409C-BE32-E72D297353CC}">
              <c16:uniqueId val="{00000002-70F7-4F83-8A91-DDB8004BA1DD}"/>
            </c:ext>
          </c:extLst>
        </c:ser>
        <c:ser>
          <c:idx val="6"/>
          <c:order val="6"/>
          <c:tx>
            <c:strRef>
              <c:f>Sheet1!$H$1</c:f>
              <c:strCache>
                <c:ptCount val="1"/>
                <c:pt idx="0">
                  <c:v>The education you received?</c:v>
                </c:pt>
              </c:strCache>
            </c:strRef>
          </c:tx>
          <c:spPr>
            <a:solidFill>
              <a:srgbClr val="0830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AGE 18-24</c:v>
                </c:pt>
                <c:pt idx="1">
                  <c:v>25-49</c:v>
                </c:pt>
                <c:pt idx="2">
                  <c:v>50-64</c:v>
                </c:pt>
                <c:pt idx="3">
                  <c:v>65+</c:v>
                </c:pt>
              </c:strCache>
            </c:strRef>
          </c:cat>
          <c:val>
            <c:numRef>
              <c:f>Sheet1!$H$2:$H$5</c:f>
              <c:numCache>
                <c:formatCode>0%</c:formatCode>
                <c:ptCount val="4"/>
                <c:pt idx="0">
                  <c:v>0.48</c:v>
                </c:pt>
                <c:pt idx="1">
                  <c:v>0.5</c:v>
                </c:pt>
                <c:pt idx="2">
                  <c:v>0.6</c:v>
                </c:pt>
                <c:pt idx="3">
                  <c:v>0.72</c:v>
                </c:pt>
              </c:numCache>
            </c:numRef>
          </c:val>
          <c:extLst>
            <c:ext xmlns:c16="http://schemas.microsoft.com/office/drawing/2014/chart" uri="{C3380CC4-5D6E-409C-BE32-E72D297353CC}">
              <c16:uniqueId val="{00000003-70F7-4F83-8A91-DDB8004BA1DD}"/>
            </c:ext>
          </c:extLst>
        </c:ser>
        <c:dLbls>
          <c:showLegendKey val="0"/>
          <c:showVal val="0"/>
          <c:showCatName val="0"/>
          <c:showSerName val="0"/>
          <c:showPercent val="0"/>
          <c:showBubbleSize val="0"/>
        </c:dLbls>
        <c:gapWidth val="60"/>
        <c:overlap val="-10"/>
        <c:axId val="536084944"/>
        <c:axId val="536084616"/>
      </c:barChart>
      <c:catAx>
        <c:axId val="536084944"/>
        <c:scaling>
          <c:orientation val="minMax"/>
        </c:scaling>
        <c:delete val="0"/>
        <c:axPos val="b"/>
        <c:numFmt formatCode="General" sourceLinked="1"/>
        <c:majorTickMark val="none"/>
        <c:minorTickMark val="none"/>
        <c:tickLblPos val="low"/>
        <c:spPr>
          <a:noFill/>
          <a:ln w="9525" cap="flat" cmpd="sng" algn="ctr">
            <a:solidFill>
              <a:srgbClr val="08306B"/>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max val="0.8"/>
          <c:min val="-0.30000000000000004"/>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legend>
      <c:legendPos val="b"/>
      <c:layout>
        <c:manualLayout>
          <c:xMode val="edge"/>
          <c:yMode val="edge"/>
          <c:x val="0.14823662469710311"/>
          <c:y val="0.15518969986946421"/>
          <c:w val="0.59342523402235303"/>
          <c:h val="0.2135933781074669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GB" sz="1000" b="1" i="0" baseline="0" dirty="0">
                <a:effectLst/>
              </a:rPr>
              <a:t>The education you’ve received?</a:t>
            </a:r>
            <a:endParaRPr lang="en-GB" sz="400" b="1" i="0" dirty="0">
              <a:effectLst/>
            </a:endParaRPr>
          </a:p>
        </c:rich>
      </c:tx>
      <c:layout>
        <c:manualLayout>
          <c:xMode val="edge"/>
          <c:yMode val="edge"/>
          <c:x val="0.13524256698692438"/>
          <c:y val="0.16093035114961585"/>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039534629850356"/>
          <c:y val="0.24577573216812373"/>
          <c:w val="0.85960470341170025"/>
          <c:h val="0.73166310472332285"/>
        </c:manualLayout>
      </c:layout>
      <c:barChart>
        <c:barDir val="bar"/>
        <c:grouping val="percentStacked"/>
        <c:varyColors val="0"/>
        <c:ser>
          <c:idx val="0"/>
          <c:order val="0"/>
          <c:tx>
            <c:strRef>
              <c:f>Sheet1!$B$1</c:f>
              <c:strCache>
                <c:ptCount val="1"/>
                <c:pt idx="0">
                  <c:v>Better off</c:v>
                </c:pt>
              </c:strCache>
            </c:strRef>
          </c:tx>
          <c:spPr>
            <a:solidFill>
              <a:srgbClr val="08306B"/>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Scotland</c:v>
                </c:pt>
                <c:pt idx="1">
                  <c:v>Rest of South</c:v>
                </c:pt>
                <c:pt idx="2">
                  <c:v>North</c:v>
                </c:pt>
                <c:pt idx="3">
                  <c:v>Midlands / Wales</c:v>
                </c:pt>
                <c:pt idx="4">
                  <c:v>London</c:v>
                </c:pt>
                <c:pt idx="5">
                  <c:v>Northern Ireland</c:v>
                </c:pt>
              </c:strCache>
            </c:strRef>
          </c:cat>
          <c:val>
            <c:numRef>
              <c:f>Sheet1!$B$2:$B$7</c:f>
              <c:numCache>
                <c:formatCode>0%</c:formatCode>
                <c:ptCount val="6"/>
                <c:pt idx="0">
                  <c:v>0.62</c:v>
                </c:pt>
                <c:pt idx="1">
                  <c:v>0.62</c:v>
                </c:pt>
                <c:pt idx="2">
                  <c:v>0.63</c:v>
                </c:pt>
                <c:pt idx="3">
                  <c:v>0.64</c:v>
                </c:pt>
                <c:pt idx="4">
                  <c:v>0.69</c:v>
                </c:pt>
                <c:pt idx="5">
                  <c:v>0.74</c:v>
                </c:pt>
              </c:numCache>
            </c:numRef>
          </c:val>
          <c:extLst>
            <c:ext xmlns:c16="http://schemas.microsoft.com/office/drawing/2014/chart" uri="{C3380CC4-5D6E-409C-BE32-E72D297353CC}">
              <c16:uniqueId val="{00000000-65A8-4F88-AAF0-6B845E59B68D}"/>
            </c:ext>
          </c:extLst>
        </c:ser>
        <c:ser>
          <c:idx val="1"/>
          <c:order val="1"/>
          <c:tx>
            <c:strRef>
              <c:f>Sheet1!$C$1</c:f>
              <c:strCache>
                <c:ptCount val="1"/>
                <c:pt idx="0">
                  <c:v>Similar to my parents</c:v>
                </c:pt>
              </c:strCache>
            </c:strRef>
          </c:tx>
          <c:spPr>
            <a:solidFill>
              <a:srgbClr val="2171B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Scotland</c:v>
                </c:pt>
                <c:pt idx="1">
                  <c:v>Rest of South</c:v>
                </c:pt>
                <c:pt idx="2">
                  <c:v>North</c:v>
                </c:pt>
                <c:pt idx="3">
                  <c:v>Midlands / Wales</c:v>
                </c:pt>
                <c:pt idx="4">
                  <c:v>London</c:v>
                </c:pt>
                <c:pt idx="5">
                  <c:v>Northern Ireland</c:v>
                </c:pt>
              </c:strCache>
            </c:strRef>
          </c:cat>
          <c:val>
            <c:numRef>
              <c:f>Sheet1!$C$2:$C$7</c:f>
              <c:numCache>
                <c:formatCode>0%</c:formatCode>
                <c:ptCount val="6"/>
                <c:pt idx="0">
                  <c:v>0.27</c:v>
                </c:pt>
                <c:pt idx="1">
                  <c:v>0.28000000000000003</c:v>
                </c:pt>
                <c:pt idx="2">
                  <c:v>0.25</c:v>
                </c:pt>
                <c:pt idx="3">
                  <c:v>0.25</c:v>
                </c:pt>
                <c:pt idx="4">
                  <c:v>0.23</c:v>
                </c:pt>
                <c:pt idx="5">
                  <c:v>0.17</c:v>
                </c:pt>
              </c:numCache>
            </c:numRef>
          </c:val>
          <c:extLst>
            <c:ext xmlns:c16="http://schemas.microsoft.com/office/drawing/2014/chart" uri="{C3380CC4-5D6E-409C-BE32-E72D297353CC}">
              <c16:uniqueId val="{00000001-65A8-4F88-AAF0-6B845E59B68D}"/>
            </c:ext>
          </c:extLst>
        </c:ser>
        <c:ser>
          <c:idx val="2"/>
          <c:order val="2"/>
          <c:tx>
            <c:strRef>
              <c:f>Sheet1!$D$1</c:f>
              <c:strCache>
                <c:ptCount val="1"/>
                <c:pt idx="0">
                  <c:v>Worse off</c:v>
                </c:pt>
              </c:strCache>
            </c:strRef>
          </c:tx>
          <c:spPr>
            <a:solidFill>
              <a:srgbClr val="6BAED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Scotland</c:v>
                </c:pt>
                <c:pt idx="1">
                  <c:v>Rest of South</c:v>
                </c:pt>
                <c:pt idx="2">
                  <c:v>North</c:v>
                </c:pt>
                <c:pt idx="3">
                  <c:v>Midlands / Wales</c:v>
                </c:pt>
                <c:pt idx="4">
                  <c:v>London</c:v>
                </c:pt>
                <c:pt idx="5">
                  <c:v>Northern Ireland</c:v>
                </c:pt>
              </c:strCache>
            </c:strRef>
          </c:cat>
          <c:val>
            <c:numRef>
              <c:f>Sheet1!$D$2:$D$7</c:f>
              <c:numCache>
                <c:formatCode>0%</c:formatCode>
                <c:ptCount val="6"/>
                <c:pt idx="0">
                  <c:v>0.06</c:v>
                </c:pt>
                <c:pt idx="1">
                  <c:v>0.06</c:v>
                </c:pt>
                <c:pt idx="2">
                  <c:v>0.08</c:v>
                </c:pt>
                <c:pt idx="3">
                  <c:v>7.0000000000000007E-2</c:v>
                </c:pt>
                <c:pt idx="4">
                  <c:v>0.05</c:v>
                </c:pt>
                <c:pt idx="5">
                  <c:v>0.08</c:v>
                </c:pt>
              </c:numCache>
            </c:numRef>
          </c:val>
          <c:extLst>
            <c:ext xmlns:c16="http://schemas.microsoft.com/office/drawing/2014/chart" uri="{C3380CC4-5D6E-409C-BE32-E72D297353CC}">
              <c16:uniqueId val="{00000002-65A8-4F88-AAF0-6B845E59B68D}"/>
            </c:ext>
          </c:extLst>
        </c:ser>
        <c:ser>
          <c:idx val="3"/>
          <c:order val="3"/>
          <c:tx>
            <c:strRef>
              <c:f>Sheet1!$E$1</c:f>
              <c:strCache>
                <c:ptCount val="1"/>
                <c:pt idx="0">
                  <c:v>Not sure</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Scotland</c:v>
                </c:pt>
                <c:pt idx="1">
                  <c:v>Rest of South</c:v>
                </c:pt>
                <c:pt idx="2">
                  <c:v>North</c:v>
                </c:pt>
                <c:pt idx="3">
                  <c:v>Midlands / Wales</c:v>
                </c:pt>
                <c:pt idx="4">
                  <c:v>London</c:v>
                </c:pt>
                <c:pt idx="5">
                  <c:v>Northern Ireland</c:v>
                </c:pt>
              </c:strCache>
            </c:strRef>
          </c:cat>
          <c:val>
            <c:numRef>
              <c:f>Sheet1!$E$2:$E$7</c:f>
              <c:numCache>
                <c:formatCode>0%</c:formatCode>
                <c:ptCount val="6"/>
                <c:pt idx="0">
                  <c:v>0.04</c:v>
                </c:pt>
                <c:pt idx="1">
                  <c:v>0.04</c:v>
                </c:pt>
                <c:pt idx="2">
                  <c:v>0.05</c:v>
                </c:pt>
                <c:pt idx="3">
                  <c:v>0.04</c:v>
                </c:pt>
                <c:pt idx="4">
                  <c:v>0.03</c:v>
                </c:pt>
                <c:pt idx="5">
                  <c:v>0.01</c:v>
                </c:pt>
              </c:numCache>
            </c:numRef>
          </c:val>
          <c:extLst>
            <c:ext xmlns:c16="http://schemas.microsoft.com/office/drawing/2014/chart" uri="{C3380CC4-5D6E-409C-BE32-E72D297353CC}">
              <c16:uniqueId val="{00000003-65A8-4F88-AAF0-6B845E59B68D}"/>
            </c:ext>
          </c:extLst>
        </c:ser>
        <c:dLbls>
          <c:showLegendKey val="0"/>
          <c:showVal val="0"/>
          <c:showCatName val="0"/>
          <c:showSerName val="0"/>
          <c:showPercent val="0"/>
          <c:showBubbleSize val="0"/>
        </c:dLbls>
        <c:gapWidth val="20"/>
        <c:overlap val="10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08306B"/>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legend>
      <c:legendPos val="t"/>
      <c:layout>
        <c:manualLayout>
          <c:xMode val="edge"/>
          <c:yMode val="edge"/>
          <c:x val="0.19708972293834881"/>
          <c:y val="0"/>
          <c:w val="0.73881684253550695"/>
          <c:h val="0.1377172495784804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GB" sz="1000" b="1" i="0" baseline="0" dirty="0">
                <a:effectLst/>
              </a:rPr>
              <a:t>Your overall standard of living?</a:t>
            </a:r>
            <a:endParaRPr lang="en-GB" sz="400" b="1" i="0" dirty="0">
              <a:effectLst/>
            </a:endParaRPr>
          </a:p>
        </c:rich>
      </c:tx>
      <c:layout>
        <c:manualLayout>
          <c:xMode val="edge"/>
          <c:yMode val="edge"/>
          <c:x val="0.131212371620824"/>
          <c:y val="1.5445029679996012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03952974481566"/>
          <c:y val="0.11522292832367015"/>
          <c:w val="0.85960470341170025"/>
          <c:h val="0.76640706889130816"/>
        </c:manualLayout>
      </c:layout>
      <c:barChart>
        <c:barDir val="bar"/>
        <c:grouping val="percentStacked"/>
        <c:varyColors val="0"/>
        <c:ser>
          <c:idx val="0"/>
          <c:order val="0"/>
          <c:tx>
            <c:strRef>
              <c:f>Sheet1!$B$1</c:f>
              <c:strCache>
                <c:ptCount val="1"/>
                <c:pt idx="0">
                  <c:v>Better off</c:v>
                </c:pt>
              </c:strCache>
            </c:strRef>
          </c:tx>
          <c:spPr>
            <a:solidFill>
              <a:srgbClr val="08306B"/>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London</c:v>
                </c:pt>
                <c:pt idx="1">
                  <c:v>Rest of South</c:v>
                </c:pt>
                <c:pt idx="2">
                  <c:v>North</c:v>
                </c:pt>
                <c:pt idx="3">
                  <c:v>Scotland</c:v>
                </c:pt>
                <c:pt idx="4">
                  <c:v>Midlands / Wales</c:v>
                </c:pt>
                <c:pt idx="5">
                  <c:v>Northern Ireland </c:v>
                </c:pt>
              </c:strCache>
            </c:strRef>
          </c:cat>
          <c:val>
            <c:numRef>
              <c:f>Sheet1!$B$2:$B$7</c:f>
              <c:numCache>
                <c:formatCode>0%</c:formatCode>
                <c:ptCount val="6"/>
                <c:pt idx="0">
                  <c:v>0.4</c:v>
                </c:pt>
                <c:pt idx="1">
                  <c:v>0.47</c:v>
                </c:pt>
                <c:pt idx="2">
                  <c:v>0.47</c:v>
                </c:pt>
                <c:pt idx="3">
                  <c:v>0.48</c:v>
                </c:pt>
                <c:pt idx="4">
                  <c:v>0.51</c:v>
                </c:pt>
                <c:pt idx="5">
                  <c:v>0.53</c:v>
                </c:pt>
              </c:numCache>
            </c:numRef>
          </c:val>
          <c:extLst>
            <c:ext xmlns:c16="http://schemas.microsoft.com/office/drawing/2014/chart" uri="{C3380CC4-5D6E-409C-BE32-E72D297353CC}">
              <c16:uniqueId val="{00000000-C0D4-405E-A90C-B3FE82BE4983}"/>
            </c:ext>
          </c:extLst>
        </c:ser>
        <c:ser>
          <c:idx val="1"/>
          <c:order val="1"/>
          <c:tx>
            <c:strRef>
              <c:f>Sheet1!$C$1</c:f>
              <c:strCache>
                <c:ptCount val="1"/>
                <c:pt idx="0">
                  <c:v>Similar to my parents</c:v>
                </c:pt>
              </c:strCache>
            </c:strRef>
          </c:tx>
          <c:spPr>
            <a:solidFill>
              <a:srgbClr val="2171B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London</c:v>
                </c:pt>
                <c:pt idx="1">
                  <c:v>Rest of South</c:v>
                </c:pt>
                <c:pt idx="2">
                  <c:v>North</c:v>
                </c:pt>
                <c:pt idx="3">
                  <c:v>Scotland</c:v>
                </c:pt>
                <c:pt idx="4">
                  <c:v>Midlands / Wales</c:v>
                </c:pt>
                <c:pt idx="5">
                  <c:v>Northern Ireland </c:v>
                </c:pt>
              </c:strCache>
            </c:strRef>
          </c:cat>
          <c:val>
            <c:numRef>
              <c:f>Sheet1!$C$2:$C$7</c:f>
              <c:numCache>
                <c:formatCode>0%</c:formatCode>
                <c:ptCount val="6"/>
                <c:pt idx="0">
                  <c:v>0.33</c:v>
                </c:pt>
                <c:pt idx="1">
                  <c:v>0.28999999999999998</c:v>
                </c:pt>
                <c:pt idx="2">
                  <c:v>0.3</c:v>
                </c:pt>
                <c:pt idx="3">
                  <c:v>0.32</c:v>
                </c:pt>
                <c:pt idx="4">
                  <c:v>0.28999999999999998</c:v>
                </c:pt>
                <c:pt idx="5">
                  <c:v>0.24</c:v>
                </c:pt>
              </c:numCache>
            </c:numRef>
          </c:val>
          <c:extLst>
            <c:ext xmlns:c16="http://schemas.microsoft.com/office/drawing/2014/chart" uri="{C3380CC4-5D6E-409C-BE32-E72D297353CC}">
              <c16:uniqueId val="{00000001-C0D4-405E-A90C-B3FE82BE4983}"/>
            </c:ext>
          </c:extLst>
        </c:ser>
        <c:ser>
          <c:idx val="2"/>
          <c:order val="2"/>
          <c:tx>
            <c:strRef>
              <c:f>Sheet1!$D$1</c:f>
              <c:strCache>
                <c:ptCount val="1"/>
                <c:pt idx="0">
                  <c:v>Worse off</c:v>
                </c:pt>
              </c:strCache>
            </c:strRef>
          </c:tx>
          <c:spPr>
            <a:solidFill>
              <a:srgbClr val="6BAED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London</c:v>
                </c:pt>
                <c:pt idx="1">
                  <c:v>Rest of South</c:v>
                </c:pt>
                <c:pt idx="2">
                  <c:v>North</c:v>
                </c:pt>
                <c:pt idx="3">
                  <c:v>Scotland</c:v>
                </c:pt>
                <c:pt idx="4">
                  <c:v>Midlands / Wales</c:v>
                </c:pt>
                <c:pt idx="5">
                  <c:v>Northern Ireland </c:v>
                </c:pt>
              </c:strCache>
            </c:strRef>
          </c:cat>
          <c:val>
            <c:numRef>
              <c:f>Sheet1!$D$2:$D$7</c:f>
              <c:numCache>
                <c:formatCode>0%</c:formatCode>
                <c:ptCount val="6"/>
                <c:pt idx="0">
                  <c:v>0.2</c:v>
                </c:pt>
                <c:pt idx="1">
                  <c:v>0.18</c:v>
                </c:pt>
                <c:pt idx="2">
                  <c:v>0.18</c:v>
                </c:pt>
                <c:pt idx="3">
                  <c:v>0.16</c:v>
                </c:pt>
                <c:pt idx="4">
                  <c:v>0.16</c:v>
                </c:pt>
                <c:pt idx="5">
                  <c:v>0.16</c:v>
                </c:pt>
              </c:numCache>
            </c:numRef>
          </c:val>
          <c:extLst>
            <c:ext xmlns:c16="http://schemas.microsoft.com/office/drawing/2014/chart" uri="{C3380CC4-5D6E-409C-BE32-E72D297353CC}">
              <c16:uniqueId val="{00000002-C0D4-405E-A90C-B3FE82BE4983}"/>
            </c:ext>
          </c:extLst>
        </c:ser>
        <c:ser>
          <c:idx val="3"/>
          <c:order val="3"/>
          <c:tx>
            <c:strRef>
              <c:f>Sheet1!$E$1</c:f>
              <c:strCache>
                <c:ptCount val="1"/>
                <c:pt idx="0">
                  <c:v>Not sure</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London</c:v>
                </c:pt>
                <c:pt idx="1">
                  <c:v>Rest of South</c:v>
                </c:pt>
                <c:pt idx="2">
                  <c:v>North</c:v>
                </c:pt>
                <c:pt idx="3">
                  <c:v>Scotland</c:v>
                </c:pt>
                <c:pt idx="4">
                  <c:v>Midlands / Wales</c:v>
                </c:pt>
                <c:pt idx="5">
                  <c:v>Northern Ireland </c:v>
                </c:pt>
              </c:strCache>
            </c:strRef>
          </c:cat>
          <c:val>
            <c:numRef>
              <c:f>Sheet1!$E$2:$E$7</c:f>
              <c:numCache>
                <c:formatCode>0%</c:formatCode>
                <c:ptCount val="6"/>
                <c:pt idx="0">
                  <c:v>0.06</c:v>
                </c:pt>
                <c:pt idx="1">
                  <c:v>0.04</c:v>
                </c:pt>
                <c:pt idx="2">
                  <c:v>0.04</c:v>
                </c:pt>
                <c:pt idx="3">
                  <c:v>0.04</c:v>
                </c:pt>
                <c:pt idx="4">
                  <c:v>0.04</c:v>
                </c:pt>
                <c:pt idx="5">
                  <c:v>7.0000000000000007E-2</c:v>
                </c:pt>
              </c:numCache>
            </c:numRef>
          </c:val>
          <c:extLst>
            <c:ext xmlns:c16="http://schemas.microsoft.com/office/drawing/2014/chart" uri="{C3380CC4-5D6E-409C-BE32-E72D297353CC}">
              <c16:uniqueId val="{00000003-C0D4-405E-A90C-B3FE82BE4983}"/>
            </c:ext>
          </c:extLst>
        </c:ser>
        <c:dLbls>
          <c:showLegendKey val="0"/>
          <c:showVal val="0"/>
          <c:showCatName val="0"/>
          <c:showSerName val="0"/>
          <c:showPercent val="0"/>
          <c:showBubbleSize val="0"/>
        </c:dLbls>
        <c:gapWidth val="20"/>
        <c:overlap val="10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08306B"/>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GB" sz="1000" b="1" i="0" baseline="0" dirty="0">
                <a:effectLst/>
              </a:rPr>
              <a:t>Your housing?</a:t>
            </a:r>
            <a:endParaRPr lang="en-GB" sz="400" b="1" i="0" dirty="0">
              <a:effectLst/>
            </a:endParaRPr>
          </a:p>
        </c:rich>
      </c:tx>
      <c:layout>
        <c:manualLayout>
          <c:xMode val="edge"/>
          <c:yMode val="edge"/>
          <c:x val="0.13322746930387419"/>
          <c:y val="5.090364457509092E-4"/>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03952974481566"/>
          <c:y val="0.11522292832367015"/>
          <c:w val="0.85960470341170025"/>
          <c:h val="0.76640706889130816"/>
        </c:manualLayout>
      </c:layout>
      <c:barChart>
        <c:barDir val="bar"/>
        <c:grouping val="percentStacked"/>
        <c:varyColors val="0"/>
        <c:ser>
          <c:idx val="0"/>
          <c:order val="0"/>
          <c:tx>
            <c:strRef>
              <c:f>Sheet1!$B$1</c:f>
              <c:strCache>
                <c:ptCount val="1"/>
                <c:pt idx="0">
                  <c:v>Better off</c:v>
                </c:pt>
              </c:strCache>
            </c:strRef>
          </c:tx>
          <c:spPr>
            <a:solidFill>
              <a:srgbClr val="08306B"/>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London</c:v>
                </c:pt>
                <c:pt idx="1">
                  <c:v>North</c:v>
                </c:pt>
                <c:pt idx="2">
                  <c:v>Rest of South</c:v>
                </c:pt>
                <c:pt idx="3">
                  <c:v>Midlands / Wales</c:v>
                </c:pt>
                <c:pt idx="4">
                  <c:v>Scotland</c:v>
                </c:pt>
                <c:pt idx="5">
                  <c:v>Northern Ireland</c:v>
                </c:pt>
              </c:strCache>
            </c:strRef>
          </c:cat>
          <c:val>
            <c:numRef>
              <c:f>Sheet1!$B$2:$B$7</c:f>
              <c:numCache>
                <c:formatCode>0%</c:formatCode>
                <c:ptCount val="6"/>
                <c:pt idx="0">
                  <c:v>0.24</c:v>
                </c:pt>
                <c:pt idx="1">
                  <c:v>0.37</c:v>
                </c:pt>
                <c:pt idx="2">
                  <c:v>0.38</c:v>
                </c:pt>
                <c:pt idx="3">
                  <c:v>0.4</c:v>
                </c:pt>
                <c:pt idx="4">
                  <c:v>0.4</c:v>
                </c:pt>
                <c:pt idx="5">
                  <c:v>0.47</c:v>
                </c:pt>
              </c:numCache>
            </c:numRef>
          </c:val>
          <c:extLst>
            <c:ext xmlns:c16="http://schemas.microsoft.com/office/drawing/2014/chart" uri="{C3380CC4-5D6E-409C-BE32-E72D297353CC}">
              <c16:uniqueId val="{00000000-81D3-4C89-B2F0-EA0ED3C4FCBB}"/>
            </c:ext>
          </c:extLst>
        </c:ser>
        <c:ser>
          <c:idx val="1"/>
          <c:order val="1"/>
          <c:tx>
            <c:strRef>
              <c:f>Sheet1!$C$1</c:f>
              <c:strCache>
                <c:ptCount val="1"/>
                <c:pt idx="0">
                  <c:v>Similar to my parents</c:v>
                </c:pt>
              </c:strCache>
            </c:strRef>
          </c:tx>
          <c:spPr>
            <a:solidFill>
              <a:srgbClr val="2171B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London</c:v>
                </c:pt>
                <c:pt idx="1">
                  <c:v>North</c:v>
                </c:pt>
                <c:pt idx="2">
                  <c:v>Rest of South</c:v>
                </c:pt>
                <c:pt idx="3">
                  <c:v>Midlands / Wales</c:v>
                </c:pt>
                <c:pt idx="4">
                  <c:v>Scotland</c:v>
                </c:pt>
                <c:pt idx="5">
                  <c:v>Northern Ireland</c:v>
                </c:pt>
              </c:strCache>
            </c:strRef>
          </c:cat>
          <c:val>
            <c:numRef>
              <c:f>Sheet1!$C$2:$C$7</c:f>
              <c:numCache>
                <c:formatCode>0%</c:formatCode>
                <c:ptCount val="6"/>
                <c:pt idx="0">
                  <c:v>0.26</c:v>
                </c:pt>
                <c:pt idx="1">
                  <c:v>0.31</c:v>
                </c:pt>
                <c:pt idx="2">
                  <c:v>0.27</c:v>
                </c:pt>
                <c:pt idx="3">
                  <c:v>0.28999999999999998</c:v>
                </c:pt>
                <c:pt idx="4">
                  <c:v>0.31</c:v>
                </c:pt>
                <c:pt idx="5">
                  <c:v>0.31</c:v>
                </c:pt>
              </c:numCache>
            </c:numRef>
          </c:val>
          <c:extLst>
            <c:ext xmlns:c16="http://schemas.microsoft.com/office/drawing/2014/chart" uri="{C3380CC4-5D6E-409C-BE32-E72D297353CC}">
              <c16:uniqueId val="{00000001-81D3-4C89-B2F0-EA0ED3C4FCBB}"/>
            </c:ext>
          </c:extLst>
        </c:ser>
        <c:ser>
          <c:idx val="2"/>
          <c:order val="2"/>
          <c:tx>
            <c:strRef>
              <c:f>Sheet1!$D$1</c:f>
              <c:strCache>
                <c:ptCount val="1"/>
                <c:pt idx="0">
                  <c:v>Worse off</c:v>
                </c:pt>
              </c:strCache>
            </c:strRef>
          </c:tx>
          <c:spPr>
            <a:solidFill>
              <a:srgbClr val="6BAED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London</c:v>
                </c:pt>
                <c:pt idx="1">
                  <c:v>North</c:v>
                </c:pt>
                <c:pt idx="2">
                  <c:v>Rest of South</c:v>
                </c:pt>
                <c:pt idx="3">
                  <c:v>Midlands / Wales</c:v>
                </c:pt>
                <c:pt idx="4">
                  <c:v>Scotland</c:v>
                </c:pt>
                <c:pt idx="5">
                  <c:v>Northern Ireland</c:v>
                </c:pt>
              </c:strCache>
            </c:strRef>
          </c:cat>
          <c:val>
            <c:numRef>
              <c:f>Sheet1!$D$2:$D$7</c:f>
              <c:numCache>
                <c:formatCode>0%</c:formatCode>
                <c:ptCount val="6"/>
                <c:pt idx="0">
                  <c:v>0.43</c:v>
                </c:pt>
                <c:pt idx="1">
                  <c:v>0.26</c:v>
                </c:pt>
                <c:pt idx="2">
                  <c:v>0.31</c:v>
                </c:pt>
                <c:pt idx="3">
                  <c:v>0.25</c:v>
                </c:pt>
                <c:pt idx="4">
                  <c:v>0.23</c:v>
                </c:pt>
                <c:pt idx="5">
                  <c:v>0.16</c:v>
                </c:pt>
              </c:numCache>
            </c:numRef>
          </c:val>
          <c:extLst>
            <c:ext xmlns:c16="http://schemas.microsoft.com/office/drawing/2014/chart" uri="{C3380CC4-5D6E-409C-BE32-E72D297353CC}">
              <c16:uniqueId val="{00000002-81D3-4C89-B2F0-EA0ED3C4FCBB}"/>
            </c:ext>
          </c:extLst>
        </c:ser>
        <c:ser>
          <c:idx val="3"/>
          <c:order val="3"/>
          <c:tx>
            <c:strRef>
              <c:f>Sheet1!$E$1</c:f>
              <c:strCache>
                <c:ptCount val="1"/>
                <c:pt idx="0">
                  <c:v>Not sure</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London</c:v>
                </c:pt>
                <c:pt idx="1">
                  <c:v>North</c:v>
                </c:pt>
                <c:pt idx="2">
                  <c:v>Rest of South</c:v>
                </c:pt>
                <c:pt idx="3">
                  <c:v>Midlands / Wales</c:v>
                </c:pt>
                <c:pt idx="4">
                  <c:v>Scotland</c:v>
                </c:pt>
                <c:pt idx="5">
                  <c:v>Northern Ireland</c:v>
                </c:pt>
              </c:strCache>
            </c:strRef>
          </c:cat>
          <c:val>
            <c:numRef>
              <c:f>Sheet1!$E$2:$E$7</c:f>
              <c:numCache>
                <c:formatCode>0%</c:formatCode>
                <c:ptCount val="6"/>
                <c:pt idx="0">
                  <c:v>0.06</c:v>
                </c:pt>
                <c:pt idx="1">
                  <c:v>0.06</c:v>
                </c:pt>
                <c:pt idx="2">
                  <c:v>0.05</c:v>
                </c:pt>
                <c:pt idx="3">
                  <c:v>0.05</c:v>
                </c:pt>
                <c:pt idx="4">
                  <c:v>0.04</c:v>
                </c:pt>
                <c:pt idx="5">
                  <c:v>7.0000000000000007E-2</c:v>
                </c:pt>
              </c:numCache>
            </c:numRef>
          </c:val>
          <c:extLst>
            <c:ext xmlns:c16="http://schemas.microsoft.com/office/drawing/2014/chart" uri="{C3380CC4-5D6E-409C-BE32-E72D297353CC}">
              <c16:uniqueId val="{00000003-81D3-4C89-B2F0-EA0ED3C4FCBB}"/>
            </c:ext>
          </c:extLst>
        </c:ser>
        <c:dLbls>
          <c:showLegendKey val="0"/>
          <c:showVal val="0"/>
          <c:showCatName val="0"/>
          <c:showSerName val="0"/>
          <c:showPercent val="0"/>
          <c:showBubbleSize val="0"/>
        </c:dLbls>
        <c:gapWidth val="20"/>
        <c:overlap val="10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08306B"/>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How large or small do you think the gap is between different social classes in Britain today?</c:v>
                </c:pt>
              </c:strCache>
            </c:strRef>
          </c:tx>
          <c:spPr>
            <a:solidFill>
              <a:srgbClr val="528B8B"/>
            </a:solidFill>
          </c:spPr>
          <c:explosion val="4"/>
          <c:dPt>
            <c:idx val="0"/>
            <c:bubble3D val="0"/>
            <c:spPr>
              <a:solidFill>
                <a:srgbClr val="238B45"/>
              </a:solidFill>
              <a:ln w="19050">
                <a:solidFill>
                  <a:schemeClr val="lt1"/>
                </a:solidFill>
              </a:ln>
              <a:effectLst/>
            </c:spPr>
            <c:extLst>
              <c:ext xmlns:c16="http://schemas.microsoft.com/office/drawing/2014/chart" uri="{C3380CC4-5D6E-409C-BE32-E72D297353CC}">
                <c16:uniqueId val="{00000001-9AAC-4DD0-BEC3-1CB991EC4D8C}"/>
              </c:ext>
            </c:extLst>
          </c:dPt>
          <c:dPt>
            <c:idx val="1"/>
            <c:bubble3D val="0"/>
            <c:spPr>
              <a:solidFill>
                <a:srgbClr val="BAE4B3"/>
              </a:solidFill>
              <a:ln w="19050">
                <a:solidFill>
                  <a:schemeClr val="lt1"/>
                </a:solidFill>
              </a:ln>
              <a:effectLst/>
            </c:spPr>
            <c:extLst>
              <c:ext xmlns:c16="http://schemas.microsoft.com/office/drawing/2014/chart" uri="{C3380CC4-5D6E-409C-BE32-E72D297353CC}">
                <c16:uniqueId val="{00000003-9AAC-4DD0-BEC3-1CB991EC4D8C}"/>
              </c:ext>
            </c:extLst>
          </c:dPt>
          <c:cat>
            <c:strRef>
              <c:f>Sheet1!$A$2:$A$3</c:f>
              <c:strCache>
                <c:ptCount val="2"/>
                <c:pt idx="0">
                  <c:v>Large gap</c:v>
                </c:pt>
                <c:pt idx="1">
                  <c:v>Small Gap</c:v>
                </c:pt>
              </c:strCache>
            </c:strRef>
          </c:cat>
          <c:val>
            <c:numRef>
              <c:f>Sheet1!$B$2:$B$3</c:f>
              <c:numCache>
                <c:formatCode>0%</c:formatCode>
                <c:ptCount val="2"/>
                <c:pt idx="0">
                  <c:v>0.56000000000000005</c:v>
                </c:pt>
                <c:pt idx="1">
                  <c:v>0.44</c:v>
                </c:pt>
              </c:numCache>
            </c:numRef>
          </c:val>
          <c:extLst>
            <c:ext xmlns:c16="http://schemas.microsoft.com/office/drawing/2014/chart" uri="{C3380CC4-5D6E-409C-BE32-E72D297353CC}">
              <c16:uniqueId val="{00000004-9AAC-4DD0-BEC3-1CB991EC4D8C}"/>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GB" sz="1000" b="1" i="0" baseline="0" dirty="0">
                <a:effectLst/>
              </a:rPr>
              <a:t>The level of job security you’ve experienced?</a:t>
            </a:r>
            <a:endParaRPr lang="en-GB" sz="400" b="1" i="0" dirty="0">
              <a:effectLst/>
            </a:endParaRPr>
          </a:p>
        </c:rich>
      </c:tx>
      <c:layout>
        <c:manualLayout>
          <c:xMode val="edge"/>
          <c:yMode val="edge"/>
          <c:x val="0.13322746930387419"/>
          <c:y val="9.0497737556561094E-3"/>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03952974481566"/>
          <c:y val="0.11522292832367015"/>
          <c:w val="0.85960470341170025"/>
          <c:h val="0.76640706889130816"/>
        </c:manualLayout>
      </c:layout>
      <c:barChart>
        <c:barDir val="bar"/>
        <c:grouping val="percentStacked"/>
        <c:varyColors val="0"/>
        <c:ser>
          <c:idx val="0"/>
          <c:order val="0"/>
          <c:tx>
            <c:strRef>
              <c:f>Sheet1!$B$1</c:f>
              <c:strCache>
                <c:ptCount val="1"/>
                <c:pt idx="0">
                  <c:v>Better off</c:v>
                </c:pt>
              </c:strCache>
            </c:strRef>
          </c:tx>
          <c:spPr>
            <a:solidFill>
              <a:srgbClr val="08306B"/>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Scotland</c:v>
                </c:pt>
                <c:pt idx="1">
                  <c:v>Rest of South</c:v>
                </c:pt>
                <c:pt idx="2">
                  <c:v>London</c:v>
                </c:pt>
                <c:pt idx="3">
                  <c:v>Midlands / Wales</c:v>
                </c:pt>
                <c:pt idx="4">
                  <c:v>North</c:v>
                </c:pt>
                <c:pt idx="5">
                  <c:v>Northern Ireland</c:v>
                </c:pt>
              </c:strCache>
            </c:strRef>
          </c:cat>
          <c:val>
            <c:numRef>
              <c:f>Sheet1!$B$2:$B$7</c:f>
              <c:numCache>
                <c:formatCode>0%</c:formatCode>
                <c:ptCount val="6"/>
                <c:pt idx="0">
                  <c:v>0.25</c:v>
                </c:pt>
                <c:pt idx="1">
                  <c:v>0.26</c:v>
                </c:pt>
                <c:pt idx="2">
                  <c:v>0.3</c:v>
                </c:pt>
                <c:pt idx="3">
                  <c:v>0.31</c:v>
                </c:pt>
                <c:pt idx="4">
                  <c:v>0.32</c:v>
                </c:pt>
                <c:pt idx="5">
                  <c:v>0.33</c:v>
                </c:pt>
              </c:numCache>
            </c:numRef>
          </c:val>
          <c:extLst>
            <c:ext xmlns:c16="http://schemas.microsoft.com/office/drawing/2014/chart" uri="{C3380CC4-5D6E-409C-BE32-E72D297353CC}">
              <c16:uniqueId val="{00000000-FFF2-4BF8-97F2-21081F6B5A36}"/>
            </c:ext>
          </c:extLst>
        </c:ser>
        <c:ser>
          <c:idx val="1"/>
          <c:order val="1"/>
          <c:tx>
            <c:strRef>
              <c:f>Sheet1!$C$1</c:f>
              <c:strCache>
                <c:ptCount val="1"/>
                <c:pt idx="0">
                  <c:v>Similar to my parents</c:v>
                </c:pt>
              </c:strCache>
            </c:strRef>
          </c:tx>
          <c:spPr>
            <a:solidFill>
              <a:srgbClr val="2171B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Scotland</c:v>
                </c:pt>
                <c:pt idx="1">
                  <c:v>Rest of South</c:v>
                </c:pt>
                <c:pt idx="2">
                  <c:v>London</c:v>
                </c:pt>
                <c:pt idx="3">
                  <c:v>Midlands / Wales</c:v>
                </c:pt>
                <c:pt idx="4">
                  <c:v>North</c:v>
                </c:pt>
                <c:pt idx="5">
                  <c:v>Northern Ireland</c:v>
                </c:pt>
              </c:strCache>
            </c:strRef>
          </c:cat>
          <c:val>
            <c:numRef>
              <c:f>Sheet1!$C$2:$C$7</c:f>
              <c:numCache>
                <c:formatCode>0%</c:formatCode>
                <c:ptCount val="6"/>
                <c:pt idx="0">
                  <c:v>0.31</c:v>
                </c:pt>
                <c:pt idx="1">
                  <c:v>0.33</c:v>
                </c:pt>
                <c:pt idx="2">
                  <c:v>0.28999999999999998</c:v>
                </c:pt>
                <c:pt idx="3">
                  <c:v>0.28999999999999998</c:v>
                </c:pt>
                <c:pt idx="4">
                  <c:v>0.27</c:v>
                </c:pt>
                <c:pt idx="5">
                  <c:v>0.35</c:v>
                </c:pt>
              </c:numCache>
            </c:numRef>
          </c:val>
          <c:extLst>
            <c:ext xmlns:c16="http://schemas.microsoft.com/office/drawing/2014/chart" uri="{C3380CC4-5D6E-409C-BE32-E72D297353CC}">
              <c16:uniqueId val="{00000001-FFF2-4BF8-97F2-21081F6B5A36}"/>
            </c:ext>
          </c:extLst>
        </c:ser>
        <c:ser>
          <c:idx val="2"/>
          <c:order val="2"/>
          <c:tx>
            <c:strRef>
              <c:f>Sheet1!$D$1</c:f>
              <c:strCache>
                <c:ptCount val="1"/>
                <c:pt idx="0">
                  <c:v>Worse off</c:v>
                </c:pt>
              </c:strCache>
            </c:strRef>
          </c:tx>
          <c:spPr>
            <a:solidFill>
              <a:srgbClr val="6BAED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Scotland</c:v>
                </c:pt>
                <c:pt idx="1">
                  <c:v>Rest of South</c:v>
                </c:pt>
                <c:pt idx="2">
                  <c:v>London</c:v>
                </c:pt>
                <c:pt idx="3">
                  <c:v>Midlands / Wales</c:v>
                </c:pt>
                <c:pt idx="4">
                  <c:v>North</c:v>
                </c:pt>
                <c:pt idx="5">
                  <c:v>Northern Ireland</c:v>
                </c:pt>
              </c:strCache>
            </c:strRef>
          </c:cat>
          <c:val>
            <c:numRef>
              <c:f>Sheet1!$D$2:$D$7</c:f>
              <c:numCache>
                <c:formatCode>0%</c:formatCode>
                <c:ptCount val="6"/>
                <c:pt idx="0">
                  <c:v>0.36</c:v>
                </c:pt>
                <c:pt idx="1">
                  <c:v>0.32</c:v>
                </c:pt>
                <c:pt idx="2">
                  <c:v>0.35</c:v>
                </c:pt>
                <c:pt idx="3">
                  <c:v>0.33</c:v>
                </c:pt>
                <c:pt idx="4">
                  <c:v>0.31</c:v>
                </c:pt>
                <c:pt idx="5">
                  <c:v>0.3</c:v>
                </c:pt>
              </c:numCache>
            </c:numRef>
          </c:val>
          <c:extLst>
            <c:ext xmlns:c16="http://schemas.microsoft.com/office/drawing/2014/chart" uri="{C3380CC4-5D6E-409C-BE32-E72D297353CC}">
              <c16:uniqueId val="{00000002-FFF2-4BF8-97F2-21081F6B5A36}"/>
            </c:ext>
          </c:extLst>
        </c:ser>
        <c:ser>
          <c:idx val="3"/>
          <c:order val="3"/>
          <c:tx>
            <c:strRef>
              <c:f>Sheet1!$E$1</c:f>
              <c:strCache>
                <c:ptCount val="1"/>
                <c:pt idx="0">
                  <c:v>Not sure</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Scotland</c:v>
                </c:pt>
                <c:pt idx="1">
                  <c:v>Rest of South</c:v>
                </c:pt>
                <c:pt idx="2">
                  <c:v>London</c:v>
                </c:pt>
                <c:pt idx="3">
                  <c:v>Midlands / Wales</c:v>
                </c:pt>
                <c:pt idx="4">
                  <c:v>North</c:v>
                </c:pt>
                <c:pt idx="5">
                  <c:v>Northern Ireland</c:v>
                </c:pt>
              </c:strCache>
            </c:strRef>
          </c:cat>
          <c:val>
            <c:numRef>
              <c:f>Sheet1!$E$2:$E$7</c:f>
              <c:numCache>
                <c:formatCode>0%</c:formatCode>
                <c:ptCount val="6"/>
                <c:pt idx="0">
                  <c:v>0.08</c:v>
                </c:pt>
                <c:pt idx="1">
                  <c:v>0.09</c:v>
                </c:pt>
                <c:pt idx="2">
                  <c:v>0.06</c:v>
                </c:pt>
                <c:pt idx="3">
                  <c:v>0.09</c:v>
                </c:pt>
                <c:pt idx="4">
                  <c:v>0.09</c:v>
                </c:pt>
                <c:pt idx="5">
                  <c:v>0.03</c:v>
                </c:pt>
              </c:numCache>
            </c:numRef>
          </c:val>
          <c:extLst>
            <c:ext xmlns:c16="http://schemas.microsoft.com/office/drawing/2014/chart" uri="{C3380CC4-5D6E-409C-BE32-E72D297353CC}">
              <c16:uniqueId val="{00000003-FFF2-4BF8-97F2-21081F6B5A36}"/>
            </c:ext>
          </c:extLst>
        </c:ser>
        <c:dLbls>
          <c:showLegendKey val="0"/>
          <c:showVal val="0"/>
          <c:showCatName val="0"/>
          <c:showSerName val="0"/>
          <c:showPercent val="0"/>
          <c:showBubbleSize val="0"/>
        </c:dLbls>
        <c:gapWidth val="20"/>
        <c:overlap val="10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08306B"/>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n-GB" sz="1400" b="1" i="0" baseline="0" dirty="0">
                <a:solidFill>
                  <a:schemeClr val="tx1">
                    <a:lumMod val="65000"/>
                    <a:lumOff val="35000"/>
                  </a:schemeClr>
                </a:solidFill>
                <a:effectLst/>
              </a:rPr>
              <a:t>Generally speaking, would you say your current financial situation is better or worse than it was ten years ago </a:t>
            </a:r>
          </a:p>
          <a:p>
            <a:pPr>
              <a:defRPr sz="1100" b="1"/>
            </a:pPr>
            <a:r>
              <a:rPr lang="en-GB" sz="1400" b="1" i="0" baseline="0" dirty="0">
                <a:solidFill>
                  <a:schemeClr val="tx1">
                    <a:lumMod val="65000"/>
                    <a:lumOff val="35000"/>
                  </a:schemeClr>
                </a:solidFill>
                <a:effectLst/>
              </a:rPr>
              <a:t>or is it about the same?</a:t>
            </a:r>
            <a:endParaRPr lang="en-GB" sz="1400" b="1" i="0" dirty="0">
              <a:solidFill>
                <a:schemeClr val="tx1">
                  <a:lumMod val="65000"/>
                  <a:lumOff val="35000"/>
                </a:schemeClr>
              </a:solidFill>
              <a:effectLst/>
            </a:endParaRPr>
          </a:p>
        </c:rich>
      </c:tx>
      <c:layout>
        <c:manualLayout>
          <c:xMode val="edge"/>
          <c:yMode val="edge"/>
          <c:x val="0.1752128463931813"/>
          <c:y val="0"/>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0917104336790888"/>
          <c:y val="0.20769248490919323"/>
          <c:w val="0.55656340127615789"/>
          <c:h val="0.74145338189658627"/>
        </c:manualLayout>
      </c:layout>
      <c:barChart>
        <c:barDir val="bar"/>
        <c:grouping val="clustered"/>
        <c:varyColors val="0"/>
        <c:ser>
          <c:idx val="0"/>
          <c:order val="0"/>
          <c:tx>
            <c:strRef>
              <c:f>Sheet1!$B$1</c:f>
              <c:strCache>
                <c:ptCount val="1"/>
                <c:pt idx="0">
                  <c:v>Series 1</c:v>
                </c:pt>
              </c:strCache>
            </c:strRef>
          </c:tx>
          <c:spPr>
            <a:solidFill>
              <a:srgbClr val="6BAED6"/>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0-7839-495D-A4CE-1C5D40E7592D}"/>
              </c:ext>
            </c:extLst>
          </c:dPt>
          <c:dPt>
            <c:idx val="2"/>
            <c:invertIfNegative val="0"/>
            <c:bubble3D val="0"/>
            <c:spPr>
              <a:solidFill>
                <a:srgbClr val="2171B5"/>
              </a:solidFill>
              <a:ln>
                <a:noFill/>
              </a:ln>
              <a:effectLst/>
            </c:spPr>
            <c:extLst>
              <c:ext xmlns:c16="http://schemas.microsoft.com/office/drawing/2014/chart" uri="{C3380CC4-5D6E-409C-BE32-E72D297353CC}">
                <c16:uniqueId val="{00000002-7839-495D-A4CE-1C5D40E7592D}"/>
              </c:ext>
            </c:extLst>
          </c:dPt>
          <c:dPt>
            <c:idx val="3"/>
            <c:invertIfNegative val="0"/>
            <c:bubble3D val="0"/>
            <c:spPr>
              <a:solidFill>
                <a:srgbClr val="08306B"/>
              </a:solidFill>
              <a:ln>
                <a:noFill/>
              </a:ln>
              <a:effectLst/>
            </c:spPr>
            <c:extLst>
              <c:ext xmlns:c16="http://schemas.microsoft.com/office/drawing/2014/chart" uri="{C3380CC4-5D6E-409C-BE32-E72D297353CC}">
                <c16:uniqueId val="{00000001-7839-495D-A4CE-1C5D40E7592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Don't know</c:v>
                </c:pt>
                <c:pt idx="1">
                  <c:v>Worse</c:v>
                </c:pt>
                <c:pt idx="2">
                  <c:v>About the same</c:v>
                </c:pt>
                <c:pt idx="3">
                  <c:v>Better</c:v>
                </c:pt>
              </c:strCache>
            </c:strRef>
          </c:cat>
          <c:val>
            <c:numRef>
              <c:f>Sheet1!$B$2:$B$5</c:f>
              <c:numCache>
                <c:formatCode>0%</c:formatCode>
                <c:ptCount val="4"/>
                <c:pt idx="0">
                  <c:v>0.06</c:v>
                </c:pt>
                <c:pt idx="1">
                  <c:v>0.24</c:v>
                </c:pt>
                <c:pt idx="2">
                  <c:v>0.26</c:v>
                </c:pt>
                <c:pt idx="3">
                  <c:v>0.44</c:v>
                </c:pt>
              </c:numCache>
            </c:numRef>
          </c:val>
          <c:extLst>
            <c:ext xmlns:c16="http://schemas.microsoft.com/office/drawing/2014/chart" uri="{C3380CC4-5D6E-409C-BE32-E72D297353CC}">
              <c16:uniqueId val="{00000000-4924-41ED-A8E7-107FD678C59F}"/>
            </c:ext>
          </c:extLst>
        </c:ser>
        <c:dLbls>
          <c:showLegendKey val="0"/>
          <c:showVal val="0"/>
          <c:showCatName val="0"/>
          <c:showSerName val="0"/>
          <c:showPercent val="0"/>
          <c:showBubbleSize val="0"/>
        </c:dLbls>
        <c:gapWidth val="3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08306B"/>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171829936192107E-2"/>
          <c:y val="0.18765248655390132"/>
          <c:w val="0.96998117108195936"/>
          <c:h val="0.71904603078695239"/>
        </c:manualLayout>
      </c:layout>
      <c:barChart>
        <c:barDir val="col"/>
        <c:grouping val="clustered"/>
        <c:varyColors val="0"/>
        <c:ser>
          <c:idx val="0"/>
          <c:order val="0"/>
          <c:tx>
            <c:strRef>
              <c:f>Sheet1!$B$1</c:f>
              <c:strCache>
                <c:ptCount val="1"/>
                <c:pt idx="0">
                  <c:v>Better</c:v>
                </c:pt>
              </c:strCache>
            </c:strRef>
          </c:tx>
          <c:spPr>
            <a:solidFill>
              <a:srgbClr val="08306B"/>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CLASS A</c:v>
                </c:pt>
                <c:pt idx="1">
                  <c:v>B</c:v>
                </c:pt>
                <c:pt idx="2">
                  <c:v>C1</c:v>
                </c:pt>
                <c:pt idx="3">
                  <c:v>C2</c:v>
                </c:pt>
                <c:pt idx="4">
                  <c:v>D</c:v>
                </c:pt>
                <c:pt idx="5">
                  <c:v>E</c:v>
                </c:pt>
              </c:strCache>
            </c:strRef>
          </c:cat>
          <c:val>
            <c:numRef>
              <c:f>Sheet1!$B$2:$B$7</c:f>
              <c:numCache>
                <c:formatCode>0%</c:formatCode>
                <c:ptCount val="6"/>
                <c:pt idx="0">
                  <c:v>0.5</c:v>
                </c:pt>
                <c:pt idx="1">
                  <c:v>0.52</c:v>
                </c:pt>
                <c:pt idx="2">
                  <c:v>0.47</c:v>
                </c:pt>
                <c:pt idx="3">
                  <c:v>0.43</c:v>
                </c:pt>
                <c:pt idx="4">
                  <c:v>0.4</c:v>
                </c:pt>
                <c:pt idx="5">
                  <c:v>0.26</c:v>
                </c:pt>
              </c:numCache>
            </c:numRef>
          </c:val>
          <c:extLst>
            <c:ext xmlns:c16="http://schemas.microsoft.com/office/drawing/2014/chart" uri="{C3380CC4-5D6E-409C-BE32-E72D297353CC}">
              <c16:uniqueId val="{00000000-6CD3-4029-ABD3-709AB775C1E1}"/>
            </c:ext>
          </c:extLst>
        </c:ser>
        <c:ser>
          <c:idx val="1"/>
          <c:order val="1"/>
          <c:tx>
            <c:strRef>
              <c:f>Sheet1!$C$1</c:f>
              <c:strCache>
                <c:ptCount val="1"/>
                <c:pt idx="0">
                  <c:v>Worse</c:v>
                </c:pt>
              </c:strCache>
            </c:strRef>
          </c:tx>
          <c:spPr>
            <a:solidFill>
              <a:srgbClr val="2171B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CLASS A</c:v>
                </c:pt>
                <c:pt idx="1">
                  <c:v>B</c:v>
                </c:pt>
                <c:pt idx="2">
                  <c:v>C1</c:v>
                </c:pt>
                <c:pt idx="3">
                  <c:v>C2</c:v>
                </c:pt>
                <c:pt idx="4">
                  <c:v>D</c:v>
                </c:pt>
                <c:pt idx="5">
                  <c:v>E</c:v>
                </c:pt>
              </c:strCache>
            </c:strRef>
          </c:cat>
          <c:val>
            <c:numRef>
              <c:f>Sheet1!$C$2:$C$7</c:f>
              <c:numCache>
                <c:formatCode>0%</c:formatCode>
                <c:ptCount val="6"/>
                <c:pt idx="0">
                  <c:v>0.22</c:v>
                </c:pt>
                <c:pt idx="1">
                  <c:v>0.21</c:v>
                </c:pt>
                <c:pt idx="2">
                  <c:v>0.21</c:v>
                </c:pt>
                <c:pt idx="3">
                  <c:v>0.23</c:v>
                </c:pt>
                <c:pt idx="4">
                  <c:v>0.26</c:v>
                </c:pt>
                <c:pt idx="5">
                  <c:v>0.37</c:v>
                </c:pt>
              </c:numCache>
            </c:numRef>
          </c:val>
          <c:extLst>
            <c:ext xmlns:c16="http://schemas.microsoft.com/office/drawing/2014/chart" uri="{C3380CC4-5D6E-409C-BE32-E72D297353CC}">
              <c16:uniqueId val="{00000001-6CD3-4029-ABD3-709AB775C1E1}"/>
            </c:ext>
          </c:extLst>
        </c:ser>
        <c:ser>
          <c:idx val="2"/>
          <c:order val="2"/>
          <c:tx>
            <c:strRef>
              <c:f>Sheet1!$D$1</c:f>
              <c:strCache>
                <c:ptCount val="1"/>
                <c:pt idx="0">
                  <c:v>Net total: better off minus worse off</c:v>
                </c:pt>
              </c:strCache>
            </c:strRef>
          </c:tx>
          <c:spPr>
            <a:solidFill>
              <a:srgbClr val="6BAED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CLASS A</c:v>
                </c:pt>
                <c:pt idx="1">
                  <c:v>B</c:v>
                </c:pt>
                <c:pt idx="2">
                  <c:v>C1</c:v>
                </c:pt>
                <c:pt idx="3">
                  <c:v>C2</c:v>
                </c:pt>
                <c:pt idx="4">
                  <c:v>D</c:v>
                </c:pt>
                <c:pt idx="5">
                  <c:v>E</c:v>
                </c:pt>
              </c:strCache>
            </c:strRef>
          </c:cat>
          <c:val>
            <c:numRef>
              <c:f>Sheet1!$D$2:$D$7</c:f>
              <c:numCache>
                <c:formatCode>0%</c:formatCode>
                <c:ptCount val="6"/>
                <c:pt idx="0">
                  <c:v>0.28000000000000003</c:v>
                </c:pt>
                <c:pt idx="1">
                  <c:v>0.31000000000000005</c:v>
                </c:pt>
                <c:pt idx="2">
                  <c:v>0.26</c:v>
                </c:pt>
                <c:pt idx="3">
                  <c:v>0.19999999999999998</c:v>
                </c:pt>
                <c:pt idx="4">
                  <c:v>0.14000000000000001</c:v>
                </c:pt>
                <c:pt idx="5">
                  <c:v>-0.10999999999999999</c:v>
                </c:pt>
              </c:numCache>
            </c:numRef>
          </c:val>
          <c:extLst>
            <c:ext xmlns:c16="http://schemas.microsoft.com/office/drawing/2014/chart" uri="{C3380CC4-5D6E-409C-BE32-E72D297353CC}">
              <c16:uniqueId val="{00000002-6CD3-4029-ABD3-709AB775C1E1}"/>
            </c:ext>
          </c:extLst>
        </c:ser>
        <c:dLbls>
          <c:showLegendKey val="0"/>
          <c:showVal val="0"/>
          <c:showCatName val="0"/>
          <c:showSerName val="0"/>
          <c:showPercent val="0"/>
          <c:showBubbleSize val="0"/>
        </c:dLbls>
        <c:gapWidth val="200"/>
        <c:overlap val="-10"/>
        <c:axId val="536084944"/>
        <c:axId val="536084616"/>
      </c:barChart>
      <c:catAx>
        <c:axId val="536084944"/>
        <c:scaling>
          <c:orientation val="minMax"/>
        </c:scaling>
        <c:delete val="0"/>
        <c:axPos val="b"/>
        <c:numFmt formatCode="General" sourceLinked="1"/>
        <c:majorTickMark val="none"/>
        <c:minorTickMark val="none"/>
        <c:tickLblPos val="low"/>
        <c:spPr>
          <a:noFill/>
          <a:ln w="9525" cap="flat" cmpd="sng" algn="ctr">
            <a:solidFill>
              <a:srgbClr val="08306B"/>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legend>
      <c:legendPos val="b"/>
      <c:layout>
        <c:manualLayout>
          <c:xMode val="edge"/>
          <c:yMode val="edge"/>
          <c:x val="0.15871470911828739"/>
          <c:y val="7.2210805463987601E-2"/>
          <c:w val="0.69413379416604881"/>
          <c:h val="0.12707274548971578"/>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GB" sz="1400" b="1" i="0" baseline="0" dirty="0">
                <a:effectLst/>
              </a:rPr>
              <a:t>Which generation do you think had most opportunity to move up in society?</a:t>
            </a:r>
            <a:endParaRPr lang="en-GB" sz="1400" b="1" i="0" dirty="0">
              <a:effectLst/>
            </a:endParaRPr>
          </a:p>
        </c:rich>
      </c:tx>
      <c:layout>
        <c:manualLayout>
          <c:xMode val="edge"/>
          <c:yMode val="edge"/>
          <c:x val="0.10658314372749482"/>
          <c:y val="2.2594399063409539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767145596256473E-2"/>
          <c:y val="0.12218557564892041"/>
          <c:w val="0.9676173785909602"/>
          <c:h val="0.71369415997349028"/>
        </c:manualLayout>
      </c:layout>
      <c:barChart>
        <c:barDir val="col"/>
        <c:grouping val="clustered"/>
        <c:varyColors val="0"/>
        <c:ser>
          <c:idx val="0"/>
          <c:order val="0"/>
          <c:tx>
            <c:strRef>
              <c:f>Sheet1!$B$1</c:f>
              <c:strCache>
                <c:ptCount val="1"/>
                <c:pt idx="0">
                  <c:v>People born before the Second World War</c:v>
                </c:pt>
              </c:strCache>
            </c:strRef>
          </c:tx>
          <c:spPr>
            <a:solidFill>
              <a:srgbClr val="DB7093"/>
            </a:solidFill>
            <a:ln>
              <a:noFill/>
            </a:ln>
            <a:effectLst/>
          </c:spPr>
          <c:invertIfNegative val="0"/>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1-5059-4E6B-95D8-6DAE669AC006}"/>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5059-4E6B-95D8-6DAE669AC00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People born before the Second World War (The Silent Generation)</c:v>
                </c:pt>
                <c:pt idx="1">
                  <c:v>People born in the 1940s and 1950s (Baby Boomers)</c:v>
                </c:pt>
                <c:pt idx="2">
                  <c:v>People born in the 1960s and 1970s (Generation X)</c:v>
                </c:pt>
                <c:pt idx="3">
                  <c:v>People born in the 1980s and 1990s (Generation Y)</c:v>
                </c:pt>
                <c:pt idx="4">
                  <c:v>People born since the year 2000 (Generation Z)</c:v>
                </c:pt>
                <c:pt idx="5">
                  <c:v>No real difference between the generations</c:v>
                </c:pt>
                <c:pt idx="6">
                  <c:v>Don’t know</c:v>
                </c:pt>
              </c:strCache>
            </c:strRef>
          </c:cat>
          <c:val>
            <c:numRef>
              <c:f>Sheet1!$B$2:$B$8</c:f>
              <c:numCache>
                <c:formatCode>0%</c:formatCode>
                <c:ptCount val="7"/>
                <c:pt idx="0">
                  <c:v>0.01</c:v>
                </c:pt>
                <c:pt idx="1">
                  <c:v>0.17</c:v>
                </c:pt>
                <c:pt idx="2">
                  <c:v>0.24</c:v>
                </c:pt>
                <c:pt idx="3">
                  <c:v>0.2</c:v>
                </c:pt>
                <c:pt idx="4">
                  <c:v>0.15</c:v>
                </c:pt>
                <c:pt idx="5">
                  <c:v>0.06</c:v>
                </c:pt>
                <c:pt idx="6">
                  <c:v>0.15</c:v>
                </c:pt>
              </c:numCache>
            </c:numRef>
          </c:val>
          <c:extLst>
            <c:ext xmlns:c16="http://schemas.microsoft.com/office/drawing/2014/chart" uri="{C3380CC4-5D6E-409C-BE32-E72D297353CC}">
              <c16:uniqueId val="{00000003-5059-4E6B-95D8-6DAE669AC006}"/>
            </c:ext>
          </c:extLst>
        </c:ser>
        <c:dLbls>
          <c:dLblPos val="inEnd"/>
          <c:showLegendKey val="0"/>
          <c:showVal val="1"/>
          <c:showCatName val="0"/>
          <c:showSerName val="0"/>
          <c:showPercent val="0"/>
          <c:showBubbleSize val="0"/>
        </c:dLbls>
        <c:gapWidth val="20"/>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DB7093"/>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GB" sz="1400" b="1" i="0" baseline="0" dirty="0">
                <a:effectLst/>
              </a:rPr>
              <a:t>Which generation do you think had the most freedom to do what they wanted in life?</a:t>
            </a:r>
            <a:endParaRPr lang="en-GB" sz="1400" dirty="0">
              <a:effectLst/>
            </a:endParaRPr>
          </a:p>
        </c:rich>
      </c:tx>
      <c:layout>
        <c:manualLayout>
          <c:xMode val="edge"/>
          <c:yMode val="edge"/>
          <c:x val="0.13249523355947179"/>
          <c:y val="6.1871601324734321E-3"/>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767145596256473E-2"/>
          <c:y val="0.16549581562847418"/>
          <c:w val="0.9676173785909602"/>
          <c:h val="0.6069297167839629"/>
        </c:manualLayout>
      </c:layout>
      <c:barChart>
        <c:barDir val="col"/>
        <c:grouping val="clustered"/>
        <c:varyColors val="0"/>
        <c:ser>
          <c:idx val="0"/>
          <c:order val="0"/>
          <c:tx>
            <c:strRef>
              <c:f>Sheet1!$B$1</c:f>
              <c:strCache>
                <c:ptCount val="1"/>
                <c:pt idx="0">
                  <c:v>People born before the Second World War</c:v>
                </c:pt>
              </c:strCache>
            </c:strRef>
          </c:tx>
          <c:spPr>
            <a:solidFill>
              <a:srgbClr val="DB7093"/>
            </a:solidFill>
            <a:ln>
              <a:noFill/>
            </a:ln>
            <a:effectLst/>
          </c:spPr>
          <c:invertIfNegative val="0"/>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1-7ED9-4F37-B477-C6B2F18094D6}"/>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7ED9-4F37-B477-C6B2F18094D6}"/>
                </c:ext>
              </c:extLst>
            </c:dLbl>
            <c:dLbl>
              <c:idx val="5"/>
              <c:layout>
                <c:manualLayout>
                  <c:x val="0"/>
                  <c:y val="9.7725950703436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ED9-4F37-B477-C6B2F18094D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People born before the Second World War (The Silent Generation)</c:v>
                </c:pt>
                <c:pt idx="1">
                  <c:v>People born in the 1940s and 1950s (Baby Boomers)</c:v>
                </c:pt>
                <c:pt idx="2">
                  <c:v>People born in the 1960s and 1970s (Generation X)</c:v>
                </c:pt>
                <c:pt idx="3">
                  <c:v>People born in the 1980s and 1990s (Generation Y)</c:v>
                </c:pt>
                <c:pt idx="4">
                  <c:v>People born since the year 2000 (Generation Z)</c:v>
                </c:pt>
                <c:pt idx="5">
                  <c:v>No real difference between the generations</c:v>
                </c:pt>
                <c:pt idx="6">
                  <c:v>Don’t know</c:v>
                </c:pt>
              </c:strCache>
            </c:strRef>
          </c:cat>
          <c:val>
            <c:numRef>
              <c:f>Sheet1!$B$2:$B$8</c:f>
              <c:numCache>
                <c:formatCode>0%</c:formatCode>
                <c:ptCount val="7"/>
                <c:pt idx="0">
                  <c:v>0.02</c:v>
                </c:pt>
                <c:pt idx="1">
                  <c:v>0.1</c:v>
                </c:pt>
                <c:pt idx="2">
                  <c:v>0.27</c:v>
                </c:pt>
                <c:pt idx="3">
                  <c:v>0.18</c:v>
                </c:pt>
                <c:pt idx="4">
                  <c:v>0.27</c:v>
                </c:pt>
                <c:pt idx="5">
                  <c:v>0.05</c:v>
                </c:pt>
                <c:pt idx="6">
                  <c:v>0.12</c:v>
                </c:pt>
              </c:numCache>
            </c:numRef>
          </c:val>
          <c:extLst>
            <c:ext xmlns:c16="http://schemas.microsoft.com/office/drawing/2014/chart" uri="{C3380CC4-5D6E-409C-BE32-E72D297353CC}">
              <c16:uniqueId val="{00000004-7ED9-4F37-B477-C6B2F18094D6}"/>
            </c:ext>
          </c:extLst>
        </c:ser>
        <c:dLbls>
          <c:showLegendKey val="0"/>
          <c:showVal val="0"/>
          <c:showCatName val="0"/>
          <c:showSerName val="0"/>
          <c:showPercent val="0"/>
          <c:showBubbleSize val="0"/>
        </c:dLbls>
        <c:gapWidth val="20"/>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DB7093"/>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GB" sz="1000" b="1" i="0" baseline="0" dirty="0">
                <a:effectLst/>
              </a:rPr>
              <a:t>Which generation do you think has/had the best educational opportunities?</a:t>
            </a:r>
            <a:endParaRPr lang="en-GB" sz="400" b="1" i="0" dirty="0">
              <a:effectLst/>
            </a:endParaRPr>
          </a:p>
        </c:rich>
      </c:tx>
      <c:layout>
        <c:manualLayout>
          <c:xMode val="edge"/>
          <c:yMode val="edge"/>
          <c:x val="0.1307290660674611"/>
          <c:y val="3.1485716764904581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767145596256473E-2"/>
          <c:y val="0.12218557564892041"/>
          <c:w val="0.9676173785909602"/>
          <c:h val="0.73774225616587497"/>
        </c:manualLayout>
      </c:layout>
      <c:barChart>
        <c:barDir val="col"/>
        <c:grouping val="clustered"/>
        <c:varyColors val="0"/>
        <c:dLbls>
          <c:showLegendKey val="0"/>
          <c:showVal val="0"/>
          <c:showCatName val="0"/>
          <c:showSerName val="0"/>
          <c:showPercent val="0"/>
          <c:showBubbleSize val="0"/>
        </c:dLbls>
        <c:gapWidth val="20"/>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DB7093"/>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GB" sz="1400" b="1" i="0" baseline="0" dirty="0">
                <a:effectLst/>
              </a:rPr>
              <a:t>Which generation do you think had the best</a:t>
            </a:r>
          </a:p>
          <a:p>
            <a:pPr>
              <a:defRPr sz="1000" b="1"/>
            </a:pPr>
            <a:r>
              <a:rPr lang="en-GB" sz="1400" b="1" i="0" baseline="0" dirty="0">
                <a:effectLst/>
              </a:rPr>
              <a:t> educational opportunities?</a:t>
            </a:r>
            <a:endParaRPr lang="en-GB" sz="1400" b="1" i="0" dirty="0">
              <a:effectLst/>
            </a:endParaRPr>
          </a:p>
        </c:rich>
      </c:tx>
      <c:layout>
        <c:manualLayout>
          <c:xMode val="edge"/>
          <c:yMode val="edge"/>
          <c:x val="0.13467706573832097"/>
          <c:y val="3.1485902169954116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767145596256473E-2"/>
          <c:y val="0.12218557564892041"/>
          <c:w val="0.9676173785909602"/>
          <c:h val="0.73774225616587497"/>
        </c:manualLayout>
      </c:layout>
      <c:barChart>
        <c:barDir val="col"/>
        <c:grouping val="clustered"/>
        <c:varyColors val="0"/>
        <c:ser>
          <c:idx val="0"/>
          <c:order val="0"/>
          <c:tx>
            <c:strRef>
              <c:f>Sheet1!$B$1</c:f>
              <c:strCache>
                <c:ptCount val="1"/>
                <c:pt idx="0">
                  <c:v>People born before the Second World War</c:v>
                </c:pt>
              </c:strCache>
            </c:strRef>
          </c:tx>
          <c:spPr>
            <a:solidFill>
              <a:srgbClr val="DB7093"/>
            </a:solidFill>
            <a:ln>
              <a:noFill/>
            </a:ln>
            <a:effectLst/>
          </c:spPr>
          <c:invertIfNegative val="0"/>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1-D250-40D2-BDE4-9667D58E0023}"/>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D250-40D2-BDE4-9667D58E0023}"/>
                </c:ext>
              </c:extLst>
            </c:dLbl>
            <c:dLbl>
              <c:idx val="5"/>
              <c:layout>
                <c:manualLayout>
                  <c:x val="0"/>
                  <c:y val="8.965886984221442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250-40D2-BDE4-9667D58E002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People born before the Second World War (The Silent Generation)</c:v>
                </c:pt>
                <c:pt idx="1">
                  <c:v>People born in the 1940s and 1950s (Baby Boomers)</c:v>
                </c:pt>
                <c:pt idx="2">
                  <c:v>People born in the 1960s and 1970s (Generation X)</c:v>
                </c:pt>
                <c:pt idx="3">
                  <c:v>People born in the 1980s and 1990s (Generation Y)</c:v>
                </c:pt>
                <c:pt idx="4">
                  <c:v>People born since the year 2000 (Generation Z)</c:v>
                </c:pt>
                <c:pt idx="5">
                  <c:v>No real difference between the generations</c:v>
                </c:pt>
                <c:pt idx="6">
                  <c:v>Don’t know</c:v>
                </c:pt>
              </c:strCache>
            </c:strRef>
          </c:cat>
          <c:val>
            <c:numRef>
              <c:f>Sheet1!$B$2:$B$8</c:f>
              <c:numCache>
                <c:formatCode>0%</c:formatCode>
                <c:ptCount val="7"/>
                <c:pt idx="0">
                  <c:v>0.01</c:v>
                </c:pt>
                <c:pt idx="1">
                  <c:v>0.08</c:v>
                </c:pt>
                <c:pt idx="2">
                  <c:v>0.2</c:v>
                </c:pt>
                <c:pt idx="3">
                  <c:v>0.26</c:v>
                </c:pt>
                <c:pt idx="4">
                  <c:v>0.3</c:v>
                </c:pt>
                <c:pt idx="5">
                  <c:v>0.04</c:v>
                </c:pt>
                <c:pt idx="6">
                  <c:v>0.13</c:v>
                </c:pt>
              </c:numCache>
            </c:numRef>
          </c:val>
          <c:extLst>
            <c:ext xmlns:c16="http://schemas.microsoft.com/office/drawing/2014/chart" uri="{C3380CC4-5D6E-409C-BE32-E72D297353CC}">
              <c16:uniqueId val="{00000004-D250-40D2-BDE4-9667D58E0023}"/>
            </c:ext>
          </c:extLst>
        </c:ser>
        <c:dLbls>
          <c:showLegendKey val="0"/>
          <c:showVal val="0"/>
          <c:showCatName val="0"/>
          <c:showSerName val="0"/>
          <c:showPercent val="0"/>
          <c:showBubbleSize val="0"/>
        </c:dLbls>
        <c:gapWidth val="20"/>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DB7093"/>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GB" sz="1000" b="1" i="0" baseline="0" dirty="0">
                <a:effectLst/>
              </a:rPr>
              <a:t>Which generation do you think has/had the most freedom to do what they want in life?</a:t>
            </a:r>
            <a:endParaRPr lang="en-GB" sz="1000" dirty="0">
              <a:effectLst/>
            </a:endParaRPr>
          </a:p>
        </c:rich>
      </c:tx>
      <c:layout>
        <c:manualLayout>
          <c:xMode val="edge"/>
          <c:yMode val="edge"/>
          <c:x val="0.12065095995151082"/>
          <c:y val="0"/>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767145596256473E-2"/>
          <c:y val="0.16549581562847418"/>
          <c:w val="0.9676173785909602"/>
          <c:h val="0.6069297167839629"/>
        </c:manualLayout>
      </c:layout>
      <c:barChart>
        <c:barDir val="col"/>
        <c:grouping val="clustered"/>
        <c:varyColors val="0"/>
        <c:dLbls>
          <c:showLegendKey val="0"/>
          <c:showVal val="0"/>
          <c:showCatName val="0"/>
          <c:showSerName val="0"/>
          <c:showPercent val="0"/>
          <c:showBubbleSize val="0"/>
        </c:dLbls>
        <c:gapWidth val="20"/>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DB7093"/>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i="0" u="none" strike="noStrike" baseline="0" dirty="0">
                <a:effectLst/>
              </a:rPr>
              <a:t>Which generation do you think was most able to access good housing?</a:t>
            </a:r>
            <a:r>
              <a:rPr lang="en-US" sz="1000" b="1" i="0" u="none" strike="noStrike" baseline="0" dirty="0"/>
              <a:t> </a:t>
            </a:r>
            <a:endParaRPr lang="en-GB" sz="1000" dirty="0">
              <a:effectLst/>
            </a:endParaRPr>
          </a:p>
        </c:rich>
      </c:tx>
      <c:layout>
        <c:manualLayout>
          <c:xMode val="edge"/>
          <c:yMode val="edge"/>
          <c:x val="0.20750857772772052"/>
          <c:y val="1.1188649606207539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
          <c:y val="0.16549581562847418"/>
          <c:w val="0.97754791232547278"/>
          <c:h val="0.56940434699152997"/>
        </c:manualLayout>
      </c:layout>
      <c:barChart>
        <c:barDir val="col"/>
        <c:grouping val="clustered"/>
        <c:varyColors val="0"/>
        <c:dLbls>
          <c:showLegendKey val="0"/>
          <c:showVal val="0"/>
          <c:showCatName val="0"/>
          <c:showSerName val="0"/>
          <c:showPercent val="0"/>
          <c:showBubbleSize val="0"/>
        </c:dLbls>
        <c:gapWidth val="20"/>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DB7093"/>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i="0" dirty="0">
                <a:effectLst/>
              </a:rPr>
              <a:t>Which generation do you think currently has the highest standard of living?</a:t>
            </a:r>
            <a:endParaRPr lang="en-GB" sz="1000" b="1" i="0" dirty="0">
              <a:effectLst/>
            </a:endParaRPr>
          </a:p>
        </c:rich>
      </c:tx>
      <c:layout>
        <c:manualLayout>
          <c:xMode val="edge"/>
          <c:yMode val="edge"/>
          <c:x val="0.24360385456610423"/>
          <c:y val="5.839715607706493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767145596256473E-2"/>
          <c:y val="0.12218557564892041"/>
          <c:w val="0.9676173785909602"/>
          <c:h val="0.71369415997349028"/>
        </c:manualLayout>
      </c:layout>
      <c:barChart>
        <c:barDir val="col"/>
        <c:grouping val="clustered"/>
        <c:varyColors val="0"/>
        <c:dLbls>
          <c:showLegendKey val="0"/>
          <c:showVal val="0"/>
          <c:showCatName val="0"/>
          <c:showSerName val="0"/>
          <c:showPercent val="0"/>
          <c:showBubbleSize val="0"/>
        </c:dLbls>
        <c:gapWidth val="20"/>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DB7093"/>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How large or small do you think the gap is between different social classes in Britain today?</c:v>
                </c:pt>
              </c:strCache>
            </c:strRef>
          </c:tx>
          <c:spPr>
            <a:solidFill>
              <a:srgbClr val="528B8B"/>
            </a:solidFill>
          </c:spPr>
          <c:explosion val="4"/>
          <c:dPt>
            <c:idx val="0"/>
            <c:bubble3D val="0"/>
            <c:spPr>
              <a:solidFill>
                <a:srgbClr val="238B45"/>
              </a:solidFill>
              <a:ln w="19050">
                <a:solidFill>
                  <a:schemeClr val="lt1"/>
                </a:solidFill>
              </a:ln>
              <a:effectLst/>
            </c:spPr>
            <c:extLst>
              <c:ext xmlns:c16="http://schemas.microsoft.com/office/drawing/2014/chart" uri="{C3380CC4-5D6E-409C-BE32-E72D297353CC}">
                <c16:uniqueId val="{00000001-A505-46C1-8DE4-215CE2083892}"/>
              </c:ext>
            </c:extLst>
          </c:dPt>
          <c:dPt>
            <c:idx val="1"/>
            <c:bubble3D val="0"/>
            <c:spPr>
              <a:solidFill>
                <a:srgbClr val="BAE4B3"/>
              </a:solidFill>
              <a:ln w="19050">
                <a:solidFill>
                  <a:schemeClr val="lt1"/>
                </a:solidFill>
              </a:ln>
              <a:effectLst/>
            </c:spPr>
            <c:extLst>
              <c:ext xmlns:c16="http://schemas.microsoft.com/office/drawing/2014/chart" uri="{C3380CC4-5D6E-409C-BE32-E72D297353CC}">
                <c16:uniqueId val="{00000003-A505-46C1-8DE4-215CE2083892}"/>
              </c:ext>
            </c:extLst>
          </c:dPt>
          <c:cat>
            <c:strRef>
              <c:f>Sheet1!$A$2:$A$3</c:f>
              <c:strCache>
                <c:ptCount val="2"/>
                <c:pt idx="0">
                  <c:v>Large gap</c:v>
                </c:pt>
                <c:pt idx="1">
                  <c:v>Small Gap</c:v>
                </c:pt>
              </c:strCache>
            </c:strRef>
          </c:cat>
          <c:val>
            <c:numRef>
              <c:f>Sheet1!$B$2:$B$3</c:f>
              <c:numCache>
                <c:formatCode>0%</c:formatCode>
                <c:ptCount val="2"/>
                <c:pt idx="0">
                  <c:v>0.03</c:v>
                </c:pt>
                <c:pt idx="1">
                  <c:v>0.97</c:v>
                </c:pt>
              </c:numCache>
            </c:numRef>
          </c:val>
          <c:extLst>
            <c:ext xmlns:c16="http://schemas.microsoft.com/office/drawing/2014/chart" uri="{C3380CC4-5D6E-409C-BE32-E72D297353CC}">
              <c16:uniqueId val="{00000004-A505-46C1-8DE4-215CE2083892}"/>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i="0" u="none" strike="noStrike" baseline="0" dirty="0">
                <a:effectLst/>
              </a:rPr>
              <a:t>Which generation do you think was in the best financial situation?</a:t>
            </a:r>
            <a:r>
              <a:rPr lang="en-US" sz="1000" b="1" i="0" u="none" strike="noStrike" baseline="0" dirty="0"/>
              <a:t> </a:t>
            </a:r>
            <a:endParaRPr lang="en-GB" sz="400" b="1" i="0" dirty="0">
              <a:effectLst/>
            </a:endParaRPr>
          </a:p>
        </c:rich>
      </c:tx>
      <c:layout>
        <c:manualLayout>
          <c:xMode val="edge"/>
          <c:yMode val="edge"/>
          <c:x val="0.16823566186053893"/>
          <c:y val="3.1485902169954116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767145596256473E-2"/>
          <c:y val="0.12218557564892041"/>
          <c:w val="0.9676173785909602"/>
          <c:h val="0.73774225616587497"/>
        </c:manualLayout>
      </c:layout>
      <c:barChart>
        <c:barDir val="col"/>
        <c:grouping val="clustered"/>
        <c:varyColors val="0"/>
        <c:dLbls>
          <c:showLegendKey val="0"/>
          <c:showVal val="0"/>
          <c:showCatName val="0"/>
          <c:showSerName val="0"/>
          <c:showPercent val="0"/>
          <c:showBubbleSize val="0"/>
        </c:dLbls>
        <c:gapWidth val="20"/>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DB7093"/>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400" b="1" i="0" u="none" strike="noStrike" baseline="0" dirty="0">
                <a:effectLst/>
              </a:rPr>
              <a:t>Which generation do you think was most able to access good housing?</a:t>
            </a:r>
            <a:r>
              <a:rPr lang="en-US" sz="1400" b="1" i="0" u="none" strike="noStrike" baseline="0" dirty="0"/>
              <a:t> </a:t>
            </a:r>
            <a:endParaRPr lang="en-GB" sz="1400" dirty="0">
              <a:effectLst/>
            </a:endParaRPr>
          </a:p>
        </c:rich>
      </c:tx>
      <c:layout>
        <c:manualLayout>
          <c:xMode val="edge"/>
          <c:yMode val="edge"/>
          <c:x val="0.16974314814971322"/>
          <c:y val="1.1188649606207539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
          <c:y val="0.16549581562847418"/>
          <c:w val="0.97754791232547278"/>
          <c:h val="0.56940434699152997"/>
        </c:manualLayout>
      </c:layout>
      <c:barChart>
        <c:barDir val="col"/>
        <c:grouping val="clustered"/>
        <c:varyColors val="0"/>
        <c:ser>
          <c:idx val="0"/>
          <c:order val="0"/>
          <c:tx>
            <c:strRef>
              <c:f>Sheet1!$B$1</c:f>
              <c:strCache>
                <c:ptCount val="1"/>
                <c:pt idx="0">
                  <c:v>People born before the Second World War</c:v>
                </c:pt>
              </c:strCache>
            </c:strRef>
          </c:tx>
          <c:spPr>
            <a:solidFill>
              <a:srgbClr val="DB7093"/>
            </a:solidFill>
            <a:ln>
              <a:noFill/>
            </a:ln>
            <a:effectLst/>
          </c:spPr>
          <c:invertIfNegative val="0"/>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1-E5ED-46FF-B46A-DEDE6ADAE5F0}"/>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E5ED-46FF-B46A-DEDE6ADAE5F0}"/>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E5ED-46FF-B46A-DEDE6ADAE5F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People born before the Second World War (The Silent Generation)</c:v>
                </c:pt>
                <c:pt idx="1">
                  <c:v>People born in the 1940s and 1950s (Baby Boomers)</c:v>
                </c:pt>
                <c:pt idx="2">
                  <c:v>People born in the 1960s and 1970s (Generation X)</c:v>
                </c:pt>
                <c:pt idx="3">
                  <c:v>People born in the 1980s and 1990s (Generation Y)</c:v>
                </c:pt>
                <c:pt idx="4">
                  <c:v>People born since the year 2000 (Generation Z)</c:v>
                </c:pt>
                <c:pt idx="5">
                  <c:v>No real difference between the generations</c:v>
                </c:pt>
                <c:pt idx="6">
                  <c:v>Don’t know</c:v>
                </c:pt>
              </c:strCache>
            </c:strRef>
          </c:cat>
          <c:val>
            <c:numRef>
              <c:f>Sheet1!$B$2:$B$8</c:f>
              <c:numCache>
                <c:formatCode>0%</c:formatCode>
                <c:ptCount val="7"/>
                <c:pt idx="0">
                  <c:v>0.02</c:v>
                </c:pt>
                <c:pt idx="1">
                  <c:v>0.25</c:v>
                </c:pt>
                <c:pt idx="2">
                  <c:v>0.33</c:v>
                </c:pt>
                <c:pt idx="3">
                  <c:v>0.17</c:v>
                </c:pt>
                <c:pt idx="4">
                  <c:v>0.08</c:v>
                </c:pt>
                <c:pt idx="5">
                  <c:v>0.03</c:v>
                </c:pt>
                <c:pt idx="6">
                  <c:v>0.12</c:v>
                </c:pt>
              </c:numCache>
            </c:numRef>
          </c:val>
          <c:extLst>
            <c:ext xmlns:c16="http://schemas.microsoft.com/office/drawing/2014/chart" uri="{C3380CC4-5D6E-409C-BE32-E72D297353CC}">
              <c16:uniqueId val="{00000004-E5ED-46FF-B46A-DEDE6ADAE5F0}"/>
            </c:ext>
          </c:extLst>
        </c:ser>
        <c:dLbls>
          <c:showLegendKey val="0"/>
          <c:showVal val="0"/>
          <c:showCatName val="0"/>
          <c:showSerName val="0"/>
          <c:showPercent val="0"/>
          <c:showBubbleSize val="0"/>
        </c:dLbls>
        <c:gapWidth val="20"/>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DB7093"/>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400" b="1" i="0" u="none" strike="noStrike" baseline="0" dirty="0">
                <a:effectLst/>
              </a:rPr>
              <a:t>Which generation do you think was in the best financial situation?</a:t>
            </a:r>
            <a:r>
              <a:rPr lang="en-US" sz="1400" b="1" i="0" u="none" strike="noStrike" baseline="0" dirty="0"/>
              <a:t> </a:t>
            </a:r>
            <a:endParaRPr lang="en-GB" sz="1400" b="1" i="0" dirty="0">
              <a:effectLst/>
            </a:endParaRPr>
          </a:p>
        </c:rich>
      </c:tx>
      <c:layout>
        <c:manualLayout>
          <c:xMode val="edge"/>
          <c:yMode val="edge"/>
          <c:x val="0.16420838000740445"/>
          <c:y val="2.0111895451997083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767145596256473E-2"/>
          <c:y val="0.12218557564892041"/>
          <c:w val="0.9676173785909602"/>
          <c:h val="0.73774225616587497"/>
        </c:manualLayout>
      </c:layout>
      <c:barChart>
        <c:barDir val="col"/>
        <c:grouping val="clustered"/>
        <c:varyColors val="0"/>
        <c:ser>
          <c:idx val="0"/>
          <c:order val="0"/>
          <c:tx>
            <c:strRef>
              <c:f>Sheet1!$B$1</c:f>
              <c:strCache>
                <c:ptCount val="1"/>
                <c:pt idx="0">
                  <c:v>People born before the Second World War</c:v>
                </c:pt>
              </c:strCache>
            </c:strRef>
          </c:tx>
          <c:spPr>
            <a:solidFill>
              <a:srgbClr val="DB7093"/>
            </a:solidFill>
            <a:ln>
              <a:noFill/>
            </a:ln>
            <a:effectLst/>
          </c:spPr>
          <c:invertIfNegative val="0"/>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1-9A8A-4D88-85F1-601B2D7AC4A1}"/>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9A8A-4D88-85F1-601B2D7AC4A1}"/>
                </c:ext>
              </c:extLst>
            </c:dLbl>
            <c:dLbl>
              <c:idx val="5"/>
              <c:layout>
                <c:manualLayout>
                  <c:x val="0"/>
                  <c:y val="0.101679416932807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A-4D88-85F1-601B2D7AC4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People born before the Second World War (The Silent Generation)</c:v>
                </c:pt>
                <c:pt idx="1">
                  <c:v>People born in the 1940s and 1950s (Baby Boomers)</c:v>
                </c:pt>
                <c:pt idx="2">
                  <c:v>People born in the 1960s and 1970s (Generation X)</c:v>
                </c:pt>
                <c:pt idx="3">
                  <c:v>People born in the 1980s and 1990s (Generation Y)</c:v>
                </c:pt>
                <c:pt idx="4">
                  <c:v>People born since the year 2000 (Generation Z)</c:v>
                </c:pt>
                <c:pt idx="5">
                  <c:v>No real difference between the generations</c:v>
                </c:pt>
                <c:pt idx="6">
                  <c:v>Don’t know</c:v>
                </c:pt>
              </c:strCache>
            </c:strRef>
          </c:cat>
          <c:val>
            <c:numRef>
              <c:f>Sheet1!$B$2:$B$8</c:f>
              <c:numCache>
                <c:formatCode>0%</c:formatCode>
                <c:ptCount val="7"/>
                <c:pt idx="0">
                  <c:v>0.02</c:v>
                </c:pt>
                <c:pt idx="1">
                  <c:v>0.19</c:v>
                </c:pt>
                <c:pt idx="2">
                  <c:v>0.25</c:v>
                </c:pt>
                <c:pt idx="3">
                  <c:v>0.2</c:v>
                </c:pt>
                <c:pt idx="4">
                  <c:v>0.11</c:v>
                </c:pt>
                <c:pt idx="5">
                  <c:v>0.04</c:v>
                </c:pt>
                <c:pt idx="6">
                  <c:v>0.18</c:v>
                </c:pt>
              </c:numCache>
            </c:numRef>
          </c:val>
          <c:extLst>
            <c:ext xmlns:c16="http://schemas.microsoft.com/office/drawing/2014/chart" uri="{C3380CC4-5D6E-409C-BE32-E72D297353CC}">
              <c16:uniqueId val="{00000004-9A8A-4D88-85F1-601B2D7AC4A1}"/>
            </c:ext>
          </c:extLst>
        </c:ser>
        <c:dLbls>
          <c:showLegendKey val="0"/>
          <c:showVal val="0"/>
          <c:showCatName val="0"/>
          <c:showSerName val="0"/>
          <c:showPercent val="0"/>
          <c:showBubbleSize val="0"/>
        </c:dLbls>
        <c:gapWidth val="20"/>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DB7093"/>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400" b="1" i="0" u="none" dirty="0">
                <a:effectLst/>
              </a:rPr>
              <a:t>Which generation do you think experienced the highest standard of living?</a:t>
            </a:r>
            <a:endParaRPr lang="en-GB" sz="1400" b="1" i="0" u="none" dirty="0">
              <a:effectLst/>
            </a:endParaRPr>
          </a:p>
        </c:rich>
      </c:tx>
      <c:layout>
        <c:manualLayout>
          <c:xMode val="edge"/>
          <c:yMode val="edge"/>
          <c:x val="0.17507273297764231"/>
          <c:y val="1.2365039916650857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767145596256473E-2"/>
          <c:y val="0.12218557564892041"/>
          <c:w val="0.9676173785909602"/>
          <c:h val="0.71369415997349028"/>
        </c:manualLayout>
      </c:layout>
      <c:barChart>
        <c:barDir val="col"/>
        <c:grouping val="clustered"/>
        <c:varyColors val="0"/>
        <c:ser>
          <c:idx val="0"/>
          <c:order val="0"/>
          <c:tx>
            <c:strRef>
              <c:f>Sheet1!$B$1</c:f>
              <c:strCache>
                <c:ptCount val="1"/>
                <c:pt idx="0">
                  <c:v>Which generation do you think CURRENTLY has the highest standard of living?2</c:v>
                </c:pt>
              </c:strCache>
            </c:strRef>
          </c:tx>
          <c:spPr>
            <a:solidFill>
              <a:srgbClr val="DB7093"/>
            </a:solidFill>
            <a:ln>
              <a:noFill/>
            </a:ln>
            <a:effectLst/>
          </c:spPr>
          <c:invertIfNegative val="0"/>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1-80AF-421C-AA22-C170213E11B7}"/>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80AF-421C-AA22-C170213E11B7}"/>
                </c:ext>
              </c:extLst>
            </c:dLbl>
            <c:dLbl>
              <c:idx val="5"/>
              <c:layout>
                <c:manualLayout>
                  <c:x val="-1.4781051551424902E-16"/>
                  <c:y val="8.67542283700402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AF7-48BC-896D-9CBFA21F4F5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People born before the Second World War (The Silent Generation)</c:v>
                </c:pt>
                <c:pt idx="1">
                  <c:v>People born in the 1940s and 1950s (Baby Boomers)</c:v>
                </c:pt>
                <c:pt idx="2">
                  <c:v>People born in the 1960s and 1970s (Generation X)</c:v>
                </c:pt>
                <c:pt idx="3">
                  <c:v>People born in the 1980s and 1990s (Generation Y)</c:v>
                </c:pt>
                <c:pt idx="4">
                  <c:v>People born since the year 2000 (Generation Z)</c:v>
                </c:pt>
                <c:pt idx="5">
                  <c:v>No real difference between the generations</c:v>
                </c:pt>
                <c:pt idx="6">
                  <c:v>Don’t know</c:v>
                </c:pt>
              </c:strCache>
            </c:strRef>
          </c:cat>
          <c:val>
            <c:numRef>
              <c:f>Sheet1!$B$2:$B$8</c:f>
              <c:numCache>
                <c:formatCode>0%</c:formatCode>
                <c:ptCount val="7"/>
                <c:pt idx="0">
                  <c:v>0.02</c:v>
                </c:pt>
                <c:pt idx="1">
                  <c:v>0.17</c:v>
                </c:pt>
                <c:pt idx="2">
                  <c:v>0.22</c:v>
                </c:pt>
                <c:pt idx="3">
                  <c:v>0.18</c:v>
                </c:pt>
                <c:pt idx="4">
                  <c:v>0.24</c:v>
                </c:pt>
                <c:pt idx="5">
                  <c:v>0.04</c:v>
                </c:pt>
                <c:pt idx="6">
                  <c:v>0.13</c:v>
                </c:pt>
              </c:numCache>
            </c:numRef>
          </c:val>
          <c:extLst>
            <c:ext xmlns:c16="http://schemas.microsoft.com/office/drawing/2014/chart" uri="{C3380CC4-5D6E-409C-BE32-E72D297353CC}">
              <c16:uniqueId val="{00000003-80AF-421C-AA22-C170213E11B7}"/>
            </c:ext>
          </c:extLst>
        </c:ser>
        <c:dLbls>
          <c:showLegendKey val="0"/>
          <c:showVal val="0"/>
          <c:showCatName val="0"/>
          <c:showSerName val="0"/>
          <c:showPercent val="0"/>
          <c:showBubbleSize val="0"/>
        </c:dLbls>
        <c:gapWidth val="20"/>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DB7093"/>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400" b="1" i="0" baseline="0" dirty="0">
                <a:effectLst/>
              </a:rPr>
              <a:t>Which generation do you think had the most job security?</a:t>
            </a:r>
            <a:endParaRPr lang="en-GB" sz="1400" b="1" i="0" dirty="0">
              <a:effectLst/>
            </a:endParaRPr>
          </a:p>
        </c:rich>
      </c:tx>
      <c:layout>
        <c:manualLayout>
          <c:xMode val="edge"/>
          <c:yMode val="edge"/>
          <c:x val="0.27383817291395501"/>
          <c:y val="3.6072144288577156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767145596256473E-2"/>
          <c:y val="0.12218557564892041"/>
          <c:w val="0.9676173785909602"/>
          <c:h val="0.71369415997349028"/>
        </c:manualLayout>
      </c:layout>
      <c:barChart>
        <c:barDir val="col"/>
        <c:grouping val="clustered"/>
        <c:varyColors val="0"/>
        <c:ser>
          <c:idx val="0"/>
          <c:order val="0"/>
          <c:tx>
            <c:strRef>
              <c:f>Sheet1!$B$1</c:f>
              <c:strCache>
                <c:ptCount val="1"/>
                <c:pt idx="0">
                  <c:v>People born before the Second World War</c:v>
                </c:pt>
              </c:strCache>
            </c:strRef>
          </c:tx>
          <c:spPr>
            <a:solidFill>
              <a:srgbClr val="DB7093"/>
            </a:solidFill>
            <a:ln>
              <a:noFill/>
            </a:ln>
            <a:effectLst/>
          </c:spPr>
          <c:invertIfNegative val="0"/>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1-6C13-4B62-863D-17FB6C6CD80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People born before the Second World War (The Silent Generation)</c:v>
                </c:pt>
                <c:pt idx="1">
                  <c:v>People born in the 1940s and 1950s (Baby Boomers)</c:v>
                </c:pt>
                <c:pt idx="2">
                  <c:v>People born in the 1960s and 1970s (Generation X)</c:v>
                </c:pt>
                <c:pt idx="3">
                  <c:v>People born in the 1980s and 1990s (Generation Y)</c:v>
                </c:pt>
                <c:pt idx="4">
                  <c:v>People born since the year 2000 (Generation Z)</c:v>
                </c:pt>
                <c:pt idx="5">
                  <c:v>No real difference between the generations</c:v>
                </c:pt>
                <c:pt idx="6">
                  <c:v>Don’t know</c:v>
                </c:pt>
              </c:strCache>
            </c:strRef>
          </c:cat>
          <c:val>
            <c:numRef>
              <c:f>Sheet1!$B$2:$B$8</c:f>
              <c:numCache>
                <c:formatCode>0%</c:formatCode>
                <c:ptCount val="7"/>
                <c:pt idx="0">
                  <c:v>0.05</c:v>
                </c:pt>
                <c:pt idx="1">
                  <c:v>0.31</c:v>
                </c:pt>
                <c:pt idx="2">
                  <c:v>0.26</c:v>
                </c:pt>
                <c:pt idx="3">
                  <c:v>0.11</c:v>
                </c:pt>
                <c:pt idx="4">
                  <c:v>0.04</c:v>
                </c:pt>
                <c:pt idx="5">
                  <c:v>0.06</c:v>
                </c:pt>
                <c:pt idx="6">
                  <c:v>0.16</c:v>
                </c:pt>
              </c:numCache>
            </c:numRef>
          </c:val>
          <c:extLst>
            <c:ext xmlns:c16="http://schemas.microsoft.com/office/drawing/2014/chart" uri="{C3380CC4-5D6E-409C-BE32-E72D297353CC}">
              <c16:uniqueId val="{00000002-6C13-4B62-863D-17FB6C6CD80D}"/>
            </c:ext>
          </c:extLst>
        </c:ser>
        <c:dLbls>
          <c:dLblPos val="inEnd"/>
          <c:showLegendKey val="0"/>
          <c:showVal val="1"/>
          <c:showCatName val="0"/>
          <c:showSerName val="0"/>
          <c:showPercent val="0"/>
          <c:showBubbleSize val="0"/>
        </c:dLbls>
        <c:gapWidth val="20"/>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DB7093"/>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i="0" u="none" strike="noStrike" baseline="0" dirty="0">
                <a:effectLst/>
              </a:rPr>
              <a:t>Which generation do you think had the most job satisfaction?</a:t>
            </a:r>
            <a:r>
              <a:rPr lang="en-US" sz="1000" b="1" i="0" u="none" strike="noStrike" baseline="0" dirty="0"/>
              <a:t> </a:t>
            </a:r>
            <a:endParaRPr lang="en-GB" sz="400" b="1" i="0" dirty="0">
              <a:effectLst/>
            </a:endParaRPr>
          </a:p>
        </c:rich>
      </c:tx>
      <c:layout>
        <c:manualLayout>
          <c:xMode val="edge"/>
          <c:yMode val="edge"/>
          <c:x val="0.19926018765592299"/>
          <c:y val="0"/>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767219209109206E-2"/>
          <c:y val="5.4049200763732187E-2"/>
          <c:w val="0.9676173785909602"/>
          <c:h val="0.73774225616587497"/>
        </c:manualLayout>
      </c:layout>
      <c:barChart>
        <c:barDir val="col"/>
        <c:grouping val="clustered"/>
        <c:varyColors val="0"/>
        <c:dLbls>
          <c:showLegendKey val="0"/>
          <c:showVal val="0"/>
          <c:showCatName val="0"/>
          <c:showSerName val="0"/>
          <c:showPercent val="0"/>
          <c:showBubbleSize val="0"/>
        </c:dLbls>
        <c:gapWidth val="20"/>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DB7093"/>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i="0" baseline="0" dirty="0">
                <a:effectLst/>
              </a:rPr>
              <a:t>Which generation do you think had the most job security?</a:t>
            </a:r>
            <a:endParaRPr lang="en-GB" sz="400" b="1" i="0" dirty="0">
              <a:effectLst/>
            </a:endParaRPr>
          </a:p>
        </c:rich>
      </c:tx>
      <c:layout>
        <c:manualLayout>
          <c:xMode val="edge"/>
          <c:yMode val="edge"/>
          <c:x val="0.27383817291395501"/>
          <c:y val="3.6072144288577156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767145596256473E-2"/>
          <c:y val="0.12218557564892041"/>
          <c:w val="0.9676173785909602"/>
          <c:h val="0.71369415997349028"/>
        </c:manualLayout>
      </c:layout>
      <c:barChart>
        <c:barDir val="col"/>
        <c:grouping val="clustered"/>
        <c:varyColors val="0"/>
        <c:dLbls>
          <c:dLblPos val="inEnd"/>
          <c:showLegendKey val="0"/>
          <c:showVal val="1"/>
          <c:showCatName val="0"/>
          <c:showSerName val="0"/>
          <c:showPercent val="0"/>
          <c:showBubbleSize val="0"/>
        </c:dLbls>
        <c:gapWidth val="20"/>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DB7093"/>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400" b="1" i="0" u="none" strike="noStrike" baseline="0" dirty="0">
                <a:effectLst/>
              </a:rPr>
              <a:t>Which generation do you think had the most job satisfaction?</a:t>
            </a:r>
            <a:r>
              <a:rPr lang="en-US" sz="1400" b="1" i="0" u="none" strike="noStrike" baseline="0" dirty="0"/>
              <a:t> </a:t>
            </a:r>
            <a:endParaRPr lang="en-GB" sz="1400" b="1" i="0" dirty="0">
              <a:effectLst/>
            </a:endParaRPr>
          </a:p>
        </c:rich>
      </c:tx>
      <c:layout>
        <c:manualLayout>
          <c:xMode val="edge"/>
          <c:yMode val="edge"/>
          <c:x val="0.16187857157107102"/>
          <c:y val="4.8577054212110192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767219209109206E-2"/>
          <c:y val="5.4049200763732187E-2"/>
          <c:w val="0.9676173785909602"/>
          <c:h val="0.73774225616587497"/>
        </c:manualLayout>
      </c:layout>
      <c:barChart>
        <c:barDir val="col"/>
        <c:grouping val="clustered"/>
        <c:varyColors val="0"/>
        <c:ser>
          <c:idx val="0"/>
          <c:order val="0"/>
          <c:tx>
            <c:strRef>
              <c:f>Sheet1!$B$1</c:f>
              <c:strCache>
                <c:ptCount val="1"/>
                <c:pt idx="0">
                  <c:v>People born before the Second World War</c:v>
                </c:pt>
              </c:strCache>
            </c:strRef>
          </c:tx>
          <c:spPr>
            <a:solidFill>
              <a:srgbClr val="DB7093"/>
            </a:solidFill>
            <a:ln>
              <a:noFill/>
            </a:ln>
            <a:effectLst/>
          </c:spPr>
          <c:invertIfNegative val="0"/>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1-E859-454A-BACF-BDFC430029B5}"/>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People born before the Second World War (The Silent Generation)</c:v>
                </c:pt>
                <c:pt idx="1">
                  <c:v>People born in the 1940s and 1950s (Baby Boomers)</c:v>
                </c:pt>
                <c:pt idx="2">
                  <c:v>People born in the 1960s and 1970s (Generation X)</c:v>
                </c:pt>
                <c:pt idx="3">
                  <c:v>People born in the 1980s and 1990s (Generation Y)</c:v>
                </c:pt>
                <c:pt idx="4">
                  <c:v>People born since the year 2000 (Generation Z)</c:v>
                </c:pt>
                <c:pt idx="5">
                  <c:v>No real difference between the generations</c:v>
                </c:pt>
                <c:pt idx="6">
                  <c:v>Don’t know</c:v>
                </c:pt>
              </c:strCache>
            </c:strRef>
          </c:cat>
          <c:val>
            <c:numRef>
              <c:f>Sheet1!$B$2:$B$8</c:f>
              <c:numCache>
                <c:formatCode>0%</c:formatCode>
                <c:ptCount val="7"/>
                <c:pt idx="0">
                  <c:v>0.03</c:v>
                </c:pt>
                <c:pt idx="1">
                  <c:v>0.16</c:v>
                </c:pt>
                <c:pt idx="2">
                  <c:v>0.19</c:v>
                </c:pt>
                <c:pt idx="3">
                  <c:v>0.12</c:v>
                </c:pt>
                <c:pt idx="4">
                  <c:v>0.05</c:v>
                </c:pt>
                <c:pt idx="5">
                  <c:v>0.17</c:v>
                </c:pt>
                <c:pt idx="6">
                  <c:v>0.28000000000000003</c:v>
                </c:pt>
              </c:numCache>
            </c:numRef>
          </c:val>
          <c:extLst>
            <c:ext xmlns:c16="http://schemas.microsoft.com/office/drawing/2014/chart" uri="{C3380CC4-5D6E-409C-BE32-E72D297353CC}">
              <c16:uniqueId val="{00000002-E859-454A-BACF-BDFC430029B5}"/>
            </c:ext>
          </c:extLst>
        </c:ser>
        <c:dLbls>
          <c:showLegendKey val="0"/>
          <c:showVal val="0"/>
          <c:showCatName val="0"/>
          <c:showSerName val="0"/>
          <c:showPercent val="0"/>
          <c:showBubbleSize val="0"/>
        </c:dLbls>
        <c:gapWidth val="20"/>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DB7093"/>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71105500739904"/>
          <c:y val="3.6825218503930286E-2"/>
          <c:w val="0.70288953915007657"/>
          <c:h val="0.89469231650981118"/>
        </c:manualLayout>
      </c:layout>
      <c:barChart>
        <c:barDir val="bar"/>
        <c:grouping val="clustered"/>
        <c:varyColors val="0"/>
        <c:ser>
          <c:idx val="0"/>
          <c:order val="0"/>
          <c:tx>
            <c:strRef>
              <c:f>Sheet1!$B$1</c:f>
              <c:strCache>
                <c:ptCount val="1"/>
                <c:pt idx="0">
                  <c:v>Series 1</c:v>
                </c:pt>
              </c:strCache>
            </c:strRef>
          </c:tx>
          <c:spPr>
            <a:solidFill>
              <a:srgbClr val="6BAED6"/>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1114-4B3D-A888-CF05AC6DA84A}"/>
              </c:ext>
            </c:extLst>
          </c:dPt>
          <c:dPt>
            <c:idx val="1"/>
            <c:invertIfNegative val="0"/>
            <c:bubble3D val="0"/>
            <c:spPr>
              <a:solidFill>
                <a:srgbClr val="FC9272"/>
              </a:solidFill>
              <a:ln>
                <a:noFill/>
              </a:ln>
              <a:effectLst/>
            </c:spPr>
            <c:extLst>
              <c:ext xmlns:c16="http://schemas.microsoft.com/office/drawing/2014/chart" uri="{C3380CC4-5D6E-409C-BE32-E72D297353CC}">
                <c16:uniqueId val="{00000008-1114-4B3D-A888-CF05AC6DA84A}"/>
              </c:ext>
            </c:extLst>
          </c:dPt>
          <c:dPt>
            <c:idx val="2"/>
            <c:invertIfNegative val="0"/>
            <c:bubble3D val="0"/>
            <c:spPr>
              <a:solidFill>
                <a:srgbClr val="EF3B2C"/>
              </a:solidFill>
              <a:ln>
                <a:noFill/>
              </a:ln>
              <a:effectLst/>
            </c:spPr>
            <c:extLst>
              <c:ext xmlns:c16="http://schemas.microsoft.com/office/drawing/2014/chart" uri="{C3380CC4-5D6E-409C-BE32-E72D297353CC}">
                <c16:uniqueId val="{00000003-1114-4B3D-A888-CF05AC6DA84A}"/>
              </c:ext>
            </c:extLst>
          </c:dPt>
          <c:dPt>
            <c:idx val="3"/>
            <c:invertIfNegative val="0"/>
            <c:bubble3D val="0"/>
            <c:spPr>
              <a:solidFill>
                <a:srgbClr val="08306B"/>
              </a:solidFill>
              <a:ln>
                <a:noFill/>
              </a:ln>
              <a:effectLst/>
            </c:spPr>
            <c:extLst>
              <c:ext xmlns:c16="http://schemas.microsoft.com/office/drawing/2014/chart" uri="{C3380CC4-5D6E-409C-BE32-E72D297353CC}">
                <c16:uniqueId val="{00000005-1114-4B3D-A888-CF05AC6DA84A}"/>
              </c:ext>
            </c:extLst>
          </c:dPt>
          <c:dLbls>
            <c:dLbl>
              <c:idx val="0"/>
              <c:layout>
                <c:manualLayout>
                  <c:x val="-9.8027902953791574E-2"/>
                  <c:y val="-6.0291057527500688E-3"/>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3772260574985967"/>
                      <c:h val="5.32981341950058E-2"/>
                    </c:manualLayout>
                  </c15:layout>
                </c:ext>
                <c:ext xmlns:c16="http://schemas.microsoft.com/office/drawing/2014/chart" uri="{C3380CC4-5D6E-409C-BE32-E72D297353CC}">
                  <c16:uniqueId val="{00000001-1114-4B3D-A888-CF05AC6DA84A}"/>
                </c:ext>
              </c:extLst>
            </c:dLbl>
            <c:dLbl>
              <c:idx val="1"/>
              <c:layout>
                <c:manualLayout>
                  <c:x val="-0.1373144810178929"/>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114-4B3D-A888-CF05AC6DA84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Don’t know</c:v>
                </c:pt>
                <c:pt idx="1">
                  <c:v>Not very much / no difference at all  </c:v>
                </c:pt>
                <c:pt idx="2">
                  <c:v>Large difference</c:v>
                </c:pt>
              </c:strCache>
            </c:strRef>
          </c:cat>
          <c:val>
            <c:numRef>
              <c:f>Sheet1!$B$2:$B$4</c:f>
              <c:numCache>
                <c:formatCode>0%</c:formatCode>
                <c:ptCount val="3"/>
                <c:pt idx="0">
                  <c:v>0.11</c:v>
                </c:pt>
                <c:pt idx="1">
                  <c:v>0.16</c:v>
                </c:pt>
                <c:pt idx="2">
                  <c:v>0.74</c:v>
                </c:pt>
              </c:numCache>
            </c:numRef>
          </c:val>
          <c:extLst>
            <c:ext xmlns:c16="http://schemas.microsoft.com/office/drawing/2014/chart" uri="{C3380CC4-5D6E-409C-BE32-E72D297353CC}">
              <c16:uniqueId val="{00000006-1114-4B3D-A888-CF05AC6DA84A}"/>
            </c:ext>
          </c:extLst>
        </c:ser>
        <c:dLbls>
          <c:showLegendKey val="0"/>
          <c:showVal val="0"/>
          <c:showCatName val="0"/>
          <c:showSerName val="0"/>
          <c:showPercent val="0"/>
          <c:showBubbleSize val="0"/>
        </c:dLbls>
        <c:gapWidth val="70"/>
        <c:overlap val="68"/>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08306B"/>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711046084992343"/>
          <c:y val="3.6825218503930286E-2"/>
          <c:w val="0.62444673687684826"/>
          <c:h val="0.89469231650981118"/>
        </c:manualLayout>
      </c:layout>
      <c:barChart>
        <c:barDir val="bar"/>
        <c:grouping val="clustered"/>
        <c:varyColors val="0"/>
        <c:ser>
          <c:idx val="0"/>
          <c:order val="0"/>
          <c:tx>
            <c:strRef>
              <c:f>Sheet1!$B$1</c:f>
              <c:strCache>
                <c:ptCount val="1"/>
                <c:pt idx="0">
                  <c:v>Series 1</c:v>
                </c:pt>
              </c:strCache>
            </c:strRef>
          </c:tx>
          <c:spPr>
            <a:solidFill>
              <a:srgbClr val="6BAED6"/>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1114-4B3D-A888-CF05AC6DA84A}"/>
              </c:ext>
            </c:extLst>
          </c:dPt>
          <c:dPt>
            <c:idx val="1"/>
            <c:invertIfNegative val="0"/>
            <c:bubble3D val="0"/>
            <c:spPr>
              <a:solidFill>
                <a:srgbClr val="FC9272"/>
              </a:solidFill>
              <a:ln>
                <a:noFill/>
              </a:ln>
              <a:effectLst/>
            </c:spPr>
            <c:extLst>
              <c:ext xmlns:c16="http://schemas.microsoft.com/office/drawing/2014/chart" uri="{C3380CC4-5D6E-409C-BE32-E72D297353CC}">
                <c16:uniqueId val="{00000008-1114-4B3D-A888-CF05AC6DA84A}"/>
              </c:ext>
            </c:extLst>
          </c:dPt>
          <c:dPt>
            <c:idx val="2"/>
            <c:invertIfNegative val="0"/>
            <c:bubble3D val="0"/>
            <c:spPr>
              <a:solidFill>
                <a:srgbClr val="EF3B2C"/>
              </a:solidFill>
              <a:ln>
                <a:noFill/>
              </a:ln>
              <a:effectLst/>
            </c:spPr>
            <c:extLst>
              <c:ext xmlns:c16="http://schemas.microsoft.com/office/drawing/2014/chart" uri="{C3380CC4-5D6E-409C-BE32-E72D297353CC}">
                <c16:uniqueId val="{00000003-1114-4B3D-A888-CF05AC6DA84A}"/>
              </c:ext>
            </c:extLst>
          </c:dPt>
          <c:dPt>
            <c:idx val="3"/>
            <c:invertIfNegative val="0"/>
            <c:bubble3D val="0"/>
            <c:spPr>
              <a:solidFill>
                <a:srgbClr val="08306B"/>
              </a:solidFill>
              <a:ln>
                <a:noFill/>
              </a:ln>
              <a:effectLst/>
            </c:spPr>
            <c:extLst>
              <c:ext xmlns:c16="http://schemas.microsoft.com/office/drawing/2014/chart" uri="{C3380CC4-5D6E-409C-BE32-E72D297353CC}">
                <c16:uniqueId val="{00000005-1114-4B3D-A888-CF05AC6DA84A}"/>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1114-4B3D-A888-CF05AC6DA84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Don’t know</c:v>
                </c:pt>
                <c:pt idx="1">
                  <c:v> Poor</c:v>
                </c:pt>
                <c:pt idx="2">
                  <c:v>Good</c:v>
                </c:pt>
              </c:strCache>
            </c:strRef>
          </c:cat>
          <c:val>
            <c:numRef>
              <c:f>Sheet1!$B$2:$B$4</c:f>
              <c:numCache>
                <c:formatCode>0%</c:formatCode>
                <c:ptCount val="3"/>
                <c:pt idx="0">
                  <c:v>0.12</c:v>
                </c:pt>
                <c:pt idx="1">
                  <c:v>0.34</c:v>
                </c:pt>
                <c:pt idx="2">
                  <c:v>0.53</c:v>
                </c:pt>
              </c:numCache>
            </c:numRef>
          </c:val>
          <c:extLst>
            <c:ext xmlns:c16="http://schemas.microsoft.com/office/drawing/2014/chart" uri="{C3380CC4-5D6E-409C-BE32-E72D297353CC}">
              <c16:uniqueId val="{00000006-1114-4B3D-A888-CF05AC6DA84A}"/>
            </c:ext>
          </c:extLst>
        </c:ser>
        <c:dLbls>
          <c:showLegendKey val="0"/>
          <c:showVal val="0"/>
          <c:showCatName val="0"/>
          <c:showSerName val="0"/>
          <c:showPercent val="0"/>
          <c:showBubbleSize val="0"/>
        </c:dLbls>
        <c:gapWidth val="70"/>
        <c:overlap val="68"/>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08306B"/>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367839588608846E-2"/>
          <c:y val="0.12218557564892041"/>
          <c:w val="0.98963216041139113"/>
          <c:h val="0.77419951841280354"/>
        </c:manualLayout>
      </c:layout>
      <c:barChart>
        <c:barDir val="col"/>
        <c:grouping val="clustered"/>
        <c:varyColors val="0"/>
        <c:ser>
          <c:idx val="0"/>
          <c:order val="0"/>
          <c:tx>
            <c:strRef>
              <c:f>Sheet1!$B$1</c:f>
              <c:strCache>
                <c:ptCount val="1"/>
                <c:pt idx="0">
                  <c:v>What do you think have been the most negative impacts of coronavirus to people in your local area? Please tick up to 22</c:v>
                </c:pt>
              </c:strCache>
            </c:strRef>
          </c:tx>
          <c:spPr>
            <a:solidFill>
              <a:srgbClr val="74C476"/>
            </a:solidFill>
            <a:ln>
              <a:noFill/>
            </a:ln>
            <a:effectLst/>
          </c:spPr>
          <c:invertIfNegative val="0"/>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9-6CE3-4DDE-9FB7-B428C08EF079}"/>
              </c:ext>
            </c:extLst>
          </c:dPt>
          <c:dPt>
            <c:idx val="6"/>
            <c:invertIfNegative val="0"/>
            <c:bubble3D val="0"/>
            <c:spPr>
              <a:solidFill>
                <a:srgbClr val="74C476"/>
              </a:solidFill>
              <a:ln>
                <a:noFill/>
              </a:ln>
              <a:effectLst/>
            </c:spPr>
            <c:extLst>
              <c:ext xmlns:c16="http://schemas.microsoft.com/office/drawing/2014/chart" uri="{C3380CC4-5D6E-409C-BE32-E72D297353CC}">
                <c16:uniqueId val="{00000001-6CE3-4DDE-9FB7-B428C08EF079}"/>
              </c:ext>
            </c:extLst>
          </c:dPt>
          <c:dPt>
            <c:idx val="8"/>
            <c:invertIfNegative val="0"/>
            <c:bubble3D val="0"/>
            <c:spPr>
              <a:solidFill>
                <a:schemeClr val="bg1">
                  <a:lumMod val="75000"/>
                </a:schemeClr>
              </a:solidFill>
              <a:ln>
                <a:noFill/>
              </a:ln>
              <a:effectLst/>
            </c:spPr>
            <c:extLst>
              <c:ext xmlns:c16="http://schemas.microsoft.com/office/drawing/2014/chart" uri="{C3380CC4-5D6E-409C-BE32-E72D297353CC}">
                <c16:uniqueId val="{00000003-6CE3-4DDE-9FB7-B428C08EF079}"/>
              </c:ext>
            </c:extLst>
          </c:dPt>
          <c:dLbls>
            <c:dLbl>
              <c:idx val="3"/>
              <c:layout>
                <c:manualLayout>
                  <c:x val="0"/>
                  <c:y val="4.66212979012138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CE3-4DDE-9FB7-B428C08EF079}"/>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8-6CE3-4DDE-9FB7-B428C08EF079}"/>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6CE3-4DDE-9FB7-B428C08EF07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Increased the amount of inequality in Britain by a lot</c:v>
                </c:pt>
                <c:pt idx="1">
                  <c:v>Increased the amount of inequality in Britain by a little</c:v>
                </c:pt>
                <c:pt idx="2">
                  <c:v>Made no difference to the amount of inequality in Britain</c:v>
                </c:pt>
                <c:pt idx="3">
                  <c:v>Decreased the amount of inequality in Britain by a little</c:v>
                </c:pt>
                <c:pt idx="4">
                  <c:v>Decreased the amount of inequality in Britain by a lot</c:v>
                </c:pt>
                <c:pt idx="5">
                  <c:v>Don't know</c:v>
                </c:pt>
              </c:strCache>
            </c:strRef>
          </c:cat>
          <c:val>
            <c:numRef>
              <c:f>Sheet1!$B$2:$B$7</c:f>
              <c:numCache>
                <c:formatCode>0%</c:formatCode>
                <c:ptCount val="6"/>
                <c:pt idx="0">
                  <c:v>0.33</c:v>
                </c:pt>
                <c:pt idx="1">
                  <c:v>0.23</c:v>
                </c:pt>
                <c:pt idx="2">
                  <c:v>0.25</c:v>
                </c:pt>
                <c:pt idx="3">
                  <c:v>0.02</c:v>
                </c:pt>
                <c:pt idx="4">
                  <c:v>0.01</c:v>
                </c:pt>
                <c:pt idx="5">
                  <c:v>0.16</c:v>
                </c:pt>
              </c:numCache>
            </c:numRef>
          </c:val>
          <c:extLst>
            <c:ext xmlns:c16="http://schemas.microsoft.com/office/drawing/2014/chart" uri="{C3380CC4-5D6E-409C-BE32-E72D297353CC}">
              <c16:uniqueId val="{00000006-6CE3-4DDE-9FB7-B428C08EF079}"/>
            </c:ext>
          </c:extLst>
        </c:ser>
        <c:dLbls>
          <c:dLblPos val="inEnd"/>
          <c:showLegendKey val="0"/>
          <c:showVal val="1"/>
          <c:showCatName val="0"/>
          <c:showSerName val="0"/>
          <c:showPercent val="0"/>
          <c:showBubbleSize val="0"/>
        </c:dLbls>
        <c:gapWidth val="20"/>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238B45"/>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060795136506612E-2"/>
          <c:y val="0.40622856350207215"/>
          <c:w val="0.56526210474199423"/>
          <c:h val="0.54952872166106859"/>
        </c:manualLayout>
      </c:layout>
      <c:barChart>
        <c:barDir val="col"/>
        <c:grouping val="clustered"/>
        <c:varyColors val="0"/>
        <c:ser>
          <c:idx val="0"/>
          <c:order val="0"/>
          <c:tx>
            <c:strRef>
              <c:f>Sheet1!$B$1</c:f>
              <c:strCache>
                <c:ptCount val="1"/>
                <c:pt idx="0">
                  <c:v>Too much support</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0.11</c:v>
                </c:pt>
              </c:numCache>
            </c:numRef>
          </c:val>
          <c:extLst>
            <c:ext xmlns:c16="http://schemas.microsoft.com/office/drawing/2014/chart" uri="{C3380CC4-5D6E-409C-BE32-E72D297353CC}">
              <c16:uniqueId val="{00000000-C335-4139-8A74-2725AF0BA337}"/>
            </c:ext>
          </c:extLst>
        </c:ser>
        <c:ser>
          <c:idx val="1"/>
          <c:order val="1"/>
          <c:tx>
            <c:strRef>
              <c:f>Sheet1!$C$1</c:f>
              <c:strCache>
                <c:ptCount val="1"/>
                <c:pt idx="0">
                  <c:v>About the right amount of support</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0.27</c:v>
                </c:pt>
              </c:numCache>
            </c:numRef>
          </c:val>
          <c:extLst>
            <c:ext xmlns:c16="http://schemas.microsoft.com/office/drawing/2014/chart" uri="{C3380CC4-5D6E-409C-BE32-E72D297353CC}">
              <c16:uniqueId val="{00000001-C335-4139-8A74-2725AF0BA337}"/>
            </c:ext>
          </c:extLst>
        </c:ser>
        <c:ser>
          <c:idx val="2"/>
          <c:order val="2"/>
          <c:tx>
            <c:strRef>
              <c:f>Sheet1!$D$1</c:f>
              <c:strCache>
                <c:ptCount val="1"/>
                <c:pt idx="0">
                  <c:v>Not enough support</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0.52</c:v>
                </c:pt>
              </c:numCache>
            </c:numRef>
          </c:val>
          <c:extLst>
            <c:ext xmlns:c16="http://schemas.microsoft.com/office/drawing/2014/chart" uri="{C3380CC4-5D6E-409C-BE32-E72D297353CC}">
              <c16:uniqueId val="{00000002-C335-4139-8A74-2725AF0BA337}"/>
            </c:ext>
          </c:extLst>
        </c:ser>
        <c:ser>
          <c:idx val="3"/>
          <c:order val="3"/>
          <c:tx>
            <c:strRef>
              <c:f>Sheet1!$E$1</c:f>
              <c:strCache>
                <c:ptCount val="1"/>
                <c:pt idx="0">
                  <c:v>Don’t know</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c:formatCode>
                <c:ptCount val="1"/>
                <c:pt idx="0">
                  <c:v>0.11</c:v>
                </c:pt>
              </c:numCache>
            </c:numRef>
          </c:val>
          <c:extLst>
            <c:ext xmlns:c16="http://schemas.microsoft.com/office/drawing/2014/chart" uri="{C3380CC4-5D6E-409C-BE32-E72D297353CC}">
              <c16:uniqueId val="{00000004-C335-4139-8A74-2725AF0BA337}"/>
            </c:ext>
          </c:extLst>
        </c:ser>
        <c:dLbls>
          <c:dLblPos val="inEnd"/>
          <c:showLegendKey val="0"/>
          <c:showVal val="1"/>
          <c:showCatName val="0"/>
          <c:showSerName val="0"/>
          <c:showPercent val="0"/>
          <c:showBubbleSize val="0"/>
        </c:dLbls>
        <c:gapWidth val="219"/>
        <c:overlap val="-27"/>
        <c:axId val="1005562320"/>
        <c:axId val="969929920"/>
      </c:barChart>
      <c:catAx>
        <c:axId val="1005562320"/>
        <c:scaling>
          <c:orientation val="minMax"/>
        </c:scaling>
        <c:delete val="1"/>
        <c:axPos val="b"/>
        <c:numFmt formatCode="General" sourceLinked="1"/>
        <c:majorTickMark val="none"/>
        <c:minorTickMark val="none"/>
        <c:tickLblPos val="nextTo"/>
        <c:crossAx val="969929920"/>
        <c:crosses val="autoZero"/>
        <c:auto val="1"/>
        <c:lblAlgn val="ctr"/>
        <c:lblOffset val="100"/>
        <c:noMultiLvlLbl val="0"/>
      </c:catAx>
      <c:valAx>
        <c:axId val="969929920"/>
        <c:scaling>
          <c:orientation val="minMax"/>
        </c:scaling>
        <c:delete val="1"/>
        <c:axPos val="l"/>
        <c:numFmt formatCode="0%" sourceLinked="1"/>
        <c:majorTickMark val="none"/>
        <c:minorTickMark val="none"/>
        <c:tickLblPos val="nextTo"/>
        <c:crossAx val="1005562320"/>
        <c:crosses val="autoZero"/>
        <c:crossBetween val="between"/>
      </c:valAx>
      <c:spPr>
        <a:noFill/>
        <a:ln>
          <a:noFill/>
        </a:ln>
        <a:effectLst/>
      </c:spPr>
    </c:plotArea>
    <c:legend>
      <c:legendPos val="t"/>
      <c:layout>
        <c:manualLayout>
          <c:xMode val="edge"/>
          <c:yMode val="edge"/>
          <c:x val="0.20770072708520956"/>
          <c:y val="6.8375104747873533E-2"/>
          <c:w val="0.70979941615748177"/>
          <c:h val="0.1490247917552101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953669779505689E-2"/>
          <c:y val="0.12858024272719903"/>
          <c:w val="0.52361161643154486"/>
          <c:h val="0.5992579567841706"/>
        </c:manualLayout>
      </c:layout>
      <c:barChart>
        <c:barDir val="col"/>
        <c:grouping val="clustered"/>
        <c:varyColors val="0"/>
        <c:ser>
          <c:idx val="0"/>
          <c:order val="0"/>
          <c:tx>
            <c:strRef>
              <c:f>Sheet1!$B$1</c:f>
              <c:strCache>
                <c:ptCount val="1"/>
                <c:pt idx="0">
                  <c:v>Too much support</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0.21</c:v>
                </c:pt>
              </c:numCache>
            </c:numRef>
          </c:val>
          <c:extLst>
            <c:ext xmlns:c16="http://schemas.microsoft.com/office/drawing/2014/chart" uri="{C3380CC4-5D6E-409C-BE32-E72D297353CC}">
              <c16:uniqueId val="{00000000-E67B-4796-8905-9813B5CAE97E}"/>
            </c:ext>
          </c:extLst>
        </c:ser>
        <c:ser>
          <c:idx val="1"/>
          <c:order val="1"/>
          <c:tx>
            <c:strRef>
              <c:f>Sheet1!$C$1</c:f>
              <c:strCache>
                <c:ptCount val="1"/>
                <c:pt idx="0">
                  <c:v>About the right amount of support</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0.57999999999999996</c:v>
                </c:pt>
              </c:numCache>
            </c:numRef>
          </c:val>
          <c:extLst>
            <c:ext xmlns:c16="http://schemas.microsoft.com/office/drawing/2014/chart" uri="{C3380CC4-5D6E-409C-BE32-E72D297353CC}">
              <c16:uniqueId val="{00000001-E67B-4796-8905-9813B5CAE97E}"/>
            </c:ext>
          </c:extLst>
        </c:ser>
        <c:ser>
          <c:idx val="2"/>
          <c:order val="2"/>
          <c:tx>
            <c:strRef>
              <c:f>Sheet1!$D$1</c:f>
              <c:strCache>
                <c:ptCount val="1"/>
                <c:pt idx="0">
                  <c:v>Not enough support</c:v>
                </c:pt>
              </c:strCache>
            </c:strRef>
          </c:tx>
          <c:spPr>
            <a:solidFill>
              <a:schemeClr val="accent6">
                <a:lumMod val="40000"/>
                <a:lumOff val="60000"/>
              </a:schemeClr>
            </a:solidFill>
            <a:ln>
              <a:noFill/>
            </a:ln>
            <a:effectLst/>
          </c:spPr>
          <c:invertIfNegative val="0"/>
          <c:dLbls>
            <c:dLbl>
              <c:idx val="0"/>
              <c:layout>
                <c:manualLayout>
                  <c:x val="0"/>
                  <c:y val="7.54713860129981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67B-4796-8905-9813B5CAE97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7.0000000000000007E-2</c:v>
                </c:pt>
              </c:numCache>
            </c:numRef>
          </c:val>
          <c:extLst>
            <c:ext xmlns:c16="http://schemas.microsoft.com/office/drawing/2014/chart" uri="{C3380CC4-5D6E-409C-BE32-E72D297353CC}">
              <c16:uniqueId val="{00000002-E67B-4796-8905-9813B5CAE97E}"/>
            </c:ext>
          </c:extLst>
        </c:ser>
        <c:ser>
          <c:idx val="3"/>
          <c:order val="3"/>
          <c:tx>
            <c:strRef>
              <c:f>Sheet1!$E$1</c:f>
              <c:strCache>
                <c:ptCount val="1"/>
                <c:pt idx="0">
                  <c:v>Don’t know</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c:formatCode>
                <c:ptCount val="1"/>
                <c:pt idx="0">
                  <c:v>0.14000000000000001</c:v>
                </c:pt>
              </c:numCache>
            </c:numRef>
          </c:val>
          <c:extLst>
            <c:ext xmlns:c16="http://schemas.microsoft.com/office/drawing/2014/chart" uri="{C3380CC4-5D6E-409C-BE32-E72D297353CC}">
              <c16:uniqueId val="{00000003-E67B-4796-8905-9813B5CAE97E}"/>
            </c:ext>
          </c:extLst>
        </c:ser>
        <c:dLbls>
          <c:dLblPos val="inEnd"/>
          <c:showLegendKey val="0"/>
          <c:showVal val="1"/>
          <c:showCatName val="0"/>
          <c:showSerName val="0"/>
          <c:showPercent val="0"/>
          <c:showBubbleSize val="0"/>
        </c:dLbls>
        <c:gapWidth val="219"/>
        <c:overlap val="-27"/>
        <c:axId val="1005562320"/>
        <c:axId val="969929920"/>
      </c:barChart>
      <c:catAx>
        <c:axId val="1005562320"/>
        <c:scaling>
          <c:orientation val="minMax"/>
        </c:scaling>
        <c:delete val="1"/>
        <c:axPos val="b"/>
        <c:numFmt formatCode="General" sourceLinked="1"/>
        <c:majorTickMark val="none"/>
        <c:minorTickMark val="none"/>
        <c:tickLblPos val="nextTo"/>
        <c:crossAx val="969929920"/>
        <c:crosses val="autoZero"/>
        <c:auto val="1"/>
        <c:lblAlgn val="ctr"/>
        <c:lblOffset val="100"/>
        <c:noMultiLvlLbl val="0"/>
      </c:catAx>
      <c:valAx>
        <c:axId val="969929920"/>
        <c:scaling>
          <c:orientation val="minMax"/>
        </c:scaling>
        <c:delete val="1"/>
        <c:axPos val="l"/>
        <c:numFmt formatCode="0%" sourceLinked="1"/>
        <c:majorTickMark val="none"/>
        <c:minorTickMark val="none"/>
        <c:tickLblPos val="nextTo"/>
        <c:crossAx val="1005562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Too much support</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0.6</c:v>
                </c:pt>
              </c:numCache>
            </c:numRef>
          </c:val>
          <c:extLst>
            <c:ext xmlns:c16="http://schemas.microsoft.com/office/drawing/2014/chart" uri="{C3380CC4-5D6E-409C-BE32-E72D297353CC}">
              <c16:uniqueId val="{00000000-371E-4877-AB67-E9045F48ABC0}"/>
            </c:ext>
          </c:extLst>
        </c:ser>
        <c:ser>
          <c:idx val="1"/>
          <c:order val="1"/>
          <c:tx>
            <c:strRef>
              <c:f>Sheet1!$C$1</c:f>
              <c:strCache>
                <c:ptCount val="1"/>
                <c:pt idx="0">
                  <c:v>About the right amount of support</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0.22</c:v>
                </c:pt>
              </c:numCache>
            </c:numRef>
          </c:val>
          <c:extLst>
            <c:ext xmlns:c16="http://schemas.microsoft.com/office/drawing/2014/chart" uri="{C3380CC4-5D6E-409C-BE32-E72D297353CC}">
              <c16:uniqueId val="{00000001-371E-4877-AB67-E9045F48ABC0}"/>
            </c:ext>
          </c:extLst>
        </c:ser>
        <c:ser>
          <c:idx val="2"/>
          <c:order val="2"/>
          <c:tx>
            <c:strRef>
              <c:f>Sheet1!$D$1</c:f>
              <c:strCache>
                <c:ptCount val="1"/>
                <c:pt idx="0">
                  <c:v>Not enough support</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0.03</c:v>
                </c:pt>
              </c:numCache>
            </c:numRef>
          </c:val>
          <c:extLst>
            <c:ext xmlns:c16="http://schemas.microsoft.com/office/drawing/2014/chart" uri="{C3380CC4-5D6E-409C-BE32-E72D297353CC}">
              <c16:uniqueId val="{00000002-371E-4877-AB67-E9045F48ABC0}"/>
            </c:ext>
          </c:extLst>
        </c:ser>
        <c:ser>
          <c:idx val="3"/>
          <c:order val="3"/>
          <c:tx>
            <c:strRef>
              <c:f>Sheet1!$E$1</c:f>
              <c:strCache>
                <c:ptCount val="1"/>
                <c:pt idx="0">
                  <c:v>Don’t know</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c:formatCode>
                <c:ptCount val="1"/>
                <c:pt idx="0">
                  <c:v>0.16</c:v>
                </c:pt>
              </c:numCache>
            </c:numRef>
          </c:val>
          <c:extLst>
            <c:ext xmlns:c16="http://schemas.microsoft.com/office/drawing/2014/chart" uri="{C3380CC4-5D6E-409C-BE32-E72D297353CC}">
              <c16:uniqueId val="{00000003-371E-4877-AB67-E9045F48ABC0}"/>
            </c:ext>
          </c:extLst>
        </c:ser>
        <c:dLbls>
          <c:dLblPos val="inEnd"/>
          <c:showLegendKey val="0"/>
          <c:showVal val="1"/>
          <c:showCatName val="0"/>
          <c:showSerName val="0"/>
          <c:showPercent val="0"/>
          <c:showBubbleSize val="0"/>
        </c:dLbls>
        <c:gapWidth val="219"/>
        <c:overlap val="-27"/>
        <c:axId val="1005562320"/>
        <c:axId val="969929920"/>
      </c:barChart>
      <c:catAx>
        <c:axId val="1005562320"/>
        <c:scaling>
          <c:orientation val="minMax"/>
        </c:scaling>
        <c:delete val="1"/>
        <c:axPos val="b"/>
        <c:numFmt formatCode="General" sourceLinked="1"/>
        <c:majorTickMark val="none"/>
        <c:minorTickMark val="none"/>
        <c:tickLblPos val="nextTo"/>
        <c:crossAx val="969929920"/>
        <c:crosses val="autoZero"/>
        <c:auto val="1"/>
        <c:lblAlgn val="ctr"/>
        <c:lblOffset val="100"/>
        <c:noMultiLvlLbl val="0"/>
      </c:catAx>
      <c:valAx>
        <c:axId val="969929920"/>
        <c:scaling>
          <c:orientation val="minMax"/>
        </c:scaling>
        <c:delete val="1"/>
        <c:axPos val="l"/>
        <c:numFmt formatCode="0%" sourceLinked="1"/>
        <c:majorTickMark val="none"/>
        <c:minorTickMark val="none"/>
        <c:tickLblPos val="nextTo"/>
        <c:crossAx val="1005562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Too much support</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0.02</c:v>
                </c:pt>
              </c:numCache>
            </c:numRef>
          </c:val>
          <c:extLst>
            <c:ext xmlns:c16="http://schemas.microsoft.com/office/drawing/2014/chart" uri="{C3380CC4-5D6E-409C-BE32-E72D297353CC}">
              <c16:uniqueId val="{00000000-3FD7-4510-AB05-052844D400B6}"/>
            </c:ext>
          </c:extLst>
        </c:ser>
        <c:ser>
          <c:idx val="1"/>
          <c:order val="1"/>
          <c:tx>
            <c:strRef>
              <c:f>Sheet1!$C$1</c:f>
              <c:strCache>
                <c:ptCount val="1"/>
                <c:pt idx="0">
                  <c:v>About the right amount of support</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0.25</c:v>
                </c:pt>
              </c:numCache>
            </c:numRef>
          </c:val>
          <c:extLst>
            <c:ext xmlns:c16="http://schemas.microsoft.com/office/drawing/2014/chart" uri="{C3380CC4-5D6E-409C-BE32-E72D297353CC}">
              <c16:uniqueId val="{00000001-3FD7-4510-AB05-052844D400B6}"/>
            </c:ext>
          </c:extLst>
        </c:ser>
        <c:ser>
          <c:idx val="2"/>
          <c:order val="2"/>
          <c:tx>
            <c:strRef>
              <c:f>Sheet1!$D$1</c:f>
              <c:strCache>
                <c:ptCount val="1"/>
                <c:pt idx="0">
                  <c:v>Not enough support</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0.64</c:v>
                </c:pt>
              </c:numCache>
            </c:numRef>
          </c:val>
          <c:extLst>
            <c:ext xmlns:c16="http://schemas.microsoft.com/office/drawing/2014/chart" uri="{C3380CC4-5D6E-409C-BE32-E72D297353CC}">
              <c16:uniqueId val="{00000002-3FD7-4510-AB05-052844D400B6}"/>
            </c:ext>
          </c:extLst>
        </c:ser>
        <c:ser>
          <c:idx val="3"/>
          <c:order val="3"/>
          <c:tx>
            <c:strRef>
              <c:f>Sheet1!$E$1</c:f>
              <c:strCache>
                <c:ptCount val="1"/>
                <c:pt idx="0">
                  <c:v>Don’t know</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c:formatCode>
                <c:ptCount val="1"/>
                <c:pt idx="0">
                  <c:v>0.1</c:v>
                </c:pt>
              </c:numCache>
            </c:numRef>
          </c:val>
          <c:extLst>
            <c:ext xmlns:c16="http://schemas.microsoft.com/office/drawing/2014/chart" uri="{C3380CC4-5D6E-409C-BE32-E72D297353CC}">
              <c16:uniqueId val="{00000003-3FD7-4510-AB05-052844D400B6}"/>
            </c:ext>
          </c:extLst>
        </c:ser>
        <c:dLbls>
          <c:dLblPos val="inEnd"/>
          <c:showLegendKey val="0"/>
          <c:showVal val="1"/>
          <c:showCatName val="0"/>
          <c:showSerName val="0"/>
          <c:showPercent val="0"/>
          <c:showBubbleSize val="0"/>
        </c:dLbls>
        <c:gapWidth val="219"/>
        <c:overlap val="-27"/>
        <c:axId val="1005562320"/>
        <c:axId val="969929920"/>
      </c:barChart>
      <c:catAx>
        <c:axId val="1005562320"/>
        <c:scaling>
          <c:orientation val="minMax"/>
        </c:scaling>
        <c:delete val="1"/>
        <c:axPos val="b"/>
        <c:numFmt formatCode="General" sourceLinked="1"/>
        <c:majorTickMark val="none"/>
        <c:minorTickMark val="none"/>
        <c:tickLblPos val="nextTo"/>
        <c:crossAx val="969929920"/>
        <c:crosses val="autoZero"/>
        <c:auto val="1"/>
        <c:lblAlgn val="ctr"/>
        <c:lblOffset val="100"/>
        <c:noMultiLvlLbl val="0"/>
      </c:catAx>
      <c:valAx>
        <c:axId val="969929920"/>
        <c:scaling>
          <c:orientation val="minMax"/>
        </c:scaling>
        <c:delete val="1"/>
        <c:axPos val="l"/>
        <c:numFmt formatCode="0%" sourceLinked="1"/>
        <c:majorTickMark val="none"/>
        <c:minorTickMark val="none"/>
        <c:tickLblPos val="nextTo"/>
        <c:crossAx val="1005562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26476878765007"/>
          <c:y val="0.18765248655390132"/>
          <c:w val="0.55656340127615789"/>
          <c:h val="0.76550150050666455"/>
        </c:manualLayout>
      </c:layout>
      <c:barChart>
        <c:barDir val="bar"/>
        <c:grouping val="clustered"/>
        <c:varyColors val="0"/>
        <c:ser>
          <c:idx val="0"/>
          <c:order val="0"/>
          <c:tx>
            <c:strRef>
              <c:f>Sheet1!$B$1</c:f>
              <c:strCache>
                <c:ptCount val="1"/>
                <c:pt idx="0">
                  <c:v>Series 1</c:v>
                </c:pt>
              </c:strCache>
            </c:strRef>
          </c:tx>
          <c:spPr>
            <a:solidFill>
              <a:schemeClr val="accent6">
                <a:lumMod val="60000"/>
                <a:lumOff val="40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0-BFB6-4BE6-B7D0-F509191E4AE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Don't know</c:v>
                </c:pt>
                <c:pt idx="1">
                  <c:v>None of these</c:v>
                </c:pt>
                <c:pt idx="2">
                  <c:v>Charities and think-tanks</c:v>
                </c:pt>
                <c:pt idx="3">
                  <c:v>Nurseries</c:v>
                </c:pt>
                <c:pt idx="4">
                  <c:v>Local government</c:v>
                </c:pt>
                <c:pt idx="5">
                  <c:v>Universities and other post-16 providers</c:v>
                </c:pt>
                <c:pt idx="6">
                  <c:v>Employers</c:v>
                </c:pt>
                <c:pt idx="7">
                  <c:v>Central government</c:v>
                </c:pt>
                <c:pt idx="8">
                  <c:v>Schools</c:v>
                </c:pt>
              </c:strCache>
            </c:strRef>
          </c:cat>
          <c:val>
            <c:numRef>
              <c:f>Sheet1!$B$2:$B$10</c:f>
              <c:numCache>
                <c:formatCode>0%</c:formatCode>
                <c:ptCount val="9"/>
                <c:pt idx="0">
                  <c:v>0.19</c:v>
                </c:pt>
                <c:pt idx="1">
                  <c:v>0.05</c:v>
                </c:pt>
                <c:pt idx="2">
                  <c:v>0.05</c:v>
                </c:pt>
                <c:pt idx="3">
                  <c:v>0.06</c:v>
                </c:pt>
                <c:pt idx="4">
                  <c:v>0.26</c:v>
                </c:pt>
                <c:pt idx="5">
                  <c:v>0.32</c:v>
                </c:pt>
                <c:pt idx="6">
                  <c:v>0.36</c:v>
                </c:pt>
                <c:pt idx="7">
                  <c:v>0.37</c:v>
                </c:pt>
                <c:pt idx="8">
                  <c:v>0.46</c:v>
                </c:pt>
              </c:numCache>
            </c:numRef>
          </c:val>
          <c:extLst>
            <c:ext xmlns:c16="http://schemas.microsoft.com/office/drawing/2014/chart" uri="{C3380CC4-5D6E-409C-BE32-E72D297353CC}">
              <c16:uniqueId val="{00000000-D292-4A60-BCC2-6C09C9813114}"/>
            </c:ext>
          </c:extLst>
        </c:ser>
        <c:dLbls>
          <c:showLegendKey val="0"/>
          <c:showVal val="0"/>
          <c:showCatName val="0"/>
          <c:showSerName val="0"/>
          <c:showPercent val="0"/>
          <c:showBubbleSize val="0"/>
        </c:dLbls>
        <c:gapWidth val="3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D14775"/>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26476878765007"/>
          <c:y val="0.18765248655390132"/>
          <c:w val="0.55656340127615789"/>
          <c:h val="0.76550150050666455"/>
        </c:manualLayout>
      </c:layout>
      <c:barChart>
        <c:barDir val="bar"/>
        <c:grouping val="clustered"/>
        <c:varyColors val="0"/>
        <c:ser>
          <c:idx val="0"/>
          <c:order val="0"/>
          <c:tx>
            <c:strRef>
              <c:f>Sheet1!$B$1</c:f>
              <c:strCache>
                <c:ptCount val="1"/>
                <c:pt idx="0">
                  <c:v>Series 1</c:v>
                </c:pt>
              </c:strCache>
            </c:strRef>
          </c:tx>
          <c:spPr>
            <a:solidFill>
              <a:schemeClr val="accent6">
                <a:lumMod val="60000"/>
                <a:lumOff val="40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0-FBA4-4C7F-82CE-9F9C144AEE1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Don't know</c:v>
                </c:pt>
                <c:pt idx="1">
                  <c:v>None of these</c:v>
                </c:pt>
                <c:pt idx="2">
                  <c:v>Nurseries</c:v>
                </c:pt>
                <c:pt idx="3">
                  <c:v>Charities and think-tanks</c:v>
                </c:pt>
                <c:pt idx="4">
                  <c:v>Universities and other post-16 providers</c:v>
                </c:pt>
                <c:pt idx="5">
                  <c:v>Schools</c:v>
                </c:pt>
                <c:pt idx="6">
                  <c:v>Employers</c:v>
                </c:pt>
                <c:pt idx="7">
                  <c:v>Local government</c:v>
                </c:pt>
                <c:pt idx="8">
                  <c:v>Central government</c:v>
                </c:pt>
              </c:strCache>
            </c:strRef>
          </c:cat>
          <c:val>
            <c:numRef>
              <c:f>Sheet1!$B$2:$B$10</c:f>
              <c:numCache>
                <c:formatCode>0%</c:formatCode>
                <c:ptCount val="9"/>
                <c:pt idx="0">
                  <c:v>0.18</c:v>
                </c:pt>
                <c:pt idx="1">
                  <c:v>0.05</c:v>
                </c:pt>
                <c:pt idx="2">
                  <c:v>0.05</c:v>
                </c:pt>
                <c:pt idx="3">
                  <c:v>7.0000000000000007E-2</c:v>
                </c:pt>
                <c:pt idx="4">
                  <c:v>0.28000000000000003</c:v>
                </c:pt>
                <c:pt idx="5">
                  <c:v>0.35</c:v>
                </c:pt>
                <c:pt idx="6">
                  <c:v>0.36</c:v>
                </c:pt>
                <c:pt idx="7">
                  <c:v>0.42</c:v>
                </c:pt>
                <c:pt idx="8">
                  <c:v>0.53</c:v>
                </c:pt>
              </c:numCache>
            </c:numRef>
          </c:val>
          <c:extLst>
            <c:ext xmlns:c16="http://schemas.microsoft.com/office/drawing/2014/chart" uri="{C3380CC4-5D6E-409C-BE32-E72D297353CC}">
              <c16:uniqueId val="{00000000-3DEE-4A0A-9D1A-27862243D35D}"/>
            </c:ext>
          </c:extLst>
        </c:ser>
        <c:dLbls>
          <c:showLegendKey val="0"/>
          <c:showVal val="0"/>
          <c:showCatName val="0"/>
          <c:showSerName val="0"/>
          <c:showPercent val="0"/>
          <c:showBubbleSize val="0"/>
        </c:dLbls>
        <c:gapWidth val="3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D14775"/>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77899361250464E-2"/>
          <c:y val="6.9083012788664785E-2"/>
          <c:w val="0.97355400812953974"/>
          <c:h val="0.82855698831273972"/>
        </c:manualLayout>
      </c:layout>
      <c:barChart>
        <c:barDir val="bar"/>
        <c:grouping val="clustered"/>
        <c:varyColors val="0"/>
        <c:ser>
          <c:idx val="0"/>
          <c:order val="0"/>
          <c:tx>
            <c:strRef>
              <c:f>Sheet1!$B$1</c:f>
              <c:strCache>
                <c:ptCount val="1"/>
                <c:pt idx="0">
                  <c:v>Don't know</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1AF2-4067-9372-F9489CED89E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BME</c:v>
                </c:pt>
                <c:pt idx="1">
                  <c:v>White</c:v>
                </c:pt>
                <c:pt idx="2">
                  <c:v>Nat Rep</c:v>
                </c:pt>
              </c:strCache>
            </c:strRef>
          </c:cat>
          <c:val>
            <c:numRef>
              <c:f>Sheet1!$B$2:$B$5</c:f>
              <c:numCache>
                <c:formatCode>0%</c:formatCode>
                <c:ptCount val="4"/>
                <c:pt idx="0">
                  <c:v>0.27</c:v>
                </c:pt>
                <c:pt idx="1">
                  <c:v>0.31</c:v>
                </c:pt>
                <c:pt idx="2">
                  <c:v>0.31</c:v>
                </c:pt>
              </c:numCache>
            </c:numRef>
          </c:val>
          <c:extLst>
            <c:ext xmlns:c16="http://schemas.microsoft.com/office/drawing/2014/chart" uri="{C3380CC4-5D6E-409C-BE32-E72D297353CC}">
              <c16:uniqueId val="{00000002-1AF2-4067-9372-F9489CED89E2}"/>
            </c:ext>
          </c:extLst>
        </c:ser>
        <c:ser>
          <c:idx val="1"/>
          <c:order val="1"/>
          <c:tx>
            <c:strRef>
              <c:f>Sheet1!$C$1</c:f>
              <c:strCache>
                <c:ptCount val="1"/>
                <c:pt idx="0">
                  <c:v>Should not have to</c:v>
                </c:pt>
              </c:strCache>
            </c:strRef>
          </c:tx>
          <c:spPr>
            <a:solidFill>
              <a:schemeClr val="accent6">
                <a:lumMod val="60000"/>
                <a:lumOff val="40000"/>
              </a:schemeClr>
            </a:solidFill>
            <a:ln>
              <a:noFill/>
            </a:ln>
            <a:effectLst/>
          </c:spPr>
          <c:invertIfNegative val="0"/>
          <c:dPt>
            <c:idx val="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4-1AF2-4067-9372-F9489CED89E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BME</c:v>
                </c:pt>
                <c:pt idx="1">
                  <c:v>White</c:v>
                </c:pt>
                <c:pt idx="2">
                  <c:v>Nat Rep</c:v>
                </c:pt>
              </c:strCache>
            </c:strRef>
          </c:cat>
          <c:val>
            <c:numRef>
              <c:f>Sheet1!$C$2:$C$5</c:f>
              <c:numCache>
                <c:formatCode>0%</c:formatCode>
                <c:ptCount val="4"/>
                <c:pt idx="0">
                  <c:v>0.14000000000000001</c:v>
                </c:pt>
                <c:pt idx="1">
                  <c:v>0.28000000000000003</c:v>
                </c:pt>
                <c:pt idx="2">
                  <c:v>0.27</c:v>
                </c:pt>
              </c:numCache>
            </c:numRef>
          </c:val>
          <c:extLst>
            <c:ext xmlns:c16="http://schemas.microsoft.com/office/drawing/2014/chart" uri="{C3380CC4-5D6E-409C-BE32-E72D297353CC}">
              <c16:uniqueId val="{00000005-1AF2-4067-9372-F9489CED89E2}"/>
            </c:ext>
          </c:extLst>
        </c:ser>
        <c:ser>
          <c:idx val="2"/>
          <c:order val="2"/>
          <c:tx>
            <c:strRef>
              <c:f>Sheet1!$D$1</c:f>
              <c:strCache>
                <c:ptCount val="1"/>
                <c:pt idx="0">
                  <c:v>Should have to</c:v>
                </c:pt>
              </c:strCache>
            </c:strRef>
          </c:tx>
          <c:spPr>
            <a:solidFill>
              <a:schemeClr val="accent6">
                <a:lumMod val="75000"/>
              </a:schemeClr>
            </a:solidFill>
            <a:ln>
              <a:noFill/>
            </a:ln>
            <a:effectLst/>
          </c:spPr>
          <c:invertIfNegative val="0"/>
          <c:dPt>
            <c:idx val="0"/>
            <c:invertIfNegative val="0"/>
            <c:bubble3D val="0"/>
            <c:spPr>
              <a:solidFill>
                <a:schemeClr val="accent6">
                  <a:lumMod val="75000"/>
                </a:schemeClr>
              </a:solidFill>
              <a:ln>
                <a:noFill/>
              </a:ln>
              <a:effectLst/>
            </c:spPr>
            <c:extLst>
              <c:ext xmlns:c16="http://schemas.microsoft.com/office/drawing/2014/chart" uri="{C3380CC4-5D6E-409C-BE32-E72D297353CC}">
                <c16:uniqueId val="{00000007-1AF2-4067-9372-F9489CED89E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BME</c:v>
                </c:pt>
                <c:pt idx="1">
                  <c:v>White</c:v>
                </c:pt>
                <c:pt idx="2">
                  <c:v>Nat Rep</c:v>
                </c:pt>
              </c:strCache>
            </c:strRef>
          </c:cat>
          <c:val>
            <c:numRef>
              <c:f>Sheet1!$D$2:$D$5</c:f>
              <c:numCache>
                <c:formatCode>0%</c:formatCode>
                <c:ptCount val="4"/>
                <c:pt idx="0">
                  <c:v>0.57999999999999996</c:v>
                </c:pt>
                <c:pt idx="1">
                  <c:v>0.41</c:v>
                </c:pt>
                <c:pt idx="2">
                  <c:v>0.42</c:v>
                </c:pt>
              </c:numCache>
            </c:numRef>
          </c:val>
          <c:extLst>
            <c:ext xmlns:c16="http://schemas.microsoft.com/office/drawing/2014/chart" uri="{C3380CC4-5D6E-409C-BE32-E72D297353CC}">
              <c16:uniqueId val="{00000008-1AF2-4067-9372-F9489CED89E2}"/>
            </c:ext>
          </c:extLst>
        </c:ser>
        <c:dLbls>
          <c:dLblPos val="inEnd"/>
          <c:showLegendKey val="0"/>
          <c:showVal val="1"/>
          <c:showCatName val="0"/>
          <c:showSerName val="0"/>
          <c:showPercent val="0"/>
          <c:showBubbleSize val="0"/>
        </c:dLbls>
        <c:gapWidth val="219"/>
        <c:overlap val="-22"/>
        <c:axId val="2042650944"/>
        <c:axId val="752565488"/>
      </c:barChart>
      <c:catAx>
        <c:axId val="2042650944"/>
        <c:scaling>
          <c:orientation val="minMax"/>
        </c:scaling>
        <c:delete val="1"/>
        <c:axPos val="l"/>
        <c:numFmt formatCode="General" sourceLinked="1"/>
        <c:majorTickMark val="none"/>
        <c:minorTickMark val="none"/>
        <c:tickLblPos val="nextTo"/>
        <c:crossAx val="752565488"/>
        <c:crosses val="autoZero"/>
        <c:auto val="1"/>
        <c:lblAlgn val="ctr"/>
        <c:lblOffset val="100"/>
        <c:noMultiLvlLbl val="0"/>
      </c:catAx>
      <c:valAx>
        <c:axId val="752565488"/>
        <c:scaling>
          <c:orientation val="minMax"/>
        </c:scaling>
        <c:delete val="1"/>
        <c:axPos val="b"/>
        <c:numFmt formatCode="0%" sourceLinked="1"/>
        <c:majorTickMark val="none"/>
        <c:minorTickMark val="none"/>
        <c:tickLblPos val="nextTo"/>
        <c:crossAx val="2042650944"/>
        <c:crosses val="autoZero"/>
        <c:crossBetween val="between"/>
      </c:valAx>
      <c:spPr>
        <a:noFill/>
        <a:ln w="25400">
          <a:noFill/>
        </a:ln>
        <a:effectLst/>
      </c:spPr>
    </c:plotArea>
    <c:legend>
      <c:legendPos val="b"/>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69848891945663438"/>
          <c:y val="0.34055351968621139"/>
          <c:w val="0.16027698978571905"/>
          <c:h val="0.2692060428805562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793473579555833E-2"/>
          <c:y val="0"/>
          <c:w val="0.88768418803371485"/>
          <c:h val="0.97832359291490267"/>
        </c:manualLayout>
      </c:layout>
      <c:barChart>
        <c:barDir val="bar"/>
        <c:grouping val="clustered"/>
        <c:varyColors val="0"/>
        <c:ser>
          <c:idx val="0"/>
          <c:order val="0"/>
          <c:tx>
            <c:strRef>
              <c:f>Sheet1!$B$1</c:f>
              <c:strCache>
                <c:ptCount val="1"/>
                <c:pt idx="0">
                  <c:v>Don't know</c:v>
                </c:pt>
              </c:strCache>
            </c:strRef>
          </c:tx>
          <c:spPr>
            <a:solidFill>
              <a:schemeClr val="bg1">
                <a:lumMod val="75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01FA-4ABF-A07A-EF9B12D13D45}"/>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2">
                  <c:v> </c:v>
                </c:pt>
              </c:strCache>
            </c:strRef>
          </c:cat>
          <c:val>
            <c:numRef>
              <c:f>Sheet1!$B$2:$B$4</c:f>
              <c:numCache>
                <c:formatCode>0%</c:formatCode>
                <c:ptCount val="3"/>
                <c:pt idx="0">
                  <c:v>0.28999999999999998</c:v>
                </c:pt>
                <c:pt idx="1">
                  <c:v>0</c:v>
                </c:pt>
                <c:pt idx="2">
                  <c:v>0.3</c:v>
                </c:pt>
              </c:numCache>
            </c:numRef>
          </c:val>
          <c:extLst>
            <c:ext xmlns:c16="http://schemas.microsoft.com/office/drawing/2014/chart" uri="{C3380CC4-5D6E-409C-BE32-E72D297353CC}">
              <c16:uniqueId val="{00000001-01FA-4ABF-A07A-EF9B12D13D45}"/>
            </c:ext>
          </c:extLst>
        </c:ser>
        <c:ser>
          <c:idx val="1"/>
          <c:order val="1"/>
          <c:tx>
            <c:strRef>
              <c:f>Sheet1!$C$1</c:f>
              <c:strCache>
                <c:ptCount val="1"/>
                <c:pt idx="0">
                  <c:v>Should not have to</c:v>
                </c:pt>
              </c:strCache>
            </c:strRef>
          </c:tx>
          <c:spPr>
            <a:solidFill>
              <a:schemeClr val="accent6">
                <a:lumMod val="60000"/>
                <a:lumOff val="40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2-01FA-4ABF-A07A-EF9B12D13D45}"/>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2">
                  <c:v> </c:v>
                </c:pt>
              </c:strCache>
            </c:strRef>
          </c:cat>
          <c:val>
            <c:numRef>
              <c:f>Sheet1!$C$2:$C$4</c:f>
              <c:numCache>
                <c:formatCode>0%</c:formatCode>
                <c:ptCount val="3"/>
                <c:pt idx="0">
                  <c:v>0.36</c:v>
                </c:pt>
                <c:pt idx="1">
                  <c:v>0</c:v>
                </c:pt>
                <c:pt idx="2">
                  <c:v>0.3</c:v>
                </c:pt>
              </c:numCache>
            </c:numRef>
          </c:val>
          <c:extLst>
            <c:ext xmlns:c16="http://schemas.microsoft.com/office/drawing/2014/chart" uri="{C3380CC4-5D6E-409C-BE32-E72D297353CC}">
              <c16:uniqueId val="{00000003-01FA-4ABF-A07A-EF9B12D13D45}"/>
            </c:ext>
          </c:extLst>
        </c:ser>
        <c:ser>
          <c:idx val="2"/>
          <c:order val="2"/>
          <c:tx>
            <c:strRef>
              <c:f>Sheet1!$D$1</c:f>
              <c:strCache>
                <c:ptCount val="1"/>
                <c:pt idx="0">
                  <c:v>Should have to</c:v>
                </c:pt>
              </c:strCache>
            </c:strRef>
          </c:tx>
          <c:spPr>
            <a:solidFill>
              <a:schemeClr val="accent6">
                <a:lumMod val="75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4-01FA-4ABF-A07A-EF9B12D13D45}"/>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2">
                  <c:v> </c:v>
                </c:pt>
              </c:strCache>
            </c:strRef>
          </c:cat>
          <c:val>
            <c:numRef>
              <c:f>Sheet1!$D$2:$D$4</c:f>
              <c:numCache>
                <c:formatCode>0%</c:formatCode>
                <c:ptCount val="3"/>
                <c:pt idx="0">
                  <c:v>0.36</c:v>
                </c:pt>
                <c:pt idx="1">
                  <c:v>0</c:v>
                </c:pt>
                <c:pt idx="2">
                  <c:v>0.4</c:v>
                </c:pt>
              </c:numCache>
            </c:numRef>
          </c:val>
          <c:extLst>
            <c:ext xmlns:c16="http://schemas.microsoft.com/office/drawing/2014/chart" uri="{C3380CC4-5D6E-409C-BE32-E72D297353CC}">
              <c16:uniqueId val="{00000005-01FA-4ABF-A07A-EF9B12D13D45}"/>
            </c:ext>
          </c:extLst>
        </c:ser>
        <c:dLbls>
          <c:dLblPos val="inEnd"/>
          <c:showLegendKey val="0"/>
          <c:showVal val="1"/>
          <c:showCatName val="0"/>
          <c:showSerName val="0"/>
          <c:showPercent val="0"/>
          <c:showBubbleSize val="0"/>
        </c:dLbls>
        <c:gapWidth val="0"/>
        <c:overlap val="-38"/>
        <c:axId val="250359488"/>
        <c:axId val="494921712"/>
      </c:barChart>
      <c:catAx>
        <c:axId val="250359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94921712"/>
        <c:crosses val="autoZero"/>
        <c:auto val="1"/>
        <c:lblAlgn val="ctr"/>
        <c:lblOffset val="100"/>
        <c:noMultiLvlLbl val="0"/>
      </c:catAx>
      <c:valAx>
        <c:axId val="494921712"/>
        <c:scaling>
          <c:orientation val="minMax"/>
        </c:scaling>
        <c:delete val="1"/>
        <c:axPos val="b"/>
        <c:numFmt formatCode="0%" sourceLinked="1"/>
        <c:majorTickMark val="none"/>
        <c:minorTickMark val="none"/>
        <c:tickLblPos val="nextTo"/>
        <c:crossAx val="25035948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793473579555833E-2"/>
          <c:y val="0"/>
          <c:w val="0.88768418803371485"/>
          <c:h val="0.97832359291490267"/>
        </c:manualLayout>
      </c:layout>
      <c:barChart>
        <c:barDir val="bar"/>
        <c:grouping val="clustered"/>
        <c:varyColors val="0"/>
        <c:ser>
          <c:idx val="0"/>
          <c:order val="0"/>
          <c:tx>
            <c:strRef>
              <c:f>Sheet1!$B$1</c:f>
              <c:strCache>
                <c:ptCount val="1"/>
                <c:pt idx="0">
                  <c:v>Don't know</c:v>
                </c:pt>
              </c:strCache>
            </c:strRef>
          </c:tx>
          <c:spPr>
            <a:solidFill>
              <a:schemeClr val="bg1">
                <a:lumMod val="75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3013-4C90-AEEA-43CA0D2AE727}"/>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2">
                  <c:v> </c:v>
                </c:pt>
              </c:strCache>
            </c:strRef>
          </c:cat>
          <c:val>
            <c:numRef>
              <c:f>Sheet1!$B$2:$B$4</c:f>
              <c:numCache>
                <c:formatCode>0%</c:formatCode>
                <c:ptCount val="3"/>
                <c:pt idx="0">
                  <c:v>0.33</c:v>
                </c:pt>
                <c:pt idx="1">
                  <c:v>0</c:v>
                </c:pt>
                <c:pt idx="2">
                  <c:v>0.32</c:v>
                </c:pt>
              </c:numCache>
            </c:numRef>
          </c:val>
          <c:extLst>
            <c:ext xmlns:c16="http://schemas.microsoft.com/office/drawing/2014/chart" uri="{C3380CC4-5D6E-409C-BE32-E72D297353CC}">
              <c16:uniqueId val="{00000001-3013-4C90-AEEA-43CA0D2AE727}"/>
            </c:ext>
          </c:extLst>
        </c:ser>
        <c:ser>
          <c:idx val="1"/>
          <c:order val="1"/>
          <c:tx>
            <c:strRef>
              <c:f>Sheet1!$C$1</c:f>
              <c:strCache>
                <c:ptCount val="1"/>
                <c:pt idx="0">
                  <c:v>Should not have to</c:v>
                </c:pt>
              </c:strCache>
            </c:strRef>
          </c:tx>
          <c:spPr>
            <a:solidFill>
              <a:schemeClr val="accent6">
                <a:lumMod val="60000"/>
                <a:lumOff val="40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2-3013-4C90-AEEA-43CA0D2AE727}"/>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2">
                  <c:v> </c:v>
                </c:pt>
              </c:strCache>
            </c:strRef>
          </c:cat>
          <c:val>
            <c:numRef>
              <c:f>Sheet1!$C$2:$C$4</c:f>
              <c:numCache>
                <c:formatCode>0%</c:formatCode>
                <c:ptCount val="3"/>
                <c:pt idx="0">
                  <c:v>0.23</c:v>
                </c:pt>
                <c:pt idx="1">
                  <c:v>0</c:v>
                </c:pt>
                <c:pt idx="2">
                  <c:v>0.15</c:v>
                </c:pt>
              </c:numCache>
            </c:numRef>
          </c:val>
          <c:extLst>
            <c:ext xmlns:c16="http://schemas.microsoft.com/office/drawing/2014/chart" uri="{C3380CC4-5D6E-409C-BE32-E72D297353CC}">
              <c16:uniqueId val="{00000003-3013-4C90-AEEA-43CA0D2AE727}"/>
            </c:ext>
          </c:extLst>
        </c:ser>
        <c:ser>
          <c:idx val="2"/>
          <c:order val="2"/>
          <c:tx>
            <c:strRef>
              <c:f>Sheet1!$D$1</c:f>
              <c:strCache>
                <c:ptCount val="1"/>
                <c:pt idx="0">
                  <c:v>Should have to</c:v>
                </c:pt>
              </c:strCache>
            </c:strRef>
          </c:tx>
          <c:spPr>
            <a:solidFill>
              <a:schemeClr val="accent6">
                <a:lumMod val="75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4-3013-4C90-AEEA-43CA0D2AE727}"/>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2">
                  <c:v> </c:v>
                </c:pt>
              </c:strCache>
            </c:strRef>
          </c:cat>
          <c:val>
            <c:numRef>
              <c:f>Sheet1!$D$2:$D$4</c:f>
              <c:numCache>
                <c:formatCode>0%</c:formatCode>
                <c:ptCount val="3"/>
                <c:pt idx="0">
                  <c:v>0.44</c:v>
                </c:pt>
                <c:pt idx="1">
                  <c:v>0</c:v>
                </c:pt>
                <c:pt idx="2">
                  <c:v>0.53</c:v>
                </c:pt>
              </c:numCache>
            </c:numRef>
          </c:val>
          <c:extLst>
            <c:ext xmlns:c16="http://schemas.microsoft.com/office/drawing/2014/chart" uri="{C3380CC4-5D6E-409C-BE32-E72D297353CC}">
              <c16:uniqueId val="{00000005-3013-4C90-AEEA-43CA0D2AE727}"/>
            </c:ext>
          </c:extLst>
        </c:ser>
        <c:dLbls>
          <c:dLblPos val="inEnd"/>
          <c:showLegendKey val="0"/>
          <c:showVal val="1"/>
          <c:showCatName val="0"/>
          <c:showSerName val="0"/>
          <c:showPercent val="0"/>
          <c:showBubbleSize val="0"/>
        </c:dLbls>
        <c:gapWidth val="0"/>
        <c:overlap val="-38"/>
        <c:axId val="250359488"/>
        <c:axId val="494921712"/>
      </c:barChart>
      <c:catAx>
        <c:axId val="250359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94921712"/>
        <c:crosses val="autoZero"/>
        <c:auto val="1"/>
        <c:lblAlgn val="ctr"/>
        <c:lblOffset val="100"/>
        <c:noMultiLvlLbl val="0"/>
      </c:catAx>
      <c:valAx>
        <c:axId val="494921712"/>
        <c:scaling>
          <c:orientation val="minMax"/>
        </c:scaling>
        <c:delete val="1"/>
        <c:axPos val="b"/>
        <c:numFmt formatCode="0%" sourceLinked="1"/>
        <c:majorTickMark val="none"/>
        <c:minorTickMark val="none"/>
        <c:tickLblPos val="nextTo"/>
        <c:crossAx val="25035948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b="1" dirty="0">
                <a:solidFill>
                  <a:schemeClr val="tx1">
                    <a:lumMod val="65000"/>
                    <a:lumOff val="35000"/>
                  </a:schemeClr>
                </a:solidFill>
                <a:effectLst/>
              </a:rPr>
              <a:t>How large or small do you think the gap is between different social classes in Britain today?</a:t>
            </a:r>
            <a:endParaRPr lang="en-GB" sz="1000" dirty="0">
              <a:solidFill>
                <a:schemeClr val="tx1">
                  <a:lumMod val="65000"/>
                  <a:lumOff val="35000"/>
                </a:schemeClr>
              </a:solidFill>
              <a:effectLst/>
            </a:endParaRPr>
          </a:p>
        </c:rich>
      </c:tx>
      <c:layout>
        <c:manualLayout>
          <c:xMode val="edge"/>
          <c:yMode val="edge"/>
          <c:x val="0.12247633551707386"/>
          <c:y val="0"/>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1273877824311715E-2"/>
          <c:y val="0.21937458835825771"/>
          <c:w val="0.9105837020310098"/>
          <c:h val="0.68578364354687638"/>
        </c:manualLayout>
      </c:layout>
      <c:lineChart>
        <c:grouping val="standard"/>
        <c:varyColors val="0"/>
        <c:ser>
          <c:idx val="0"/>
          <c:order val="0"/>
          <c:tx>
            <c:strRef>
              <c:f>Sheet1!$B$1</c:f>
              <c:strCache>
                <c:ptCount val="1"/>
                <c:pt idx="0">
                  <c:v>Large</c:v>
                </c:pt>
              </c:strCache>
            </c:strRef>
          </c:tx>
          <c:spPr>
            <a:ln w="28575" cap="rnd">
              <a:solidFill>
                <a:schemeClr val="accent2"/>
              </a:solidFill>
              <a:round/>
            </a:ln>
            <a:effectLst/>
          </c:spPr>
          <c:marker>
            <c:symbol val="circle"/>
            <c:size val="5"/>
            <c:spPr>
              <a:solidFill>
                <a:schemeClr val="accent2"/>
              </a:solidFill>
              <a:ln w="9525">
                <a:noFill/>
              </a:ln>
              <a:effectLst/>
            </c:spPr>
          </c:marker>
          <c:dLbls>
            <c:dLbl>
              <c:idx val="3"/>
              <c:layout>
                <c:manualLayout>
                  <c:x val="-0.13263497479825709"/>
                  <c:y val="-5.9642423394266911E-2"/>
                </c:manualLayout>
              </c:layout>
              <c:tx>
                <c:rich>
                  <a:bodyPr/>
                  <a:lstStyle/>
                  <a:p>
                    <a:r>
                      <a:rPr lang="en-US" baseline="0" dirty="0"/>
                      <a:t> </a:t>
                    </a:r>
                    <a:fld id="{B72E5287-A842-4EFC-88AF-9941AC220E3C}" type="VALUE">
                      <a:rPr lang="en-US" baseline="0"/>
                      <a:pPr/>
                      <a:t>[VALUE]</a:t>
                    </a:fld>
                    <a:endParaRPr lang="en-US" baseline="0" dirty="0"/>
                  </a:p>
                </c:rich>
              </c:tx>
              <c:dLblPos val="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9D1-44A3-B0C7-C797043EEFCC}"/>
                </c:ext>
              </c:extLst>
            </c:dLbl>
            <c:dLbl>
              <c:idx val="4"/>
              <c:tx>
                <c:rich>
                  <a:bodyPr/>
                  <a:lstStyle/>
                  <a:p>
                    <a:r>
                      <a:rPr lang="en-US" dirty="0"/>
                      <a:t>Large, </a:t>
                    </a:r>
                    <a:fld id="{ADA9C66D-9954-43D1-8383-CB7A992C76F7}" type="VALUE">
                      <a:rPr lang="en-US" smtClean="0"/>
                      <a:pPr/>
                      <a:t>[VALUE]</a:t>
                    </a:fld>
                    <a:endParaRPr lang="en-US" dirty="0"/>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369-44EC-8F74-3538AB47BB8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65000"/>
                        <a:lumOff val="3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Mar 2017</c:v>
                </c:pt>
                <c:pt idx="1">
                  <c:v>Mar 2018</c:v>
                </c:pt>
                <c:pt idx="2">
                  <c:v>Oct 2018</c:v>
                </c:pt>
                <c:pt idx="3">
                  <c:v>Mar 2019</c:v>
                </c:pt>
                <c:pt idx="4">
                  <c:v>Feb 2021</c:v>
                </c:pt>
              </c:strCache>
            </c:strRef>
          </c:cat>
          <c:val>
            <c:numRef>
              <c:f>Sheet1!$B$2:$B$6</c:f>
              <c:numCache>
                <c:formatCode>0%</c:formatCode>
                <c:ptCount val="5"/>
                <c:pt idx="0">
                  <c:v>0.79</c:v>
                </c:pt>
                <c:pt idx="1">
                  <c:v>0.76</c:v>
                </c:pt>
                <c:pt idx="2">
                  <c:v>0.75</c:v>
                </c:pt>
                <c:pt idx="3">
                  <c:v>0.77</c:v>
                </c:pt>
                <c:pt idx="4">
                  <c:v>0.79</c:v>
                </c:pt>
              </c:numCache>
            </c:numRef>
          </c:val>
          <c:smooth val="0"/>
          <c:extLst>
            <c:ext xmlns:c16="http://schemas.microsoft.com/office/drawing/2014/chart" uri="{C3380CC4-5D6E-409C-BE32-E72D297353CC}">
              <c16:uniqueId val="{00000000-EB88-4F51-96E4-D4234F79163C}"/>
            </c:ext>
          </c:extLst>
        </c:ser>
        <c:ser>
          <c:idx val="1"/>
          <c:order val="1"/>
          <c:tx>
            <c:strRef>
              <c:f>Sheet1!$C$1</c:f>
              <c:strCache>
                <c:ptCount val="1"/>
                <c:pt idx="0">
                  <c:v>Small</c:v>
                </c:pt>
              </c:strCache>
            </c:strRef>
          </c:tx>
          <c:spPr>
            <a:ln w="28575" cap="rnd">
              <a:solidFill>
                <a:schemeClr val="accent2">
                  <a:lumMod val="40000"/>
                  <a:lumOff val="60000"/>
                </a:schemeClr>
              </a:solidFill>
              <a:round/>
            </a:ln>
            <a:effectLst/>
          </c:spPr>
          <c:marker>
            <c:symbol val="circle"/>
            <c:size val="5"/>
            <c:spPr>
              <a:solidFill>
                <a:schemeClr val="accent2">
                  <a:lumMod val="40000"/>
                  <a:lumOff val="60000"/>
                </a:schemeClr>
              </a:solidFill>
              <a:ln w="9525">
                <a:noFill/>
              </a:ln>
              <a:effectLst/>
            </c:spPr>
          </c:marker>
          <c:dLbls>
            <c:dLbl>
              <c:idx val="3"/>
              <c:tx>
                <c:rich>
                  <a:bodyPr/>
                  <a:lstStyle/>
                  <a:p>
                    <a:fld id="{B378A545-0E3C-475C-AC97-E80B2B60CF8F}" type="VALUE">
                      <a:rPr lang="en-US" baseline="0" smtClean="0"/>
                      <a:pPr/>
                      <a:t>[VALUE]</a:t>
                    </a:fld>
                    <a:endParaRPr lang="en-GB"/>
                  </a:p>
                </c:rich>
              </c:tx>
              <c:dLblPos val="t"/>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9D1-44A3-B0C7-C797043EEFCC}"/>
                </c:ext>
              </c:extLst>
            </c:dLbl>
            <c:dLbl>
              <c:idx val="4"/>
              <c:layout>
                <c:manualLayout>
                  <c:x val="-4.0352520550030857E-2"/>
                  <c:y val="-8.4499957429026357E-2"/>
                </c:manualLayout>
              </c:layout>
              <c:tx>
                <c:rich>
                  <a:bodyPr/>
                  <a:lstStyle/>
                  <a:p>
                    <a:r>
                      <a:rPr lang="en-US" dirty="0"/>
                      <a:t>Small</a:t>
                    </a:r>
                    <a:r>
                      <a:rPr lang="en-US" baseline="0" dirty="0"/>
                      <a:t>, 11%</a:t>
                    </a:r>
                    <a:endParaRPr lang="en-US" dirty="0"/>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369-44EC-8F74-3538AB47BB8B}"/>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Mar 2017</c:v>
                </c:pt>
                <c:pt idx="1">
                  <c:v>Mar 2018</c:v>
                </c:pt>
                <c:pt idx="2">
                  <c:v>Oct 2018</c:v>
                </c:pt>
                <c:pt idx="3">
                  <c:v>Mar 2019</c:v>
                </c:pt>
                <c:pt idx="4">
                  <c:v>Feb 2021</c:v>
                </c:pt>
              </c:strCache>
            </c:strRef>
          </c:cat>
          <c:val>
            <c:numRef>
              <c:f>Sheet1!$C$2:$C$6</c:f>
              <c:numCache>
                <c:formatCode>0%</c:formatCode>
                <c:ptCount val="5"/>
                <c:pt idx="0">
                  <c:v>0.12</c:v>
                </c:pt>
                <c:pt idx="1">
                  <c:v>0.13</c:v>
                </c:pt>
                <c:pt idx="2">
                  <c:v>0.14000000000000001</c:v>
                </c:pt>
                <c:pt idx="3">
                  <c:v>0.13</c:v>
                </c:pt>
                <c:pt idx="4">
                  <c:v>0.11</c:v>
                </c:pt>
              </c:numCache>
            </c:numRef>
          </c:val>
          <c:smooth val="0"/>
          <c:extLst>
            <c:ext xmlns:c16="http://schemas.microsoft.com/office/drawing/2014/chart" uri="{C3380CC4-5D6E-409C-BE32-E72D297353CC}">
              <c16:uniqueId val="{00000000-E628-45A3-8BC1-3C2B55B69AA5}"/>
            </c:ext>
          </c:extLst>
        </c:ser>
        <c:ser>
          <c:idx val="2"/>
          <c:order val="2"/>
          <c:tx>
            <c:strRef>
              <c:f>Sheet1!$D$1</c:f>
              <c:strCache>
                <c:ptCount val="1"/>
                <c:pt idx="0">
                  <c:v>Not sure</c:v>
                </c:pt>
              </c:strCache>
            </c:strRef>
          </c:tx>
          <c:spPr>
            <a:ln w="28575" cap="rnd">
              <a:solidFill>
                <a:schemeClr val="accent2">
                  <a:lumMod val="75000"/>
                </a:schemeClr>
              </a:solidFill>
              <a:round/>
            </a:ln>
            <a:effectLst/>
          </c:spPr>
          <c:marker>
            <c:symbol val="circle"/>
            <c:size val="5"/>
            <c:spPr>
              <a:solidFill>
                <a:schemeClr val="accent2">
                  <a:lumMod val="75000"/>
                </a:schemeClr>
              </a:solidFill>
              <a:ln w="9525">
                <a:noFill/>
              </a:ln>
              <a:effectLst/>
            </c:spPr>
          </c:marker>
          <c:dLbls>
            <c:dLbl>
              <c:idx val="0"/>
              <c:layout>
                <c:manualLayout>
                  <c:x val="-5.9263547795096634E-2"/>
                  <c:y val="4.09997621897333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628-45A3-8BC1-3C2B55B69AA5}"/>
                </c:ext>
              </c:extLst>
            </c:dLbl>
            <c:dLbl>
              <c:idx val="1"/>
              <c:layout>
                <c:manualLayout>
                  <c:x val="-7.7979031600930671E-2"/>
                  <c:y val="4.1605297590678623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1031554832018275"/>
                      <c:h val="7.6996211672667361E-2"/>
                    </c:manualLayout>
                  </c15:layout>
                </c:ext>
                <c:ext xmlns:c16="http://schemas.microsoft.com/office/drawing/2014/chart" uri="{C3380CC4-5D6E-409C-BE32-E72D297353CC}">
                  <c16:uniqueId val="{00000003-E628-45A3-8BC1-3C2B55B69AA5}"/>
                </c:ext>
              </c:extLst>
            </c:dLbl>
            <c:dLbl>
              <c:idx val="2"/>
              <c:layout>
                <c:manualLayout>
                  <c:x val="-6.8496073285172335E-2"/>
                  <c:y val="4.09997621897334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005-40B2-AB1E-D2ED030A2898}"/>
                </c:ext>
              </c:extLst>
            </c:dLbl>
            <c:dLbl>
              <c:idx val="3"/>
              <c:layout>
                <c:manualLayout>
                  <c:x val="-7.9714908447443902E-2"/>
                  <c:y val="2.7955918001454149E-2"/>
                </c:manualLayout>
              </c:layout>
              <c:tx>
                <c:rich>
                  <a:bodyPr/>
                  <a:lstStyle/>
                  <a:p>
                    <a:fld id="{73FAC3FC-9009-4CD5-95DB-8B370D7B1676}" type="VALUE">
                      <a:rPr lang="en-US" baseline="0" smtClean="0"/>
                      <a:pPr/>
                      <a:t>[VALUE]</a:t>
                    </a:fld>
                    <a:endParaRPr lang="en-GB"/>
                  </a:p>
                </c:rich>
              </c:tx>
              <c:dLblPos val="r"/>
              <c:showLegendKey val="0"/>
              <c:showVal val="1"/>
              <c:showCatName val="0"/>
              <c:showSerName val="1"/>
              <c:showPercent val="0"/>
              <c:showBubbleSize val="0"/>
              <c:extLst>
                <c:ext xmlns:c15="http://schemas.microsoft.com/office/drawing/2012/chart" uri="{CE6537A1-D6FC-4f65-9D91-7224C49458BB}">
                  <c15:layout>
                    <c:manualLayout>
                      <c:w val="9.3215573817893332E-2"/>
                      <c:h val="0.13292566325087615"/>
                    </c:manualLayout>
                  </c15:layout>
                  <c15:dlblFieldTable/>
                  <c15:showDataLabelsRange val="0"/>
                </c:ext>
                <c:ext xmlns:c16="http://schemas.microsoft.com/office/drawing/2014/chart" uri="{C3380CC4-5D6E-409C-BE32-E72D297353CC}">
                  <c16:uniqueId val="{00000000-D9D1-44A3-B0C7-C797043EEFCC}"/>
                </c:ext>
              </c:extLst>
            </c:dLbl>
            <c:dLbl>
              <c:idx val="4"/>
              <c:layout>
                <c:manualLayout>
                  <c:x val="-7.2614084159151916E-3"/>
                  <c:y val="3.7418417866889701E-3"/>
                </c:manualLayout>
              </c:layout>
              <c:tx>
                <c:rich>
                  <a:bodyPr/>
                  <a:lstStyle/>
                  <a:p>
                    <a:r>
                      <a:rPr lang="en-US" dirty="0"/>
                      <a:t>Not</a:t>
                    </a:r>
                    <a:r>
                      <a:rPr lang="en-US" baseline="0" dirty="0"/>
                      <a:t> sure, </a:t>
                    </a:r>
                  </a:p>
                  <a:p>
                    <a:r>
                      <a:rPr lang="en-US" baseline="0" dirty="0"/>
                      <a:t>10%</a:t>
                    </a:r>
                    <a:endParaRPr lang="en-US" dirty="0"/>
                  </a:p>
                </c:rich>
              </c:tx>
              <c:dLblPos val="r"/>
              <c:showLegendKey val="0"/>
              <c:showVal val="1"/>
              <c:showCatName val="0"/>
              <c:showSerName val="0"/>
              <c:showPercent val="0"/>
              <c:showBubbleSize val="0"/>
              <c:extLst>
                <c:ext xmlns:c15="http://schemas.microsoft.com/office/drawing/2012/chart" uri="{CE6537A1-D6FC-4f65-9D91-7224C49458BB}">
                  <c15:layout>
                    <c:manualLayout>
                      <c:w val="0.16411763187583497"/>
                      <c:h val="0.13292566325087615"/>
                    </c:manualLayout>
                  </c15:layout>
                  <c15:showDataLabelsRange val="0"/>
                </c:ext>
                <c:ext xmlns:c16="http://schemas.microsoft.com/office/drawing/2014/chart" uri="{C3380CC4-5D6E-409C-BE32-E72D297353CC}">
                  <c16:uniqueId val="{00000003-5369-44EC-8F74-3538AB47BB8B}"/>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Mar 2017</c:v>
                </c:pt>
                <c:pt idx="1">
                  <c:v>Mar 2018</c:v>
                </c:pt>
                <c:pt idx="2">
                  <c:v>Oct 2018</c:v>
                </c:pt>
                <c:pt idx="3">
                  <c:v>Mar 2019</c:v>
                </c:pt>
                <c:pt idx="4">
                  <c:v>Feb 2021</c:v>
                </c:pt>
              </c:strCache>
            </c:strRef>
          </c:cat>
          <c:val>
            <c:numRef>
              <c:f>Sheet1!$D$2:$D$6</c:f>
              <c:numCache>
                <c:formatCode>0%</c:formatCode>
                <c:ptCount val="5"/>
                <c:pt idx="0">
                  <c:v>0.09</c:v>
                </c:pt>
                <c:pt idx="1">
                  <c:v>0.11</c:v>
                </c:pt>
                <c:pt idx="2">
                  <c:v>0.11</c:v>
                </c:pt>
                <c:pt idx="3">
                  <c:v>0.09</c:v>
                </c:pt>
                <c:pt idx="4">
                  <c:v>0.1</c:v>
                </c:pt>
              </c:numCache>
            </c:numRef>
          </c:val>
          <c:smooth val="0"/>
          <c:extLst>
            <c:ext xmlns:c16="http://schemas.microsoft.com/office/drawing/2014/chart" uri="{C3380CC4-5D6E-409C-BE32-E72D297353CC}">
              <c16:uniqueId val="{00000001-E628-45A3-8BC1-3C2B55B69AA5}"/>
            </c:ext>
          </c:extLst>
        </c:ser>
        <c:dLbls>
          <c:showLegendKey val="0"/>
          <c:showVal val="0"/>
          <c:showCatName val="0"/>
          <c:showSerName val="0"/>
          <c:showPercent val="0"/>
          <c:showBubbleSize val="0"/>
        </c:dLbls>
        <c:marker val="1"/>
        <c:smooth val="0"/>
        <c:axId val="536084944"/>
        <c:axId val="536084616"/>
      </c:lineChart>
      <c:catAx>
        <c:axId val="536084944"/>
        <c:scaling>
          <c:orientation val="minMax"/>
        </c:scaling>
        <c:delete val="0"/>
        <c:axPos val="b"/>
        <c:numFmt formatCode="General"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67145596256473E-2"/>
          <c:y val="0.12218557564892041"/>
          <c:w val="0.9676173785909602"/>
          <c:h val="0.71369415997349028"/>
        </c:manualLayout>
      </c:layout>
      <c:barChart>
        <c:barDir val="col"/>
        <c:grouping val="clustered"/>
        <c:varyColors val="0"/>
        <c:ser>
          <c:idx val="0"/>
          <c:order val="0"/>
          <c:tx>
            <c:strRef>
              <c:f>Sheet1!$B$1</c:f>
              <c:strCache>
                <c:ptCount val="1"/>
                <c:pt idx="0">
                  <c:v>What do you think have been the most negative impacts of coronavirus to people in your local area? Please tick up to 22</c:v>
                </c:pt>
              </c:strCache>
            </c:strRef>
          </c:tx>
          <c:spPr>
            <a:solidFill>
              <a:srgbClr val="74C476"/>
            </a:solidFill>
            <a:ln>
              <a:solidFill>
                <a:schemeClr val="bg1"/>
              </a:solidFill>
            </a:ln>
            <a:effectLst/>
          </c:spPr>
          <c:invertIfNegative val="0"/>
          <c:dPt>
            <c:idx val="6"/>
            <c:invertIfNegative val="0"/>
            <c:bubble3D val="0"/>
            <c:spPr>
              <a:solidFill>
                <a:srgbClr val="74C476"/>
              </a:solidFill>
              <a:ln>
                <a:solidFill>
                  <a:schemeClr val="bg1"/>
                </a:solidFill>
              </a:ln>
              <a:effectLst/>
            </c:spPr>
            <c:extLst>
              <c:ext xmlns:c16="http://schemas.microsoft.com/office/drawing/2014/chart" uri="{C3380CC4-5D6E-409C-BE32-E72D297353CC}">
                <c16:uniqueId val="{00000001-2DE6-44DF-A4C1-988771FD8620}"/>
              </c:ext>
            </c:extLst>
          </c:dPt>
          <c:dPt>
            <c:idx val="8"/>
            <c:invertIfNegative val="0"/>
            <c:bubble3D val="0"/>
            <c:spPr>
              <a:solidFill>
                <a:schemeClr val="bg1">
                  <a:lumMod val="75000"/>
                </a:schemeClr>
              </a:solidFill>
              <a:ln>
                <a:solidFill>
                  <a:schemeClr val="bg1"/>
                </a:solidFill>
              </a:ln>
              <a:effectLst/>
            </c:spPr>
            <c:extLst>
              <c:ext xmlns:c16="http://schemas.microsoft.com/office/drawing/2014/chart" uri="{C3380CC4-5D6E-409C-BE32-E72D297353CC}">
                <c16:uniqueId val="{00000005-2DE6-44DF-A4C1-988771FD8620}"/>
              </c:ext>
            </c:extLst>
          </c:dPt>
          <c:dLbls>
            <c:dLbl>
              <c:idx val="3"/>
              <c:layout>
                <c:manualLayout>
                  <c:x val="0"/>
                  <c:y val="7.6637211285238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DE6-44DF-A4C1-988771FD8620}"/>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6-2DE6-44DF-A4C1-988771FD8620}"/>
                </c:ext>
              </c:extLst>
            </c:dLbl>
            <c:dLbl>
              <c:idx val="6"/>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2DE6-44DF-A4C1-988771FD8620}"/>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7-2DE6-44DF-A4C1-988771FD862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People's mental health</c:v>
                </c:pt>
                <c:pt idx="1">
                  <c:v>Lack of social contact</c:v>
                </c:pt>
                <c:pt idx="2">
                  <c:v>Employment opportunities</c:v>
                </c:pt>
                <c:pt idx="3">
                  <c:v>Access to education</c:v>
                </c:pt>
                <c:pt idx="4">
                  <c:v>People's physical health</c:v>
                </c:pt>
                <c:pt idx="5">
                  <c:v>Access to childcare</c:v>
                </c:pt>
                <c:pt idx="6">
                  <c:v>Something else</c:v>
                </c:pt>
                <c:pt idx="7">
                  <c:v>Access to training</c:v>
                </c:pt>
                <c:pt idx="8">
                  <c:v>Don't know</c:v>
                </c:pt>
              </c:strCache>
            </c:strRef>
          </c:cat>
          <c:val>
            <c:numRef>
              <c:f>Sheet1!$B$2:$B$10</c:f>
              <c:numCache>
                <c:formatCode>0%</c:formatCode>
                <c:ptCount val="9"/>
                <c:pt idx="0">
                  <c:v>0.55000000000000004</c:v>
                </c:pt>
                <c:pt idx="1">
                  <c:v>0.44</c:v>
                </c:pt>
                <c:pt idx="2">
                  <c:v>0.26</c:v>
                </c:pt>
                <c:pt idx="3">
                  <c:v>0.22</c:v>
                </c:pt>
                <c:pt idx="4">
                  <c:v>0.18</c:v>
                </c:pt>
                <c:pt idx="5">
                  <c:v>0.04</c:v>
                </c:pt>
                <c:pt idx="6">
                  <c:v>0.02</c:v>
                </c:pt>
                <c:pt idx="7">
                  <c:v>0.01</c:v>
                </c:pt>
                <c:pt idx="8">
                  <c:v>0.09</c:v>
                </c:pt>
              </c:numCache>
            </c:numRef>
          </c:val>
          <c:extLst>
            <c:ext xmlns:c16="http://schemas.microsoft.com/office/drawing/2014/chart" uri="{C3380CC4-5D6E-409C-BE32-E72D297353CC}">
              <c16:uniqueId val="{00000002-2DE6-44DF-A4C1-988771FD8620}"/>
            </c:ext>
          </c:extLst>
        </c:ser>
        <c:dLbls>
          <c:dLblPos val="inEnd"/>
          <c:showLegendKey val="0"/>
          <c:showVal val="1"/>
          <c:showCatName val="0"/>
          <c:showSerName val="0"/>
          <c:showPercent val="0"/>
          <c:showBubbleSize val="0"/>
        </c:dLbls>
        <c:gapWidth val="20"/>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238B45"/>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solidFill>
            <a:schemeClr val="bg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GB" sz="1000" b="1" dirty="0">
                <a:solidFill>
                  <a:schemeClr val="tx1">
                    <a:lumMod val="65000"/>
                    <a:lumOff val="35000"/>
                  </a:schemeClr>
                </a:solidFill>
                <a:effectLst/>
              </a:rPr>
              <a:t>Which of the following best reflects your view?</a:t>
            </a:r>
            <a:endParaRPr lang="en-GB" sz="1000" dirty="0">
              <a:solidFill>
                <a:schemeClr val="tx1">
                  <a:lumMod val="65000"/>
                  <a:lumOff val="35000"/>
                </a:schemeClr>
              </a:solidFill>
              <a:effectLst/>
            </a:endParaRPr>
          </a:p>
        </c:rich>
      </c:tx>
      <c:layout>
        <c:manualLayout>
          <c:xMode val="edge"/>
          <c:yMode val="edge"/>
          <c:x val="0.13423524299340017"/>
          <c:y val="0"/>
        </c:manualLayout>
      </c:layout>
      <c:overlay val="0"/>
      <c:spPr>
        <a:noFill/>
        <a:ln>
          <a:noFill/>
        </a:ln>
        <a:effectLst/>
      </c:spPr>
    </c:title>
    <c:autoTitleDeleted val="0"/>
    <c:plotArea>
      <c:layout>
        <c:manualLayout>
          <c:layoutTarget val="inner"/>
          <c:xMode val="edge"/>
          <c:yMode val="edge"/>
          <c:x val="0.14783606761980345"/>
          <c:y val="0.18208828730611856"/>
          <c:w val="0.79818969575923937"/>
          <c:h val="0.38749323512976314"/>
        </c:manualLayout>
      </c:layout>
      <c:barChart>
        <c:barDir val="bar"/>
        <c:grouping val="percentStacked"/>
        <c:varyColors val="0"/>
        <c:ser>
          <c:idx val="0"/>
          <c:order val="0"/>
          <c:tx>
            <c:strRef>
              <c:f>Sheet1!$B$1</c:f>
              <c:strCache>
                <c:ptCount val="1"/>
                <c:pt idx="0">
                  <c:v>Everyone has a fair chance to go as far as their talent and hard work will take them</c:v>
                </c:pt>
              </c:strCache>
            </c:strRef>
          </c:tx>
          <c:spPr>
            <a:solidFill>
              <a:schemeClr val="accent2">
                <a:lumMod val="50000"/>
              </a:schemeClr>
            </a:solidFill>
            <a:ln w="28575" cap="rnd">
              <a:noFill/>
              <a:round/>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Feb 2021</c:v>
                </c:pt>
                <c:pt idx="1">
                  <c:v>Mar 2019</c:v>
                </c:pt>
                <c:pt idx="2">
                  <c:v>Mar 2018</c:v>
                </c:pt>
                <c:pt idx="3">
                  <c:v>Mar 2017</c:v>
                </c:pt>
              </c:strCache>
            </c:strRef>
          </c:cat>
          <c:val>
            <c:numRef>
              <c:f>Sheet1!$B$2:$B$5</c:f>
              <c:numCache>
                <c:formatCode>0%</c:formatCode>
                <c:ptCount val="4"/>
                <c:pt idx="0">
                  <c:v>0.35</c:v>
                </c:pt>
                <c:pt idx="1">
                  <c:v>0.35</c:v>
                </c:pt>
                <c:pt idx="2">
                  <c:v>0.33</c:v>
                </c:pt>
                <c:pt idx="3">
                  <c:v>0.32</c:v>
                </c:pt>
              </c:numCache>
            </c:numRef>
          </c:val>
          <c:extLst>
            <c:ext xmlns:c16="http://schemas.microsoft.com/office/drawing/2014/chart" uri="{C3380CC4-5D6E-409C-BE32-E72D297353CC}">
              <c16:uniqueId val="{00000000-2892-4EB1-826A-50890F549274}"/>
            </c:ext>
          </c:extLst>
        </c:ser>
        <c:ser>
          <c:idx val="1"/>
          <c:order val="1"/>
          <c:tx>
            <c:strRef>
              <c:f>Sheet1!$C$1</c:f>
              <c:strCache>
                <c:ptCount val="1"/>
                <c:pt idx="0">
                  <c:v>Where you end up mainly determined by your background/who your parents were</c:v>
                </c:pt>
              </c:strCache>
            </c:strRef>
          </c:tx>
          <c:spPr>
            <a:ln w="28575" cap="rnd">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Feb 2021</c:v>
                </c:pt>
                <c:pt idx="1">
                  <c:v>Mar 2019</c:v>
                </c:pt>
                <c:pt idx="2">
                  <c:v>Mar 2018</c:v>
                </c:pt>
                <c:pt idx="3">
                  <c:v>Mar 2017</c:v>
                </c:pt>
              </c:strCache>
            </c:strRef>
          </c:cat>
          <c:val>
            <c:numRef>
              <c:f>Sheet1!$C$2:$C$5</c:f>
              <c:numCache>
                <c:formatCode>0%</c:formatCode>
                <c:ptCount val="4"/>
                <c:pt idx="0">
                  <c:v>0.46</c:v>
                </c:pt>
                <c:pt idx="1">
                  <c:v>0.44</c:v>
                </c:pt>
                <c:pt idx="2">
                  <c:v>0.46</c:v>
                </c:pt>
                <c:pt idx="3">
                  <c:v>0.48</c:v>
                </c:pt>
              </c:numCache>
            </c:numRef>
          </c:val>
          <c:extLst>
            <c:ext xmlns:c16="http://schemas.microsoft.com/office/drawing/2014/chart" uri="{C3380CC4-5D6E-409C-BE32-E72D297353CC}">
              <c16:uniqueId val="{00000001-2892-4EB1-826A-50890F549274}"/>
            </c:ext>
          </c:extLst>
        </c:ser>
        <c:ser>
          <c:idx val="2"/>
          <c:order val="2"/>
          <c:tx>
            <c:strRef>
              <c:f>Sheet1!$D$1</c:f>
              <c:strCache>
                <c:ptCount val="1"/>
                <c:pt idx="0">
                  <c:v>Neither</c:v>
                </c:pt>
              </c:strCache>
            </c:strRef>
          </c:tx>
          <c:spPr>
            <a:solidFill>
              <a:schemeClr val="accent2">
                <a:lumMod val="60000"/>
                <a:lumOff val="40000"/>
              </a:schemeClr>
            </a:solidFill>
            <a:ln w="28575" cap="rnd">
              <a:noFill/>
              <a:round/>
            </a:ln>
            <a:effectLst/>
          </c:spPr>
          <c:invertIfNegative val="0"/>
          <c:dLbls>
            <c:dLbl>
              <c:idx val="1"/>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892-4EB1-826A-50890F549274}"/>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Feb 2021</c:v>
                </c:pt>
                <c:pt idx="1">
                  <c:v>Mar 2019</c:v>
                </c:pt>
                <c:pt idx="2">
                  <c:v>Mar 2018</c:v>
                </c:pt>
                <c:pt idx="3">
                  <c:v>Mar 2017</c:v>
                </c:pt>
              </c:strCache>
            </c:strRef>
          </c:cat>
          <c:val>
            <c:numRef>
              <c:f>Sheet1!$D$2:$D$5</c:f>
              <c:numCache>
                <c:formatCode>0%</c:formatCode>
                <c:ptCount val="4"/>
                <c:pt idx="0">
                  <c:v>0.12</c:v>
                </c:pt>
                <c:pt idx="1">
                  <c:v>0.14000000000000001</c:v>
                </c:pt>
                <c:pt idx="2">
                  <c:v>0.14000000000000001</c:v>
                </c:pt>
                <c:pt idx="3">
                  <c:v>0.13</c:v>
                </c:pt>
              </c:numCache>
            </c:numRef>
          </c:val>
          <c:extLst>
            <c:ext xmlns:c16="http://schemas.microsoft.com/office/drawing/2014/chart" uri="{C3380CC4-5D6E-409C-BE32-E72D297353CC}">
              <c16:uniqueId val="{00000003-2892-4EB1-826A-50890F549274}"/>
            </c:ext>
          </c:extLst>
        </c:ser>
        <c:ser>
          <c:idx val="3"/>
          <c:order val="3"/>
          <c:tx>
            <c:strRef>
              <c:f>Sheet1!$E$1</c:f>
              <c:strCache>
                <c:ptCount val="1"/>
                <c:pt idx="0">
                  <c:v>Don't know</c:v>
                </c:pt>
              </c:strCache>
            </c:strRef>
          </c:tx>
          <c:spPr>
            <a:solidFill>
              <a:schemeClr val="accent2">
                <a:lumMod val="40000"/>
                <a:lumOff val="60000"/>
              </a:schemeClr>
            </a:solidFill>
            <a:ln w="28575" cap="rnd">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Feb 2021</c:v>
                </c:pt>
                <c:pt idx="1">
                  <c:v>Mar 2019</c:v>
                </c:pt>
                <c:pt idx="2">
                  <c:v>Mar 2018</c:v>
                </c:pt>
                <c:pt idx="3">
                  <c:v>Mar 2017</c:v>
                </c:pt>
              </c:strCache>
            </c:strRef>
          </c:cat>
          <c:val>
            <c:numRef>
              <c:f>Sheet1!$E$2:$E$5</c:f>
              <c:numCache>
                <c:formatCode>0%</c:formatCode>
                <c:ptCount val="4"/>
                <c:pt idx="0">
                  <c:v>7.0000000000000007E-2</c:v>
                </c:pt>
                <c:pt idx="1">
                  <c:v>7.0000000000000007E-2</c:v>
                </c:pt>
                <c:pt idx="2">
                  <c:v>0.08</c:v>
                </c:pt>
                <c:pt idx="3">
                  <c:v>7.0000000000000007E-2</c:v>
                </c:pt>
              </c:numCache>
            </c:numRef>
          </c:val>
          <c:extLst>
            <c:ext xmlns:c16="http://schemas.microsoft.com/office/drawing/2014/chart" uri="{C3380CC4-5D6E-409C-BE32-E72D297353CC}">
              <c16:uniqueId val="{00000004-2892-4EB1-826A-50890F549274}"/>
            </c:ext>
          </c:extLst>
        </c:ser>
        <c:dLbls>
          <c:showLegendKey val="0"/>
          <c:showVal val="0"/>
          <c:showCatName val="0"/>
          <c:showSerName val="0"/>
          <c:showPercent val="0"/>
          <c:showBubbleSize val="0"/>
        </c:dLbls>
        <c:gapWidth val="30"/>
        <c:overlap val="10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chemeClr val="accent2">
                <a:lumMod val="50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max val="1"/>
          <c:min val="0"/>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legend>
      <c:legendPos val="b"/>
      <c:layout>
        <c:manualLayout>
          <c:xMode val="edge"/>
          <c:yMode val="edge"/>
          <c:x val="9.9375576909634788E-3"/>
          <c:y val="0.59967479690709635"/>
          <c:w val="0.91637825214028135"/>
          <c:h val="0.40032520309290348"/>
        </c:manualLayout>
      </c:layout>
      <c:overlay val="0"/>
      <c:txPr>
        <a:bodyPr/>
        <a:lstStyle/>
        <a:p>
          <a:pPr>
            <a:defRPr sz="800">
              <a:solidFill>
                <a:schemeClr val="tx1">
                  <a:lumMod val="65000"/>
                  <a:lumOff val="35000"/>
                </a:schemeClr>
              </a:solidFill>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r>
              <a:rPr lang="en-US" sz="800" b="1" i="0" baseline="0" dirty="0">
                <a:effectLst/>
              </a:rPr>
              <a:t>Generally speaking, do you think it is becoming easier or harder for people from less advantaged backgrounds to move up in British society?</a:t>
            </a:r>
            <a:endParaRPr lang="en-GB" sz="800" dirty="0">
              <a:effectLst/>
            </a:endParaRPr>
          </a:p>
        </c:rich>
      </c:tx>
      <c:layout>
        <c:manualLayout>
          <c:xMode val="edge"/>
          <c:yMode val="edge"/>
          <c:x val="0.13914978534574432"/>
          <c:y val="0"/>
        </c:manualLayout>
      </c:layout>
      <c:overlay val="0"/>
      <c:spPr>
        <a:noFill/>
        <a:ln>
          <a:noFill/>
        </a:ln>
        <a:effectLst/>
      </c:spPr>
    </c:title>
    <c:autoTitleDeleted val="0"/>
    <c:plotArea>
      <c:layout>
        <c:manualLayout>
          <c:layoutTarget val="inner"/>
          <c:xMode val="edge"/>
          <c:yMode val="edge"/>
          <c:x val="3.1273877824311715E-2"/>
          <c:y val="0.23801773888432734"/>
          <c:w val="0.9105837020310098"/>
          <c:h val="0.66714049302080691"/>
        </c:manualLayout>
      </c:layout>
      <c:lineChart>
        <c:grouping val="standard"/>
        <c:varyColors val="0"/>
        <c:ser>
          <c:idx val="0"/>
          <c:order val="0"/>
          <c:tx>
            <c:strRef>
              <c:f>Sheet1!$B$1</c:f>
              <c:strCache>
                <c:ptCount val="1"/>
                <c:pt idx="0">
                  <c:v>Easier</c:v>
                </c:pt>
              </c:strCache>
            </c:strRef>
          </c:tx>
          <c:spPr>
            <a:ln w="28575" cap="rnd">
              <a:solidFill>
                <a:schemeClr val="accent2">
                  <a:lumMod val="75000"/>
                </a:schemeClr>
              </a:solidFill>
              <a:round/>
            </a:ln>
            <a:effectLst/>
          </c:spPr>
          <c:marker>
            <c:symbol val="circle"/>
            <c:size val="5"/>
            <c:spPr>
              <a:solidFill>
                <a:schemeClr val="accent2">
                  <a:lumMod val="75000"/>
                </a:schemeClr>
              </a:solidFill>
              <a:ln w="9525">
                <a:noFill/>
              </a:ln>
              <a:effectLst/>
            </c:spPr>
          </c:marker>
          <c:dLbls>
            <c:dLbl>
              <c:idx val="1"/>
              <c:numFmt formatCode="0%" sourceLinked="0"/>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65000"/>
                          <a:lumOff val="35000"/>
                        </a:schemeClr>
                      </a:solidFill>
                      <a:latin typeface="+mn-lt"/>
                      <a:ea typeface="+mn-ea"/>
                      <a:cs typeface="+mn-cs"/>
                    </a:defRPr>
                  </a:pPr>
                  <a:endParaRPr lang="en-US"/>
                </a:p>
              </c:tx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0B1-4043-B46D-32F9DCA12377}"/>
                </c:ext>
              </c:extLst>
            </c:dLbl>
            <c:dLbl>
              <c:idx val="2"/>
              <c:layout>
                <c:manualLayout>
                  <c:x val="-1.6465031705812077E-2"/>
                  <c:y val="2.6069583479722026E-2"/>
                </c:manualLayout>
              </c:layout>
              <c:tx>
                <c:rich>
                  <a:bodyPr/>
                  <a:lstStyle/>
                  <a:p>
                    <a:fld id="{CFF07FB6-35C3-4D33-BD30-60D349D1E833}" type="VALUE">
                      <a:rPr lang="en-US" baseline="0" smtClean="0"/>
                      <a:pPr/>
                      <a:t>[VALUE]</a:t>
                    </a:fld>
                    <a:endParaRPr lang="en-GB"/>
                  </a:p>
                </c:rich>
              </c:tx>
              <c:dLblPos val="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35C-4F24-BC57-61C36AC23F62}"/>
                </c:ext>
              </c:extLst>
            </c:dLbl>
            <c:dLbl>
              <c:idx val="3"/>
              <c:layout>
                <c:manualLayout>
                  <c:x val="-6.5849295645209999E-2"/>
                  <c:y val="4.7214145698423311E-2"/>
                </c:manualLayout>
              </c:layout>
              <c:tx>
                <c:rich>
                  <a:bodyPr/>
                  <a:lstStyle/>
                  <a:p>
                    <a:r>
                      <a:rPr lang="en-US" dirty="0"/>
                      <a:t>Easier </a:t>
                    </a:r>
                    <a:fld id="{6F60F1FF-BA68-4069-8101-E70CDAAFB42B}" type="VALUE">
                      <a:rPr lang="en-US" smtClean="0"/>
                      <a:pPr/>
                      <a:t>[VALUE]</a:t>
                    </a:fld>
                    <a:endParaRPr lang="en-US" dirty="0"/>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A61-4B00-90C8-3B6A6D13D9A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65000"/>
                        <a:lumOff val="3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Mar 2017</c:v>
                </c:pt>
                <c:pt idx="1">
                  <c:v>Mar 2018</c:v>
                </c:pt>
                <c:pt idx="2">
                  <c:v>Mar 2019</c:v>
                </c:pt>
                <c:pt idx="3">
                  <c:v>Feb 2021</c:v>
                </c:pt>
              </c:strCache>
            </c:strRef>
          </c:cat>
          <c:val>
            <c:numRef>
              <c:f>Sheet1!$B$2:$B$5</c:f>
              <c:numCache>
                <c:formatCode>0%</c:formatCode>
                <c:ptCount val="4"/>
                <c:pt idx="0">
                  <c:v>0.18</c:v>
                </c:pt>
                <c:pt idx="1">
                  <c:v>0.21</c:v>
                </c:pt>
                <c:pt idx="2">
                  <c:v>0.22</c:v>
                </c:pt>
                <c:pt idx="3">
                  <c:v>0.23</c:v>
                </c:pt>
              </c:numCache>
            </c:numRef>
          </c:val>
          <c:smooth val="0"/>
          <c:extLst>
            <c:ext xmlns:c16="http://schemas.microsoft.com/office/drawing/2014/chart" uri="{C3380CC4-5D6E-409C-BE32-E72D297353CC}">
              <c16:uniqueId val="{00000001-10B1-4043-B46D-32F9DCA12377}"/>
            </c:ext>
          </c:extLst>
        </c:ser>
        <c:ser>
          <c:idx val="1"/>
          <c:order val="1"/>
          <c:tx>
            <c:strRef>
              <c:f>Sheet1!$C$1</c:f>
              <c:strCache>
                <c:ptCount val="1"/>
                <c:pt idx="0">
                  <c:v>Harder</c:v>
                </c:pt>
              </c:strCache>
            </c:strRef>
          </c:tx>
          <c:spPr>
            <a:ln w="28575" cap="rnd">
              <a:solidFill>
                <a:schemeClr val="accent2">
                  <a:lumMod val="50000"/>
                </a:schemeClr>
              </a:solidFill>
              <a:round/>
            </a:ln>
            <a:effectLst/>
          </c:spPr>
          <c:marker>
            <c:symbol val="circle"/>
            <c:size val="5"/>
            <c:spPr>
              <a:solidFill>
                <a:schemeClr val="accent2">
                  <a:lumMod val="50000"/>
                </a:schemeClr>
              </a:solidFill>
              <a:ln w="9525">
                <a:noFill/>
              </a:ln>
              <a:effectLst/>
            </c:spPr>
          </c:marker>
          <c:dLbls>
            <c:dLbl>
              <c:idx val="1"/>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0B1-4043-B46D-32F9DCA12377}"/>
                </c:ext>
              </c:extLst>
            </c:dLbl>
            <c:dLbl>
              <c:idx val="2"/>
              <c:tx>
                <c:rich>
                  <a:bodyPr/>
                  <a:lstStyle/>
                  <a:p>
                    <a:fld id="{8FD32725-4241-4F5B-9DEF-788CA0E25B97}" type="VALUE">
                      <a:rPr lang="en-US" baseline="0" smtClean="0"/>
                      <a:pPr/>
                      <a:t>[VALUE]</a:t>
                    </a:fld>
                    <a:endParaRPr lang="en-GB"/>
                  </a:p>
                </c:rich>
              </c:tx>
              <c:dLblPos val="t"/>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35C-4F24-BC57-61C36AC23F62}"/>
                </c:ext>
              </c:extLst>
            </c:dLbl>
            <c:dLbl>
              <c:idx val="3"/>
              <c:layout>
                <c:manualLayout>
                  <c:x val="-6.1472515065184002E-2"/>
                  <c:y val="-5.9642423394266939E-2"/>
                </c:manualLayout>
              </c:layout>
              <c:tx>
                <c:rich>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r>
                      <a:rPr lang="en-US" dirty="0"/>
                      <a:t>Harder, </a:t>
                    </a:r>
                    <a:fld id="{E664D4BF-FC8B-4E5C-889C-29A56EB16EAE}" type="VALUE">
                      <a:rPr lang="en-US" smtClean="0"/>
                      <a:pPr>
                        <a:defRPr sz="800" b="0" i="0" u="none" strike="noStrike" kern="1200" baseline="0">
                          <a:solidFill>
                            <a:schemeClr val="tx1">
                              <a:lumMod val="75000"/>
                              <a:lumOff val="25000"/>
                            </a:schemeClr>
                          </a:solidFill>
                          <a:latin typeface="+mn-lt"/>
                          <a:ea typeface="+mn-ea"/>
                          <a:cs typeface="+mn-cs"/>
                        </a:defRPr>
                      </a:pPr>
                      <a:t>[VALUE]</a:t>
                    </a:fld>
                    <a:endParaRPr lang="en-US" dirty="0"/>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manualLayout>
                      <c:w val="0.22098589977549921"/>
                      <c:h val="0.17521478768827869"/>
                    </c:manualLayout>
                  </c15:layout>
                  <c15:dlblFieldTable/>
                  <c15:showDataLabelsRange val="0"/>
                </c:ext>
                <c:ext xmlns:c16="http://schemas.microsoft.com/office/drawing/2014/chart" uri="{C3380CC4-5D6E-409C-BE32-E72D297353CC}">
                  <c16:uniqueId val="{00000001-4A61-4B00-90C8-3B6A6D13D9A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Mar 2017</c:v>
                </c:pt>
                <c:pt idx="1">
                  <c:v>Mar 2018</c:v>
                </c:pt>
                <c:pt idx="2">
                  <c:v>Mar 2019</c:v>
                </c:pt>
                <c:pt idx="3">
                  <c:v>Feb 2021</c:v>
                </c:pt>
              </c:strCache>
            </c:strRef>
          </c:cat>
          <c:val>
            <c:numRef>
              <c:f>Sheet1!$C$2:$C$5</c:f>
              <c:numCache>
                <c:formatCode>0%</c:formatCode>
                <c:ptCount val="4"/>
                <c:pt idx="0">
                  <c:v>0.44</c:v>
                </c:pt>
                <c:pt idx="1">
                  <c:v>0.4</c:v>
                </c:pt>
                <c:pt idx="2">
                  <c:v>0.39</c:v>
                </c:pt>
                <c:pt idx="3">
                  <c:v>0.39</c:v>
                </c:pt>
              </c:numCache>
            </c:numRef>
          </c:val>
          <c:smooth val="0"/>
          <c:extLst>
            <c:ext xmlns:c16="http://schemas.microsoft.com/office/drawing/2014/chart" uri="{C3380CC4-5D6E-409C-BE32-E72D297353CC}">
              <c16:uniqueId val="{00000003-10B1-4043-B46D-32F9DCA12377}"/>
            </c:ext>
          </c:extLst>
        </c:ser>
        <c:ser>
          <c:idx val="2"/>
          <c:order val="2"/>
          <c:tx>
            <c:strRef>
              <c:f>Sheet1!$D$1</c:f>
              <c:strCache>
                <c:ptCount val="1"/>
                <c:pt idx="0">
                  <c:v>Same</c:v>
                </c:pt>
              </c:strCache>
            </c:strRef>
          </c:tx>
          <c:spPr>
            <a:ln w="28575" cap="rnd">
              <a:solidFill>
                <a:schemeClr val="accent2"/>
              </a:solidFill>
              <a:round/>
            </a:ln>
            <a:effectLst/>
          </c:spPr>
          <c:marker>
            <c:symbol val="circle"/>
            <c:size val="5"/>
            <c:spPr>
              <a:solidFill>
                <a:schemeClr val="accent2"/>
              </a:solidFill>
              <a:ln w="9525">
                <a:noFill/>
              </a:ln>
              <a:effectLst/>
            </c:spPr>
          </c:marker>
          <c:dLbls>
            <c:dLbl>
              <c:idx val="1"/>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10B1-4043-B46D-32F9DCA12377}"/>
                </c:ext>
              </c:extLst>
            </c:dLbl>
            <c:dLbl>
              <c:idx val="2"/>
              <c:tx>
                <c:rich>
                  <a:bodyPr/>
                  <a:lstStyle/>
                  <a:p>
                    <a:fld id="{93247B53-A8B3-48D2-B6F7-A612539198FE}" type="VALUE">
                      <a:rPr lang="en-US" baseline="0" smtClean="0"/>
                      <a:pPr/>
                      <a:t>[VALUE]</a:t>
                    </a:fld>
                    <a:endParaRPr lang="en-GB"/>
                  </a:p>
                </c:rich>
              </c:tx>
              <c:dLblPos val="t"/>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35C-4F24-BC57-61C36AC23F62}"/>
                </c:ext>
              </c:extLst>
            </c:dLbl>
            <c:dLbl>
              <c:idx val="3"/>
              <c:tx>
                <c:rich>
                  <a:bodyPr/>
                  <a:lstStyle/>
                  <a:p>
                    <a:r>
                      <a:rPr lang="en-US"/>
                      <a:t>Same,</a:t>
                    </a:r>
                    <a:r>
                      <a:rPr lang="en-US" baseline="0"/>
                      <a:t> </a:t>
                    </a:r>
                    <a:fld id="{130C7B42-EDB4-48DD-9BC1-461B615114B8}" type="VALUE">
                      <a:rPr lang="en-US" smtClean="0"/>
                      <a:pPr/>
                      <a:t>[VALUE]</a:t>
                    </a:fld>
                    <a:endParaRPr lang="en-US" baseline="0"/>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A61-4B00-90C8-3B6A6D13D9A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Mar 2017</c:v>
                </c:pt>
                <c:pt idx="1">
                  <c:v>Mar 2018</c:v>
                </c:pt>
                <c:pt idx="2">
                  <c:v>Mar 2019</c:v>
                </c:pt>
                <c:pt idx="3">
                  <c:v>Feb 2021</c:v>
                </c:pt>
              </c:strCache>
            </c:strRef>
          </c:cat>
          <c:val>
            <c:numRef>
              <c:f>Sheet1!$D$2:$D$5</c:f>
              <c:numCache>
                <c:formatCode>0%</c:formatCode>
                <c:ptCount val="4"/>
                <c:pt idx="0">
                  <c:v>0.28999999999999998</c:v>
                </c:pt>
                <c:pt idx="1">
                  <c:v>0.28999999999999998</c:v>
                </c:pt>
                <c:pt idx="2">
                  <c:v>0.28999999999999998</c:v>
                </c:pt>
                <c:pt idx="3">
                  <c:v>0.28000000000000003</c:v>
                </c:pt>
              </c:numCache>
            </c:numRef>
          </c:val>
          <c:smooth val="0"/>
          <c:extLst>
            <c:ext xmlns:c16="http://schemas.microsoft.com/office/drawing/2014/chart" uri="{C3380CC4-5D6E-409C-BE32-E72D297353CC}">
              <c16:uniqueId val="{00000006-10B1-4043-B46D-32F9DCA12377}"/>
            </c:ext>
          </c:extLst>
        </c:ser>
        <c:ser>
          <c:idx val="3"/>
          <c:order val="3"/>
          <c:tx>
            <c:strRef>
              <c:f>Sheet1!$E$1</c:f>
              <c:strCache>
                <c:ptCount val="1"/>
                <c:pt idx="0">
                  <c:v>Not sure</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noFill/>
              </a:ln>
              <a:effectLst/>
            </c:spPr>
          </c:marker>
          <c:dLbls>
            <c:dLbl>
              <c:idx val="1"/>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10B1-4043-B46D-32F9DCA12377}"/>
                </c:ext>
              </c:extLst>
            </c:dLbl>
            <c:dLbl>
              <c:idx val="2"/>
              <c:layout>
                <c:manualLayout>
                  <c:x val="1.1149549029132587E-3"/>
                  <c:y val="4.4712734005791496E-2"/>
                </c:manualLayout>
              </c:layout>
              <c:tx>
                <c:rich>
                  <a:bodyPr/>
                  <a:lstStyle/>
                  <a:p>
                    <a:fld id="{3F86A33D-B85C-4431-ACA5-5DAAFB1B38EA}" type="VALUE">
                      <a:rPr lang="en-US" baseline="0" smtClean="0"/>
                      <a:pPr/>
                      <a:t>[VALUE]</a:t>
                    </a:fld>
                    <a:endParaRPr lang="en-GB"/>
                  </a:p>
                </c:rich>
              </c:tx>
              <c:dLblPos val="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35C-4F24-BC57-61C36AC23F62}"/>
                </c:ext>
              </c:extLst>
            </c:dLbl>
            <c:dLbl>
              <c:idx val="3"/>
              <c:layout>
                <c:manualLayout>
                  <c:x val="-2.7187897963738675E-2"/>
                  <c:y val="6.9570268040551053E-2"/>
                </c:manualLayout>
              </c:layout>
              <c:tx>
                <c:rich>
                  <a:bodyPr/>
                  <a:lstStyle/>
                  <a:p>
                    <a:r>
                      <a:rPr lang="en-US"/>
                      <a:t>Not sure, </a:t>
                    </a:r>
                    <a:fld id="{A6938BD4-872B-4AD9-97F2-118EFF199F6D}" type="VALUE">
                      <a:rPr lang="en-US" smtClean="0"/>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layout>
                    <c:manualLayout>
                      <c:w val="0.24787150940671401"/>
                      <c:h val="0.13292566325087615"/>
                    </c:manualLayout>
                  </c15:layout>
                  <c15:dlblFieldTable/>
                  <c15:showDataLabelsRange val="0"/>
                </c:ext>
                <c:ext xmlns:c16="http://schemas.microsoft.com/office/drawing/2014/chart" uri="{C3380CC4-5D6E-409C-BE32-E72D297353CC}">
                  <c16:uniqueId val="{00000004-4A61-4B00-90C8-3B6A6D13D9A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Mar 2017</c:v>
                </c:pt>
                <c:pt idx="1">
                  <c:v>Mar 2018</c:v>
                </c:pt>
                <c:pt idx="2">
                  <c:v>Mar 2019</c:v>
                </c:pt>
                <c:pt idx="3">
                  <c:v>Feb 2021</c:v>
                </c:pt>
              </c:strCache>
            </c:strRef>
          </c:cat>
          <c:val>
            <c:numRef>
              <c:f>Sheet1!$E$2:$E$5</c:f>
              <c:numCache>
                <c:formatCode>0%</c:formatCode>
                <c:ptCount val="4"/>
                <c:pt idx="0">
                  <c:v>0.09</c:v>
                </c:pt>
                <c:pt idx="1">
                  <c:v>0.1</c:v>
                </c:pt>
                <c:pt idx="2">
                  <c:v>0.1</c:v>
                </c:pt>
                <c:pt idx="3">
                  <c:v>0.1</c:v>
                </c:pt>
              </c:numCache>
            </c:numRef>
          </c:val>
          <c:smooth val="0"/>
          <c:extLst>
            <c:ext xmlns:c16="http://schemas.microsoft.com/office/drawing/2014/chart" uri="{C3380CC4-5D6E-409C-BE32-E72D297353CC}">
              <c16:uniqueId val="{00000007-10B1-4043-B46D-32F9DCA12377}"/>
            </c:ext>
          </c:extLst>
        </c:ser>
        <c:dLbls>
          <c:showLegendKey val="0"/>
          <c:showVal val="0"/>
          <c:showCatName val="0"/>
          <c:showSerName val="0"/>
          <c:showPercent val="0"/>
          <c:showBubbleSize val="0"/>
        </c:dLbls>
        <c:marker val="1"/>
        <c:smooth val="0"/>
        <c:axId val="536084944"/>
        <c:axId val="536084616"/>
      </c:lineChart>
      <c:catAx>
        <c:axId val="536084944"/>
        <c:scaling>
          <c:orientation val="minMax"/>
        </c:scaling>
        <c:delete val="0"/>
        <c:axPos val="b"/>
        <c:numFmt formatCode="General"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max val="0.5"/>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en-US" sz="900" b="1" dirty="0">
                <a:solidFill>
                  <a:schemeClr val="tx1">
                    <a:lumMod val="65000"/>
                    <a:lumOff val="35000"/>
                  </a:schemeClr>
                </a:solidFill>
                <a:effectLst/>
              </a:rPr>
              <a:t>Thinking about your family background, do you think it gave you any advantages or disadvantages in…</a:t>
            </a:r>
            <a:r>
              <a:rPr lang="en-GB" sz="900" b="1" baseline="0" dirty="0">
                <a:solidFill>
                  <a:schemeClr val="tx1">
                    <a:lumMod val="65000"/>
                    <a:lumOff val="35000"/>
                  </a:schemeClr>
                </a:solidFill>
                <a:effectLst/>
              </a:rPr>
              <a:t>your education?</a:t>
            </a:r>
            <a:endParaRPr lang="en-GB" sz="900" dirty="0">
              <a:solidFill>
                <a:schemeClr val="tx1">
                  <a:lumMod val="65000"/>
                  <a:lumOff val="35000"/>
                </a:schemeClr>
              </a:solidFill>
              <a:effectLst/>
            </a:endParaRPr>
          </a:p>
        </c:rich>
      </c:tx>
      <c:layout>
        <c:manualLayout>
          <c:xMode val="edge"/>
          <c:yMode val="edge"/>
          <c:x val="0.12664469797424149"/>
          <c:y val="0"/>
        </c:manualLayout>
      </c:layout>
      <c:overlay val="0"/>
      <c:spPr>
        <a:noFill/>
        <a:ln>
          <a:noFill/>
        </a:ln>
        <a:effectLst/>
      </c:spPr>
    </c:title>
    <c:autoTitleDeleted val="0"/>
    <c:plotArea>
      <c:layout>
        <c:manualLayout>
          <c:layoutTarget val="inner"/>
          <c:xMode val="edge"/>
          <c:yMode val="edge"/>
          <c:x val="3.544224028147934E-2"/>
          <c:y val="0.23801773888432734"/>
          <c:w val="0.88974188974517188"/>
          <c:h val="0.64849734249473734"/>
        </c:manualLayout>
      </c:layout>
      <c:lineChart>
        <c:grouping val="standard"/>
        <c:varyColors val="0"/>
        <c:ser>
          <c:idx val="0"/>
          <c:order val="0"/>
          <c:tx>
            <c:strRef>
              <c:f>Sheet1!$B$1</c:f>
              <c:strCache>
                <c:ptCount val="1"/>
                <c:pt idx="0">
                  <c:v>Advantages</c:v>
                </c:pt>
              </c:strCache>
            </c:strRef>
          </c:tx>
          <c:spPr>
            <a:ln w="28575" cap="rnd">
              <a:solidFill>
                <a:schemeClr val="accent2">
                  <a:lumMod val="75000"/>
                </a:schemeClr>
              </a:solidFill>
              <a:round/>
            </a:ln>
            <a:effectLst/>
          </c:spPr>
          <c:marker>
            <c:symbol val="circle"/>
            <c:size val="5"/>
            <c:spPr>
              <a:solidFill>
                <a:schemeClr val="accent2">
                  <a:lumMod val="75000"/>
                </a:schemeClr>
              </a:solidFill>
              <a:ln w="9525">
                <a:noFill/>
              </a:ln>
              <a:effectLst/>
            </c:spPr>
          </c:marker>
          <c:dLbls>
            <c:dLbl>
              <c:idx val="1"/>
              <c:layout>
                <c:manualLayout>
                  <c:x val="-0.13734754296367288"/>
                  <c:y val="-5.7141011701635214E-2"/>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2705267234701782"/>
                      <c:h val="0.15778319728563558"/>
                    </c:manualLayout>
                  </c15:layout>
                </c:ext>
                <c:ext xmlns:c16="http://schemas.microsoft.com/office/drawing/2014/chart" uri="{C3380CC4-5D6E-409C-BE32-E72D297353CC}">
                  <c16:uniqueId val="{00000001-2B79-443E-A927-AA0AC6B913FB}"/>
                </c:ext>
              </c:extLst>
            </c:dLbl>
            <c:dLbl>
              <c:idx val="2"/>
              <c:layout>
                <c:manualLayout>
                  <c:x val="-0.11835523638225524"/>
                  <c:y val="-3.8497861175565633E-2"/>
                </c:manualLayout>
              </c:layout>
              <c:tx>
                <c:rich>
                  <a:bodyPr/>
                  <a:lstStyle/>
                  <a:p>
                    <a:fld id="{E910D74F-2EBC-47B5-9CDB-42228E4BF116}" type="VALUE">
                      <a:rPr lang="en-US" baseline="0" smtClean="0"/>
                      <a:pPr/>
                      <a:t>[VALUE]</a:t>
                    </a:fld>
                    <a:endParaRPr lang="en-GB"/>
                  </a:p>
                </c:rich>
              </c:tx>
              <c:dLblPos val="r"/>
              <c:showLegendKey val="0"/>
              <c:showVal val="1"/>
              <c:showCatName val="0"/>
              <c:showSerName val="1"/>
              <c:showPercent val="0"/>
              <c:showBubbleSize val="0"/>
              <c:extLst>
                <c:ext xmlns:c15="http://schemas.microsoft.com/office/drawing/2012/chart" uri="{CE6537A1-D6FC-4f65-9D91-7224C49458BB}">
                  <c15:layout>
                    <c:manualLayout>
                      <c:w val="0.22617534692591473"/>
                      <c:h val="0.13292566325087615"/>
                    </c:manualLayout>
                  </c15:layout>
                  <c15:dlblFieldTable/>
                  <c15:showDataLabelsRange val="0"/>
                </c:ext>
                <c:ext xmlns:c16="http://schemas.microsoft.com/office/drawing/2014/chart" uri="{C3380CC4-5D6E-409C-BE32-E72D297353CC}">
                  <c16:uniqueId val="{00000001-71D2-4726-A64B-5A72E2180962}"/>
                </c:ext>
              </c:extLst>
            </c:dLbl>
            <c:dLbl>
              <c:idx val="3"/>
              <c:layout>
                <c:manualLayout>
                  <c:x val="-3.7087922908269767E-2"/>
                  <c:y val="-6.9569778719014999E-2"/>
                </c:manualLayout>
              </c:layout>
              <c:tx>
                <c:rich>
                  <a:bodyPr/>
                  <a:lstStyle/>
                  <a:p>
                    <a:r>
                      <a:rPr lang="en-US" dirty="0"/>
                      <a:t>Advantages,</a:t>
                    </a:r>
                    <a:r>
                      <a:rPr lang="en-US" baseline="0" dirty="0"/>
                      <a:t> </a:t>
                    </a:r>
                    <a:fld id="{5BCE6AD2-F68B-489B-A37E-8EF6707DD656}" type="VALUE">
                      <a:rPr lang="en-US" smtClean="0"/>
                      <a:pPr/>
                      <a:t>[VALUE]</a:t>
                    </a:fld>
                    <a:endParaRPr lang="en-US" baseline="0" dirty="0"/>
                  </a:p>
                </c:rich>
              </c:tx>
              <c:dLblPos val="r"/>
              <c:showLegendKey val="0"/>
              <c:showVal val="1"/>
              <c:showCatName val="0"/>
              <c:showSerName val="0"/>
              <c:showPercent val="0"/>
              <c:showBubbleSize val="0"/>
              <c:extLst>
                <c:ext xmlns:c15="http://schemas.microsoft.com/office/drawing/2012/chart" uri="{CE6537A1-D6FC-4f65-9D91-7224C49458BB}">
                  <c15:layout>
                    <c:manualLayout>
                      <c:w val="0.23953478449237878"/>
                      <c:h val="0.13292566325087615"/>
                    </c:manualLayout>
                  </c15:layout>
                  <c15:dlblFieldTable/>
                  <c15:showDataLabelsRange val="0"/>
                </c:ext>
                <c:ext xmlns:c16="http://schemas.microsoft.com/office/drawing/2014/chart" uri="{C3380CC4-5D6E-409C-BE32-E72D297353CC}">
                  <c16:uniqueId val="{00000002-688C-4821-905F-237184286C0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65000"/>
                        <a:lumOff val="3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Mar 2017</c:v>
                </c:pt>
                <c:pt idx="1">
                  <c:v>Mar 2018</c:v>
                </c:pt>
                <c:pt idx="2">
                  <c:v>Mar 2019</c:v>
                </c:pt>
                <c:pt idx="3">
                  <c:v>Feb 2021</c:v>
                </c:pt>
              </c:strCache>
            </c:strRef>
          </c:cat>
          <c:val>
            <c:numRef>
              <c:f>Sheet1!$B$2:$B$5</c:f>
              <c:numCache>
                <c:formatCode>0%</c:formatCode>
                <c:ptCount val="4"/>
                <c:pt idx="0">
                  <c:v>0.35</c:v>
                </c:pt>
                <c:pt idx="1">
                  <c:v>0.32</c:v>
                </c:pt>
                <c:pt idx="2">
                  <c:v>0.35</c:v>
                </c:pt>
                <c:pt idx="3">
                  <c:v>0.33</c:v>
                </c:pt>
              </c:numCache>
            </c:numRef>
          </c:val>
          <c:smooth val="0"/>
          <c:extLst>
            <c:ext xmlns:c16="http://schemas.microsoft.com/office/drawing/2014/chart" uri="{C3380CC4-5D6E-409C-BE32-E72D297353CC}">
              <c16:uniqueId val="{00000002-2B79-443E-A927-AA0AC6B913FB}"/>
            </c:ext>
          </c:extLst>
        </c:ser>
        <c:ser>
          <c:idx val="1"/>
          <c:order val="1"/>
          <c:tx>
            <c:strRef>
              <c:f>Sheet1!$C$1</c:f>
              <c:strCache>
                <c:ptCount val="1"/>
                <c:pt idx="0">
                  <c:v>Disadvantages</c:v>
                </c:pt>
              </c:strCache>
            </c:strRef>
          </c:tx>
          <c:spPr>
            <a:ln w="28575" cap="rnd">
              <a:solidFill>
                <a:schemeClr val="accent2">
                  <a:lumMod val="50000"/>
                </a:schemeClr>
              </a:solidFill>
              <a:round/>
            </a:ln>
            <a:effectLst/>
          </c:spPr>
          <c:marker>
            <c:symbol val="circle"/>
            <c:size val="5"/>
            <c:spPr>
              <a:solidFill>
                <a:schemeClr val="accent2">
                  <a:lumMod val="50000"/>
                </a:schemeClr>
              </a:solidFill>
              <a:ln w="9525">
                <a:noFill/>
              </a:ln>
              <a:effectLst/>
            </c:spPr>
          </c:marker>
          <c:dLbls>
            <c:dLbl>
              <c:idx val="1"/>
              <c:layout>
                <c:manualLayout>
                  <c:x val="-9.3121053184366337E-2"/>
                  <c:y val="-6.3355395210325197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3205372264306997"/>
                      <c:h val="0.12049689623349642"/>
                    </c:manualLayout>
                  </c15:layout>
                </c:ext>
                <c:ext xmlns:c16="http://schemas.microsoft.com/office/drawing/2014/chart" uri="{C3380CC4-5D6E-409C-BE32-E72D297353CC}">
                  <c16:uniqueId val="{00000004-2B79-443E-A927-AA0AC6B913FB}"/>
                </c:ext>
              </c:extLst>
            </c:dLbl>
            <c:dLbl>
              <c:idx val="2"/>
              <c:layout>
                <c:manualLayout>
                  <c:x val="-0.16678143339153723"/>
                  <c:y val="-6.6462586964670126E-2"/>
                </c:manualLayout>
              </c:layout>
              <c:tx>
                <c:rich>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fld id="{B6715A3C-E6FF-45F0-B718-E6D5925BD10F}" type="VALUE">
                      <a:rPr lang="en-US" baseline="0" smtClean="0"/>
                      <a:pPr>
                        <a:defRPr sz="800" b="0" i="0" u="none" strike="noStrike" kern="1200" baseline="0">
                          <a:solidFill>
                            <a:schemeClr val="tx1">
                              <a:lumMod val="75000"/>
                              <a:lumOff val="25000"/>
                            </a:schemeClr>
                          </a:solidFill>
                          <a:latin typeface="+mn-lt"/>
                          <a:ea typeface="+mn-ea"/>
                          <a:cs typeface="+mn-cs"/>
                        </a:defRPr>
                      </a:pPr>
                      <a:t>[VALUE]</a:t>
                    </a:fld>
                    <a:endParaRPr lang="en-GB"/>
                  </a:p>
                </c:rich>
              </c:tx>
              <c:spPr>
                <a:noFill/>
                <a:ln>
                  <a:noFill/>
                </a:ln>
                <a:effectLst/>
              </c:spPr>
              <c:dLblPos val="r"/>
              <c:showLegendKey val="0"/>
              <c:showVal val="1"/>
              <c:showCatName val="0"/>
              <c:showSerName val="1"/>
              <c:showPercent val="0"/>
              <c:showBubbleSize val="0"/>
              <c:extLst>
                <c:ext xmlns:c15="http://schemas.microsoft.com/office/drawing/2012/chart" uri="{CE6537A1-D6FC-4f65-9D91-7224C49458BB}">
                  <c15:layout>
                    <c:manualLayout>
                      <c:w val="0.3127312292402421"/>
                      <c:h val="0.16399758079432544"/>
                    </c:manualLayout>
                  </c15:layout>
                  <c15:dlblFieldTable/>
                  <c15:showDataLabelsRange val="0"/>
                </c:ext>
                <c:ext xmlns:c16="http://schemas.microsoft.com/office/drawing/2014/chart" uri="{C3380CC4-5D6E-409C-BE32-E72D297353CC}">
                  <c16:uniqueId val="{00000002-71D2-4726-A64B-5A72E2180962}"/>
                </c:ext>
              </c:extLst>
            </c:dLbl>
            <c:dLbl>
              <c:idx val="3"/>
              <c:layout>
                <c:manualLayout>
                  <c:x val="-3.5920617311504678E-2"/>
                  <c:y val="-8.8212929245084518E-2"/>
                </c:manualLayout>
              </c:layout>
              <c:tx>
                <c:rich>
                  <a:bodyPr/>
                  <a:lstStyle/>
                  <a:p>
                    <a:r>
                      <a:rPr lang="en-US"/>
                      <a:t>Disadvantage</a:t>
                    </a:r>
                    <a:r>
                      <a:rPr lang="en-US" baseline="0"/>
                      <a:t>s, </a:t>
                    </a:r>
                    <a:fld id="{FBB72537-B674-40C1-A307-688FDB293983}" type="VALUE">
                      <a:rPr lang="en-US" smtClean="0"/>
                      <a:pPr/>
                      <a:t>[VALUE]</a:t>
                    </a:fld>
                    <a:endParaRPr lang="en-US" baseline="0"/>
                  </a:p>
                </c:rich>
              </c:tx>
              <c:dLblPos val="r"/>
              <c:showLegendKey val="0"/>
              <c:showVal val="1"/>
              <c:showCatName val="0"/>
              <c:showSerName val="0"/>
              <c:showPercent val="0"/>
              <c:showBubbleSize val="0"/>
              <c:extLst>
                <c:ext xmlns:c15="http://schemas.microsoft.com/office/drawing/2012/chart" uri="{CE6537A1-D6FC-4f65-9D91-7224C49458BB}">
                  <c15:layout>
                    <c:manualLayout>
                      <c:w val="0.2668792422113983"/>
                      <c:h val="0.13292566325087615"/>
                    </c:manualLayout>
                  </c15:layout>
                  <c15:dlblFieldTable/>
                  <c15:showDataLabelsRange val="0"/>
                </c:ext>
                <c:ext xmlns:c16="http://schemas.microsoft.com/office/drawing/2014/chart" uri="{C3380CC4-5D6E-409C-BE32-E72D297353CC}">
                  <c16:uniqueId val="{00000003-688C-4821-905F-237184286C0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Mar 2017</c:v>
                </c:pt>
                <c:pt idx="1">
                  <c:v>Mar 2018</c:v>
                </c:pt>
                <c:pt idx="2">
                  <c:v>Mar 2019</c:v>
                </c:pt>
                <c:pt idx="3">
                  <c:v>Feb 2021</c:v>
                </c:pt>
              </c:strCache>
            </c:strRef>
          </c:cat>
          <c:val>
            <c:numRef>
              <c:f>Sheet1!$C$2:$C$5</c:f>
              <c:numCache>
                <c:formatCode>0%</c:formatCode>
                <c:ptCount val="4"/>
                <c:pt idx="0">
                  <c:v>0.17</c:v>
                </c:pt>
                <c:pt idx="1">
                  <c:v>0.17</c:v>
                </c:pt>
                <c:pt idx="2">
                  <c:v>0.15</c:v>
                </c:pt>
                <c:pt idx="3">
                  <c:v>0.17</c:v>
                </c:pt>
              </c:numCache>
            </c:numRef>
          </c:val>
          <c:smooth val="0"/>
          <c:extLst>
            <c:ext xmlns:c16="http://schemas.microsoft.com/office/drawing/2014/chart" uri="{C3380CC4-5D6E-409C-BE32-E72D297353CC}">
              <c16:uniqueId val="{00000005-2B79-443E-A927-AA0AC6B913FB}"/>
            </c:ext>
          </c:extLst>
        </c:ser>
        <c:ser>
          <c:idx val="2"/>
          <c:order val="2"/>
          <c:tx>
            <c:strRef>
              <c:f>Sheet1!$D$1</c:f>
              <c:strCache>
                <c:ptCount val="1"/>
                <c:pt idx="0">
                  <c:v>None</c:v>
                </c:pt>
              </c:strCache>
            </c:strRef>
          </c:tx>
          <c:spPr>
            <a:ln w="28575" cap="rnd">
              <a:solidFill>
                <a:schemeClr val="accent2"/>
              </a:solidFill>
              <a:round/>
            </a:ln>
            <a:effectLst/>
          </c:spPr>
          <c:marker>
            <c:symbol val="circle"/>
            <c:size val="5"/>
            <c:spPr>
              <a:solidFill>
                <a:schemeClr val="accent2"/>
              </a:solidFill>
              <a:ln w="9525">
                <a:noFill/>
              </a:ln>
              <a:effectLst/>
            </c:spPr>
          </c:marker>
          <c:dLbls>
            <c:dLbl>
              <c:idx val="1"/>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2B79-443E-A927-AA0AC6B913FB}"/>
                </c:ext>
              </c:extLst>
            </c:dLbl>
            <c:dLbl>
              <c:idx val="2"/>
              <c:tx>
                <c:rich>
                  <a:bodyPr/>
                  <a:lstStyle/>
                  <a:p>
                    <a:fld id="{F1A0C85F-F727-4D37-8477-221B99100C2B}" type="VALUE">
                      <a:rPr lang="en-US" baseline="0" smtClean="0"/>
                      <a:pPr/>
                      <a:t>[VALUE]</a:t>
                    </a:fld>
                    <a:endParaRPr lang="en-GB"/>
                  </a:p>
                </c:rich>
              </c:tx>
              <c:dLblPos val="t"/>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1D2-4726-A64B-5A72E2180962}"/>
                </c:ext>
              </c:extLst>
            </c:dLbl>
            <c:dLbl>
              <c:idx val="3"/>
              <c:tx>
                <c:rich>
                  <a:bodyPr/>
                  <a:lstStyle/>
                  <a:p>
                    <a:r>
                      <a:rPr lang="en-US"/>
                      <a:t>None, </a:t>
                    </a:r>
                    <a:fld id="{EEA72CDC-9A32-4C32-BD81-4F69DC91A3CF}" type="VALUE">
                      <a:rPr lang="en-US" smtClean="0"/>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88C-4821-905F-237184286C0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Mar 2017</c:v>
                </c:pt>
                <c:pt idx="1">
                  <c:v>Mar 2018</c:v>
                </c:pt>
                <c:pt idx="2">
                  <c:v>Mar 2019</c:v>
                </c:pt>
                <c:pt idx="3">
                  <c:v>Feb 2021</c:v>
                </c:pt>
              </c:strCache>
            </c:strRef>
          </c:cat>
          <c:val>
            <c:numRef>
              <c:f>Sheet1!$D$2:$D$5</c:f>
              <c:numCache>
                <c:formatCode>0%</c:formatCode>
                <c:ptCount val="4"/>
                <c:pt idx="0">
                  <c:v>0.43</c:v>
                </c:pt>
                <c:pt idx="1">
                  <c:v>0.45</c:v>
                </c:pt>
                <c:pt idx="2">
                  <c:v>0.44</c:v>
                </c:pt>
                <c:pt idx="3">
                  <c:v>0.45</c:v>
                </c:pt>
              </c:numCache>
            </c:numRef>
          </c:val>
          <c:smooth val="0"/>
          <c:extLst>
            <c:ext xmlns:c16="http://schemas.microsoft.com/office/drawing/2014/chart" uri="{C3380CC4-5D6E-409C-BE32-E72D297353CC}">
              <c16:uniqueId val="{00000008-2B79-443E-A927-AA0AC6B913FB}"/>
            </c:ext>
          </c:extLst>
        </c:ser>
        <c:ser>
          <c:idx val="3"/>
          <c:order val="3"/>
          <c:tx>
            <c:strRef>
              <c:f>Sheet1!$E$1</c:f>
              <c:strCache>
                <c:ptCount val="1"/>
                <c:pt idx="0">
                  <c:v>Not sure</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noFill/>
              </a:ln>
              <a:effectLst/>
            </c:spPr>
          </c:marker>
          <c:dLbls>
            <c:dLbl>
              <c:idx val="1"/>
              <c:layout>
                <c:manualLayout>
                  <c:x val="-0.14269354986936944"/>
                  <c:y val="-5.7141011701635214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24787150940671401"/>
                      <c:h val="0.15778319728563558"/>
                    </c:manualLayout>
                  </c15:layout>
                </c:ext>
                <c:ext xmlns:c16="http://schemas.microsoft.com/office/drawing/2014/chart" uri="{C3380CC4-5D6E-409C-BE32-E72D297353CC}">
                  <c16:uniqueId val="{0000000A-2B79-443E-A927-AA0AC6B913FB}"/>
                </c:ext>
              </c:extLst>
            </c:dLbl>
            <c:dLbl>
              <c:idx val="2"/>
              <c:layout>
                <c:manualLayout>
                  <c:x val="-5.7242119497433415E-2"/>
                  <c:y val="-4.4712244684255609E-2"/>
                </c:manualLayout>
              </c:layout>
              <c:tx>
                <c:rich>
                  <a:bodyPr/>
                  <a:lstStyle/>
                  <a:p>
                    <a:r>
                      <a:rPr lang="en-US" baseline="0" dirty="0"/>
                      <a:t> </a:t>
                    </a:r>
                    <a:fld id="{505B6C33-56A0-4FAF-B0B7-83C2A85F3266}" type="VALUE">
                      <a:rPr lang="en-US" baseline="0"/>
                      <a:pPr/>
                      <a:t>[VALUE]</a:t>
                    </a:fld>
                    <a:endParaRPr lang="en-US" baseline="0" dirty="0"/>
                  </a:p>
                </c:rich>
              </c:tx>
              <c:dLblPos val="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1D2-4726-A64B-5A72E2180962}"/>
                </c:ext>
              </c:extLst>
            </c:dLbl>
            <c:dLbl>
              <c:idx val="3"/>
              <c:layout>
                <c:manualLayout>
                  <c:x val="-6.0482775144743914E-2"/>
                  <c:y val="-8.8212929245084518E-2"/>
                </c:manualLayout>
              </c:layout>
              <c:tx>
                <c:rich>
                  <a:bodyPr/>
                  <a:lstStyle/>
                  <a:p>
                    <a:r>
                      <a:rPr lang="en-US" dirty="0"/>
                      <a:t>Not sure </a:t>
                    </a:r>
                    <a:fld id="{EF213278-A4EB-496A-B395-E780B32CC8D2}" type="VALUE">
                      <a:rPr lang="en-US" smtClean="0"/>
                      <a:pPr/>
                      <a:t>[VALUE]</a:t>
                    </a:fld>
                    <a:endParaRPr lang="en-US" dirty="0"/>
                  </a:p>
                </c:rich>
              </c:tx>
              <c:dLblPos val="r"/>
              <c:showLegendKey val="0"/>
              <c:showVal val="1"/>
              <c:showCatName val="0"/>
              <c:showSerName val="0"/>
              <c:showPercent val="0"/>
              <c:showBubbleSize val="0"/>
              <c:extLst>
                <c:ext xmlns:c15="http://schemas.microsoft.com/office/drawing/2012/chart" uri="{CE6537A1-D6FC-4f65-9D91-7224C49458BB}">
                  <c15:layout>
                    <c:manualLayout>
                      <c:w val="0.22609197967677139"/>
                      <c:h val="0.13292566325087615"/>
                    </c:manualLayout>
                  </c15:layout>
                  <c15:dlblFieldTable/>
                  <c15:showDataLabelsRange val="0"/>
                </c:ext>
                <c:ext xmlns:c16="http://schemas.microsoft.com/office/drawing/2014/chart" uri="{C3380CC4-5D6E-409C-BE32-E72D297353CC}">
                  <c16:uniqueId val="{00000004-688C-4821-905F-237184286C0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Mar 2017</c:v>
                </c:pt>
                <c:pt idx="1">
                  <c:v>Mar 2018</c:v>
                </c:pt>
                <c:pt idx="2">
                  <c:v>Mar 2019</c:v>
                </c:pt>
                <c:pt idx="3">
                  <c:v>Feb 2021</c:v>
                </c:pt>
              </c:strCache>
            </c:strRef>
          </c:cat>
          <c:val>
            <c:numRef>
              <c:f>Sheet1!$E$2:$E$5</c:f>
              <c:numCache>
                <c:formatCode>0%</c:formatCode>
                <c:ptCount val="4"/>
                <c:pt idx="0">
                  <c:v>0.05</c:v>
                </c:pt>
                <c:pt idx="1">
                  <c:v>0.06</c:v>
                </c:pt>
                <c:pt idx="2">
                  <c:v>0.05</c:v>
                </c:pt>
                <c:pt idx="3">
                  <c:v>0.05</c:v>
                </c:pt>
              </c:numCache>
            </c:numRef>
          </c:val>
          <c:smooth val="0"/>
          <c:extLst>
            <c:ext xmlns:c16="http://schemas.microsoft.com/office/drawing/2014/chart" uri="{C3380CC4-5D6E-409C-BE32-E72D297353CC}">
              <c16:uniqueId val="{0000000B-2B79-443E-A927-AA0AC6B913FB}"/>
            </c:ext>
          </c:extLst>
        </c:ser>
        <c:dLbls>
          <c:showLegendKey val="0"/>
          <c:showVal val="0"/>
          <c:showCatName val="0"/>
          <c:showSerName val="0"/>
          <c:showPercent val="0"/>
          <c:showBubbleSize val="0"/>
        </c:dLbls>
        <c:marker val="1"/>
        <c:smooth val="0"/>
        <c:axId val="536084944"/>
        <c:axId val="536084616"/>
      </c:lineChart>
      <c:catAx>
        <c:axId val="536084944"/>
        <c:scaling>
          <c:orientation val="minMax"/>
        </c:scaling>
        <c:delete val="0"/>
        <c:axPos val="b"/>
        <c:numFmt formatCode="General"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max val="0.5"/>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en-US" sz="900" b="1" dirty="0">
                <a:solidFill>
                  <a:schemeClr val="tx1">
                    <a:lumMod val="65000"/>
                    <a:lumOff val="35000"/>
                  </a:schemeClr>
                </a:solidFill>
                <a:effectLst/>
              </a:rPr>
              <a:t>Thinking about your family background, do you think it gave you any advantages or disadvantages in…</a:t>
            </a:r>
            <a:r>
              <a:rPr lang="en-GB" sz="900" b="1" baseline="0" dirty="0">
                <a:solidFill>
                  <a:schemeClr val="tx1">
                    <a:lumMod val="65000"/>
                    <a:lumOff val="35000"/>
                  </a:schemeClr>
                </a:solidFill>
                <a:effectLst/>
              </a:rPr>
              <a:t>your career?</a:t>
            </a:r>
            <a:endParaRPr lang="en-GB" sz="900" dirty="0">
              <a:solidFill>
                <a:schemeClr val="tx1">
                  <a:lumMod val="65000"/>
                  <a:lumOff val="35000"/>
                </a:schemeClr>
              </a:solidFill>
              <a:effectLst/>
            </a:endParaRPr>
          </a:p>
        </c:rich>
      </c:tx>
      <c:layout>
        <c:manualLayout>
          <c:xMode val="edge"/>
          <c:yMode val="edge"/>
          <c:x val="0.13081306043140911"/>
          <c:y val="0"/>
        </c:manualLayout>
      </c:layout>
      <c:overlay val="0"/>
      <c:spPr>
        <a:noFill/>
        <a:ln>
          <a:noFill/>
        </a:ln>
        <a:effectLst/>
      </c:spPr>
    </c:title>
    <c:autoTitleDeleted val="0"/>
    <c:plotArea>
      <c:layout>
        <c:manualLayout>
          <c:layoutTarget val="inner"/>
          <c:xMode val="edge"/>
          <c:yMode val="edge"/>
          <c:x val="3.1273877824311715E-2"/>
          <c:y val="0.23801773888432734"/>
          <c:w val="0.88974188974517188"/>
          <c:h val="0.66714049302080691"/>
        </c:manualLayout>
      </c:layout>
      <c:lineChart>
        <c:grouping val="standard"/>
        <c:varyColors val="0"/>
        <c:ser>
          <c:idx val="0"/>
          <c:order val="0"/>
          <c:tx>
            <c:strRef>
              <c:f>Sheet1!$B$1</c:f>
              <c:strCache>
                <c:ptCount val="1"/>
                <c:pt idx="0">
                  <c:v>Advantages</c:v>
                </c:pt>
              </c:strCache>
            </c:strRef>
          </c:tx>
          <c:spPr>
            <a:ln w="28575" cap="rnd">
              <a:solidFill>
                <a:schemeClr val="accent2">
                  <a:lumMod val="75000"/>
                </a:schemeClr>
              </a:solidFill>
              <a:round/>
            </a:ln>
            <a:effectLst/>
          </c:spPr>
          <c:marker>
            <c:symbol val="circle"/>
            <c:size val="5"/>
            <c:spPr>
              <a:solidFill>
                <a:schemeClr val="accent2">
                  <a:lumMod val="75000"/>
                </a:schemeClr>
              </a:solidFill>
              <a:ln w="9525">
                <a:noFill/>
              </a:ln>
              <a:effectLst/>
            </c:spPr>
          </c:marker>
          <c:dLbls>
            <c:dLbl>
              <c:idx val="1"/>
              <c:numFmt formatCode="0%" sourceLinked="0"/>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677-456E-B8EF-1499C924B8ED}"/>
                </c:ext>
              </c:extLst>
            </c:dLbl>
            <c:dLbl>
              <c:idx val="2"/>
              <c:layout>
                <c:manualLayout>
                  <c:x val="-6.4703509504528731E-2"/>
                  <c:y val="-5.9642423394267029E-2"/>
                </c:manualLayout>
              </c:layout>
              <c:tx>
                <c:rich>
                  <a:bodyPr/>
                  <a:lstStyle/>
                  <a:p>
                    <a:fld id="{39D8C27A-0DD7-4262-9859-DAB5AD2B0285}" type="VALUE">
                      <a:rPr lang="en-US" baseline="0" smtClean="0"/>
                      <a:pPr/>
                      <a:t>[VALUE]</a:t>
                    </a:fld>
                    <a:endParaRPr lang="en-GB"/>
                  </a:p>
                </c:rich>
              </c:tx>
              <c:dLblPos val="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677-456E-B8EF-1499C924B8ED}"/>
                </c:ext>
              </c:extLst>
            </c:dLbl>
            <c:dLbl>
              <c:idx val="3"/>
              <c:layout>
                <c:manualLayout>
                  <c:x val="-5.9903021122580967E-2"/>
                  <c:y val="-7.5784162227704857E-2"/>
                </c:manualLayout>
              </c:layout>
              <c:tx>
                <c:rich>
                  <a:bodyPr/>
                  <a:lstStyle/>
                  <a:p>
                    <a:r>
                      <a:rPr lang="en-US"/>
                      <a:t>Advantages</a:t>
                    </a:r>
                    <a:r>
                      <a:rPr lang="en-US" baseline="0"/>
                      <a:t>, </a:t>
                    </a:r>
                    <a:fld id="{16E6E7B9-4171-4769-AFAE-685F7F01EA04}" type="VALUE">
                      <a:rPr lang="en-US" smtClean="0"/>
                      <a:pPr/>
                      <a:t>[VALUE]</a:t>
                    </a:fld>
                    <a:endParaRPr lang="en-US" baseline="0"/>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F80-498F-B9FC-C7253FFD5FE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65000"/>
                        <a:lumOff val="3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Mar 2017</c:v>
                </c:pt>
                <c:pt idx="1">
                  <c:v>Mar 2018</c:v>
                </c:pt>
                <c:pt idx="2">
                  <c:v>Mar 2019</c:v>
                </c:pt>
                <c:pt idx="3">
                  <c:v>Feb 2021</c:v>
                </c:pt>
              </c:strCache>
            </c:strRef>
          </c:cat>
          <c:val>
            <c:numRef>
              <c:f>Sheet1!$B$2:$B$5</c:f>
              <c:numCache>
                <c:formatCode>0%</c:formatCode>
                <c:ptCount val="4"/>
                <c:pt idx="0">
                  <c:v>0.26</c:v>
                </c:pt>
                <c:pt idx="1">
                  <c:v>0.23</c:v>
                </c:pt>
                <c:pt idx="2">
                  <c:v>0.26</c:v>
                </c:pt>
                <c:pt idx="3">
                  <c:v>0.25</c:v>
                </c:pt>
              </c:numCache>
            </c:numRef>
          </c:val>
          <c:smooth val="0"/>
          <c:extLst>
            <c:ext xmlns:c16="http://schemas.microsoft.com/office/drawing/2014/chart" uri="{C3380CC4-5D6E-409C-BE32-E72D297353CC}">
              <c16:uniqueId val="{00000002-4677-456E-B8EF-1499C924B8ED}"/>
            </c:ext>
          </c:extLst>
        </c:ser>
        <c:ser>
          <c:idx val="1"/>
          <c:order val="1"/>
          <c:tx>
            <c:strRef>
              <c:f>Sheet1!$C$1</c:f>
              <c:strCache>
                <c:ptCount val="1"/>
                <c:pt idx="0">
                  <c:v>Disadvantages</c:v>
                </c:pt>
              </c:strCache>
            </c:strRef>
          </c:tx>
          <c:spPr>
            <a:ln w="28575" cap="rnd">
              <a:solidFill>
                <a:schemeClr val="accent2">
                  <a:lumMod val="50000"/>
                </a:schemeClr>
              </a:solidFill>
              <a:round/>
            </a:ln>
            <a:effectLst/>
          </c:spPr>
          <c:marker>
            <c:symbol val="circle"/>
            <c:size val="5"/>
            <c:spPr>
              <a:solidFill>
                <a:schemeClr val="accent2">
                  <a:lumMod val="50000"/>
                </a:schemeClr>
              </a:solidFill>
              <a:ln w="9525">
                <a:noFill/>
              </a:ln>
              <a:effectLst/>
            </c:spPr>
          </c:marker>
          <c:dLbls>
            <c:dLbl>
              <c:idx val="1"/>
              <c:layout>
                <c:manualLayout>
                  <c:x val="-8.8952690727198802E-2"/>
                  <c:y val="-3.8497861175565744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3205372264306997"/>
                      <c:h val="0.12049689623349642"/>
                    </c:manualLayout>
                  </c15:layout>
                </c:ext>
                <c:ext xmlns:c16="http://schemas.microsoft.com/office/drawing/2014/chart" uri="{C3380CC4-5D6E-409C-BE32-E72D297353CC}">
                  <c16:uniqueId val="{00000003-4677-456E-B8EF-1499C924B8ED}"/>
                </c:ext>
              </c:extLst>
            </c:dLbl>
            <c:dLbl>
              <c:idx val="2"/>
              <c:layout>
                <c:manualLayout>
                  <c:x val="-0.14323874636699577"/>
                  <c:y val="-6.0248448116748315E-2"/>
                </c:manualLayout>
              </c:layout>
              <c:tx>
                <c:rich>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fld id="{A189A186-2632-4FFF-B95C-0BDD0908AC32}" type="VALUE">
                      <a:rPr lang="en-US" baseline="0" smtClean="0"/>
                      <a:pPr>
                        <a:defRPr sz="800" b="0" i="0" u="none" strike="noStrike" kern="1200" baseline="0">
                          <a:solidFill>
                            <a:schemeClr val="tx1">
                              <a:lumMod val="75000"/>
                              <a:lumOff val="25000"/>
                            </a:schemeClr>
                          </a:solidFill>
                          <a:latin typeface="+mn-lt"/>
                          <a:ea typeface="+mn-ea"/>
                          <a:cs typeface="+mn-cs"/>
                        </a:defRPr>
                      </a:pPr>
                      <a:t>[VALUE]</a:t>
                    </a:fld>
                    <a:endParaRPr lang="en-GB"/>
                  </a:p>
                </c:rich>
              </c:tx>
              <c:spPr>
                <a:noFill/>
                <a:ln>
                  <a:noFill/>
                </a:ln>
                <a:effectLst/>
              </c:spPr>
              <c:dLblPos val="r"/>
              <c:showLegendKey val="0"/>
              <c:showVal val="1"/>
              <c:showCatName val="0"/>
              <c:showSerName val="1"/>
              <c:showPercent val="0"/>
              <c:showBubbleSize val="0"/>
              <c:extLst>
                <c:ext xmlns:c15="http://schemas.microsoft.com/office/drawing/2012/chart" uri="{CE6537A1-D6FC-4f65-9D91-7224C49458BB}">
                  <c15:layout>
                    <c:manualLayout>
                      <c:w val="0.25854251729706307"/>
                      <c:h val="0.16399758079432541"/>
                    </c:manualLayout>
                  </c15:layout>
                  <c15:dlblFieldTable/>
                  <c15:showDataLabelsRange val="0"/>
                </c:ext>
                <c:ext xmlns:c16="http://schemas.microsoft.com/office/drawing/2014/chart" uri="{C3380CC4-5D6E-409C-BE32-E72D297353CC}">
                  <c16:uniqueId val="{00000004-4677-456E-B8EF-1499C924B8ED}"/>
                </c:ext>
              </c:extLst>
            </c:dLbl>
            <c:dLbl>
              <c:idx val="3"/>
              <c:layout>
                <c:manualLayout>
                  <c:x val="-1.2886999639207218E-2"/>
                  <c:y val="-3.8497861175565633E-2"/>
                </c:manualLayout>
              </c:layout>
              <c:tx>
                <c:rich>
                  <a:bodyPr/>
                  <a:lstStyle/>
                  <a:p>
                    <a:r>
                      <a:rPr lang="en-US"/>
                      <a:t>Disadvantages,</a:t>
                    </a:r>
                    <a:r>
                      <a:rPr lang="en-US" baseline="0"/>
                      <a:t> </a:t>
                    </a:r>
                    <a:fld id="{D23F7A2A-9214-4ED2-A161-096E81878E36}" type="VALUE">
                      <a:rPr lang="en-US" smtClean="0"/>
                      <a:pPr/>
                      <a:t>[VALUE]</a:t>
                    </a:fld>
                    <a:endParaRPr lang="en-US" baseline="0"/>
                  </a:p>
                </c:rich>
              </c:tx>
              <c:dLblPos val="r"/>
              <c:showLegendKey val="0"/>
              <c:showVal val="1"/>
              <c:showCatName val="0"/>
              <c:showSerName val="0"/>
              <c:showPercent val="0"/>
              <c:showBubbleSize val="0"/>
              <c:extLst>
                <c:ext xmlns:c15="http://schemas.microsoft.com/office/drawing/2012/chart" uri="{CE6537A1-D6FC-4f65-9D91-7224C49458BB}">
                  <c15:layout>
                    <c:manualLayout>
                      <c:w val="0.26055843562225334"/>
                      <c:h val="0.13292566325087615"/>
                    </c:manualLayout>
                  </c15:layout>
                  <c15:dlblFieldTable/>
                  <c15:showDataLabelsRange val="0"/>
                </c:ext>
                <c:ext xmlns:c16="http://schemas.microsoft.com/office/drawing/2014/chart" uri="{C3380CC4-5D6E-409C-BE32-E72D297353CC}">
                  <c16:uniqueId val="{00000003-EF80-498F-B9FC-C7253FFD5FE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Mar 2017</c:v>
                </c:pt>
                <c:pt idx="1">
                  <c:v>Mar 2018</c:v>
                </c:pt>
                <c:pt idx="2">
                  <c:v>Mar 2019</c:v>
                </c:pt>
                <c:pt idx="3">
                  <c:v>Feb 2021</c:v>
                </c:pt>
              </c:strCache>
            </c:strRef>
          </c:cat>
          <c:val>
            <c:numRef>
              <c:f>Sheet1!$C$2:$C$5</c:f>
              <c:numCache>
                <c:formatCode>0%</c:formatCode>
                <c:ptCount val="4"/>
                <c:pt idx="0">
                  <c:v>0.16</c:v>
                </c:pt>
                <c:pt idx="1">
                  <c:v>0.16</c:v>
                </c:pt>
                <c:pt idx="2">
                  <c:v>0.15</c:v>
                </c:pt>
                <c:pt idx="3">
                  <c:v>0.16</c:v>
                </c:pt>
              </c:numCache>
            </c:numRef>
          </c:val>
          <c:smooth val="0"/>
          <c:extLst>
            <c:ext xmlns:c16="http://schemas.microsoft.com/office/drawing/2014/chart" uri="{C3380CC4-5D6E-409C-BE32-E72D297353CC}">
              <c16:uniqueId val="{00000005-4677-456E-B8EF-1499C924B8ED}"/>
            </c:ext>
          </c:extLst>
        </c:ser>
        <c:ser>
          <c:idx val="2"/>
          <c:order val="2"/>
          <c:tx>
            <c:strRef>
              <c:f>Sheet1!$D$1</c:f>
              <c:strCache>
                <c:ptCount val="1"/>
                <c:pt idx="0">
                  <c:v>None</c:v>
                </c:pt>
              </c:strCache>
            </c:strRef>
          </c:tx>
          <c:spPr>
            <a:ln w="28575" cap="rnd">
              <a:solidFill>
                <a:schemeClr val="accent2"/>
              </a:solidFill>
              <a:round/>
            </a:ln>
            <a:effectLst/>
          </c:spPr>
          <c:marker>
            <c:symbol val="circle"/>
            <c:size val="5"/>
            <c:spPr>
              <a:solidFill>
                <a:schemeClr val="accent2"/>
              </a:solidFill>
              <a:ln w="9525">
                <a:noFill/>
              </a:ln>
              <a:effectLst/>
            </c:spPr>
          </c:marker>
          <c:dLbls>
            <c:dLbl>
              <c:idx val="1"/>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4677-456E-B8EF-1499C924B8ED}"/>
                </c:ext>
              </c:extLst>
            </c:dLbl>
            <c:dLbl>
              <c:idx val="2"/>
              <c:tx>
                <c:rich>
                  <a:bodyPr/>
                  <a:lstStyle/>
                  <a:p>
                    <a:fld id="{D15C06FC-C8D7-455C-A0F4-853B0D9186C4}" type="VALUE">
                      <a:rPr lang="en-US" baseline="0" smtClean="0"/>
                      <a:pPr/>
                      <a:t>[VALUE]</a:t>
                    </a:fld>
                    <a:endParaRPr lang="en-GB"/>
                  </a:p>
                </c:rich>
              </c:tx>
              <c:dLblPos val="t"/>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677-456E-B8EF-1499C924B8ED}"/>
                </c:ext>
              </c:extLst>
            </c:dLbl>
            <c:dLbl>
              <c:idx val="3"/>
              <c:layout>
                <c:manualLayout>
                  <c:x val="-0.10085377337090022"/>
                  <c:y val="-5.9642423394266939E-2"/>
                </c:manualLayout>
              </c:layout>
              <c:tx>
                <c:rich>
                  <a:bodyPr/>
                  <a:lstStyle/>
                  <a:p>
                    <a:r>
                      <a:rPr lang="en-US"/>
                      <a:t>None, </a:t>
                    </a:r>
                    <a:fld id="{D6758E5E-D942-4598-A903-44F15F6A7C5E}" type="VALUE">
                      <a:rPr lang="en-US" smtClean="0"/>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F80-498F-B9FC-C7253FFD5FE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Mar 2017</c:v>
                </c:pt>
                <c:pt idx="1">
                  <c:v>Mar 2018</c:v>
                </c:pt>
                <c:pt idx="2">
                  <c:v>Mar 2019</c:v>
                </c:pt>
                <c:pt idx="3">
                  <c:v>Feb 2021</c:v>
                </c:pt>
              </c:strCache>
            </c:strRef>
          </c:cat>
          <c:val>
            <c:numRef>
              <c:f>Sheet1!$D$2:$D$5</c:f>
              <c:numCache>
                <c:formatCode>0%</c:formatCode>
                <c:ptCount val="4"/>
                <c:pt idx="0">
                  <c:v>0.51</c:v>
                </c:pt>
                <c:pt idx="1">
                  <c:v>0.53</c:v>
                </c:pt>
                <c:pt idx="2">
                  <c:v>0.51</c:v>
                </c:pt>
                <c:pt idx="3">
                  <c:v>0.51</c:v>
                </c:pt>
              </c:numCache>
            </c:numRef>
          </c:val>
          <c:smooth val="0"/>
          <c:extLst>
            <c:ext xmlns:c16="http://schemas.microsoft.com/office/drawing/2014/chart" uri="{C3380CC4-5D6E-409C-BE32-E72D297353CC}">
              <c16:uniqueId val="{00000008-4677-456E-B8EF-1499C924B8ED}"/>
            </c:ext>
          </c:extLst>
        </c:ser>
        <c:ser>
          <c:idx val="3"/>
          <c:order val="3"/>
          <c:tx>
            <c:strRef>
              <c:f>Sheet1!$E$1</c:f>
              <c:strCache>
                <c:ptCount val="1"/>
                <c:pt idx="0">
                  <c:v>Not sure</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noFill/>
              </a:ln>
              <a:effectLst/>
            </c:spPr>
          </c:marker>
          <c:dLbls>
            <c:dLbl>
              <c:idx val="0"/>
              <c:layout>
                <c:manualLayout>
                  <c:x val="-5.5982447384900484E-2"/>
                  <c:y val="-5.96424233942670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F80-498F-B9FC-C7253FFD5FE9}"/>
                </c:ext>
              </c:extLst>
            </c:dLbl>
            <c:dLbl>
              <c:idx val="1"/>
              <c:layout>
                <c:manualLayout>
                  <c:x val="-0.14269369927412445"/>
                  <c:y val="-3.8497861175565633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24787150940671401"/>
                      <c:h val="0.15778319728563558"/>
                    </c:manualLayout>
                  </c15:layout>
                </c:ext>
                <c:ext xmlns:c16="http://schemas.microsoft.com/office/drawing/2014/chart" uri="{C3380CC4-5D6E-409C-BE32-E72D297353CC}">
                  <c16:uniqueId val="{00000009-4677-456E-B8EF-1499C924B8ED}"/>
                </c:ext>
              </c:extLst>
            </c:dLbl>
            <c:dLbl>
              <c:idx val="2"/>
              <c:layout>
                <c:manualLayout>
                  <c:x val="-5.0586604618950121E-2"/>
                  <c:y val="-3.8497861175565633E-2"/>
                </c:manualLayout>
              </c:layout>
              <c:tx>
                <c:rich>
                  <a:bodyPr/>
                  <a:lstStyle/>
                  <a:p>
                    <a:fld id="{DFFD576F-42E3-4A49-A285-D56C116CE547}" type="VALUE">
                      <a:rPr lang="en-US" baseline="0" smtClean="0"/>
                      <a:pPr/>
                      <a:t>[VALUE]</a:t>
                    </a:fld>
                    <a:endParaRPr lang="en-GB"/>
                  </a:p>
                </c:rich>
              </c:tx>
              <c:dLblPos val="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4677-456E-B8EF-1499C924B8ED}"/>
                </c:ext>
              </c:extLst>
            </c:dLbl>
            <c:dLbl>
              <c:idx val="3"/>
              <c:layout>
                <c:manualLayout>
                  <c:x val="-3.0504736446891705E-2"/>
                  <c:y val="-4.099927286819733E-2"/>
                </c:manualLayout>
              </c:layout>
              <c:tx>
                <c:rich>
                  <a:bodyPr/>
                  <a:lstStyle/>
                  <a:p>
                    <a:r>
                      <a:rPr lang="en-US" dirty="0"/>
                      <a:t>Not sure,</a:t>
                    </a:r>
                    <a:r>
                      <a:rPr lang="en-US" baseline="0" dirty="0"/>
                      <a:t> </a:t>
                    </a:r>
                    <a:fld id="{17DABA8C-2266-4875-90F9-B77D246DFE9F}" type="VALUE">
                      <a:rPr lang="en-US" smtClean="0"/>
                      <a:pPr/>
                      <a:t>[VALUE]</a:t>
                    </a:fld>
                    <a:endParaRPr lang="en-US" baseline="0" dirty="0"/>
                  </a:p>
                </c:rich>
              </c:tx>
              <c:dLblPos val="r"/>
              <c:showLegendKey val="0"/>
              <c:showVal val="1"/>
              <c:showCatName val="0"/>
              <c:showSerName val="0"/>
              <c:showPercent val="0"/>
              <c:showBubbleSize val="0"/>
              <c:extLst>
                <c:ext xmlns:c15="http://schemas.microsoft.com/office/drawing/2012/chart" uri="{CE6537A1-D6FC-4f65-9D91-7224C49458BB}">
                  <c15:layout>
                    <c:manualLayout>
                      <c:w val="0.21740342157479103"/>
                      <c:h val="0.13292566325087615"/>
                    </c:manualLayout>
                  </c15:layout>
                  <c15:dlblFieldTable/>
                  <c15:showDataLabelsRange val="0"/>
                </c:ext>
                <c:ext xmlns:c16="http://schemas.microsoft.com/office/drawing/2014/chart" uri="{C3380CC4-5D6E-409C-BE32-E72D297353CC}">
                  <c16:uniqueId val="{00000005-EF80-498F-B9FC-C7253FFD5FE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Mar 2017</c:v>
                </c:pt>
                <c:pt idx="1">
                  <c:v>Mar 2018</c:v>
                </c:pt>
                <c:pt idx="2">
                  <c:v>Mar 2019</c:v>
                </c:pt>
                <c:pt idx="3">
                  <c:v>Feb 2021</c:v>
                </c:pt>
              </c:strCache>
            </c:strRef>
          </c:cat>
          <c:val>
            <c:numRef>
              <c:f>Sheet1!$E$2:$E$5</c:f>
              <c:numCache>
                <c:formatCode>0%</c:formatCode>
                <c:ptCount val="4"/>
                <c:pt idx="0">
                  <c:v>7.0000000000000007E-2</c:v>
                </c:pt>
                <c:pt idx="1">
                  <c:v>0.08</c:v>
                </c:pt>
                <c:pt idx="2">
                  <c:v>7.0000000000000007E-2</c:v>
                </c:pt>
                <c:pt idx="3">
                  <c:v>7.0000000000000007E-2</c:v>
                </c:pt>
              </c:numCache>
            </c:numRef>
          </c:val>
          <c:smooth val="0"/>
          <c:extLst>
            <c:ext xmlns:c16="http://schemas.microsoft.com/office/drawing/2014/chart" uri="{C3380CC4-5D6E-409C-BE32-E72D297353CC}">
              <c16:uniqueId val="{0000000B-4677-456E-B8EF-1499C924B8ED}"/>
            </c:ext>
          </c:extLst>
        </c:ser>
        <c:dLbls>
          <c:showLegendKey val="0"/>
          <c:showVal val="0"/>
          <c:showCatName val="0"/>
          <c:showSerName val="0"/>
          <c:showPercent val="0"/>
          <c:showBubbleSize val="0"/>
        </c:dLbls>
        <c:marker val="1"/>
        <c:smooth val="0"/>
        <c:axId val="536084944"/>
        <c:axId val="536084616"/>
      </c:lineChart>
      <c:catAx>
        <c:axId val="536084944"/>
        <c:scaling>
          <c:orientation val="minMax"/>
        </c:scaling>
        <c:delete val="0"/>
        <c:axPos val="b"/>
        <c:numFmt formatCode="General"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max val="0.60000000000000009"/>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en-US" sz="800" b="1" dirty="0">
                <a:solidFill>
                  <a:schemeClr val="tx1">
                    <a:lumMod val="65000"/>
                    <a:lumOff val="35000"/>
                  </a:schemeClr>
                </a:solidFill>
                <a:effectLst/>
              </a:rPr>
              <a:t>Thinking about your family background, do you think it gave you any advantages or disadvantages in…</a:t>
            </a:r>
            <a:r>
              <a:rPr lang="en-GB" sz="800" b="1" baseline="0" dirty="0">
                <a:solidFill>
                  <a:schemeClr val="tx1">
                    <a:lumMod val="65000"/>
                    <a:lumOff val="35000"/>
                  </a:schemeClr>
                </a:solidFill>
                <a:effectLst/>
              </a:rPr>
              <a:t>your progression at work?</a:t>
            </a:r>
            <a:endParaRPr lang="en-GB" sz="800" dirty="0">
              <a:solidFill>
                <a:schemeClr val="tx1">
                  <a:lumMod val="65000"/>
                  <a:lumOff val="35000"/>
                </a:schemeClr>
              </a:solidFill>
              <a:effectLst/>
            </a:endParaRPr>
          </a:p>
        </c:rich>
      </c:tx>
      <c:layout>
        <c:manualLayout>
          <c:xMode val="edge"/>
          <c:yMode val="edge"/>
          <c:x val="0.14293367453250802"/>
          <c:y val="0"/>
        </c:manualLayout>
      </c:layout>
      <c:overlay val="0"/>
      <c:spPr>
        <a:noFill/>
        <a:ln>
          <a:noFill/>
        </a:ln>
        <a:effectLst/>
      </c:spPr>
    </c:title>
    <c:autoTitleDeleted val="0"/>
    <c:plotArea>
      <c:layout>
        <c:manualLayout>
          <c:layoutTarget val="inner"/>
          <c:xMode val="edge"/>
          <c:yMode val="edge"/>
          <c:x val="3.5314050956552774E-2"/>
          <c:y val="0.28151842344515637"/>
          <c:w val="0.93014366822409833"/>
          <c:h val="0.61121104144259819"/>
        </c:manualLayout>
      </c:layout>
      <c:lineChart>
        <c:grouping val="standard"/>
        <c:varyColors val="0"/>
        <c:ser>
          <c:idx val="0"/>
          <c:order val="0"/>
          <c:tx>
            <c:strRef>
              <c:f>Sheet1!$B$1</c:f>
              <c:strCache>
                <c:ptCount val="1"/>
                <c:pt idx="0">
                  <c:v>Advantages</c:v>
                </c:pt>
              </c:strCache>
            </c:strRef>
          </c:tx>
          <c:spPr>
            <a:ln w="28575" cap="rnd">
              <a:solidFill>
                <a:schemeClr val="accent2">
                  <a:lumMod val="75000"/>
                </a:schemeClr>
              </a:solidFill>
              <a:round/>
            </a:ln>
            <a:effectLst/>
          </c:spPr>
          <c:marker>
            <c:symbol val="circle"/>
            <c:size val="5"/>
            <c:spPr>
              <a:solidFill>
                <a:schemeClr val="accent2">
                  <a:lumMod val="75000"/>
                </a:schemeClr>
              </a:solidFill>
              <a:ln w="9525">
                <a:noFill/>
              </a:ln>
              <a:effectLst/>
            </c:spPr>
          </c:marker>
          <c:dLbls>
            <c:dLbl>
              <c:idx val="1"/>
              <c:numFmt formatCode="0%" sourceLinked="0"/>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51B-4194-903D-91B3F37BC4EE}"/>
                </c:ext>
              </c:extLst>
            </c:dLbl>
            <c:dLbl>
              <c:idx val="2"/>
              <c:layout>
                <c:manualLayout>
                  <c:x val="-0.13438773591718328"/>
                  <c:y val="-7.5784162227704913E-2"/>
                </c:manualLayout>
              </c:layout>
              <c:tx>
                <c:rich>
                  <a:bodyPr rot="0" spcFirstLastPara="1" vertOverflow="ellipsis" vert="horz" wrap="square" lIns="38100" tIns="19050" rIns="38100" bIns="19050" anchor="ctr" anchorCtr="1">
                    <a:noAutofit/>
                  </a:bodyPr>
                  <a:lstStyle/>
                  <a:p>
                    <a:pPr>
                      <a:defRPr sz="800" b="0" i="0" u="none" strike="noStrike" kern="1200" baseline="0">
                        <a:solidFill>
                          <a:schemeClr val="tx1">
                            <a:lumMod val="65000"/>
                            <a:lumOff val="35000"/>
                          </a:schemeClr>
                        </a:solidFill>
                        <a:latin typeface="+mn-lt"/>
                        <a:ea typeface="+mn-ea"/>
                        <a:cs typeface="+mn-cs"/>
                      </a:defRPr>
                    </a:pPr>
                    <a:fld id="{D4CB1C62-F550-4E93-BBF7-0D3728D47461}" type="VALUE">
                      <a:rPr lang="en-US" baseline="0" smtClean="0"/>
                      <a:pPr>
                        <a:defRPr sz="800" b="0" i="0" u="none" strike="noStrike" kern="1200" baseline="0">
                          <a:solidFill>
                            <a:schemeClr val="tx1">
                              <a:lumMod val="65000"/>
                              <a:lumOff val="35000"/>
                            </a:schemeClr>
                          </a:solidFill>
                          <a:latin typeface="+mn-lt"/>
                          <a:ea typeface="+mn-ea"/>
                          <a:cs typeface="+mn-cs"/>
                        </a:defRPr>
                      </a:pPr>
                      <a:t>[VALUE]</a:t>
                    </a:fld>
                    <a:endParaRPr lang="en-GB"/>
                  </a:p>
                </c:rich>
              </c:tx>
              <c:numFmt formatCode="0%" sourceLinked="0"/>
              <c:spPr>
                <a:noFill/>
                <a:ln>
                  <a:noFill/>
                </a:ln>
                <a:effectLst/>
              </c:spPr>
              <c:dLblPos val="r"/>
              <c:showLegendKey val="0"/>
              <c:showVal val="1"/>
              <c:showCatName val="0"/>
              <c:showSerName val="1"/>
              <c:showPercent val="0"/>
              <c:showBubbleSize val="0"/>
              <c:extLst>
                <c:ext xmlns:c15="http://schemas.microsoft.com/office/drawing/2012/chart" uri="{CE6537A1-D6FC-4f65-9D91-7224C49458BB}">
                  <c15:layout>
                    <c:manualLayout>
                      <c:w val="0.22617534692591473"/>
                      <c:h val="0.14535443026825584"/>
                    </c:manualLayout>
                  </c15:layout>
                  <c15:dlblFieldTable/>
                  <c15:showDataLabelsRange val="0"/>
                </c:ext>
                <c:ext xmlns:c16="http://schemas.microsoft.com/office/drawing/2014/chart" uri="{C3380CC4-5D6E-409C-BE32-E72D297353CC}">
                  <c16:uniqueId val="{00000001-451B-4194-903D-91B3F37BC4EE}"/>
                </c:ext>
              </c:extLst>
            </c:dLbl>
            <c:dLbl>
              <c:idx val="3"/>
              <c:tx>
                <c:rich>
                  <a:bodyPr/>
                  <a:lstStyle/>
                  <a:p>
                    <a:r>
                      <a:rPr lang="en-US" dirty="0"/>
                      <a:t>Advantages, </a:t>
                    </a:r>
                    <a:fld id="{F182B64E-B909-4299-B36A-BA2561F79306}" type="VALUE">
                      <a:rPr lang="en-US" smtClean="0"/>
                      <a:pPr/>
                      <a:t>[VALUE]</a:t>
                    </a:fld>
                    <a:endParaRPr lang="en-US" dirty="0"/>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716-467E-8CF0-3EE22953799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65000"/>
                        <a:lumOff val="3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Mar 2017</c:v>
                </c:pt>
                <c:pt idx="1">
                  <c:v>Mar 2018</c:v>
                </c:pt>
                <c:pt idx="2">
                  <c:v>Mar 2019</c:v>
                </c:pt>
                <c:pt idx="3">
                  <c:v>Feb 2021</c:v>
                </c:pt>
              </c:strCache>
            </c:strRef>
          </c:cat>
          <c:val>
            <c:numRef>
              <c:f>Sheet1!$B$2:$B$5</c:f>
              <c:numCache>
                <c:formatCode>0%</c:formatCode>
                <c:ptCount val="4"/>
                <c:pt idx="0">
                  <c:v>0.23</c:v>
                </c:pt>
                <c:pt idx="1">
                  <c:v>0.18</c:v>
                </c:pt>
                <c:pt idx="2">
                  <c:v>0.2</c:v>
                </c:pt>
                <c:pt idx="3">
                  <c:v>0.2</c:v>
                </c:pt>
              </c:numCache>
            </c:numRef>
          </c:val>
          <c:smooth val="0"/>
          <c:extLst>
            <c:ext xmlns:c16="http://schemas.microsoft.com/office/drawing/2014/chart" uri="{C3380CC4-5D6E-409C-BE32-E72D297353CC}">
              <c16:uniqueId val="{00000002-451B-4194-903D-91B3F37BC4EE}"/>
            </c:ext>
          </c:extLst>
        </c:ser>
        <c:ser>
          <c:idx val="1"/>
          <c:order val="1"/>
          <c:tx>
            <c:strRef>
              <c:f>Sheet1!$C$1</c:f>
              <c:strCache>
                <c:ptCount val="1"/>
                <c:pt idx="0">
                  <c:v>Disadvantages</c:v>
                </c:pt>
              </c:strCache>
            </c:strRef>
          </c:tx>
          <c:spPr>
            <a:ln w="28575" cap="rnd">
              <a:solidFill>
                <a:schemeClr val="accent2">
                  <a:lumMod val="50000"/>
                </a:schemeClr>
              </a:solidFill>
              <a:round/>
            </a:ln>
            <a:effectLst/>
          </c:spPr>
          <c:marker>
            <c:symbol val="circle"/>
            <c:size val="5"/>
            <c:spPr>
              <a:solidFill>
                <a:schemeClr val="accent2">
                  <a:lumMod val="50000"/>
                </a:schemeClr>
              </a:solidFill>
              <a:ln w="9525">
                <a:noFill/>
              </a:ln>
              <a:effectLst/>
            </c:spPr>
          </c:marker>
          <c:dLbls>
            <c:dLbl>
              <c:idx val="1"/>
              <c:layout>
                <c:manualLayout>
                  <c:x val="-3.4763978784019746E-2"/>
                  <c:y val="-3.8497861175565633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3205372264306997"/>
                      <c:h val="0.12049689623349642"/>
                    </c:manualLayout>
                  </c15:layout>
                </c:ext>
                <c:ext xmlns:c16="http://schemas.microsoft.com/office/drawing/2014/chart" uri="{C3380CC4-5D6E-409C-BE32-E72D297353CC}">
                  <c16:uniqueId val="{00000003-451B-4194-903D-91B3F37BC4EE}"/>
                </c:ext>
              </c:extLst>
            </c:dLbl>
            <c:dLbl>
              <c:idx val="2"/>
              <c:layout>
                <c:manualLayout>
                  <c:x val="-0.15565833806013382"/>
                  <c:y val="-3.5390914081988877E-2"/>
                </c:manualLayout>
              </c:layout>
              <c:tx>
                <c:rich>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fld id="{DDF4E7E6-F2F5-49E2-8AD1-052479BBC6AD}" type="VALUE">
                      <a:rPr lang="en-US" baseline="0" smtClean="0"/>
                      <a:pPr>
                        <a:defRPr sz="800" b="0" i="0" u="none" strike="noStrike" kern="1200" baseline="0">
                          <a:solidFill>
                            <a:schemeClr val="tx1">
                              <a:lumMod val="75000"/>
                              <a:lumOff val="25000"/>
                            </a:schemeClr>
                          </a:solidFill>
                          <a:latin typeface="+mn-lt"/>
                          <a:ea typeface="+mn-ea"/>
                          <a:cs typeface="+mn-cs"/>
                        </a:defRPr>
                      </a:pPr>
                      <a:t>[VALUE]</a:t>
                    </a:fld>
                    <a:endParaRPr lang="en-GB"/>
                  </a:p>
                </c:rich>
              </c:tx>
              <c:spPr>
                <a:noFill/>
                <a:ln>
                  <a:noFill/>
                </a:ln>
                <a:effectLst/>
              </c:spPr>
              <c:dLblPos val="r"/>
              <c:showLegendKey val="0"/>
              <c:showVal val="1"/>
              <c:showCatName val="0"/>
              <c:showSerName val="1"/>
              <c:showPercent val="0"/>
              <c:showBubbleSize val="0"/>
              <c:extLst>
                <c:ext xmlns:c15="http://schemas.microsoft.com/office/drawing/2012/chart" uri="{CE6537A1-D6FC-4f65-9D91-7224C49458BB}">
                  <c15:layout>
                    <c:manualLayout>
                      <c:w val="0.25854251729706307"/>
                      <c:h val="0.16399758079432541"/>
                    </c:manualLayout>
                  </c15:layout>
                  <c15:dlblFieldTable/>
                  <c15:showDataLabelsRange val="0"/>
                </c:ext>
                <c:ext xmlns:c16="http://schemas.microsoft.com/office/drawing/2014/chart" uri="{C3380CC4-5D6E-409C-BE32-E72D297353CC}">
                  <c16:uniqueId val="{00000004-451B-4194-903D-91B3F37BC4EE}"/>
                </c:ext>
              </c:extLst>
            </c:dLbl>
            <c:dLbl>
              <c:idx val="3"/>
              <c:layout>
                <c:manualLayout>
                  <c:x val="-8.080522411396748E-3"/>
                  <c:y val="2.5014116926316983E-3"/>
                </c:manualLayout>
              </c:layout>
              <c:tx>
                <c:rich>
                  <a:bodyPr/>
                  <a:lstStyle/>
                  <a:p>
                    <a:r>
                      <a:rPr lang="en-US" dirty="0"/>
                      <a:t>Disadvantages</a:t>
                    </a:r>
                    <a:fld id="{FEF182DC-0BAE-4D0F-B0FF-321E6BE4F2CE}" type="VALUE">
                      <a:rPr lang="en-US" smtClean="0"/>
                      <a:pPr/>
                      <a:t>[VALUE]</a:t>
                    </a:fld>
                    <a:endParaRPr lang="en-US" dirty="0"/>
                  </a:p>
                </c:rich>
              </c:tx>
              <c:dLblPos val="r"/>
              <c:showLegendKey val="0"/>
              <c:showVal val="1"/>
              <c:showCatName val="0"/>
              <c:showSerName val="0"/>
              <c:showPercent val="0"/>
              <c:showBubbleSize val="0"/>
              <c:extLst>
                <c:ext xmlns:c15="http://schemas.microsoft.com/office/drawing/2012/chart" uri="{CE6537A1-D6FC-4f65-9D91-7224C49458BB}">
                  <c15:layout>
                    <c:manualLayout>
                      <c:w val="0.23847188240335451"/>
                      <c:h val="0.13292566325087615"/>
                    </c:manualLayout>
                  </c15:layout>
                  <c15:dlblFieldTable/>
                  <c15:showDataLabelsRange val="0"/>
                </c:ext>
                <c:ext xmlns:c16="http://schemas.microsoft.com/office/drawing/2014/chart" uri="{C3380CC4-5D6E-409C-BE32-E72D297353CC}">
                  <c16:uniqueId val="{00000003-4716-467E-8CF0-3EE22953799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Mar 2017</c:v>
                </c:pt>
                <c:pt idx="1">
                  <c:v>Mar 2018</c:v>
                </c:pt>
                <c:pt idx="2">
                  <c:v>Mar 2019</c:v>
                </c:pt>
                <c:pt idx="3">
                  <c:v>Feb 2021</c:v>
                </c:pt>
              </c:strCache>
            </c:strRef>
          </c:cat>
          <c:val>
            <c:numRef>
              <c:f>Sheet1!$C$2:$C$5</c:f>
              <c:numCache>
                <c:formatCode>0%</c:formatCode>
                <c:ptCount val="4"/>
                <c:pt idx="0">
                  <c:v>0.13</c:v>
                </c:pt>
                <c:pt idx="1">
                  <c:v>0.13</c:v>
                </c:pt>
                <c:pt idx="2">
                  <c:v>0.12</c:v>
                </c:pt>
                <c:pt idx="3">
                  <c:v>0.14000000000000001</c:v>
                </c:pt>
              </c:numCache>
            </c:numRef>
          </c:val>
          <c:smooth val="0"/>
          <c:extLst>
            <c:ext xmlns:c16="http://schemas.microsoft.com/office/drawing/2014/chart" uri="{C3380CC4-5D6E-409C-BE32-E72D297353CC}">
              <c16:uniqueId val="{00000005-451B-4194-903D-91B3F37BC4EE}"/>
            </c:ext>
          </c:extLst>
        </c:ser>
        <c:ser>
          <c:idx val="2"/>
          <c:order val="2"/>
          <c:tx>
            <c:strRef>
              <c:f>Sheet1!$D$1</c:f>
              <c:strCache>
                <c:ptCount val="1"/>
                <c:pt idx="0">
                  <c:v>None</c:v>
                </c:pt>
              </c:strCache>
            </c:strRef>
          </c:tx>
          <c:spPr>
            <a:ln w="28575" cap="rnd">
              <a:solidFill>
                <a:schemeClr val="accent2"/>
              </a:solidFill>
              <a:round/>
            </a:ln>
            <a:effectLst/>
          </c:spPr>
          <c:marker>
            <c:symbol val="circle"/>
            <c:size val="5"/>
            <c:spPr>
              <a:solidFill>
                <a:schemeClr val="accent2"/>
              </a:solidFill>
              <a:ln w="9525">
                <a:noFill/>
              </a:ln>
              <a:effectLst/>
            </c:spPr>
          </c:marker>
          <c:dLbls>
            <c:dLbl>
              <c:idx val="1"/>
              <c:spPr>
                <a:noFill/>
                <a:ln>
                  <a:noFill/>
                </a:ln>
                <a:effectLst/>
              </c:spPr>
              <c:txPr>
                <a:bodyPr rot="0" spcFirstLastPara="1" vertOverflow="ellipsis" horzOverflow="clip"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451B-4194-903D-91B3F37BC4EE}"/>
                </c:ext>
              </c:extLst>
            </c:dLbl>
            <c:dLbl>
              <c:idx val="2"/>
              <c:tx>
                <c:rich>
                  <a:bodyPr/>
                  <a:lstStyle/>
                  <a:p>
                    <a:fld id="{A449FD36-C17E-4AEC-9786-7BA25FE92CC4}" type="VALUE">
                      <a:rPr lang="en-US" baseline="0" smtClean="0"/>
                      <a:pPr/>
                      <a:t>[VALUE]</a:t>
                    </a:fld>
                    <a:endParaRPr lang="en-GB"/>
                  </a:p>
                </c:rich>
              </c:tx>
              <c:dLblPos val="t"/>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51B-4194-903D-91B3F37BC4EE}"/>
                </c:ext>
              </c:extLst>
            </c:dLbl>
            <c:dLbl>
              <c:idx val="3"/>
              <c:tx>
                <c:rich>
                  <a:bodyPr/>
                  <a:lstStyle/>
                  <a:p>
                    <a:r>
                      <a:rPr lang="en-US"/>
                      <a:t>None,</a:t>
                    </a:r>
                    <a:r>
                      <a:rPr lang="en-US" baseline="0"/>
                      <a:t> </a:t>
                    </a:r>
                    <a:fld id="{DB1A0759-B00A-4D7E-AB56-059B6FE0AA6E}" type="VALUE">
                      <a:rPr lang="en-US" smtClean="0"/>
                      <a:pPr/>
                      <a:t>[VALUE]</a:t>
                    </a:fld>
                    <a:endParaRPr lang="en-US" baseline="0"/>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716-467E-8CF0-3EE22953799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Mar 2017</c:v>
                </c:pt>
                <c:pt idx="1">
                  <c:v>Mar 2018</c:v>
                </c:pt>
                <c:pt idx="2">
                  <c:v>Mar 2019</c:v>
                </c:pt>
                <c:pt idx="3">
                  <c:v>Feb 2021</c:v>
                </c:pt>
              </c:strCache>
            </c:strRef>
          </c:cat>
          <c:val>
            <c:numRef>
              <c:f>Sheet1!$D$2:$D$5</c:f>
              <c:numCache>
                <c:formatCode>0%</c:formatCode>
                <c:ptCount val="4"/>
                <c:pt idx="0">
                  <c:v>0.56999999999999995</c:v>
                </c:pt>
                <c:pt idx="1">
                  <c:v>0.59</c:v>
                </c:pt>
                <c:pt idx="2">
                  <c:v>0.59</c:v>
                </c:pt>
                <c:pt idx="3">
                  <c:v>0.57999999999999996</c:v>
                </c:pt>
              </c:numCache>
            </c:numRef>
          </c:val>
          <c:smooth val="0"/>
          <c:extLst>
            <c:ext xmlns:c16="http://schemas.microsoft.com/office/drawing/2014/chart" uri="{C3380CC4-5D6E-409C-BE32-E72D297353CC}">
              <c16:uniqueId val="{00000008-451B-4194-903D-91B3F37BC4EE}"/>
            </c:ext>
          </c:extLst>
        </c:ser>
        <c:ser>
          <c:idx val="3"/>
          <c:order val="3"/>
          <c:tx>
            <c:strRef>
              <c:f>Sheet1!$E$1</c:f>
              <c:strCache>
                <c:ptCount val="1"/>
                <c:pt idx="0">
                  <c:v>Not sure</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noFill/>
              </a:ln>
              <a:effectLst/>
            </c:spPr>
          </c:marker>
          <c:dLbls>
            <c:dLbl>
              <c:idx val="1"/>
              <c:layout>
                <c:manualLayout>
                  <c:x val="-7.8083931783271415E-2"/>
                  <c:y val="4.4712734005791607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4366244797752367"/>
                      <c:h val="8.3210595181357247E-2"/>
                    </c:manualLayout>
                  </c15:layout>
                </c:ext>
                <c:ext xmlns:c16="http://schemas.microsoft.com/office/drawing/2014/chart" uri="{C3380CC4-5D6E-409C-BE32-E72D297353CC}">
                  <c16:uniqueId val="{00000009-451B-4194-903D-91B3F37BC4EE}"/>
                </c:ext>
              </c:extLst>
            </c:dLbl>
            <c:dLbl>
              <c:idx val="2"/>
              <c:layout>
                <c:manualLayout>
                  <c:x val="-0.14332888634694851"/>
                  <c:y val="4.7820170420904598E-2"/>
                </c:manualLayout>
              </c:layout>
              <c:tx>
                <c:rich>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fld id="{211E7D6C-191E-47B2-B7E8-85E4F396B1F3}" type="VALUE">
                      <a:rPr lang="en-US" baseline="0" smtClean="0"/>
                      <a:pPr>
                        <a:defRPr sz="800" b="0" i="0" u="none" strike="noStrike" kern="1200" baseline="0">
                          <a:solidFill>
                            <a:schemeClr val="tx1">
                              <a:lumMod val="75000"/>
                              <a:lumOff val="25000"/>
                            </a:schemeClr>
                          </a:solidFill>
                          <a:latin typeface="+mn-lt"/>
                          <a:ea typeface="+mn-ea"/>
                          <a:cs typeface="+mn-cs"/>
                        </a:defRPr>
                      </a:pPr>
                      <a:t>[VALUE]</a:t>
                    </a:fld>
                    <a:endParaRPr lang="en-GB"/>
                  </a:p>
                </c:rich>
              </c:tx>
              <c:spPr>
                <a:noFill/>
                <a:ln>
                  <a:noFill/>
                </a:ln>
                <a:effectLst/>
              </c:spPr>
              <c:dLblPos val="r"/>
              <c:showLegendKey val="0"/>
              <c:showVal val="1"/>
              <c:showCatName val="0"/>
              <c:showSerName val="1"/>
              <c:showPercent val="0"/>
              <c:showBubbleSize val="0"/>
              <c:extLst>
                <c:ext xmlns:c15="http://schemas.microsoft.com/office/drawing/2012/chart" uri="{CE6537A1-D6FC-4f65-9D91-7224C49458BB}">
                  <c15:layout>
                    <c:manualLayout>
                      <c:w val="0.25255271085056002"/>
                      <c:h val="7.6996211672667361E-2"/>
                    </c:manualLayout>
                  </c15:layout>
                  <c15:dlblFieldTable/>
                  <c15:showDataLabelsRange val="0"/>
                </c:ext>
                <c:ext xmlns:c16="http://schemas.microsoft.com/office/drawing/2014/chart" uri="{C3380CC4-5D6E-409C-BE32-E72D297353CC}">
                  <c16:uniqueId val="{0000000A-451B-4194-903D-91B3F37BC4EE}"/>
                </c:ext>
              </c:extLst>
            </c:dLbl>
            <c:dLbl>
              <c:idx val="3"/>
              <c:layout>
                <c:manualLayout>
                  <c:x val="-1.6544703019606335E-2"/>
                  <c:y val="3.8498350497101749E-2"/>
                </c:manualLayout>
              </c:layout>
              <c:tx>
                <c:rich>
                  <a:bodyPr/>
                  <a:lstStyle/>
                  <a:p>
                    <a:r>
                      <a:rPr lang="en-US"/>
                      <a:t>Not sure, </a:t>
                    </a:r>
                    <a:fld id="{D501EDB4-AC0C-4DD1-BED8-FC2DA1DD5F69}" type="VALUE">
                      <a:rPr lang="en-US" smtClean="0"/>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layout>
                    <c:manualLayout>
                      <c:w val="0.25237010736385146"/>
                      <c:h val="0.13292566325087615"/>
                    </c:manualLayout>
                  </c15:layout>
                  <c15:dlblFieldTable/>
                  <c15:showDataLabelsRange val="0"/>
                </c:ext>
                <c:ext xmlns:c16="http://schemas.microsoft.com/office/drawing/2014/chart" uri="{C3380CC4-5D6E-409C-BE32-E72D297353CC}">
                  <c16:uniqueId val="{00000004-4716-467E-8CF0-3EE22953799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Mar 2017</c:v>
                </c:pt>
                <c:pt idx="1">
                  <c:v>Mar 2018</c:v>
                </c:pt>
                <c:pt idx="2">
                  <c:v>Mar 2019</c:v>
                </c:pt>
                <c:pt idx="3">
                  <c:v>Feb 2021</c:v>
                </c:pt>
              </c:strCache>
            </c:strRef>
          </c:cat>
          <c:val>
            <c:numRef>
              <c:f>Sheet1!$E$2:$E$5</c:f>
              <c:numCache>
                <c:formatCode>0%</c:formatCode>
                <c:ptCount val="4"/>
                <c:pt idx="0">
                  <c:v>0.08</c:v>
                </c:pt>
                <c:pt idx="1">
                  <c:v>0.09</c:v>
                </c:pt>
                <c:pt idx="2">
                  <c:v>0.09</c:v>
                </c:pt>
                <c:pt idx="3">
                  <c:v>0.08</c:v>
                </c:pt>
              </c:numCache>
            </c:numRef>
          </c:val>
          <c:smooth val="0"/>
          <c:extLst>
            <c:ext xmlns:c16="http://schemas.microsoft.com/office/drawing/2014/chart" uri="{C3380CC4-5D6E-409C-BE32-E72D297353CC}">
              <c16:uniqueId val="{0000000B-451B-4194-903D-91B3F37BC4EE}"/>
            </c:ext>
          </c:extLst>
        </c:ser>
        <c:dLbls>
          <c:showLegendKey val="0"/>
          <c:showVal val="0"/>
          <c:showCatName val="0"/>
          <c:showSerName val="0"/>
          <c:showPercent val="0"/>
          <c:showBubbleSize val="0"/>
        </c:dLbls>
        <c:marker val="1"/>
        <c:smooth val="0"/>
        <c:axId val="536084944"/>
        <c:axId val="536084616"/>
      </c:lineChart>
      <c:catAx>
        <c:axId val="536084944"/>
        <c:scaling>
          <c:orientation val="minMax"/>
        </c:scaling>
        <c:delete val="0"/>
        <c:axPos val="b"/>
        <c:numFmt formatCode="General"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max val="0.60000000000000009"/>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en-GB" sz="1000" b="1" i="0" baseline="0" dirty="0">
                <a:solidFill>
                  <a:schemeClr val="tx1">
                    <a:lumMod val="65000"/>
                    <a:lumOff val="35000"/>
                  </a:schemeClr>
                </a:solidFill>
                <a:effectLst/>
              </a:rPr>
              <a:t>How much difference, if any, do you think there is in the opportunities available in different parts of Britain today?</a:t>
            </a:r>
            <a:endParaRPr lang="en-GB" sz="300" dirty="0">
              <a:solidFill>
                <a:schemeClr val="tx1">
                  <a:lumMod val="65000"/>
                  <a:lumOff val="35000"/>
                </a:schemeClr>
              </a:solidFill>
              <a:effectLst/>
            </a:endParaRPr>
          </a:p>
        </c:rich>
      </c:tx>
      <c:layout>
        <c:manualLayout>
          <c:xMode val="edge"/>
          <c:yMode val="edge"/>
          <c:x val="0.13420298892748114"/>
          <c:y val="0"/>
        </c:manualLayout>
      </c:layout>
      <c:overlay val="0"/>
      <c:spPr>
        <a:noFill/>
        <a:ln>
          <a:noFill/>
        </a:ln>
        <a:effectLst/>
      </c:spPr>
    </c:title>
    <c:autoTitleDeleted val="0"/>
    <c:plotArea>
      <c:layout>
        <c:manualLayout>
          <c:layoutTarget val="inner"/>
          <c:xMode val="edge"/>
          <c:yMode val="edge"/>
          <c:x val="3.1273877824311715E-2"/>
          <c:y val="0.31552100314294618"/>
          <c:w val="0.75988667278575739"/>
          <c:h val="0.58963733642929306"/>
        </c:manualLayout>
      </c:layout>
      <c:lineChart>
        <c:grouping val="standard"/>
        <c:varyColors val="0"/>
        <c:ser>
          <c:idx val="0"/>
          <c:order val="0"/>
          <c:tx>
            <c:strRef>
              <c:f>Sheet1!$B$2</c:f>
              <c:strCache>
                <c:ptCount val="1"/>
                <c:pt idx="0">
                  <c:v>Large differences</c:v>
                </c:pt>
              </c:strCache>
            </c:strRef>
          </c:tx>
          <c:spPr>
            <a:ln w="28575" cap="rnd">
              <a:solidFill>
                <a:schemeClr val="accent2">
                  <a:lumMod val="75000"/>
                </a:schemeClr>
              </a:solidFill>
              <a:round/>
            </a:ln>
            <a:effectLst/>
          </c:spPr>
          <c:marker>
            <c:symbol val="circle"/>
            <c:size val="5"/>
            <c:spPr>
              <a:solidFill>
                <a:schemeClr val="accent2">
                  <a:lumMod val="75000"/>
                </a:schemeClr>
              </a:solidFill>
              <a:ln w="9525">
                <a:noFill/>
              </a:ln>
              <a:effectLst/>
            </c:spPr>
          </c:marker>
          <c:dLbls>
            <c:dLbl>
              <c:idx val="1"/>
              <c:numFmt formatCode="0%" sourceLinked="0"/>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8D0-47FD-BCE3-7947482BEBF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65000"/>
                        <a:lumOff val="3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Sheet1!$A$3:$A$6</c:f>
              <c:strCache>
                <c:ptCount val="4"/>
                <c:pt idx="0">
                  <c:v>Mar 2017</c:v>
                </c:pt>
                <c:pt idx="1">
                  <c:v>Mar 2018</c:v>
                </c:pt>
                <c:pt idx="2">
                  <c:v>Mar 2019</c:v>
                </c:pt>
                <c:pt idx="3">
                  <c:v>Feb 2021</c:v>
                </c:pt>
              </c:strCache>
            </c:strRef>
          </c:cat>
          <c:val>
            <c:numRef>
              <c:f>Sheet1!$B$3:$B$6</c:f>
              <c:numCache>
                <c:formatCode>0%</c:formatCode>
                <c:ptCount val="4"/>
                <c:pt idx="0">
                  <c:v>0.71</c:v>
                </c:pt>
                <c:pt idx="1">
                  <c:v>0.73</c:v>
                </c:pt>
                <c:pt idx="2">
                  <c:v>0.76</c:v>
                </c:pt>
                <c:pt idx="3">
                  <c:v>0.74</c:v>
                </c:pt>
              </c:numCache>
            </c:numRef>
          </c:val>
          <c:smooth val="0"/>
          <c:extLst>
            <c:ext xmlns:c16="http://schemas.microsoft.com/office/drawing/2014/chart" uri="{C3380CC4-5D6E-409C-BE32-E72D297353CC}">
              <c16:uniqueId val="{00000002-78D0-47FD-BCE3-7947482BEBF1}"/>
            </c:ext>
          </c:extLst>
        </c:ser>
        <c:ser>
          <c:idx val="1"/>
          <c:order val="1"/>
          <c:tx>
            <c:strRef>
              <c:f>Sheet1!$C$2</c:f>
              <c:strCache>
                <c:ptCount val="1"/>
                <c:pt idx="0">
                  <c:v>Not much/no difference</c:v>
                </c:pt>
              </c:strCache>
            </c:strRef>
          </c:tx>
          <c:spPr>
            <a:ln w="28575" cap="rnd">
              <a:solidFill>
                <a:schemeClr val="accent2">
                  <a:lumMod val="50000"/>
                </a:schemeClr>
              </a:solidFill>
              <a:round/>
            </a:ln>
            <a:effectLst/>
          </c:spPr>
          <c:marker>
            <c:symbol val="circle"/>
            <c:size val="5"/>
            <c:spPr>
              <a:solidFill>
                <a:schemeClr val="accent2">
                  <a:lumMod val="50000"/>
                </a:schemeClr>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Sheet1!$A$3:$A$6</c:f>
              <c:strCache>
                <c:ptCount val="4"/>
                <c:pt idx="0">
                  <c:v>Mar 2017</c:v>
                </c:pt>
                <c:pt idx="1">
                  <c:v>Mar 2018</c:v>
                </c:pt>
                <c:pt idx="2">
                  <c:v>Mar 2019</c:v>
                </c:pt>
                <c:pt idx="3">
                  <c:v>Feb 2021</c:v>
                </c:pt>
              </c:strCache>
            </c:strRef>
          </c:cat>
          <c:val>
            <c:numRef>
              <c:f>Sheet1!$C$3:$C$6</c:f>
              <c:numCache>
                <c:formatCode>0%</c:formatCode>
                <c:ptCount val="4"/>
                <c:pt idx="0">
                  <c:v>0.18</c:v>
                </c:pt>
                <c:pt idx="1">
                  <c:v>0.16</c:v>
                </c:pt>
                <c:pt idx="2">
                  <c:v>0.15</c:v>
                </c:pt>
                <c:pt idx="3">
                  <c:v>0.16</c:v>
                </c:pt>
              </c:numCache>
            </c:numRef>
          </c:val>
          <c:smooth val="0"/>
          <c:extLst>
            <c:ext xmlns:c16="http://schemas.microsoft.com/office/drawing/2014/chart" uri="{C3380CC4-5D6E-409C-BE32-E72D297353CC}">
              <c16:uniqueId val="{00000005-78D0-47FD-BCE3-7947482BEBF1}"/>
            </c:ext>
          </c:extLst>
        </c:ser>
        <c:ser>
          <c:idx val="2"/>
          <c:order val="2"/>
          <c:tx>
            <c:strRef>
              <c:f>Sheet1!$D$2</c:f>
              <c:strCache>
                <c:ptCount val="1"/>
                <c:pt idx="0">
                  <c:v>Don't know</c:v>
                </c:pt>
              </c:strCache>
            </c:strRef>
          </c:tx>
          <c:spPr>
            <a:ln w="28575" cap="rnd">
              <a:solidFill>
                <a:schemeClr val="accent2"/>
              </a:solidFill>
              <a:round/>
            </a:ln>
            <a:effectLst/>
          </c:spPr>
          <c:marker>
            <c:symbol val="circle"/>
            <c:size val="5"/>
            <c:spPr>
              <a:solidFill>
                <a:schemeClr val="accent2"/>
              </a:solidFill>
              <a:ln w="9525">
                <a:noFill/>
              </a:ln>
              <a:effectLst/>
            </c:spPr>
          </c:marker>
          <c:dLbls>
            <c:dLbl>
              <c:idx val="0"/>
              <c:layout>
                <c:manualLayout>
                  <c:x val="-5.4173850396500557E-2"/>
                  <c:y val="4.95140965421090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8D0-47FD-BCE3-7947482BEBF1}"/>
                </c:ext>
              </c:extLst>
            </c:dLbl>
            <c:dLbl>
              <c:idx val="1"/>
              <c:layout>
                <c:manualLayout>
                  <c:x val="-5.0892074537140397E-2"/>
                  <c:y val="4.95140965421090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8D0-47FD-BCE3-7947482BEBF1}"/>
                </c:ext>
              </c:extLst>
            </c:dLbl>
            <c:dLbl>
              <c:idx val="2"/>
              <c:layout>
                <c:manualLayout>
                  <c:x val="-4.761029867778032E-2"/>
                  <c:y val="3.91960362399525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671-436C-8D72-2F61A1E9390D}"/>
                </c:ext>
              </c:extLst>
            </c:dLbl>
            <c:dLbl>
              <c:idx val="3"/>
              <c:layout>
                <c:manualLayout>
                  <c:x val="-5.4173850396500543E-2"/>
                  <c:y val="4.95140965421090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3E9-4C78-9D67-26086C7D184B}"/>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Mar 2017</c:v>
                </c:pt>
                <c:pt idx="1">
                  <c:v>Mar 2018</c:v>
                </c:pt>
                <c:pt idx="2">
                  <c:v>Mar 2019</c:v>
                </c:pt>
                <c:pt idx="3">
                  <c:v>Feb 2021</c:v>
                </c:pt>
              </c:strCache>
            </c:strRef>
          </c:cat>
          <c:val>
            <c:numRef>
              <c:f>Sheet1!$D$3:$D$6</c:f>
              <c:numCache>
                <c:formatCode>0%</c:formatCode>
                <c:ptCount val="4"/>
                <c:pt idx="0">
                  <c:v>0.11</c:v>
                </c:pt>
                <c:pt idx="1">
                  <c:v>0.11</c:v>
                </c:pt>
                <c:pt idx="2">
                  <c:v>0.1</c:v>
                </c:pt>
                <c:pt idx="3">
                  <c:v>0.11</c:v>
                </c:pt>
              </c:numCache>
            </c:numRef>
          </c:val>
          <c:smooth val="0"/>
          <c:extLst>
            <c:ext xmlns:c16="http://schemas.microsoft.com/office/drawing/2014/chart" uri="{C3380CC4-5D6E-409C-BE32-E72D297353CC}">
              <c16:uniqueId val="{00000008-78D0-47FD-BCE3-7947482BEBF1}"/>
            </c:ext>
          </c:extLst>
        </c:ser>
        <c:dLbls>
          <c:dLblPos val="t"/>
          <c:showLegendKey val="0"/>
          <c:showVal val="1"/>
          <c:showCatName val="0"/>
          <c:showSerName val="0"/>
          <c:showPercent val="0"/>
          <c:showBubbleSize val="0"/>
        </c:dLbls>
        <c:marker val="1"/>
        <c:smooth val="0"/>
        <c:axId val="536084944"/>
        <c:axId val="536084616"/>
      </c:lineChart>
      <c:catAx>
        <c:axId val="536084944"/>
        <c:scaling>
          <c:orientation val="minMax"/>
        </c:scaling>
        <c:delete val="0"/>
        <c:axPos val="b"/>
        <c:numFmt formatCode="General"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max val="0.8"/>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b="1" dirty="0">
                <a:effectLst/>
              </a:rPr>
              <a:t>Generally speaking, would you say your current financial situation is better or worse than it was ten years ago or is it about the same?</a:t>
            </a:r>
            <a:endParaRPr lang="en-GB" sz="1000" dirty="0">
              <a:effectLst/>
            </a:endParaRPr>
          </a:p>
        </c:rich>
      </c:tx>
      <c:layout>
        <c:manualLayout>
          <c:xMode val="edge"/>
          <c:yMode val="edge"/>
          <c:x val="0.12247633551707386"/>
          <c:y val="0"/>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1273877824311715E-2"/>
          <c:y val="0.23801773888432734"/>
          <c:w val="0.9105837020310098"/>
          <c:h val="0.66714049302080691"/>
        </c:manualLayout>
      </c:layout>
      <c:lineChart>
        <c:grouping val="standard"/>
        <c:varyColors val="0"/>
        <c:ser>
          <c:idx val="0"/>
          <c:order val="0"/>
          <c:tx>
            <c:strRef>
              <c:f>Sheet1!$B$1</c:f>
              <c:strCache>
                <c:ptCount val="1"/>
                <c:pt idx="0">
                  <c:v>Better</c:v>
                </c:pt>
              </c:strCache>
            </c:strRef>
          </c:tx>
          <c:spPr>
            <a:ln w="28575" cap="rnd">
              <a:solidFill>
                <a:schemeClr val="accent2">
                  <a:lumMod val="75000"/>
                </a:schemeClr>
              </a:solidFill>
              <a:round/>
            </a:ln>
            <a:effectLst/>
          </c:spPr>
          <c:marker>
            <c:symbol val="circle"/>
            <c:size val="5"/>
            <c:spPr>
              <a:solidFill>
                <a:schemeClr val="accent2">
                  <a:lumMod val="75000"/>
                </a:schemeClr>
              </a:solidFill>
              <a:ln w="9525">
                <a:noFill/>
              </a:ln>
              <a:effectLst/>
            </c:spPr>
          </c:marker>
          <c:dLbls>
            <c:dLbl>
              <c:idx val="0"/>
              <c:layout>
                <c:manualLayout>
                  <c:x val="-0.12299820136801065"/>
                  <c:y val="-1.61417388334378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B84-40EE-8E07-54F55170A332}"/>
                </c:ext>
              </c:extLst>
            </c:dLbl>
            <c:dLbl>
              <c:idx val="1"/>
              <c:layout>
                <c:manualLayout>
                  <c:x val="-6.6485381191823442E-2"/>
                  <c:y val="-3.0172811261147309E-2"/>
                </c:manualLayout>
              </c:layout>
              <c:tx>
                <c:rich>
                  <a:bodyPr rot="0" spcFirstLastPara="1" vertOverflow="ellipsis" vert="horz" wrap="square" lIns="38100" tIns="19050" rIns="38100" bIns="19050" anchor="ctr" anchorCtr="1">
                    <a:noAutofit/>
                  </a:bodyPr>
                  <a:lstStyle/>
                  <a:p>
                    <a:pPr>
                      <a:defRPr sz="800" b="0" i="0" u="none" strike="noStrike" kern="1200" baseline="0">
                        <a:solidFill>
                          <a:schemeClr val="tx1">
                            <a:lumMod val="65000"/>
                            <a:lumOff val="35000"/>
                          </a:schemeClr>
                        </a:solidFill>
                        <a:latin typeface="+mn-lt"/>
                        <a:ea typeface="+mn-ea"/>
                        <a:cs typeface="+mn-cs"/>
                      </a:defRPr>
                    </a:pPr>
                    <a:fld id="{2F2A7BFB-D321-4BEA-AF2E-152B961F48CC}" type="VALUE">
                      <a:rPr lang="en-US" baseline="0" smtClean="0"/>
                      <a:pPr>
                        <a:defRPr sz="800">
                          <a:solidFill>
                            <a:schemeClr val="tx1">
                              <a:lumMod val="65000"/>
                              <a:lumOff val="35000"/>
                            </a:schemeClr>
                          </a:solidFill>
                        </a:defRPr>
                      </a:pPr>
                      <a:t>[VALUE]</a:t>
                    </a:fld>
                    <a:endParaRPr lang="en-GB"/>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65000"/>
                          <a:lumOff val="35000"/>
                        </a:schemeClr>
                      </a:solidFill>
                      <a:latin typeface="+mn-lt"/>
                      <a:ea typeface="+mn-ea"/>
                      <a:cs typeface="+mn-cs"/>
                    </a:defRPr>
                  </a:pPr>
                  <a:endParaRPr lang="en-US"/>
                </a:p>
              </c:txPr>
              <c:dLblPos val="r"/>
              <c:showLegendKey val="0"/>
              <c:showVal val="1"/>
              <c:showCatName val="0"/>
              <c:showSerName val="1"/>
              <c:showPercent val="0"/>
              <c:showBubbleSize val="0"/>
              <c:extLst>
                <c:ext xmlns:c15="http://schemas.microsoft.com/office/drawing/2012/chart" uri="{CE6537A1-D6FC-4f65-9D91-7224C49458BB}">
                  <c15:layout>
                    <c:manualLayout>
                      <c:w val="0.11212895009780882"/>
                      <c:h val="9.9860949919628794E-2"/>
                    </c:manualLayout>
                  </c15:layout>
                  <c15:dlblFieldTable/>
                  <c15:showDataLabelsRange val="0"/>
                </c:ext>
                <c:ext xmlns:c16="http://schemas.microsoft.com/office/drawing/2014/chart" uri="{C3380CC4-5D6E-409C-BE32-E72D297353CC}">
                  <c16:uniqueId val="{00000001-BB84-40EE-8E07-54F55170A332}"/>
                </c:ext>
              </c:extLst>
            </c:dLbl>
            <c:dLbl>
              <c:idx val="2"/>
              <c:layout>
                <c:manualLayout>
                  <c:x val="-6.880948942483163E-2"/>
                  <c:y val="-2.88775697149494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BC0-485F-A245-0D5B9B49BFF7}"/>
                </c:ext>
              </c:extLst>
            </c:dLbl>
            <c:dLbl>
              <c:idx val="3"/>
              <c:layout>
                <c:manualLayout>
                  <c:x val="-6.880948942483163E-2"/>
                  <c:y val="-4.9513690319262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54-4205-977F-8FA9A141068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65000"/>
                        <a:lumOff val="3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 2017</c:v>
                </c:pt>
                <c:pt idx="1">
                  <c:v>Mar 2018</c:v>
                </c:pt>
                <c:pt idx="2">
                  <c:v>Mar 2019</c:v>
                </c:pt>
                <c:pt idx="3">
                  <c:v>Feb 2021</c:v>
                </c:pt>
              </c:strCache>
            </c:strRef>
          </c:cat>
          <c:val>
            <c:numRef>
              <c:f>Sheet1!$B$2:$B$5</c:f>
              <c:numCache>
                <c:formatCode>0%</c:formatCode>
                <c:ptCount val="4"/>
                <c:pt idx="0">
                  <c:v>0.37</c:v>
                </c:pt>
                <c:pt idx="1">
                  <c:v>0.37</c:v>
                </c:pt>
                <c:pt idx="2">
                  <c:v>0.37</c:v>
                </c:pt>
                <c:pt idx="3">
                  <c:v>0.44</c:v>
                </c:pt>
              </c:numCache>
            </c:numRef>
          </c:val>
          <c:smooth val="0"/>
          <c:extLst>
            <c:ext xmlns:c16="http://schemas.microsoft.com/office/drawing/2014/chart" uri="{C3380CC4-5D6E-409C-BE32-E72D297353CC}">
              <c16:uniqueId val="{00000002-BB84-40EE-8E07-54F55170A332}"/>
            </c:ext>
          </c:extLst>
        </c:ser>
        <c:ser>
          <c:idx val="1"/>
          <c:order val="1"/>
          <c:tx>
            <c:strRef>
              <c:f>Sheet1!$C$1</c:f>
              <c:strCache>
                <c:ptCount val="1"/>
                <c:pt idx="0">
                  <c:v>Worse</c:v>
                </c:pt>
              </c:strCache>
            </c:strRef>
          </c:tx>
          <c:spPr>
            <a:ln w="28575" cap="rnd">
              <a:solidFill>
                <a:schemeClr val="accent2">
                  <a:lumMod val="50000"/>
                </a:schemeClr>
              </a:solidFill>
              <a:round/>
            </a:ln>
            <a:effectLst/>
          </c:spPr>
          <c:marker>
            <c:symbol val="circle"/>
            <c:size val="5"/>
            <c:spPr>
              <a:solidFill>
                <a:schemeClr val="accent2">
                  <a:lumMod val="50000"/>
                </a:schemeClr>
              </a:solidFill>
              <a:ln w="9525">
                <a:noFill/>
              </a:ln>
              <a:effectLst/>
            </c:spPr>
          </c:marker>
          <c:dLbls>
            <c:dLbl>
              <c:idx val="0"/>
              <c:layout>
                <c:manualLayout>
                  <c:x val="-0.12716656382517824"/>
                  <c:y val="-3.712971816058162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B84-40EE-8E07-54F55170A332}"/>
                </c:ext>
              </c:extLst>
            </c:dLbl>
            <c:dLbl>
              <c:idx val="1"/>
              <c:layout>
                <c:manualLayout>
                  <c:x val="-6.3942680092951204E-2"/>
                  <c:y val="-3.5741517152962851E-2"/>
                </c:manualLayout>
              </c:layout>
              <c:tx>
                <c:rich>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fld id="{F7BDD49C-82DF-4412-9E6E-BDF9D004B269}" type="VALUE">
                      <a:rPr lang="en-US" baseline="0" smtClean="0"/>
                      <a:pPr>
                        <a:defRPr sz="800"/>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1"/>
              <c:showPercent val="0"/>
              <c:showBubbleSize val="0"/>
              <c:extLst>
                <c:ext xmlns:c15="http://schemas.microsoft.com/office/drawing/2012/chart" uri="{CE6537A1-D6FC-4f65-9D91-7224C49458BB}">
                  <c15:layout>
                    <c:manualLayout>
                      <c:w val="0.11538027281439955"/>
                      <c:h val="6.7851402057843693E-2"/>
                    </c:manualLayout>
                  </c15:layout>
                  <c15:dlblFieldTable/>
                  <c15:showDataLabelsRange val="0"/>
                </c:ext>
                <c:ext xmlns:c16="http://schemas.microsoft.com/office/drawing/2014/chart" uri="{C3380CC4-5D6E-409C-BE32-E72D297353CC}">
                  <c16:uniqueId val="{00000004-BB84-40EE-8E07-54F55170A332}"/>
                </c:ext>
              </c:extLst>
            </c:dLbl>
            <c:dLbl>
              <c:idx val="2"/>
              <c:layout>
                <c:manualLayout>
                  <c:x val="-4.7967677138993553E-2"/>
                  <c:y val="-2.8877569714949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C0-485F-A245-0D5B9B49BFF7}"/>
                </c:ext>
              </c:extLst>
            </c:dLbl>
            <c:dLbl>
              <c:idx val="3"/>
              <c:layout>
                <c:manualLayout>
                  <c:x val="-6.880948942483163E-2"/>
                  <c:y val="3.30307920979906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54-4205-977F-8FA9A141068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 2017</c:v>
                </c:pt>
                <c:pt idx="1">
                  <c:v>Mar 2018</c:v>
                </c:pt>
                <c:pt idx="2">
                  <c:v>Mar 2019</c:v>
                </c:pt>
                <c:pt idx="3">
                  <c:v>Feb 2021</c:v>
                </c:pt>
              </c:strCache>
            </c:strRef>
          </c:cat>
          <c:val>
            <c:numRef>
              <c:f>Sheet1!$C$2:$C$5</c:f>
              <c:numCache>
                <c:formatCode>0%</c:formatCode>
                <c:ptCount val="4"/>
                <c:pt idx="0">
                  <c:v>0.31</c:v>
                </c:pt>
                <c:pt idx="1">
                  <c:v>0.31</c:v>
                </c:pt>
                <c:pt idx="2">
                  <c:v>0.28999999999999998</c:v>
                </c:pt>
                <c:pt idx="3">
                  <c:v>0.24</c:v>
                </c:pt>
              </c:numCache>
            </c:numRef>
          </c:val>
          <c:smooth val="0"/>
          <c:extLst>
            <c:ext xmlns:c16="http://schemas.microsoft.com/office/drawing/2014/chart" uri="{C3380CC4-5D6E-409C-BE32-E72D297353CC}">
              <c16:uniqueId val="{00000005-BB84-40EE-8E07-54F55170A332}"/>
            </c:ext>
          </c:extLst>
        </c:ser>
        <c:ser>
          <c:idx val="2"/>
          <c:order val="2"/>
          <c:tx>
            <c:strRef>
              <c:f>Sheet1!$D$1</c:f>
              <c:strCache>
                <c:ptCount val="1"/>
                <c:pt idx="0">
                  <c:v>Same</c:v>
                </c:pt>
              </c:strCache>
            </c:strRef>
          </c:tx>
          <c:spPr>
            <a:ln w="28575" cap="rnd">
              <a:solidFill>
                <a:schemeClr val="accent2"/>
              </a:solidFill>
              <a:round/>
            </a:ln>
            <a:effectLst/>
          </c:spPr>
          <c:marker>
            <c:symbol val="circle"/>
            <c:size val="5"/>
            <c:spPr>
              <a:solidFill>
                <a:schemeClr val="accent2"/>
              </a:solidFill>
              <a:ln w="9525">
                <a:noFill/>
              </a:ln>
              <a:effectLst/>
            </c:spPr>
          </c:marker>
          <c:dLbls>
            <c:dLbl>
              <c:idx val="0"/>
              <c:layout>
                <c:manualLayout>
                  <c:x val="-0.12299820136801065"/>
                  <c:y val="2.501411692631641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B84-40EE-8E07-54F55170A332}"/>
                </c:ext>
              </c:extLst>
            </c:dLbl>
            <c:dLbl>
              <c:idx val="1"/>
              <c:layout>
                <c:manualLayout>
                  <c:x val="-7.4316651131037567E-2"/>
                  <c:y val="4.5219711719894723E-2"/>
                </c:manualLayout>
              </c:layout>
              <c:tx>
                <c:rich>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fld id="{59D5D07A-2585-4F30-82B5-21029FF45AB9}" type="VALUE">
                      <a:rPr lang="en-US" baseline="0" smtClean="0"/>
                      <a:pPr>
                        <a:defRPr sz="800"/>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1"/>
              <c:showPercent val="0"/>
              <c:showBubbleSize val="0"/>
              <c:extLst>
                <c:ext xmlns:c15="http://schemas.microsoft.com/office/drawing/2012/chart" uri="{CE6537A1-D6FC-4f65-9D91-7224C49458BB}">
                  <c15:layout>
                    <c:manualLayout>
                      <c:w val="0.10614718586301514"/>
                      <c:h val="9.5639482098368478E-2"/>
                    </c:manualLayout>
                  </c15:layout>
                  <c15:dlblFieldTable/>
                  <c15:showDataLabelsRange val="0"/>
                </c:ext>
                <c:ext xmlns:c16="http://schemas.microsoft.com/office/drawing/2014/chart" uri="{C3380CC4-5D6E-409C-BE32-E72D297353CC}">
                  <c16:uniqueId val="{00000007-BB84-40EE-8E07-54F55170A332}"/>
                </c:ext>
              </c:extLst>
            </c:dLbl>
            <c:dLbl>
              <c:idx val="2"/>
              <c:layout>
                <c:manualLayout>
                  <c:x val="-5.6304402053328782E-2"/>
                  <c:y val="4.33488524001473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C0-485F-A245-0D5B9B49BFF7}"/>
                </c:ext>
              </c:extLst>
            </c:dLbl>
            <c:dLbl>
              <c:idx val="3"/>
              <c:layout>
                <c:manualLayout>
                  <c:x val="-6.0472764510496393E-2"/>
                  <c:y val="-3.40365998660277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754-4205-977F-8FA9A141068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Mar 2017</c:v>
                </c:pt>
                <c:pt idx="1">
                  <c:v>Mar 2018</c:v>
                </c:pt>
                <c:pt idx="2">
                  <c:v>Mar 2019</c:v>
                </c:pt>
                <c:pt idx="3">
                  <c:v>Feb 2021</c:v>
                </c:pt>
              </c:strCache>
            </c:strRef>
          </c:cat>
          <c:val>
            <c:numRef>
              <c:f>Sheet1!$D$2:$D$5</c:f>
              <c:numCache>
                <c:formatCode>0%</c:formatCode>
                <c:ptCount val="4"/>
                <c:pt idx="0">
                  <c:v>0.28000000000000003</c:v>
                </c:pt>
                <c:pt idx="1">
                  <c:v>0.25</c:v>
                </c:pt>
                <c:pt idx="2">
                  <c:v>0.26</c:v>
                </c:pt>
                <c:pt idx="3">
                  <c:v>0.26</c:v>
                </c:pt>
              </c:numCache>
            </c:numRef>
          </c:val>
          <c:smooth val="0"/>
          <c:extLst>
            <c:ext xmlns:c16="http://schemas.microsoft.com/office/drawing/2014/chart" uri="{C3380CC4-5D6E-409C-BE32-E72D297353CC}">
              <c16:uniqueId val="{00000008-BB84-40EE-8E07-54F55170A332}"/>
            </c:ext>
          </c:extLst>
        </c:ser>
        <c:ser>
          <c:idx val="3"/>
          <c:order val="3"/>
          <c:tx>
            <c:strRef>
              <c:f>Sheet1!$E$1</c:f>
              <c:strCache>
                <c:ptCount val="1"/>
                <c:pt idx="0">
                  <c:v>Don't know</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noFill/>
              </a:ln>
              <a:effectLst/>
            </c:spPr>
          </c:marker>
          <c:dLbls>
            <c:dLbl>
              <c:idx val="0"/>
              <c:layout>
                <c:manualLayout>
                  <c:x val="-0.10955506833488693"/>
                  <c:y val="9.927844646284140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B84-40EE-8E07-54F55170A332}"/>
                </c:ext>
              </c:extLst>
            </c:dLbl>
            <c:dLbl>
              <c:idx val="1"/>
              <c:layout>
                <c:manualLayout>
                  <c:x val="-5.9326136617258989E-2"/>
                  <c:y val="3.6856598866719409E-2"/>
                </c:manualLayout>
              </c:layout>
              <c:tx>
                <c:rich>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fld id="{6EF106AC-F18B-4A09-A186-6C3FC6E95114}" type="VALUE">
                      <a:rPr lang="en-US" baseline="0" smtClean="0"/>
                      <a:pPr>
                        <a:defRPr sz="800"/>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1"/>
              <c:showPercent val="0"/>
              <c:showBubbleSize val="0"/>
              <c:extLst>
                <c:ext xmlns:c15="http://schemas.microsoft.com/office/drawing/2012/chart" uri="{CE6537A1-D6FC-4f65-9D91-7224C49458BB}">
                  <c15:layout>
                    <c:manualLayout>
                      <c:w val="8.1137011120009428E-2"/>
                      <c:h val="8.0397594673281059E-2"/>
                    </c:manualLayout>
                  </c15:layout>
                  <c15:dlblFieldTable/>
                  <c15:showDataLabelsRange val="0"/>
                </c:ext>
                <c:ext xmlns:c16="http://schemas.microsoft.com/office/drawing/2014/chart" uri="{C3380CC4-5D6E-409C-BE32-E72D297353CC}">
                  <c16:uniqueId val="{0000000A-BB84-40EE-8E07-54F55170A332}"/>
                </c:ext>
              </c:extLst>
            </c:dLbl>
            <c:dLbl>
              <c:idx val="2"/>
              <c:layout>
                <c:manualLayout>
                  <c:x val="-5.9534718848875526E-2"/>
                  <c:y val="3.4037006088874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C0-485F-A245-0D5B9B49BFF7}"/>
                </c:ext>
              </c:extLst>
            </c:dLbl>
            <c:dLbl>
              <c:idx val="3"/>
              <c:layout>
                <c:manualLayout>
                  <c:x val="-5.9534718848875526E-2"/>
                  <c:y val="4.43550663910309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754-4205-977F-8FA9A141068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 2017</c:v>
                </c:pt>
                <c:pt idx="1">
                  <c:v>Mar 2018</c:v>
                </c:pt>
                <c:pt idx="2">
                  <c:v>Mar 2019</c:v>
                </c:pt>
                <c:pt idx="3">
                  <c:v>Feb 2021</c:v>
                </c:pt>
              </c:strCache>
            </c:strRef>
          </c:cat>
          <c:val>
            <c:numRef>
              <c:f>Sheet1!$E$2:$E$5</c:f>
              <c:numCache>
                <c:formatCode>0%</c:formatCode>
                <c:ptCount val="4"/>
                <c:pt idx="0">
                  <c:v>0.05</c:v>
                </c:pt>
                <c:pt idx="1">
                  <c:v>0.06</c:v>
                </c:pt>
                <c:pt idx="2">
                  <c:v>7.0000000000000007E-2</c:v>
                </c:pt>
                <c:pt idx="3">
                  <c:v>0.06</c:v>
                </c:pt>
              </c:numCache>
            </c:numRef>
          </c:val>
          <c:smooth val="0"/>
          <c:extLst>
            <c:ext xmlns:c16="http://schemas.microsoft.com/office/drawing/2014/chart" uri="{C3380CC4-5D6E-409C-BE32-E72D297353CC}">
              <c16:uniqueId val="{0000000B-BB84-40EE-8E07-54F55170A332}"/>
            </c:ext>
          </c:extLst>
        </c:ser>
        <c:dLbls>
          <c:showLegendKey val="0"/>
          <c:showVal val="0"/>
          <c:showCatName val="0"/>
          <c:showSerName val="0"/>
          <c:showPercent val="0"/>
          <c:showBubbleSize val="0"/>
        </c:dLbls>
        <c:marker val="1"/>
        <c:smooth val="0"/>
        <c:axId val="536084944"/>
        <c:axId val="536084616"/>
      </c:lineChart>
      <c:catAx>
        <c:axId val="536084944"/>
        <c:scaling>
          <c:orientation val="minMax"/>
        </c:scaling>
        <c:delete val="0"/>
        <c:axPos val="b"/>
        <c:numFmt formatCode="General"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max val="0.5"/>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en-US" sz="1000" b="1" i="0" baseline="0" dirty="0">
                <a:effectLst/>
              </a:rPr>
              <a:t>Those who are the least well off</a:t>
            </a:r>
            <a:endParaRPr lang="en-GB" sz="400" dirty="0">
              <a:effectLst/>
            </a:endParaRPr>
          </a:p>
        </c:rich>
      </c:tx>
      <c:layout>
        <c:manualLayout>
          <c:xMode val="edge"/>
          <c:yMode val="edge"/>
          <c:x val="0.17885687044358706"/>
          <c:y val="0"/>
        </c:manualLayout>
      </c:layout>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8043260261134705E-2"/>
          <c:y val="0.10098127178271495"/>
          <c:w val="0.71639670129570143"/>
          <c:h val="0.51454014068688603"/>
        </c:manualLayout>
      </c:layout>
      <c:barChart>
        <c:barDir val="col"/>
        <c:grouping val="percentStacked"/>
        <c:varyColors val="0"/>
        <c:ser>
          <c:idx val="2"/>
          <c:order val="0"/>
          <c:tx>
            <c:strRef>
              <c:f>Sheet1!$D$2</c:f>
              <c:strCache>
                <c:ptCount val="1"/>
                <c:pt idx="0">
                  <c:v>Not enough</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Mar 2017</c:v>
                </c:pt>
                <c:pt idx="1">
                  <c:v>Mar 2018</c:v>
                </c:pt>
                <c:pt idx="2">
                  <c:v>Mar 2019</c:v>
                </c:pt>
                <c:pt idx="3">
                  <c:v>Feb 2021</c:v>
                </c:pt>
              </c:strCache>
            </c:strRef>
          </c:cat>
          <c:val>
            <c:numRef>
              <c:f>Sheet1!$D$3:$D$6</c:f>
              <c:numCache>
                <c:formatCode>0%</c:formatCode>
                <c:ptCount val="4"/>
                <c:pt idx="0">
                  <c:v>0.49</c:v>
                </c:pt>
                <c:pt idx="1">
                  <c:v>0.49</c:v>
                </c:pt>
                <c:pt idx="2">
                  <c:v>0.52</c:v>
                </c:pt>
                <c:pt idx="3">
                  <c:v>0.52</c:v>
                </c:pt>
              </c:numCache>
            </c:numRef>
          </c:val>
          <c:extLst>
            <c:ext xmlns:c16="http://schemas.microsoft.com/office/drawing/2014/chart" uri="{C3380CC4-5D6E-409C-BE32-E72D297353CC}">
              <c16:uniqueId val="{00000008-C157-4B37-A6C7-F8B48EDE4FC8}"/>
            </c:ext>
          </c:extLst>
        </c:ser>
        <c:ser>
          <c:idx val="1"/>
          <c:order val="1"/>
          <c:tx>
            <c:strRef>
              <c:f>Sheet1!$C$2</c:f>
              <c:strCache>
                <c:ptCount val="1"/>
                <c:pt idx="0">
                  <c:v>Right amount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Mar 2017</c:v>
                </c:pt>
                <c:pt idx="1">
                  <c:v>Mar 2018</c:v>
                </c:pt>
                <c:pt idx="2">
                  <c:v>Mar 2019</c:v>
                </c:pt>
                <c:pt idx="3">
                  <c:v>Feb 2021</c:v>
                </c:pt>
              </c:strCache>
            </c:strRef>
          </c:cat>
          <c:val>
            <c:numRef>
              <c:f>Sheet1!$C$3:$C$6</c:f>
              <c:numCache>
                <c:formatCode>0%</c:formatCode>
                <c:ptCount val="4"/>
                <c:pt idx="0">
                  <c:v>0.25</c:v>
                </c:pt>
                <c:pt idx="1">
                  <c:v>0.26</c:v>
                </c:pt>
                <c:pt idx="2">
                  <c:v>0.25</c:v>
                </c:pt>
                <c:pt idx="3">
                  <c:v>0.27</c:v>
                </c:pt>
              </c:numCache>
            </c:numRef>
          </c:val>
          <c:extLst>
            <c:ext xmlns:c16="http://schemas.microsoft.com/office/drawing/2014/chart" uri="{C3380CC4-5D6E-409C-BE32-E72D297353CC}">
              <c16:uniqueId val="{00000005-C157-4B37-A6C7-F8B48EDE4FC8}"/>
            </c:ext>
          </c:extLst>
        </c:ser>
        <c:ser>
          <c:idx val="0"/>
          <c:order val="2"/>
          <c:tx>
            <c:strRef>
              <c:f>Sheet1!$B$2</c:f>
              <c:strCache>
                <c:ptCount val="1"/>
                <c:pt idx="0">
                  <c:v>Too much</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Mar 2017</c:v>
                </c:pt>
                <c:pt idx="1">
                  <c:v>Mar 2018</c:v>
                </c:pt>
                <c:pt idx="2">
                  <c:v>Mar 2019</c:v>
                </c:pt>
                <c:pt idx="3">
                  <c:v>Feb 2021</c:v>
                </c:pt>
              </c:strCache>
            </c:strRef>
          </c:cat>
          <c:val>
            <c:numRef>
              <c:f>Sheet1!$B$3:$B$6</c:f>
              <c:numCache>
                <c:formatCode>0%</c:formatCode>
                <c:ptCount val="4"/>
                <c:pt idx="0">
                  <c:v>0.12</c:v>
                </c:pt>
                <c:pt idx="1">
                  <c:v>0.12</c:v>
                </c:pt>
                <c:pt idx="2">
                  <c:v>0.11</c:v>
                </c:pt>
                <c:pt idx="3">
                  <c:v>0.11</c:v>
                </c:pt>
              </c:numCache>
            </c:numRef>
          </c:val>
          <c:extLst>
            <c:ext xmlns:c16="http://schemas.microsoft.com/office/drawing/2014/chart" uri="{C3380CC4-5D6E-409C-BE32-E72D297353CC}">
              <c16:uniqueId val="{00000002-C157-4B37-A6C7-F8B48EDE4FC8}"/>
            </c:ext>
          </c:extLst>
        </c:ser>
        <c:ser>
          <c:idx val="3"/>
          <c:order val="3"/>
          <c:tx>
            <c:strRef>
              <c:f>Sheet1!$E$2</c:f>
              <c:strCache>
                <c:ptCount val="1"/>
                <c:pt idx="0">
                  <c:v>Don’t know</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Mar 2017</c:v>
                </c:pt>
                <c:pt idx="1">
                  <c:v>Mar 2018</c:v>
                </c:pt>
                <c:pt idx="2">
                  <c:v>Mar 2019</c:v>
                </c:pt>
                <c:pt idx="3">
                  <c:v>Feb 2021</c:v>
                </c:pt>
              </c:strCache>
            </c:strRef>
          </c:cat>
          <c:val>
            <c:numRef>
              <c:f>Sheet1!$E$3:$E$6</c:f>
              <c:numCache>
                <c:formatCode>0%</c:formatCode>
                <c:ptCount val="4"/>
                <c:pt idx="0">
                  <c:v>0.13</c:v>
                </c:pt>
                <c:pt idx="1">
                  <c:v>0.13</c:v>
                </c:pt>
                <c:pt idx="2">
                  <c:v>0.12</c:v>
                </c:pt>
                <c:pt idx="3">
                  <c:v>0.11</c:v>
                </c:pt>
              </c:numCache>
            </c:numRef>
          </c:val>
          <c:extLst>
            <c:ext xmlns:c16="http://schemas.microsoft.com/office/drawing/2014/chart" uri="{C3380CC4-5D6E-409C-BE32-E72D297353CC}">
              <c16:uniqueId val="{00000009-C157-4B37-A6C7-F8B48EDE4FC8}"/>
            </c:ext>
          </c:extLst>
        </c:ser>
        <c:dLbls>
          <c:showLegendKey val="0"/>
          <c:showVal val="0"/>
          <c:showCatName val="0"/>
          <c:showSerName val="0"/>
          <c:showPercent val="0"/>
          <c:showBubbleSize val="0"/>
        </c:dLbls>
        <c:gapWidth val="60"/>
        <c:overlap val="100"/>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chemeClr val="accent2">
                <a:lumMod val="50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legend>
      <c:legendPos val="r"/>
      <c:layout>
        <c:manualLayout>
          <c:xMode val="edge"/>
          <c:yMode val="edge"/>
          <c:x val="0.75438222049464287"/>
          <c:y val="0.49365538438890799"/>
          <c:w val="0.23142291092491019"/>
          <c:h val="0.4640729822210321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en-US" sz="1000" b="1" i="0" baseline="0" dirty="0">
                <a:effectLst/>
              </a:rPr>
              <a:t>Those who are just about managing</a:t>
            </a:r>
            <a:endParaRPr lang="en-GB" sz="400" dirty="0">
              <a:effectLst/>
            </a:endParaRPr>
          </a:p>
        </c:rich>
      </c:tx>
      <c:layout>
        <c:manualLayout>
          <c:xMode val="edge"/>
          <c:yMode val="edge"/>
          <c:x val="0.18427385892116183"/>
          <c:y val="0"/>
        </c:manualLayout>
      </c:layout>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085895383409024"/>
          <c:y val="0.13084262040156724"/>
          <c:w val="0.84781422550396968"/>
          <c:h val="0.76657082310612412"/>
        </c:manualLayout>
      </c:layout>
      <c:barChart>
        <c:barDir val="col"/>
        <c:grouping val="percentStacked"/>
        <c:varyColors val="0"/>
        <c:ser>
          <c:idx val="2"/>
          <c:order val="0"/>
          <c:tx>
            <c:strRef>
              <c:f>Sheet1!$D$2</c:f>
              <c:strCache>
                <c:ptCount val="1"/>
                <c:pt idx="0">
                  <c:v>Not enough</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Mar 2017</c:v>
                </c:pt>
                <c:pt idx="1">
                  <c:v>Mar 2018</c:v>
                </c:pt>
                <c:pt idx="2">
                  <c:v>Mar 2019</c:v>
                </c:pt>
                <c:pt idx="3">
                  <c:v>Feb 2021</c:v>
                </c:pt>
              </c:strCache>
            </c:strRef>
          </c:cat>
          <c:val>
            <c:numRef>
              <c:f>Sheet1!$D$3:$D$6</c:f>
              <c:numCache>
                <c:formatCode>0%</c:formatCode>
                <c:ptCount val="4"/>
                <c:pt idx="0">
                  <c:v>0.61</c:v>
                </c:pt>
                <c:pt idx="1">
                  <c:v>0.63</c:v>
                </c:pt>
                <c:pt idx="2">
                  <c:v>0.65</c:v>
                </c:pt>
                <c:pt idx="3">
                  <c:v>0.64</c:v>
                </c:pt>
              </c:numCache>
            </c:numRef>
          </c:val>
          <c:extLst>
            <c:ext xmlns:c16="http://schemas.microsoft.com/office/drawing/2014/chart" uri="{C3380CC4-5D6E-409C-BE32-E72D297353CC}">
              <c16:uniqueId val="{00000000-3883-439B-ABBE-F1D1E684CE05}"/>
            </c:ext>
          </c:extLst>
        </c:ser>
        <c:ser>
          <c:idx val="1"/>
          <c:order val="1"/>
          <c:tx>
            <c:strRef>
              <c:f>Sheet1!$C$2</c:f>
              <c:strCache>
                <c:ptCount val="1"/>
                <c:pt idx="0">
                  <c:v>Right amount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Mar 2017</c:v>
                </c:pt>
                <c:pt idx="1">
                  <c:v>Mar 2018</c:v>
                </c:pt>
                <c:pt idx="2">
                  <c:v>Mar 2019</c:v>
                </c:pt>
                <c:pt idx="3">
                  <c:v>Feb 2021</c:v>
                </c:pt>
              </c:strCache>
            </c:strRef>
          </c:cat>
          <c:val>
            <c:numRef>
              <c:f>Sheet1!$C$3:$C$6</c:f>
              <c:numCache>
                <c:formatCode>0%</c:formatCode>
                <c:ptCount val="4"/>
                <c:pt idx="0">
                  <c:v>0.25</c:v>
                </c:pt>
                <c:pt idx="1">
                  <c:v>0.23</c:v>
                </c:pt>
                <c:pt idx="2">
                  <c:v>0.23</c:v>
                </c:pt>
                <c:pt idx="3">
                  <c:v>0.25</c:v>
                </c:pt>
              </c:numCache>
            </c:numRef>
          </c:val>
          <c:extLst>
            <c:ext xmlns:c16="http://schemas.microsoft.com/office/drawing/2014/chart" uri="{C3380CC4-5D6E-409C-BE32-E72D297353CC}">
              <c16:uniqueId val="{00000001-3883-439B-ABBE-F1D1E684CE05}"/>
            </c:ext>
          </c:extLst>
        </c:ser>
        <c:ser>
          <c:idx val="0"/>
          <c:order val="2"/>
          <c:tx>
            <c:strRef>
              <c:f>Sheet1!$B$2</c:f>
              <c:strCache>
                <c:ptCount val="1"/>
                <c:pt idx="0">
                  <c:v>Too much</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Mar 2017</c:v>
                </c:pt>
                <c:pt idx="1">
                  <c:v>Mar 2018</c:v>
                </c:pt>
                <c:pt idx="2">
                  <c:v>Mar 2019</c:v>
                </c:pt>
                <c:pt idx="3">
                  <c:v>Feb 2021</c:v>
                </c:pt>
              </c:strCache>
            </c:strRef>
          </c:cat>
          <c:val>
            <c:numRef>
              <c:f>Sheet1!$B$3:$B$6</c:f>
              <c:numCache>
                <c:formatCode>0%</c:formatCode>
                <c:ptCount val="4"/>
                <c:pt idx="0">
                  <c:v>0.02</c:v>
                </c:pt>
                <c:pt idx="1">
                  <c:v>0.02</c:v>
                </c:pt>
                <c:pt idx="2">
                  <c:v>0.02</c:v>
                </c:pt>
                <c:pt idx="3">
                  <c:v>0.02</c:v>
                </c:pt>
              </c:numCache>
            </c:numRef>
          </c:val>
          <c:extLst>
            <c:ext xmlns:c16="http://schemas.microsoft.com/office/drawing/2014/chart" uri="{C3380CC4-5D6E-409C-BE32-E72D297353CC}">
              <c16:uniqueId val="{00000002-3883-439B-ABBE-F1D1E684CE05}"/>
            </c:ext>
          </c:extLst>
        </c:ser>
        <c:ser>
          <c:idx val="3"/>
          <c:order val="3"/>
          <c:tx>
            <c:strRef>
              <c:f>Sheet1!$E$2</c:f>
              <c:strCache>
                <c:ptCount val="1"/>
                <c:pt idx="0">
                  <c:v>Don’t know</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Mar 2017</c:v>
                </c:pt>
                <c:pt idx="1">
                  <c:v>Mar 2018</c:v>
                </c:pt>
                <c:pt idx="2">
                  <c:v>Mar 2019</c:v>
                </c:pt>
                <c:pt idx="3">
                  <c:v>Feb 2021</c:v>
                </c:pt>
              </c:strCache>
            </c:strRef>
          </c:cat>
          <c:val>
            <c:numRef>
              <c:f>Sheet1!$E$3:$E$6</c:f>
              <c:numCache>
                <c:formatCode>0%</c:formatCode>
                <c:ptCount val="4"/>
                <c:pt idx="0">
                  <c:v>0.12</c:v>
                </c:pt>
                <c:pt idx="1">
                  <c:v>0.12</c:v>
                </c:pt>
                <c:pt idx="2">
                  <c:v>0.11</c:v>
                </c:pt>
                <c:pt idx="3">
                  <c:v>0.1</c:v>
                </c:pt>
              </c:numCache>
            </c:numRef>
          </c:val>
          <c:extLst>
            <c:ext xmlns:c16="http://schemas.microsoft.com/office/drawing/2014/chart" uri="{C3380CC4-5D6E-409C-BE32-E72D297353CC}">
              <c16:uniqueId val="{00000003-3883-439B-ABBE-F1D1E684CE05}"/>
            </c:ext>
          </c:extLst>
        </c:ser>
        <c:dLbls>
          <c:showLegendKey val="0"/>
          <c:showVal val="0"/>
          <c:showCatName val="0"/>
          <c:showSerName val="0"/>
          <c:showPercent val="0"/>
          <c:showBubbleSize val="0"/>
        </c:dLbls>
        <c:gapWidth val="60"/>
        <c:overlap val="100"/>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chemeClr val="accent2">
                <a:lumMod val="50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en-US" sz="900" b="1" i="0" baseline="0" dirty="0">
                <a:effectLst/>
              </a:rPr>
              <a:t>Those who are fairly comfortable financially</a:t>
            </a:r>
            <a:endParaRPr lang="en-GB" sz="300" dirty="0">
              <a:effectLst/>
            </a:endParaRPr>
          </a:p>
        </c:rich>
      </c:tx>
      <c:layout>
        <c:manualLayout>
          <c:xMode val="edge"/>
          <c:yMode val="edge"/>
          <c:x val="0.11870779713769693"/>
          <c:y val="0"/>
        </c:manualLayout>
      </c:layout>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4468912340314308E-2"/>
          <c:y val="0.12318213787221312"/>
          <c:w val="0.84781422550396968"/>
          <c:h val="0.76657082310612412"/>
        </c:manualLayout>
      </c:layout>
      <c:barChart>
        <c:barDir val="col"/>
        <c:grouping val="percentStacked"/>
        <c:varyColors val="0"/>
        <c:ser>
          <c:idx val="2"/>
          <c:order val="0"/>
          <c:tx>
            <c:strRef>
              <c:f>Sheet1!$D$2</c:f>
              <c:strCache>
                <c:ptCount val="1"/>
                <c:pt idx="0">
                  <c:v>Not enough</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Mar 2017</c:v>
                </c:pt>
                <c:pt idx="1">
                  <c:v>Mar 2018</c:v>
                </c:pt>
                <c:pt idx="2">
                  <c:v>Mar 2019</c:v>
                </c:pt>
                <c:pt idx="3">
                  <c:v>Feb 2021</c:v>
                </c:pt>
              </c:strCache>
            </c:strRef>
          </c:cat>
          <c:val>
            <c:numRef>
              <c:f>Sheet1!$D$3:$D$6</c:f>
              <c:numCache>
                <c:formatCode>0%</c:formatCode>
                <c:ptCount val="4"/>
                <c:pt idx="0">
                  <c:v>0.08</c:v>
                </c:pt>
                <c:pt idx="1">
                  <c:v>7.0000000000000007E-2</c:v>
                </c:pt>
                <c:pt idx="2">
                  <c:v>0.08</c:v>
                </c:pt>
                <c:pt idx="3">
                  <c:v>7.0000000000000007E-2</c:v>
                </c:pt>
              </c:numCache>
            </c:numRef>
          </c:val>
          <c:extLst>
            <c:ext xmlns:c16="http://schemas.microsoft.com/office/drawing/2014/chart" uri="{C3380CC4-5D6E-409C-BE32-E72D297353CC}">
              <c16:uniqueId val="{00000000-8171-4A8C-89AB-DCAF2B6CFA77}"/>
            </c:ext>
          </c:extLst>
        </c:ser>
        <c:ser>
          <c:idx val="1"/>
          <c:order val="1"/>
          <c:tx>
            <c:strRef>
              <c:f>Sheet1!$C$2</c:f>
              <c:strCache>
                <c:ptCount val="1"/>
                <c:pt idx="0">
                  <c:v>Right amount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Mar 2017</c:v>
                </c:pt>
                <c:pt idx="1">
                  <c:v>Mar 2018</c:v>
                </c:pt>
                <c:pt idx="2">
                  <c:v>Mar 2019</c:v>
                </c:pt>
                <c:pt idx="3">
                  <c:v>Feb 2021</c:v>
                </c:pt>
              </c:strCache>
            </c:strRef>
          </c:cat>
          <c:val>
            <c:numRef>
              <c:f>Sheet1!$C$3:$C$6</c:f>
              <c:numCache>
                <c:formatCode>0%</c:formatCode>
                <c:ptCount val="4"/>
                <c:pt idx="0">
                  <c:v>0.51</c:v>
                </c:pt>
                <c:pt idx="1">
                  <c:v>0.55000000000000004</c:v>
                </c:pt>
                <c:pt idx="2">
                  <c:v>0.55000000000000004</c:v>
                </c:pt>
                <c:pt idx="3">
                  <c:v>0.57999999999999996</c:v>
                </c:pt>
              </c:numCache>
            </c:numRef>
          </c:val>
          <c:extLst>
            <c:ext xmlns:c16="http://schemas.microsoft.com/office/drawing/2014/chart" uri="{C3380CC4-5D6E-409C-BE32-E72D297353CC}">
              <c16:uniqueId val="{00000001-8171-4A8C-89AB-DCAF2B6CFA77}"/>
            </c:ext>
          </c:extLst>
        </c:ser>
        <c:ser>
          <c:idx val="0"/>
          <c:order val="2"/>
          <c:tx>
            <c:strRef>
              <c:f>Sheet1!$B$2</c:f>
              <c:strCache>
                <c:ptCount val="1"/>
                <c:pt idx="0">
                  <c:v>Too much</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Mar 2017</c:v>
                </c:pt>
                <c:pt idx="1">
                  <c:v>Mar 2018</c:v>
                </c:pt>
                <c:pt idx="2">
                  <c:v>Mar 2019</c:v>
                </c:pt>
                <c:pt idx="3">
                  <c:v>Feb 2021</c:v>
                </c:pt>
              </c:strCache>
            </c:strRef>
          </c:cat>
          <c:val>
            <c:numRef>
              <c:f>Sheet1!$B$3:$B$6</c:f>
              <c:numCache>
                <c:formatCode>0%</c:formatCode>
                <c:ptCount val="4"/>
                <c:pt idx="0">
                  <c:v>0.26</c:v>
                </c:pt>
                <c:pt idx="1">
                  <c:v>0.21</c:v>
                </c:pt>
                <c:pt idx="2">
                  <c:v>0.21</c:v>
                </c:pt>
                <c:pt idx="3">
                  <c:v>0.21</c:v>
                </c:pt>
              </c:numCache>
            </c:numRef>
          </c:val>
          <c:extLst>
            <c:ext xmlns:c16="http://schemas.microsoft.com/office/drawing/2014/chart" uri="{C3380CC4-5D6E-409C-BE32-E72D297353CC}">
              <c16:uniqueId val="{00000002-8171-4A8C-89AB-DCAF2B6CFA77}"/>
            </c:ext>
          </c:extLst>
        </c:ser>
        <c:ser>
          <c:idx val="3"/>
          <c:order val="3"/>
          <c:tx>
            <c:strRef>
              <c:f>Sheet1!$E$2</c:f>
              <c:strCache>
                <c:ptCount val="1"/>
                <c:pt idx="0">
                  <c:v>Don’t know</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Mar 2017</c:v>
                </c:pt>
                <c:pt idx="1">
                  <c:v>Mar 2018</c:v>
                </c:pt>
                <c:pt idx="2">
                  <c:v>Mar 2019</c:v>
                </c:pt>
                <c:pt idx="3">
                  <c:v>Feb 2021</c:v>
                </c:pt>
              </c:strCache>
            </c:strRef>
          </c:cat>
          <c:val>
            <c:numRef>
              <c:f>Sheet1!$E$3:$E$6</c:f>
              <c:numCache>
                <c:formatCode>0%</c:formatCode>
                <c:ptCount val="4"/>
                <c:pt idx="0">
                  <c:v>0.15</c:v>
                </c:pt>
                <c:pt idx="1">
                  <c:v>0.16</c:v>
                </c:pt>
                <c:pt idx="2">
                  <c:v>0.15</c:v>
                </c:pt>
                <c:pt idx="3">
                  <c:v>0.14000000000000001</c:v>
                </c:pt>
              </c:numCache>
            </c:numRef>
          </c:val>
          <c:extLst>
            <c:ext xmlns:c16="http://schemas.microsoft.com/office/drawing/2014/chart" uri="{C3380CC4-5D6E-409C-BE32-E72D297353CC}">
              <c16:uniqueId val="{00000003-8171-4A8C-89AB-DCAF2B6CFA77}"/>
            </c:ext>
          </c:extLst>
        </c:ser>
        <c:dLbls>
          <c:showLegendKey val="0"/>
          <c:showVal val="0"/>
          <c:showCatName val="0"/>
          <c:showSerName val="0"/>
          <c:showPercent val="0"/>
          <c:showBubbleSize val="0"/>
        </c:dLbls>
        <c:gapWidth val="60"/>
        <c:overlap val="100"/>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chemeClr val="accent2">
                <a:lumMod val="50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67145596256473E-2"/>
          <c:y val="0.12218557564892041"/>
          <c:w val="0.9676173785909602"/>
          <c:h val="0.71369415997349028"/>
        </c:manualLayout>
      </c:layout>
      <c:barChart>
        <c:barDir val="col"/>
        <c:grouping val="clustered"/>
        <c:varyColors val="0"/>
        <c:ser>
          <c:idx val="0"/>
          <c:order val="0"/>
          <c:tx>
            <c:strRef>
              <c:f>Sheet1!$B$1</c:f>
              <c:strCache>
                <c:ptCount val="1"/>
                <c:pt idx="0">
                  <c:v>What do you think have been the most negative impacts of coronavirus to people in your local area? Please tick up to 22</c:v>
                </c:pt>
              </c:strCache>
            </c:strRef>
          </c:tx>
          <c:spPr>
            <a:solidFill>
              <a:srgbClr val="74C476"/>
            </a:solidFill>
            <a:ln>
              <a:noFill/>
            </a:ln>
            <a:effectLst/>
          </c:spPr>
          <c:invertIfNegative val="0"/>
          <c:dPt>
            <c:idx val="6"/>
            <c:invertIfNegative val="0"/>
            <c:bubble3D val="0"/>
            <c:spPr>
              <a:solidFill>
                <a:srgbClr val="74C476"/>
              </a:solidFill>
              <a:ln>
                <a:noFill/>
              </a:ln>
              <a:effectLst/>
            </c:spPr>
            <c:extLst>
              <c:ext xmlns:c16="http://schemas.microsoft.com/office/drawing/2014/chart" uri="{C3380CC4-5D6E-409C-BE32-E72D297353CC}">
                <c16:uniqueId val="{00000001-81A7-4394-BD70-C8FA7A7CC12D}"/>
              </c:ext>
            </c:extLst>
          </c:dPt>
          <c:dPt>
            <c:idx val="8"/>
            <c:invertIfNegative val="0"/>
            <c:bubble3D val="0"/>
            <c:spPr>
              <a:solidFill>
                <a:schemeClr val="bg1">
                  <a:lumMod val="75000"/>
                </a:schemeClr>
              </a:solidFill>
              <a:ln>
                <a:noFill/>
              </a:ln>
              <a:effectLst/>
            </c:spPr>
            <c:extLst>
              <c:ext xmlns:c16="http://schemas.microsoft.com/office/drawing/2014/chart" uri="{C3380CC4-5D6E-409C-BE32-E72D297353CC}">
                <c16:uniqueId val="{00000003-81A7-4394-BD70-C8FA7A7CC12D}"/>
              </c:ext>
            </c:extLst>
          </c:dPt>
          <c:dLbls>
            <c:dLbl>
              <c:idx val="3"/>
              <c:layout>
                <c:manualLayout>
                  <c:x val="0"/>
                  <c:y val="7.229531461485830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1A7-4394-BD70-C8FA7A7CC12D}"/>
                </c:ext>
              </c:extLst>
            </c:dLbl>
            <c:dLbl>
              <c:idx val="6"/>
              <c:layout>
                <c:manualLayout>
                  <c:x val="2.183916367352537E-3"/>
                  <c:y val="3.9728012652355274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A7-4394-BD70-C8FA7A7CC12D}"/>
                </c:ext>
              </c:extLst>
            </c:dLbl>
            <c:dLbl>
              <c:idx val="7"/>
              <c:layout>
                <c:manualLayout>
                  <c:x val="0"/>
                  <c:y val="2.1112216148505173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A7-4394-BD70-C8FA7A7CC12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Employment opportunities</c:v>
                </c:pt>
                <c:pt idx="1">
                  <c:v>People's mental health</c:v>
                </c:pt>
                <c:pt idx="2">
                  <c:v>Access to education</c:v>
                </c:pt>
                <c:pt idx="3">
                  <c:v>People's physical health</c:v>
                </c:pt>
                <c:pt idx="4">
                  <c:v>Lack of social contact</c:v>
                </c:pt>
                <c:pt idx="5">
                  <c:v>Access to training</c:v>
                </c:pt>
                <c:pt idx="6">
                  <c:v>Access to childcare</c:v>
                </c:pt>
                <c:pt idx="7">
                  <c:v>Something else</c:v>
                </c:pt>
                <c:pt idx="8">
                  <c:v>Don't know</c:v>
                </c:pt>
              </c:strCache>
            </c:strRef>
          </c:cat>
          <c:val>
            <c:numRef>
              <c:f>Sheet1!$B$2:$B$10</c:f>
              <c:numCache>
                <c:formatCode>0%</c:formatCode>
                <c:ptCount val="9"/>
                <c:pt idx="0">
                  <c:v>0.47</c:v>
                </c:pt>
                <c:pt idx="1">
                  <c:v>0.46</c:v>
                </c:pt>
                <c:pt idx="2">
                  <c:v>0.33</c:v>
                </c:pt>
                <c:pt idx="3">
                  <c:v>0.2</c:v>
                </c:pt>
                <c:pt idx="4">
                  <c:v>0.15</c:v>
                </c:pt>
                <c:pt idx="5">
                  <c:v>7.0000000000000007E-2</c:v>
                </c:pt>
                <c:pt idx="6">
                  <c:v>0.04</c:v>
                </c:pt>
                <c:pt idx="7">
                  <c:v>0.03</c:v>
                </c:pt>
                <c:pt idx="8">
                  <c:v>0.08</c:v>
                </c:pt>
              </c:numCache>
            </c:numRef>
          </c:val>
          <c:extLst>
            <c:ext xmlns:c16="http://schemas.microsoft.com/office/drawing/2014/chart" uri="{C3380CC4-5D6E-409C-BE32-E72D297353CC}">
              <c16:uniqueId val="{00000007-81A7-4394-BD70-C8FA7A7CC12D}"/>
            </c:ext>
          </c:extLst>
        </c:ser>
        <c:dLbls>
          <c:dLblPos val="inEnd"/>
          <c:showLegendKey val="0"/>
          <c:showVal val="1"/>
          <c:showCatName val="0"/>
          <c:showSerName val="0"/>
          <c:showPercent val="0"/>
          <c:showBubbleSize val="0"/>
        </c:dLbls>
        <c:gapWidth val="20"/>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rgbClr val="238B45"/>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en-US" sz="1000" b="1" i="0" baseline="0" dirty="0">
                <a:effectLst/>
              </a:rPr>
              <a:t>Those who are the most well off</a:t>
            </a:r>
            <a:endParaRPr lang="en-GB" sz="400" dirty="0">
              <a:effectLst/>
            </a:endParaRPr>
          </a:p>
        </c:rich>
      </c:tx>
      <c:layout>
        <c:manualLayout>
          <c:xMode val="edge"/>
          <c:yMode val="edge"/>
          <c:x val="0.18381742738589207"/>
          <c:y val="0"/>
        </c:manualLayout>
      </c:layout>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4468912340314308E-2"/>
          <c:y val="0.12318213787221312"/>
          <c:w val="0.84781422550396968"/>
          <c:h val="0.76657082310612412"/>
        </c:manualLayout>
      </c:layout>
      <c:barChart>
        <c:barDir val="col"/>
        <c:grouping val="percentStacked"/>
        <c:varyColors val="0"/>
        <c:ser>
          <c:idx val="2"/>
          <c:order val="0"/>
          <c:tx>
            <c:strRef>
              <c:f>Sheet1!$D$2</c:f>
              <c:strCache>
                <c:ptCount val="1"/>
                <c:pt idx="0">
                  <c:v>Not enough</c:v>
                </c:pt>
              </c:strCache>
            </c:strRef>
          </c:tx>
          <c:spPr>
            <a:solidFill>
              <a:schemeClr val="accent2">
                <a:lumMod val="50000"/>
              </a:schemeClr>
            </a:solidFill>
            <a:ln>
              <a:noFill/>
            </a:ln>
            <a:effectLst/>
          </c:spPr>
          <c:invertIfNegative val="0"/>
          <c:dLbls>
            <c:dLbl>
              <c:idx val="0"/>
              <c:layout>
                <c:manualLayout>
                  <c:x val="0"/>
                  <c:y val="-1.532101137977182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17-4F5D-91E1-233DB98E9790}"/>
                </c:ext>
              </c:extLst>
            </c:dLbl>
            <c:dLbl>
              <c:idx val="1"/>
              <c:layout>
                <c:manualLayout>
                  <c:x val="0"/>
                  <c:y val="-1.532101137977182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17-4F5D-91E1-233DB98E9790}"/>
                </c:ext>
              </c:extLst>
            </c:dLbl>
            <c:dLbl>
              <c:idx val="2"/>
              <c:layout>
                <c:manualLayout>
                  <c:x val="0"/>
                  <c:y val="-1.532101137977182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17-4F5D-91E1-233DB98E9790}"/>
                </c:ext>
              </c:extLst>
            </c:dLbl>
            <c:dLbl>
              <c:idx val="3"/>
              <c:layout>
                <c:manualLayout>
                  <c:x val="0"/>
                  <c:y val="-1.53210113797716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17-4F5D-91E1-233DB98E979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Mar 2017</c:v>
                </c:pt>
                <c:pt idx="1">
                  <c:v>Mar 2018</c:v>
                </c:pt>
                <c:pt idx="2">
                  <c:v>Mar 2019</c:v>
                </c:pt>
                <c:pt idx="3">
                  <c:v>Feb 2021</c:v>
                </c:pt>
              </c:strCache>
            </c:strRef>
          </c:cat>
          <c:val>
            <c:numRef>
              <c:f>Sheet1!$D$3:$D$6</c:f>
              <c:numCache>
                <c:formatCode>0%</c:formatCode>
                <c:ptCount val="4"/>
                <c:pt idx="0">
                  <c:v>0.03</c:v>
                </c:pt>
                <c:pt idx="1">
                  <c:v>0.03</c:v>
                </c:pt>
                <c:pt idx="2">
                  <c:v>0.03</c:v>
                </c:pt>
                <c:pt idx="3">
                  <c:v>0.03</c:v>
                </c:pt>
              </c:numCache>
            </c:numRef>
          </c:val>
          <c:extLst>
            <c:ext xmlns:c16="http://schemas.microsoft.com/office/drawing/2014/chart" uri="{C3380CC4-5D6E-409C-BE32-E72D297353CC}">
              <c16:uniqueId val="{00000000-F256-4ADB-A530-5A5B0460CC71}"/>
            </c:ext>
          </c:extLst>
        </c:ser>
        <c:ser>
          <c:idx val="1"/>
          <c:order val="1"/>
          <c:tx>
            <c:strRef>
              <c:f>Sheet1!$C$2</c:f>
              <c:strCache>
                <c:ptCount val="1"/>
                <c:pt idx="0">
                  <c:v>Right amount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Mar 2017</c:v>
                </c:pt>
                <c:pt idx="1">
                  <c:v>Mar 2018</c:v>
                </c:pt>
                <c:pt idx="2">
                  <c:v>Mar 2019</c:v>
                </c:pt>
                <c:pt idx="3">
                  <c:v>Feb 2021</c:v>
                </c:pt>
              </c:strCache>
            </c:strRef>
          </c:cat>
          <c:val>
            <c:numRef>
              <c:f>Sheet1!$C$3:$C$6</c:f>
              <c:numCache>
                <c:formatCode>0%</c:formatCode>
                <c:ptCount val="4"/>
                <c:pt idx="0">
                  <c:v>0.22</c:v>
                </c:pt>
                <c:pt idx="1">
                  <c:v>0.23</c:v>
                </c:pt>
                <c:pt idx="2">
                  <c:v>0.24</c:v>
                </c:pt>
                <c:pt idx="3">
                  <c:v>0.22</c:v>
                </c:pt>
              </c:numCache>
            </c:numRef>
          </c:val>
          <c:extLst>
            <c:ext xmlns:c16="http://schemas.microsoft.com/office/drawing/2014/chart" uri="{C3380CC4-5D6E-409C-BE32-E72D297353CC}">
              <c16:uniqueId val="{00000001-F256-4ADB-A530-5A5B0460CC71}"/>
            </c:ext>
          </c:extLst>
        </c:ser>
        <c:ser>
          <c:idx val="0"/>
          <c:order val="2"/>
          <c:tx>
            <c:strRef>
              <c:f>Sheet1!$B$2</c:f>
              <c:strCache>
                <c:ptCount val="1"/>
                <c:pt idx="0">
                  <c:v>Too much</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Mar 2017</c:v>
                </c:pt>
                <c:pt idx="1">
                  <c:v>Mar 2018</c:v>
                </c:pt>
                <c:pt idx="2">
                  <c:v>Mar 2019</c:v>
                </c:pt>
                <c:pt idx="3">
                  <c:v>Feb 2021</c:v>
                </c:pt>
              </c:strCache>
            </c:strRef>
          </c:cat>
          <c:val>
            <c:numRef>
              <c:f>Sheet1!$B$3:$B$6</c:f>
              <c:numCache>
                <c:formatCode>0%</c:formatCode>
                <c:ptCount val="4"/>
                <c:pt idx="0">
                  <c:v>0.57999999999999996</c:v>
                </c:pt>
                <c:pt idx="1">
                  <c:v>0.55000000000000004</c:v>
                </c:pt>
                <c:pt idx="2">
                  <c:v>0.56000000000000005</c:v>
                </c:pt>
                <c:pt idx="3">
                  <c:v>0.6</c:v>
                </c:pt>
              </c:numCache>
            </c:numRef>
          </c:val>
          <c:extLst>
            <c:ext xmlns:c16="http://schemas.microsoft.com/office/drawing/2014/chart" uri="{C3380CC4-5D6E-409C-BE32-E72D297353CC}">
              <c16:uniqueId val="{00000002-F256-4ADB-A530-5A5B0460CC71}"/>
            </c:ext>
          </c:extLst>
        </c:ser>
        <c:ser>
          <c:idx val="3"/>
          <c:order val="3"/>
          <c:tx>
            <c:strRef>
              <c:f>Sheet1!$E$2</c:f>
              <c:strCache>
                <c:ptCount val="1"/>
                <c:pt idx="0">
                  <c:v>Don’t know</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Mar 2017</c:v>
                </c:pt>
                <c:pt idx="1">
                  <c:v>Mar 2018</c:v>
                </c:pt>
                <c:pt idx="2">
                  <c:v>Mar 2019</c:v>
                </c:pt>
                <c:pt idx="3">
                  <c:v>Feb 2021</c:v>
                </c:pt>
              </c:strCache>
            </c:strRef>
          </c:cat>
          <c:val>
            <c:numRef>
              <c:f>Sheet1!$E$3:$E$6</c:f>
              <c:numCache>
                <c:formatCode>0%</c:formatCode>
                <c:ptCount val="4"/>
                <c:pt idx="0">
                  <c:v>0.17</c:v>
                </c:pt>
                <c:pt idx="1">
                  <c:v>0.19</c:v>
                </c:pt>
                <c:pt idx="2">
                  <c:v>0.17</c:v>
                </c:pt>
                <c:pt idx="3">
                  <c:v>0.16</c:v>
                </c:pt>
              </c:numCache>
            </c:numRef>
          </c:val>
          <c:extLst>
            <c:ext xmlns:c16="http://schemas.microsoft.com/office/drawing/2014/chart" uri="{C3380CC4-5D6E-409C-BE32-E72D297353CC}">
              <c16:uniqueId val="{00000003-F256-4ADB-A530-5A5B0460CC71}"/>
            </c:ext>
          </c:extLst>
        </c:ser>
        <c:dLbls>
          <c:dLblPos val="ctr"/>
          <c:showLegendKey val="0"/>
          <c:showVal val="1"/>
          <c:showCatName val="0"/>
          <c:showSerName val="0"/>
          <c:showPercent val="0"/>
          <c:showBubbleSize val="0"/>
        </c:dLbls>
        <c:gapWidth val="60"/>
        <c:overlap val="100"/>
        <c:axId val="536084944"/>
        <c:axId val="536084616"/>
      </c:barChart>
      <c:catAx>
        <c:axId val="536084944"/>
        <c:scaling>
          <c:orientation val="minMax"/>
        </c:scaling>
        <c:delete val="0"/>
        <c:axPos val="b"/>
        <c:numFmt formatCode="General" sourceLinked="1"/>
        <c:majorTickMark val="none"/>
        <c:minorTickMark val="none"/>
        <c:tickLblPos val="nextTo"/>
        <c:spPr>
          <a:noFill/>
          <a:ln w="9525" cap="flat" cmpd="sng" algn="ctr">
            <a:solidFill>
              <a:schemeClr val="accent2">
                <a:lumMod val="50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max val="1"/>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67145596256473E-2"/>
          <c:y val="0.12218557564892041"/>
          <c:w val="0.9676173785909602"/>
          <c:h val="0.71369415997349028"/>
        </c:manualLayout>
      </c:layout>
      <c:barChart>
        <c:barDir val="bar"/>
        <c:grouping val="clustered"/>
        <c:varyColors val="0"/>
        <c:ser>
          <c:idx val="0"/>
          <c:order val="0"/>
          <c:tx>
            <c:strRef>
              <c:f>Sheet1!$B$1</c:f>
              <c:strCache>
                <c:ptCount val="1"/>
                <c:pt idx="0">
                  <c:v>What do you think have been the most negative impacts of coronavirus to people in your local area? Please tick up to 22</c:v>
                </c:pt>
              </c:strCache>
            </c:strRef>
          </c:tx>
          <c:spPr>
            <a:solidFill>
              <a:srgbClr val="74C476"/>
            </a:solidFill>
            <a:ln>
              <a:noFill/>
            </a:ln>
            <a:effectLst/>
          </c:spPr>
          <c:invertIfNegative val="0"/>
          <c:dPt>
            <c:idx val="0"/>
            <c:invertIfNegative val="0"/>
            <c:bubble3D val="0"/>
            <c:spPr>
              <a:solidFill>
                <a:srgbClr val="EDF8E9"/>
              </a:solidFill>
              <a:ln>
                <a:noFill/>
              </a:ln>
              <a:effectLst/>
            </c:spPr>
            <c:extLst>
              <c:ext xmlns:c16="http://schemas.microsoft.com/office/drawing/2014/chart" uri="{C3380CC4-5D6E-409C-BE32-E72D297353CC}">
                <c16:uniqueId val="{0000000A-4B53-458C-A508-DC4494B7B97B}"/>
              </c:ext>
            </c:extLst>
          </c:dPt>
          <c:dPt>
            <c:idx val="1"/>
            <c:invertIfNegative val="0"/>
            <c:bubble3D val="0"/>
            <c:spPr>
              <a:solidFill>
                <a:srgbClr val="BAE4B3"/>
              </a:solidFill>
              <a:ln>
                <a:noFill/>
              </a:ln>
              <a:effectLst/>
            </c:spPr>
            <c:extLst>
              <c:ext xmlns:c16="http://schemas.microsoft.com/office/drawing/2014/chart" uri="{C3380CC4-5D6E-409C-BE32-E72D297353CC}">
                <c16:uniqueId val="{00000009-4B53-458C-A508-DC4494B7B97B}"/>
              </c:ext>
            </c:extLst>
          </c:dPt>
          <c:dPt>
            <c:idx val="3"/>
            <c:invertIfNegative val="0"/>
            <c:bubble3D val="0"/>
            <c:spPr>
              <a:solidFill>
                <a:srgbClr val="238B45"/>
              </a:solidFill>
              <a:ln>
                <a:noFill/>
              </a:ln>
              <a:effectLst/>
            </c:spPr>
            <c:extLst>
              <c:ext xmlns:c16="http://schemas.microsoft.com/office/drawing/2014/chart" uri="{C3380CC4-5D6E-409C-BE32-E72D297353CC}">
                <c16:uniqueId val="{00000004-4B53-458C-A508-DC4494B7B97B}"/>
              </c:ext>
            </c:extLst>
          </c:dPt>
          <c:dPt>
            <c:idx val="6"/>
            <c:invertIfNegative val="0"/>
            <c:bubble3D val="0"/>
            <c:spPr>
              <a:solidFill>
                <a:srgbClr val="74C476"/>
              </a:solidFill>
              <a:ln>
                <a:noFill/>
              </a:ln>
              <a:effectLst/>
            </c:spPr>
            <c:extLst>
              <c:ext xmlns:c16="http://schemas.microsoft.com/office/drawing/2014/chart" uri="{C3380CC4-5D6E-409C-BE32-E72D297353CC}">
                <c16:uniqueId val="{00000001-4B53-458C-A508-DC4494B7B97B}"/>
              </c:ext>
            </c:extLst>
          </c:dPt>
          <c:dPt>
            <c:idx val="8"/>
            <c:invertIfNegative val="0"/>
            <c:bubble3D val="0"/>
            <c:spPr>
              <a:solidFill>
                <a:schemeClr val="bg1">
                  <a:lumMod val="75000"/>
                </a:schemeClr>
              </a:solidFill>
              <a:ln>
                <a:noFill/>
              </a:ln>
              <a:effectLst/>
            </c:spPr>
            <c:extLst>
              <c:ext xmlns:c16="http://schemas.microsoft.com/office/drawing/2014/chart" uri="{C3380CC4-5D6E-409C-BE32-E72D297353CC}">
                <c16:uniqueId val="{00000003-4B53-458C-A508-DC4494B7B97B}"/>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A-4B53-458C-A508-DC4494B7B97B}"/>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4B53-458C-A508-DC4494B7B97B}"/>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6-4B53-458C-A508-DC4494B7B97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65+</c:v>
                </c:pt>
                <c:pt idx="1">
                  <c:v>50-64</c:v>
                </c:pt>
                <c:pt idx="2">
                  <c:v>25-49</c:v>
                </c:pt>
                <c:pt idx="3">
                  <c:v>18-24</c:v>
                </c:pt>
              </c:strCache>
            </c:strRef>
          </c:cat>
          <c:val>
            <c:numRef>
              <c:f>Sheet1!$B$2:$B$5</c:f>
              <c:numCache>
                <c:formatCode>0%</c:formatCode>
                <c:ptCount val="4"/>
                <c:pt idx="0">
                  <c:v>0.43</c:v>
                </c:pt>
                <c:pt idx="1">
                  <c:v>0.56999999999999995</c:v>
                </c:pt>
                <c:pt idx="2">
                  <c:v>0.62</c:v>
                </c:pt>
                <c:pt idx="3">
                  <c:v>0.52</c:v>
                </c:pt>
              </c:numCache>
            </c:numRef>
          </c:val>
          <c:extLst>
            <c:ext xmlns:c16="http://schemas.microsoft.com/office/drawing/2014/chart" uri="{C3380CC4-5D6E-409C-BE32-E72D297353CC}">
              <c16:uniqueId val="{00000007-4B53-458C-A508-DC4494B7B97B}"/>
            </c:ext>
          </c:extLst>
        </c:ser>
        <c:dLbls>
          <c:dLblPos val="inEnd"/>
          <c:showLegendKey val="0"/>
          <c:showVal val="1"/>
          <c:showCatName val="0"/>
          <c:showSerName val="0"/>
          <c:showPercent val="0"/>
          <c:showBubbleSize val="0"/>
        </c:dLbls>
        <c:gapWidth val="20"/>
        <c:axId val="536084944"/>
        <c:axId val="536084616"/>
      </c:barChart>
      <c:catAx>
        <c:axId val="536084944"/>
        <c:scaling>
          <c:orientation val="minMax"/>
        </c:scaling>
        <c:delete val="0"/>
        <c:axPos val="l"/>
        <c:numFmt formatCode="General" sourceLinked="1"/>
        <c:majorTickMark val="none"/>
        <c:minorTickMark val="none"/>
        <c:tickLblPos val="nextTo"/>
        <c:spPr>
          <a:noFill/>
          <a:ln w="9525" cap="flat" cmpd="sng" algn="ctr">
            <a:solidFill>
              <a:srgbClr val="238B45"/>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36084616"/>
        <c:crosses val="autoZero"/>
        <c:auto val="1"/>
        <c:lblAlgn val="ctr"/>
        <c:lblOffset val="100"/>
        <c:noMultiLvlLbl val="0"/>
      </c:catAx>
      <c:valAx>
        <c:axId val="53608461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608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withinLinear" id="14">
  <a:schemeClr val="accent1"/>
</cs:colorStyle>
</file>

<file path=ppt/charts/colors24.xml><?xml version="1.0" encoding="utf-8"?>
<cs:colorStyle xmlns:cs="http://schemas.microsoft.com/office/drawing/2012/chartStyle" xmlns:a="http://schemas.openxmlformats.org/drawingml/2006/main" meth="withinLinear" id="14">
  <a:schemeClr val="accent1"/>
</cs:colorStyle>
</file>

<file path=ppt/charts/colors25.xml><?xml version="1.0" encoding="utf-8"?>
<cs:colorStyle xmlns:cs="http://schemas.microsoft.com/office/drawing/2012/chartStyle" xmlns:a="http://schemas.openxmlformats.org/drawingml/2006/main" meth="withinLinear" id="14">
  <a:schemeClr val="accent1"/>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0.2049</cdr:x>
      <cdr:y>0.08284</cdr:y>
    </cdr:from>
    <cdr:to>
      <cdr:x>0.86575</cdr:x>
      <cdr:y>0.22552</cdr:y>
    </cdr:to>
    <cdr:sp macro="" textlink="">
      <cdr:nvSpPr>
        <cdr:cNvPr id="2" name="Rectangle 1">
          <a:extLst xmlns:a="http://schemas.openxmlformats.org/drawingml/2006/main">
            <a:ext uri="{FF2B5EF4-FFF2-40B4-BE49-F238E27FC236}">
              <a16:creationId xmlns:a16="http://schemas.microsoft.com/office/drawing/2014/main" id="{CED9C667-6B10-4A15-AE94-DC97210DA009}"/>
            </a:ext>
          </a:extLst>
        </cdr:cNvPr>
        <cdr:cNvSpPr/>
      </cdr:nvSpPr>
      <cdr:spPr>
        <a:xfrm xmlns:a="http://schemas.openxmlformats.org/drawingml/2006/main">
          <a:off x="1364938" y="544844"/>
          <a:ext cx="4402200" cy="938463"/>
        </a:xfrm>
        <a:prstGeom xmlns:a="http://schemas.openxmlformats.org/drawingml/2006/main" prst="rect">
          <a:avLst/>
        </a:prstGeom>
        <a:noFill xmlns:a="http://schemas.openxmlformats.org/drawingml/2006/main"/>
        <a:ln xmlns:a="http://schemas.openxmlformats.org/drawingml/2006/main">
          <a:solidFill>
            <a:srgbClr val="238B45"/>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0.26865</cdr:x>
      <cdr:y>0.02635</cdr:y>
    </cdr:from>
    <cdr:to>
      <cdr:x>0.82396</cdr:x>
      <cdr:y>0.24995</cdr:y>
    </cdr:to>
    <cdr:sp macro="" textlink="">
      <cdr:nvSpPr>
        <cdr:cNvPr id="3" name="Rectangle 2">
          <a:extLst xmlns:a="http://schemas.openxmlformats.org/drawingml/2006/main">
            <a:ext uri="{FF2B5EF4-FFF2-40B4-BE49-F238E27FC236}">
              <a16:creationId xmlns:a16="http://schemas.microsoft.com/office/drawing/2014/main" id="{3D3FAF6A-221E-47F7-ABF3-0FB8BA8CA3C2}"/>
            </a:ext>
          </a:extLst>
        </cdr:cNvPr>
        <cdr:cNvSpPr/>
      </cdr:nvSpPr>
      <cdr:spPr>
        <a:xfrm xmlns:a="http://schemas.openxmlformats.org/drawingml/2006/main">
          <a:off x="1806016" y="90292"/>
          <a:ext cx="3733132" cy="766286"/>
        </a:xfrm>
        <a:prstGeom xmlns:a="http://schemas.openxmlformats.org/drawingml/2006/main" prst="rect">
          <a:avLst/>
        </a:prstGeom>
        <a:noFill xmlns:a="http://schemas.openxmlformats.org/drawingml/2006/main"/>
        <a:ln xmlns:a="http://schemas.openxmlformats.org/drawingml/2006/main">
          <a:solidFill>
            <a:srgbClr val="238B45"/>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0.39294</cdr:x>
      <cdr:y>0.00665</cdr:y>
    </cdr:from>
    <cdr:to>
      <cdr:x>0.60706</cdr:x>
      <cdr:y>0.13323</cdr:y>
    </cdr:to>
    <cdr:sp macro="" textlink="">
      <cdr:nvSpPr>
        <cdr:cNvPr id="2" name="Rectangle 1" descr="Legend showing colours for ethnic origin (white or BME)">
          <a:extLst xmlns:a="http://schemas.openxmlformats.org/drawingml/2006/main">
            <a:ext uri="{FF2B5EF4-FFF2-40B4-BE49-F238E27FC236}">
              <a16:creationId xmlns:a16="http://schemas.microsoft.com/office/drawing/2014/main" id="{A1B2A70D-5A53-443A-85E6-3C71A960915C}"/>
            </a:ext>
          </a:extLst>
        </cdr:cNvPr>
        <cdr:cNvSpPr/>
      </cdr:nvSpPr>
      <cdr:spPr>
        <a:xfrm xmlns:a="http://schemas.openxmlformats.org/drawingml/2006/main">
          <a:off x="2491942" y="13648"/>
          <a:ext cx="1357905" cy="259823"/>
        </a:xfrm>
        <a:prstGeom xmlns:a="http://schemas.openxmlformats.org/drawingml/2006/main" prst="rect">
          <a:avLst/>
        </a:prstGeom>
        <a:noFill xmlns:a="http://schemas.openxmlformats.org/drawingml/2006/main"/>
        <a:ln xmlns:a="http://schemas.openxmlformats.org/drawingml/2006/main">
          <a:solidFill>
            <a:srgbClr val="42918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4.xml><?xml version="1.0" encoding="utf-8"?>
<c:userShapes xmlns:c="http://schemas.openxmlformats.org/drawingml/2006/chart">
  <cdr:relSizeAnchor xmlns:cdr="http://schemas.openxmlformats.org/drawingml/2006/chartDrawing">
    <cdr:from>
      <cdr:x>0.08446</cdr:x>
      <cdr:y>0.98463</cdr:y>
    </cdr:from>
    <cdr:to>
      <cdr:x>0.97838</cdr:x>
      <cdr:y>0.98463</cdr:y>
    </cdr:to>
    <cdr:cxnSp macro="">
      <cdr:nvCxnSpPr>
        <cdr:cNvPr id="3" name="Straight Connector 2">
          <a:extLst xmlns:a="http://schemas.openxmlformats.org/drawingml/2006/main">
            <a:ext uri="{FF2B5EF4-FFF2-40B4-BE49-F238E27FC236}">
              <a16:creationId xmlns:a16="http://schemas.microsoft.com/office/drawing/2014/main" id="{C8587532-5856-4BD8-B7B8-43C685D45F03}"/>
            </a:ext>
          </a:extLst>
        </cdr:cNvPr>
        <cdr:cNvCxnSpPr/>
      </cdr:nvCxnSpPr>
      <cdr:spPr>
        <a:xfrm xmlns:a="http://schemas.openxmlformats.org/drawingml/2006/main">
          <a:off x="571146" y="6192047"/>
          <a:ext cx="6044880" cy="0"/>
        </a:xfrm>
        <a:prstGeom xmlns:a="http://schemas.openxmlformats.org/drawingml/2006/main" prst="line">
          <a:avLst/>
        </a:prstGeom>
        <a:ln xmlns:a="http://schemas.openxmlformats.org/drawingml/2006/main">
          <a:solidFill>
            <a:srgbClr val="08306B"/>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0.17633</cdr:x>
      <cdr:y>0.08769</cdr:y>
    </cdr:from>
    <cdr:to>
      <cdr:x>0.8387</cdr:x>
      <cdr:y>0.17767</cdr:y>
    </cdr:to>
    <cdr:sp macro="" textlink="">
      <cdr:nvSpPr>
        <cdr:cNvPr id="2" name="Rectangle 1">
          <a:extLst xmlns:a="http://schemas.openxmlformats.org/drawingml/2006/main">
            <a:ext uri="{FF2B5EF4-FFF2-40B4-BE49-F238E27FC236}">
              <a16:creationId xmlns:a16="http://schemas.microsoft.com/office/drawing/2014/main" id="{4DC7FFFD-E384-4E85-BD9B-4B932CBC4317}"/>
            </a:ext>
          </a:extLst>
        </cdr:cNvPr>
        <cdr:cNvSpPr/>
      </cdr:nvSpPr>
      <cdr:spPr>
        <a:xfrm xmlns:a="http://schemas.openxmlformats.org/drawingml/2006/main">
          <a:off x="1210342" y="268696"/>
          <a:ext cx="4546600" cy="275730"/>
        </a:xfrm>
        <a:prstGeom xmlns:a="http://schemas.openxmlformats.org/drawingml/2006/main" prst="rect">
          <a:avLst/>
        </a:prstGeom>
        <a:noFill xmlns:a="http://schemas.openxmlformats.org/drawingml/2006/main"/>
        <a:ln xmlns:a="http://schemas.openxmlformats.org/drawingml/2006/main">
          <a:solidFill>
            <a:srgbClr val="08306B"/>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6.xml><?xml version="1.0" encoding="utf-8"?>
<c:userShapes xmlns:c="http://schemas.openxmlformats.org/drawingml/2006/chart">
  <cdr:relSizeAnchor xmlns:cdr="http://schemas.openxmlformats.org/drawingml/2006/chartDrawing">
    <cdr:from>
      <cdr:x>0.2951</cdr:x>
      <cdr:y>0.0493</cdr:y>
    </cdr:from>
    <cdr:to>
      <cdr:x>0.82977</cdr:x>
      <cdr:y>0.23628</cdr:y>
    </cdr:to>
    <cdr:sp macro="" textlink="">
      <cdr:nvSpPr>
        <cdr:cNvPr id="2" name="Rectangle 1">
          <a:extLst xmlns:a="http://schemas.openxmlformats.org/drawingml/2006/main">
            <a:ext uri="{FF2B5EF4-FFF2-40B4-BE49-F238E27FC236}">
              <a16:creationId xmlns:a16="http://schemas.microsoft.com/office/drawing/2014/main" id="{2453C598-6861-4008-B296-0E127E1EA51F}"/>
            </a:ext>
          </a:extLst>
        </cdr:cNvPr>
        <cdr:cNvSpPr/>
      </cdr:nvSpPr>
      <cdr:spPr>
        <a:xfrm xmlns:a="http://schemas.openxmlformats.org/drawingml/2006/main">
          <a:off x="2008618" y="155669"/>
          <a:ext cx="3639312" cy="590404"/>
        </a:xfrm>
        <a:prstGeom xmlns:a="http://schemas.openxmlformats.org/drawingml/2006/main" prst="rect">
          <a:avLst/>
        </a:prstGeom>
        <a:noFill xmlns:a="http://schemas.openxmlformats.org/drawingml/2006/main"/>
        <a:ln xmlns:a="http://schemas.openxmlformats.org/drawingml/2006/main">
          <a:solidFill>
            <a:schemeClr val="accent6">
              <a:lumMod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drawings/drawing7.xml><?xml version="1.0" encoding="utf-8"?>
<c:userShapes xmlns:c="http://schemas.openxmlformats.org/drawingml/2006/chart">
  <cdr:relSizeAnchor xmlns:cdr="http://schemas.openxmlformats.org/drawingml/2006/chartDrawing">
    <cdr:from>
      <cdr:x>0.69159</cdr:x>
      <cdr:y>0.31793</cdr:y>
    </cdr:from>
    <cdr:to>
      <cdr:x>0.94482</cdr:x>
      <cdr:y>0.39769</cdr:y>
    </cdr:to>
    <cdr:sp macro="" textlink="">
      <cdr:nvSpPr>
        <cdr:cNvPr id="2" name="TextBox 1"/>
        <cdr:cNvSpPr txBox="1"/>
      </cdr:nvSpPr>
      <cdr:spPr>
        <a:xfrm xmlns:a="http://schemas.openxmlformats.org/drawingml/2006/main">
          <a:off x="2676369" y="782640"/>
          <a:ext cx="979964" cy="196346"/>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noAutofit/>
        </a:bodyPr>
        <a:lstStyle xmlns:a="http://schemas.openxmlformats.org/drawingml/2006/main"/>
        <a:p xmlns:a="http://schemas.openxmlformats.org/drawingml/2006/main">
          <a:pPr algn="ctr"/>
          <a:r>
            <a:rPr lang="en-GB" sz="800" dirty="0">
              <a:solidFill>
                <a:schemeClr val="tx1">
                  <a:lumMod val="65000"/>
                  <a:lumOff val="35000"/>
                </a:schemeClr>
              </a:solidFill>
            </a:rPr>
            <a:t>Large differences</a:t>
          </a:r>
        </a:p>
      </cdr:txBody>
    </cdr:sp>
  </cdr:relSizeAnchor>
  <cdr:relSizeAnchor xmlns:cdr="http://schemas.openxmlformats.org/drawingml/2006/chartDrawing">
    <cdr:from>
      <cdr:x>0.71868</cdr:x>
      <cdr:y>0.57095</cdr:y>
    </cdr:from>
    <cdr:to>
      <cdr:x>0.89804</cdr:x>
      <cdr:y>0.70239</cdr:y>
    </cdr:to>
    <cdr:sp macro="" textlink="">
      <cdr:nvSpPr>
        <cdr:cNvPr id="3" name="TextBox 1"/>
        <cdr:cNvSpPr txBox="1"/>
      </cdr:nvSpPr>
      <cdr:spPr>
        <a:xfrm xmlns:a="http://schemas.openxmlformats.org/drawingml/2006/main">
          <a:off x="2781182" y="1405509"/>
          <a:ext cx="694117" cy="323574"/>
        </a:xfrm>
        <a:prstGeom xmlns:a="http://schemas.openxmlformats.org/drawingml/2006/main" prst="rect">
          <a:avLst/>
        </a:prstGeom>
        <a:noFill xmlns:a="http://schemas.openxmlformats.org/drawingml/2006/main"/>
      </cdr:spPr>
      <cdr:txBody>
        <a:bodyPr xmlns:a="http://schemas.openxmlformats.org/drawingml/2006/main" wrap="square" lIns="36000" tIns="36000" rIns="36000" bIns="3600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800" dirty="0">
              <a:solidFill>
                <a:schemeClr val="tx1">
                  <a:lumMod val="65000"/>
                  <a:lumOff val="35000"/>
                </a:schemeClr>
              </a:solidFill>
            </a:rPr>
            <a:t>Not very much / </a:t>
          </a:r>
        </a:p>
        <a:p xmlns:a="http://schemas.openxmlformats.org/drawingml/2006/main">
          <a:pPr algn="ctr"/>
          <a:r>
            <a:rPr lang="en-GB" sz="800" dirty="0">
              <a:solidFill>
                <a:schemeClr val="tx1">
                  <a:lumMod val="65000"/>
                  <a:lumOff val="35000"/>
                </a:schemeClr>
              </a:solidFill>
            </a:rPr>
            <a:t>no difference</a:t>
          </a:r>
        </a:p>
      </cdr:txBody>
    </cdr:sp>
  </cdr:relSizeAnchor>
  <cdr:relSizeAnchor xmlns:cdr="http://schemas.openxmlformats.org/drawingml/2006/chartDrawing">
    <cdr:from>
      <cdr:x>0.68066</cdr:x>
      <cdr:y>0.78929</cdr:y>
    </cdr:from>
    <cdr:to>
      <cdr:x>0.88454</cdr:x>
      <cdr:y>0.86905</cdr:y>
    </cdr:to>
    <cdr:sp macro="" textlink="">
      <cdr:nvSpPr>
        <cdr:cNvPr id="4" name="TextBox 1"/>
        <cdr:cNvSpPr txBox="1"/>
      </cdr:nvSpPr>
      <cdr:spPr>
        <a:xfrm xmlns:a="http://schemas.openxmlformats.org/drawingml/2006/main">
          <a:off x="2634042" y="1943006"/>
          <a:ext cx="788987" cy="196345"/>
        </a:xfrm>
        <a:prstGeom xmlns:a="http://schemas.openxmlformats.org/drawingml/2006/main" prst="rect">
          <a:avLst/>
        </a:prstGeom>
        <a:noFill xmlns:a="http://schemas.openxmlformats.org/drawingml/2006/main"/>
      </cdr:spPr>
      <cdr:txBody>
        <a:bodyPr xmlns:a="http://schemas.openxmlformats.org/drawingml/2006/main" wrap="square" lIns="36000" tIns="36000" rIns="36000" bIns="3600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800" dirty="0">
              <a:solidFill>
                <a:schemeClr val="tx1">
                  <a:lumMod val="65000"/>
                  <a:lumOff val="35000"/>
                </a:schemeClr>
              </a:solidFill>
            </a:rPr>
            <a:t>Don’t know</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099" cy="497205"/>
          </a:xfrm>
          <a:prstGeom prst="rect">
            <a:avLst/>
          </a:prstGeom>
        </p:spPr>
        <p:txBody>
          <a:bodyPr vert="horz" lIns="95939" tIns="47969" rIns="95939" bIns="47969" rtlCol="0"/>
          <a:lstStyle>
            <a:lvl1pPr algn="l">
              <a:defRPr sz="1300"/>
            </a:lvl1pPr>
          </a:lstStyle>
          <a:p>
            <a:endParaRPr lang="en-GB"/>
          </a:p>
        </p:txBody>
      </p:sp>
      <p:sp>
        <p:nvSpPr>
          <p:cNvPr id="3" name="Date Placeholder 2"/>
          <p:cNvSpPr>
            <a:spLocks noGrp="1"/>
          </p:cNvSpPr>
          <p:nvPr>
            <p:ph type="dt" sz="quarter" idx="1"/>
          </p:nvPr>
        </p:nvSpPr>
        <p:spPr>
          <a:xfrm>
            <a:off x="3854939" y="0"/>
            <a:ext cx="2949099" cy="497205"/>
          </a:xfrm>
          <a:prstGeom prst="rect">
            <a:avLst/>
          </a:prstGeom>
        </p:spPr>
        <p:txBody>
          <a:bodyPr vert="horz" lIns="95939" tIns="47969" rIns="95939" bIns="47969" rtlCol="0"/>
          <a:lstStyle>
            <a:lvl1pPr algn="r">
              <a:defRPr sz="1300"/>
            </a:lvl1pPr>
          </a:lstStyle>
          <a:p>
            <a:fld id="{7AA8A09D-DB16-4541-8231-FA0B6AC76964}" type="datetimeFigureOut">
              <a:rPr lang="en-GB" smtClean="0"/>
              <a:pPr/>
              <a:t>08/03/2021</a:t>
            </a:fld>
            <a:endParaRPr lang="en-GB"/>
          </a:p>
        </p:txBody>
      </p:sp>
      <p:sp>
        <p:nvSpPr>
          <p:cNvPr id="4" name="Footer Placeholder 3"/>
          <p:cNvSpPr>
            <a:spLocks noGrp="1"/>
          </p:cNvSpPr>
          <p:nvPr>
            <p:ph type="ftr" sz="quarter" idx="2"/>
          </p:nvPr>
        </p:nvSpPr>
        <p:spPr>
          <a:xfrm>
            <a:off x="1" y="9445169"/>
            <a:ext cx="2949099" cy="497205"/>
          </a:xfrm>
          <a:prstGeom prst="rect">
            <a:avLst/>
          </a:prstGeom>
        </p:spPr>
        <p:txBody>
          <a:bodyPr vert="horz" lIns="95939" tIns="47969" rIns="95939" bIns="47969" rtlCol="0" anchor="b"/>
          <a:lstStyle>
            <a:lvl1pPr algn="l">
              <a:defRPr sz="1300"/>
            </a:lvl1pPr>
          </a:lstStyle>
          <a:p>
            <a:r>
              <a:rPr lang="en-GB"/>
              <a:t>UNCLASSIFIED</a:t>
            </a:r>
          </a:p>
        </p:txBody>
      </p:sp>
      <p:sp>
        <p:nvSpPr>
          <p:cNvPr id="5" name="Slide Number Placeholder 4"/>
          <p:cNvSpPr>
            <a:spLocks noGrp="1"/>
          </p:cNvSpPr>
          <p:nvPr>
            <p:ph type="sldNum" sz="quarter" idx="3"/>
          </p:nvPr>
        </p:nvSpPr>
        <p:spPr>
          <a:xfrm>
            <a:off x="3854939" y="9445169"/>
            <a:ext cx="2949099" cy="497205"/>
          </a:xfrm>
          <a:prstGeom prst="rect">
            <a:avLst/>
          </a:prstGeom>
        </p:spPr>
        <p:txBody>
          <a:bodyPr vert="horz" lIns="95939" tIns="47969" rIns="95939" bIns="47969" rtlCol="0" anchor="b"/>
          <a:lstStyle>
            <a:lvl1pPr algn="r">
              <a:defRPr sz="1300"/>
            </a:lvl1pPr>
          </a:lstStyle>
          <a:p>
            <a:fld id="{771B85D0-C302-4FF9-A82F-C4268D575205}" type="slidenum">
              <a:rPr lang="en-GB" smtClean="0"/>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099" cy="497205"/>
          </a:xfrm>
          <a:prstGeom prst="rect">
            <a:avLst/>
          </a:prstGeom>
        </p:spPr>
        <p:txBody>
          <a:bodyPr vert="horz" lIns="95939" tIns="47969" rIns="95939" bIns="47969" rtlCol="0"/>
          <a:lstStyle>
            <a:lvl1pPr algn="l">
              <a:defRPr sz="1300"/>
            </a:lvl1pPr>
          </a:lstStyle>
          <a:p>
            <a:endParaRPr lang="en-GB"/>
          </a:p>
        </p:txBody>
      </p:sp>
      <p:sp>
        <p:nvSpPr>
          <p:cNvPr id="3" name="Date Placeholder 2"/>
          <p:cNvSpPr>
            <a:spLocks noGrp="1"/>
          </p:cNvSpPr>
          <p:nvPr>
            <p:ph type="dt" idx="1"/>
          </p:nvPr>
        </p:nvSpPr>
        <p:spPr>
          <a:xfrm>
            <a:off x="3854939" y="0"/>
            <a:ext cx="2949099" cy="497205"/>
          </a:xfrm>
          <a:prstGeom prst="rect">
            <a:avLst/>
          </a:prstGeom>
        </p:spPr>
        <p:txBody>
          <a:bodyPr vert="horz" lIns="95939" tIns="47969" rIns="95939" bIns="47969" rtlCol="0"/>
          <a:lstStyle>
            <a:lvl1pPr algn="r">
              <a:defRPr sz="1300"/>
            </a:lvl1pPr>
          </a:lstStyle>
          <a:p>
            <a:fld id="{5DECC27F-1B7E-4D63-96B2-C39BB5B635AA}" type="datetimeFigureOut">
              <a:rPr lang="en-GB" smtClean="0"/>
              <a:pPr/>
              <a:t>08/03/2021</a:t>
            </a:fld>
            <a:endParaRPr lang="en-GB"/>
          </a:p>
        </p:txBody>
      </p:sp>
      <p:sp>
        <p:nvSpPr>
          <p:cNvPr id="4" name="Slide Image Placeholder 3"/>
          <p:cNvSpPr>
            <a:spLocks noGrp="1" noRot="1" noChangeAspect="1"/>
          </p:cNvSpPr>
          <p:nvPr>
            <p:ph type="sldImg" idx="2"/>
          </p:nvPr>
        </p:nvSpPr>
        <p:spPr>
          <a:xfrm>
            <a:off x="766763" y="746125"/>
            <a:ext cx="5272087" cy="3729038"/>
          </a:xfrm>
          <a:prstGeom prst="rect">
            <a:avLst/>
          </a:prstGeom>
          <a:noFill/>
          <a:ln w="12700">
            <a:solidFill>
              <a:prstClr val="black"/>
            </a:solidFill>
          </a:ln>
        </p:spPr>
        <p:txBody>
          <a:bodyPr vert="horz" lIns="95939" tIns="47969" rIns="95939" bIns="47969" rtlCol="0" anchor="ctr"/>
          <a:lstStyle/>
          <a:p>
            <a:endParaRPr lang="en-GB"/>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5939" tIns="47969" rIns="95939" bIns="4796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45169"/>
            <a:ext cx="2949099" cy="497205"/>
          </a:xfrm>
          <a:prstGeom prst="rect">
            <a:avLst/>
          </a:prstGeom>
        </p:spPr>
        <p:txBody>
          <a:bodyPr vert="horz" lIns="95939" tIns="47969" rIns="95939" bIns="47969" rtlCol="0" anchor="b"/>
          <a:lstStyle>
            <a:lvl1pPr algn="l">
              <a:defRPr sz="1300"/>
            </a:lvl1pPr>
          </a:lstStyle>
          <a:p>
            <a:r>
              <a:rPr lang="en-GB"/>
              <a:t>UNCLASSIFIED</a:t>
            </a:r>
          </a:p>
        </p:txBody>
      </p:sp>
      <p:sp>
        <p:nvSpPr>
          <p:cNvPr id="7" name="Slide Number Placeholder 6"/>
          <p:cNvSpPr>
            <a:spLocks noGrp="1"/>
          </p:cNvSpPr>
          <p:nvPr>
            <p:ph type="sldNum" sz="quarter" idx="5"/>
          </p:nvPr>
        </p:nvSpPr>
        <p:spPr>
          <a:xfrm>
            <a:off x="3854939" y="9445169"/>
            <a:ext cx="2949099" cy="497205"/>
          </a:xfrm>
          <a:prstGeom prst="rect">
            <a:avLst/>
          </a:prstGeom>
        </p:spPr>
        <p:txBody>
          <a:bodyPr vert="horz" lIns="95939" tIns="47969" rIns="95939" bIns="47969" rtlCol="0" anchor="b"/>
          <a:lstStyle>
            <a:lvl1pPr algn="r">
              <a:defRPr sz="1300"/>
            </a:lvl1pPr>
          </a:lstStyle>
          <a:p>
            <a:fld id="{F8A3B367-2A64-40C3-9CFC-2FE6C454C203}" type="slidenum">
              <a:rPr lang="en-GB" smtClean="0"/>
              <a:pPr/>
              <a:t>‹#›</a:t>
            </a:fld>
            <a:endParaRPr lang="en-GB"/>
          </a:p>
        </p:txBody>
      </p:sp>
    </p:spTree>
  </p:cSld>
  <p:clrMap bg1="lt1" tx1="dk1" bg2="lt2" tx2="dk2" accent1="accent1" accent2="accent2" accent3="accent3" accent4="accent4" accent5="accent5" accent6="accent6" hlink="hlink" folHlink="folHlink"/>
  <p:hf hdr="0" dt="0"/>
  <p:notesStyle>
    <a:lvl1pPr marL="0" algn="l" defTabSz="877732" rtl="0" eaLnBrk="1" latinLnBrk="0" hangingPunct="1">
      <a:defRPr sz="1200" kern="1200">
        <a:solidFill>
          <a:schemeClr val="tx1"/>
        </a:solidFill>
        <a:latin typeface="+mn-lt"/>
        <a:ea typeface="+mn-ea"/>
        <a:cs typeface="+mn-cs"/>
      </a:defRPr>
    </a:lvl1pPr>
    <a:lvl2pPr marL="438866" algn="l" defTabSz="877732" rtl="0" eaLnBrk="1" latinLnBrk="0" hangingPunct="1">
      <a:defRPr sz="1200" kern="1200">
        <a:solidFill>
          <a:schemeClr val="tx1"/>
        </a:solidFill>
        <a:latin typeface="+mn-lt"/>
        <a:ea typeface="+mn-ea"/>
        <a:cs typeface="+mn-cs"/>
      </a:defRPr>
    </a:lvl2pPr>
    <a:lvl3pPr marL="877732" algn="l" defTabSz="877732" rtl="0" eaLnBrk="1" latinLnBrk="0" hangingPunct="1">
      <a:defRPr sz="1200" kern="1200">
        <a:solidFill>
          <a:schemeClr val="tx1"/>
        </a:solidFill>
        <a:latin typeface="+mn-lt"/>
        <a:ea typeface="+mn-ea"/>
        <a:cs typeface="+mn-cs"/>
      </a:defRPr>
    </a:lvl3pPr>
    <a:lvl4pPr marL="1316599" algn="l" defTabSz="877732" rtl="0" eaLnBrk="1" latinLnBrk="0" hangingPunct="1">
      <a:defRPr sz="1200" kern="1200">
        <a:solidFill>
          <a:schemeClr val="tx1"/>
        </a:solidFill>
        <a:latin typeface="+mn-lt"/>
        <a:ea typeface="+mn-ea"/>
        <a:cs typeface="+mn-cs"/>
      </a:defRPr>
    </a:lvl4pPr>
    <a:lvl5pPr marL="1755465" algn="l" defTabSz="877732" rtl="0" eaLnBrk="1" latinLnBrk="0" hangingPunct="1">
      <a:defRPr sz="1200" kern="1200">
        <a:solidFill>
          <a:schemeClr val="tx1"/>
        </a:solidFill>
        <a:latin typeface="+mn-lt"/>
        <a:ea typeface="+mn-ea"/>
        <a:cs typeface="+mn-cs"/>
      </a:defRPr>
    </a:lvl5pPr>
    <a:lvl6pPr marL="2194330" algn="l" defTabSz="877732" rtl="0" eaLnBrk="1" latinLnBrk="0" hangingPunct="1">
      <a:defRPr sz="1200" kern="1200">
        <a:solidFill>
          <a:schemeClr val="tx1"/>
        </a:solidFill>
        <a:latin typeface="+mn-lt"/>
        <a:ea typeface="+mn-ea"/>
        <a:cs typeface="+mn-cs"/>
      </a:defRPr>
    </a:lvl6pPr>
    <a:lvl7pPr marL="2633196" algn="l" defTabSz="877732" rtl="0" eaLnBrk="1" latinLnBrk="0" hangingPunct="1">
      <a:defRPr sz="1200" kern="1200">
        <a:solidFill>
          <a:schemeClr val="tx1"/>
        </a:solidFill>
        <a:latin typeface="+mn-lt"/>
        <a:ea typeface="+mn-ea"/>
        <a:cs typeface="+mn-cs"/>
      </a:defRPr>
    </a:lvl7pPr>
    <a:lvl8pPr marL="3072062" algn="l" defTabSz="877732" rtl="0" eaLnBrk="1" latinLnBrk="0" hangingPunct="1">
      <a:defRPr sz="1200" kern="1200">
        <a:solidFill>
          <a:schemeClr val="tx1"/>
        </a:solidFill>
        <a:latin typeface="+mn-lt"/>
        <a:ea typeface="+mn-ea"/>
        <a:cs typeface="+mn-cs"/>
      </a:defRPr>
    </a:lvl8pPr>
    <a:lvl9pPr marL="3510929" algn="l" defTabSz="8777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r>
              <a:rPr lang="en-GB"/>
              <a:t>UNCLASSIFIED</a:t>
            </a:r>
          </a:p>
        </p:txBody>
      </p:sp>
      <p:sp>
        <p:nvSpPr>
          <p:cNvPr id="5" name="Slide Number Placeholder 4"/>
          <p:cNvSpPr>
            <a:spLocks noGrp="1"/>
          </p:cNvSpPr>
          <p:nvPr>
            <p:ph type="sldNum" sz="quarter" idx="5"/>
          </p:nvPr>
        </p:nvSpPr>
        <p:spPr/>
        <p:txBody>
          <a:bodyPr/>
          <a:lstStyle/>
          <a:p>
            <a:fld id="{F8A3B367-2A64-40C3-9CFC-2FE6C454C203}" type="slidenum">
              <a:rPr lang="en-GB" smtClean="0"/>
              <a:pPr/>
              <a:t>8</a:t>
            </a:fld>
            <a:endParaRPr lang="en-GB"/>
          </a:p>
        </p:txBody>
      </p:sp>
    </p:spTree>
    <p:extLst>
      <p:ext uri="{BB962C8B-B14F-4D97-AF65-F5344CB8AC3E}">
        <p14:creationId xmlns:p14="http://schemas.microsoft.com/office/powerpoint/2010/main" val="3919380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r>
              <a:rPr lang="en-GB"/>
              <a:t>UNCLASSIFIED</a:t>
            </a:r>
          </a:p>
        </p:txBody>
      </p:sp>
      <p:sp>
        <p:nvSpPr>
          <p:cNvPr id="5" name="Slide Number Placeholder 4"/>
          <p:cNvSpPr>
            <a:spLocks noGrp="1"/>
          </p:cNvSpPr>
          <p:nvPr>
            <p:ph type="sldNum" sz="quarter" idx="5"/>
          </p:nvPr>
        </p:nvSpPr>
        <p:spPr/>
        <p:txBody>
          <a:bodyPr/>
          <a:lstStyle/>
          <a:p>
            <a:fld id="{F8A3B367-2A64-40C3-9CFC-2FE6C454C203}" type="slidenum">
              <a:rPr lang="en-GB" smtClean="0"/>
              <a:pPr/>
              <a:t>11</a:t>
            </a:fld>
            <a:endParaRPr lang="en-GB"/>
          </a:p>
        </p:txBody>
      </p:sp>
    </p:spTree>
    <p:extLst>
      <p:ext uri="{BB962C8B-B14F-4D97-AF65-F5344CB8AC3E}">
        <p14:creationId xmlns:p14="http://schemas.microsoft.com/office/powerpoint/2010/main" val="314795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r>
              <a:rPr lang="en-GB"/>
              <a:t>UNCLASSIFIED</a:t>
            </a:r>
          </a:p>
        </p:txBody>
      </p:sp>
      <p:sp>
        <p:nvSpPr>
          <p:cNvPr id="5" name="Slide Number Placeholder 4"/>
          <p:cNvSpPr>
            <a:spLocks noGrp="1"/>
          </p:cNvSpPr>
          <p:nvPr>
            <p:ph type="sldNum" sz="quarter" idx="5"/>
          </p:nvPr>
        </p:nvSpPr>
        <p:spPr/>
        <p:txBody>
          <a:bodyPr/>
          <a:lstStyle/>
          <a:p>
            <a:fld id="{F8A3B367-2A64-40C3-9CFC-2FE6C454C203}" type="slidenum">
              <a:rPr lang="en-GB" smtClean="0"/>
              <a:pPr/>
              <a:t>14</a:t>
            </a:fld>
            <a:endParaRPr lang="en-GB"/>
          </a:p>
        </p:txBody>
      </p:sp>
    </p:spTree>
    <p:extLst>
      <p:ext uri="{BB962C8B-B14F-4D97-AF65-F5344CB8AC3E}">
        <p14:creationId xmlns:p14="http://schemas.microsoft.com/office/powerpoint/2010/main" val="2771451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r>
              <a:rPr lang="en-GB"/>
              <a:t>UNCLASSIFIED</a:t>
            </a:r>
          </a:p>
        </p:txBody>
      </p:sp>
      <p:sp>
        <p:nvSpPr>
          <p:cNvPr id="5" name="Slide Number Placeholder 4"/>
          <p:cNvSpPr>
            <a:spLocks noGrp="1"/>
          </p:cNvSpPr>
          <p:nvPr>
            <p:ph type="sldNum" sz="quarter" idx="5"/>
          </p:nvPr>
        </p:nvSpPr>
        <p:spPr/>
        <p:txBody>
          <a:bodyPr/>
          <a:lstStyle/>
          <a:p>
            <a:fld id="{F8A3B367-2A64-40C3-9CFC-2FE6C454C203}" type="slidenum">
              <a:rPr lang="en-GB" smtClean="0"/>
              <a:pPr/>
              <a:t>27</a:t>
            </a:fld>
            <a:endParaRPr lang="en-GB"/>
          </a:p>
        </p:txBody>
      </p:sp>
    </p:spTree>
    <p:extLst>
      <p:ext uri="{BB962C8B-B14F-4D97-AF65-F5344CB8AC3E}">
        <p14:creationId xmlns:p14="http://schemas.microsoft.com/office/powerpoint/2010/main" val="3072727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r>
              <a:rPr lang="en-GB"/>
              <a:t>UNCLASSIFIED</a:t>
            </a:r>
          </a:p>
        </p:txBody>
      </p:sp>
      <p:sp>
        <p:nvSpPr>
          <p:cNvPr id="5" name="Slide Number Placeholder 4"/>
          <p:cNvSpPr>
            <a:spLocks noGrp="1"/>
          </p:cNvSpPr>
          <p:nvPr>
            <p:ph type="sldNum" sz="quarter" idx="5"/>
          </p:nvPr>
        </p:nvSpPr>
        <p:spPr/>
        <p:txBody>
          <a:bodyPr/>
          <a:lstStyle/>
          <a:p>
            <a:fld id="{F8A3B367-2A64-40C3-9CFC-2FE6C454C203}" type="slidenum">
              <a:rPr lang="en-GB" smtClean="0"/>
              <a:pPr/>
              <a:t>31</a:t>
            </a:fld>
            <a:endParaRPr lang="en-GB"/>
          </a:p>
        </p:txBody>
      </p:sp>
    </p:spTree>
    <p:extLst>
      <p:ext uri="{BB962C8B-B14F-4D97-AF65-F5344CB8AC3E}">
        <p14:creationId xmlns:p14="http://schemas.microsoft.com/office/powerpoint/2010/main" val="3832399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r>
              <a:rPr lang="en-GB"/>
              <a:t>UNCLASSIFIED</a:t>
            </a:r>
          </a:p>
        </p:txBody>
      </p:sp>
      <p:sp>
        <p:nvSpPr>
          <p:cNvPr id="5" name="Slide Number Placeholder 4"/>
          <p:cNvSpPr>
            <a:spLocks noGrp="1"/>
          </p:cNvSpPr>
          <p:nvPr>
            <p:ph type="sldNum" sz="quarter" idx="5"/>
          </p:nvPr>
        </p:nvSpPr>
        <p:spPr/>
        <p:txBody>
          <a:bodyPr/>
          <a:lstStyle/>
          <a:p>
            <a:fld id="{F8A3B367-2A64-40C3-9CFC-2FE6C454C203}" type="slidenum">
              <a:rPr lang="en-GB" smtClean="0"/>
              <a:pPr/>
              <a:t>34</a:t>
            </a:fld>
            <a:endParaRPr lang="en-GB"/>
          </a:p>
        </p:txBody>
      </p:sp>
    </p:spTree>
    <p:extLst>
      <p:ext uri="{BB962C8B-B14F-4D97-AF65-F5344CB8AC3E}">
        <p14:creationId xmlns:p14="http://schemas.microsoft.com/office/powerpoint/2010/main" val="2641192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630238" y="2771775"/>
            <a:ext cx="9540874" cy="4284662"/>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800" dirty="0"/>
          </a:p>
        </p:txBody>
      </p:sp>
      <p:sp>
        <p:nvSpPr>
          <p:cNvPr id="28" name="Title 27"/>
          <p:cNvSpPr>
            <a:spLocks noGrp="1"/>
          </p:cNvSpPr>
          <p:nvPr>
            <p:ph type="title"/>
          </p:nvPr>
        </p:nvSpPr>
        <p:spPr>
          <a:xfrm>
            <a:off x="3870325" y="539750"/>
            <a:ext cx="6300788" cy="2052637"/>
          </a:xfrm>
        </p:spPr>
        <p:txBody>
          <a:bodyPr lIns="0" rIns="180000" anchor="ctr"/>
          <a:lstStyle>
            <a:lvl1pPr algn="r">
              <a:defRPr sz="4000">
                <a:solidFill>
                  <a:schemeClr val="tx2"/>
                </a:solidFill>
              </a:defRPr>
            </a:lvl1pPr>
          </a:lstStyle>
          <a:p>
            <a:r>
              <a:rPr lang="en-US"/>
              <a:t>Click to edit Master title style</a:t>
            </a:r>
            <a:endParaRPr lang="en-GB" dirty="0"/>
          </a:p>
        </p:txBody>
      </p:sp>
      <p:sp>
        <p:nvSpPr>
          <p:cNvPr id="33" name="Text Placeholder 32"/>
          <p:cNvSpPr>
            <a:spLocks noGrp="1"/>
          </p:cNvSpPr>
          <p:nvPr>
            <p:ph type="body" sz="quarter" idx="10"/>
          </p:nvPr>
        </p:nvSpPr>
        <p:spPr>
          <a:xfrm>
            <a:off x="630238" y="3887787"/>
            <a:ext cx="9540875" cy="2052637"/>
          </a:xfrm>
          <a:prstGeom prst="rect">
            <a:avLst/>
          </a:prstGeom>
        </p:spPr>
        <p:txBody>
          <a:bodyPr lIns="180000" rIns="180000" numCol="1">
            <a:normAutofit/>
          </a:bodyPr>
          <a:lstStyle>
            <a:lvl1pPr algn="r">
              <a:buNone/>
              <a:defRPr sz="2200">
                <a:solidFill>
                  <a:schemeClr val="bg1"/>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a:t>Edit Master text styles</a:t>
            </a:r>
          </a:p>
        </p:txBody>
      </p:sp>
      <p:sp>
        <p:nvSpPr>
          <p:cNvPr id="35" name="Text Placeholder 34"/>
          <p:cNvSpPr>
            <a:spLocks noGrp="1"/>
          </p:cNvSpPr>
          <p:nvPr>
            <p:ph type="body" sz="quarter" idx="11" hasCustomPrompt="1"/>
          </p:nvPr>
        </p:nvSpPr>
        <p:spPr>
          <a:xfrm>
            <a:off x="5491164" y="6516934"/>
            <a:ext cx="4679949" cy="539504"/>
          </a:xfrm>
        </p:spPr>
        <p:txBody>
          <a:bodyPr lIns="180000" tIns="0" rIns="180000" bIns="180000" numCol="1" anchor="b"/>
          <a:lstStyle>
            <a:lvl1pPr algn="r">
              <a:buFontTx/>
              <a:buNone/>
              <a:defRPr baseline="0">
                <a:solidFill>
                  <a:schemeClr val="bg1"/>
                </a:solidFill>
              </a:defRPr>
            </a:lvl1pPr>
            <a:lvl2pPr>
              <a:buFontTx/>
              <a:buNone/>
              <a:defRPr>
                <a:solidFill>
                  <a:schemeClr val="bg1"/>
                </a:solidFill>
              </a:defRPr>
            </a:lvl2pPr>
            <a:lvl3pPr>
              <a:buFontTx/>
              <a:buNone/>
              <a:defRPr>
                <a:solidFill>
                  <a:schemeClr val="bg1"/>
                </a:solidFill>
              </a:defRPr>
            </a:lvl3pPr>
            <a:lvl4pPr>
              <a:buFontTx/>
              <a:buNone/>
              <a:defRPr>
                <a:solidFill>
                  <a:schemeClr val="bg1"/>
                </a:solidFill>
              </a:defRPr>
            </a:lvl4pPr>
            <a:lvl5pPr>
              <a:buFontTx/>
              <a:buNone/>
              <a:defRPr>
                <a:solidFill>
                  <a:schemeClr val="bg1"/>
                </a:solidFill>
              </a:defRPr>
            </a:lvl5pPr>
          </a:lstStyle>
          <a:p>
            <a:pPr lvl="0"/>
            <a:r>
              <a:rPr lang="en-GB" dirty="0"/>
              <a:t>Date, Analysis &amp; Insight Team</a:t>
            </a:r>
          </a:p>
        </p:txBody>
      </p:sp>
      <p:pic>
        <p:nvPicPr>
          <p:cNvPr id="2" name="Picture 1"/>
          <p:cNvPicPr>
            <a:picLocks noChangeAspect="1"/>
          </p:cNvPicPr>
          <p:nvPr userDrawn="1"/>
        </p:nvPicPr>
        <p:blipFill>
          <a:blip r:embed="rId2"/>
          <a:stretch>
            <a:fillRect/>
          </a:stretch>
        </p:blipFill>
        <p:spPr>
          <a:xfrm>
            <a:off x="646546" y="539749"/>
            <a:ext cx="1905014" cy="190501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alternat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2EABE287-61B3-43B4-9C32-8BB54FC1D647}" type="slidenum">
              <a:rPr lang="en-GB" smtClean="0"/>
              <a:pPr/>
              <a:t>‹#›</a:t>
            </a:fld>
            <a:endParaRPr lang="en-GB" dirty="0"/>
          </a:p>
        </p:txBody>
      </p:sp>
      <p:sp>
        <p:nvSpPr>
          <p:cNvPr id="6" name="Content Placeholder 5"/>
          <p:cNvSpPr>
            <a:spLocks noGrp="1"/>
          </p:cNvSpPr>
          <p:nvPr>
            <p:ph sz="quarter" idx="12"/>
          </p:nvPr>
        </p:nvSpPr>
        <p:spPr>
          <a:xfrm>
            <a:off x="630237" y="2771776"/>
            <a:ext cx="3060701" cy="4284662"/>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7"/>
          <p:cNvSpPr>
            <a:spLocks noGrp="1"/>
          </p:cNvSpPr>
          <p:nvPr>
            <p:ph sz="quarter" idx="13"/>
          </p:nvPr>
        </p:nvSpPr>
        <p:spPr>
          <a:xfrm>
            <a:off x="3870325" y="2771775"/>
            <a:ext cx="6300788" cy="20526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4"/>
          </p:nvPr>
        </p:nvSpPr>
        <p:spPr>
          <a:xfrm>
            <a:off x="3870325" y="539751"/>
            <a:ext cx="6300788" cy="2052638"/>
          </a:xfrm>
        </p:spPr>
        <p:txBody>
          <a:bodyPr numCol="2"/>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5" name="Title 24"/>
          <p:cNvSpPr>
            <a:spLocks noGrp="1"/>
          </p:cNvSpPr>
          <p:nvPr>
            <p:ph type="title"/>
          </p:nvPr>
        </p:nvSpPr>
        <p:spPr/>
        <p:txBody>
          <a:bodyPr/>
          <a:lstStyle/>
          <a:p>
            <a:r>
              <a:rPr lang="en-US"/>
              <a:t>Click to edit Master title style</a:t>
            </a:r>
            <a:endParaRPr lang="en-GB"/>
          </a:p>
        </p:txBody>
      </p:sp>
      <p:sp>
        <p:nvSpPr>
          <p:cNvPr id="15" name="Content Placeholder 14"/>
          <p:cNvSpPr>
            <a:spLocks noGrp="1"/>
          </p:cNvSpPr>
          <p:nvPr>
            <p:ph sz="quarter" idx="15"/>
          </p:nvPr>
        </p:nvSpPr>
        <p:spPr>
          <a:xfrm>
            <a:off x="3870325" y="5003800"/>
            <a:ext cx="6300788" cy="20526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wide content with side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2EABE287-61B3-43B4-9C32-8BB54FC1D647}" type="slidenum">
              <a:rPr lang="en-GB" smtClean="0"/>
              <a:pPr/>
              <a:t>‹#›</a:t>
            </a:fld>
            <a:endParaRPr lang="en-GB" dirty="0"/>
          </a:p>
        </p:txBody>
      </p:sp>
      <p:sp>
        <p:nvSpPr>
          <p:cNvPr id="6" name="Content Placeholder 5"/>
          <p:cNvSpPr>
            <a:spLocks noGrp="1"/>
          </p:cNvSpPr>
          <p:nvPr>
            <p:ph sz="quarter" idx="12"/>
          </p:nvPr>
        </p:nvSpPr>
        <p:spPr>
          <a:xfrm>
            <a:off x="3870326" y="539751"/>
            <a:ext cx="6300788" cy="2052637"/>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7"/>
          <p:cNvSpPr>
            <a:spLocks noGrp="1"/>
          </p:cNvSpPr>
          <p:nvPr>
            <p:ph sz="quarter" idx="13"/>
          </p:nvPr>
        </p:nvSpPr>
        <p:spPr>
          <a:xfrm>
            <a:off x="3870325" y="2771775"/>
            <a:ext cx="6300788" cy="20526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4"/>
          </p:nvPr>
        </p:nvSpPr>
        <p:spPr>
          <a:xfrm>
            <a:off x="630238" y="2771775"/>
            <a:ext cx="3060700" cy="4284663"/>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5" name="Title 24"/>
          <p:cNvSpPr>
            <a:spLocks noGrp="1"/>
          </p:cNvSpPr>
          <p:nvPr>
            <p:ph type="title"/>
          </p:nvPr>
        </p:nvSpPr>
        <p:spPr/>
        <p:txBody>
          <a:bodyPr/>
          <a:lstStyle/>
          <a:p>
            <a:r>
              <a:rPr lang="en-US"/>
              <a:t>Click to edit Master title style</a:t>
            </a:r>
            <a:endParaRPr lang="en-GB" dirty="0"/>
          </a:p>
        </p:txBody>
      </p:sp>
      <p:sp>
        <p:nvSpPr>
          <p:cNvPr id="15" name="Content Placeholder 14"/>
          <p:cNvSpPr>
            <a:spLocks noGrp="1"/>
          </p:cNvSpPr>
          <p:nvPr>
            <p:ph sz="quarter" idx="15"/>
          </p:nvPr>
        </p:nvSpPr>
        <p:spPr>
          <a:xfrm>
            <a:off x="3870325" y="5003800"/>
            <a:ext cx="6300788" cy="20526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x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2EABE287-61B3-43B4-9C32-8BB54FC1D647}" type="slidenum">
              <a:rPr lang="en-GB" smtClean="0"/>
              <a:pPr/>
              <a:t>‹#›</a:t>
            </a:fld>
            <a:endParaRPr lang="en-GB" dirty="0"/>
          </a:p>
        </p:txBody>
      </p:sp>
      <p:sp>
        <p:nvSpPr>
          <p:cNvPr id="6" name="Content Placeholder 5"/>
          <p:cNvSpPr>
            <a:spLocks noGrp="1"/>
          </p:cNvSpPr>
          <p:nvPr>
            <p:ph sz="quarter" idx="12"/>
          </p:nvPr>
        </p:nvSpPr>
        <p:spPr>
          <a:xfrm>
            <a:off x="630238" y="2771775"/>
            <a:ext cx="3060699" cy="2052637"/>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7"/>
          <p:cNvSpPr>
            <a:spLocks noGrp="1"/>
          </p:cNvSpPr>
          <p:nvPr>
            <p:ph sz="quarter" idx="13"/>
          </p:nvPr>
        </p:nvSpPr>
        <p:spPr>
          <a:xfrm>
            <a:off x="3870325" y="2771775"/>
            <a:ext cx="3060699" cy="20526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4"/>
          </p:nvPr>
        </p:nvSpPr>
        <p:spPr>
          <a:xfrm>
            <a:off x="3870325" y="539751"/>
            <a:ext cx="6300788" cy="2052638"/>
          </a:xfrm>
        </p:spPr>
        <p:txBody>
          <a:bodyPr numCol="2"/>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5" name="Title 24"/>
          <p:cNvSpPr>
            <a:spLocks noGrp="1"/>
          </p:cNvSpPr>
          <p:nvPr>
            <p:ph type="title"/>
          </p:nvPr>
        </p:nvSpPr>
        <p:spPr/>
        <p:txBody>
          <a:bodyPr/>
          <a:lstStyle/>
          <a:p>
            <a:r>
              <a:rPr lang="en-US"/>
              <a:t>Click to edit Master title style</a:t>
            </a:r>
            <a:endParaRPr lang="en-GB"/>
          </a:p>
        </p:txBody>
      </p:sp>
      <p:sp>
        <p:nvSpPr>
          <p:cNvPr id="15" name="Content Placeholder 14"/>
          <p:cNvSpPr>
            <a:spLocks noGrp="1"/>
          </p:cNvSpPr>
          <p:nvPr>
            <p:ph sz="quarter" idx="15"/>
          </p:nvPr>
        </p:nvSpPr>
        <p:spPr>
          <a:xfrm>
            <a:off x="3870325" y="5003800"/>
            <a:ext cx="3060699" cy="20526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0"/>
          <p:cNvSpPr>
            <a:spLocks noGrp="1"/>
          </p:cNvSpPr>
          <p:nvPr>
            <p:ph sz="quarter" idx="16"/>
          </p:nvPr>
        </p:nvSpPr>
        <p:spPr>
          <a:xfrm>
            <a:off x="630238" y="5003800"/>
            <a:ext cx="3060700" cy="20526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p:cNvSpPr>
            <a:spLocks noGrp="1"/>
          </p:cNvSpPr>
          <p:nvPr>
            <p:ph sz="quarter" idx="17"/>
          </p:nvPr>
        </p:nvSpPr>
        <p:spPr>
          <a:xfrm>
            <a:off x="7110413" y="2771775"/>
            <a:ext cx="3060700" cy="20526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p:cNvSpPr>
            <a:spLocks noGrp="1"/>
          </p:cNvSpPr>
          <p:nvPr>
            <p:ph sz="quarter" idx="18"/>
          </p:nvPr>
        </p:nvSpPr>
        <p:spPr>
          <a:xfrm>
            <a:off x="7110413" y="5003800"/>
            <a:ext cx="3060700" cy="20526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x content with side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2EABE287-61B3-43B4-9C32-8BB54FC1D647}" type="slidenum">
              <a:rPr lang="en-GB" smtClean="0"/>
              <a:pPr/>
              <a:t>‹#›</a:t>
            </a:fld>
            <a:endParaRPr lang="en-GB" dirty="0"/>
          </a:p>
        </p:txBody>
      </p:sp>
      <p:sp>
        <p:nvSpPr>
          <p:cNvPr id="6" name="Content Placeholder 5"/>
          <p:cNvSpPr>
            <a:spLocks noGrp="1"/>
          </p:cNvSpPr>
          <p:nvPr>
            <p:ph sz="quarter" idx="12"/>
          </p:nvPr>
        </p:nvSpPr>
        <p:spPr>
          <a:xfrm>
            <a:off x="3870326" y="539751"/>
            <a:ext cx="3060699" cy="2052637"/>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7"/>
          <p:cNvSpPr>
            <a:spLocks noGrp="1"/>
          </p:cNvSpPr>
          <p:nvPr>
            <p:ph sz="quarter" idx="13"/>
          </p:nvPr>
        </p:nvSpPr>
        <p:spPr>
          <a:xfrm>
            <a:off x="3870325" y="2771775"/>
            <a:ext cx="3060699" cy="20526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4"/>
          </p:nvPr>
        </p:nvSpPr>
        <p:spPr>
          <a:xfrm>
            <a:off x="630238" y="2771775"/>
            <a:ext cx="3060700" cy="4284663"/>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5" name="Title 24"/>
          <p:cNvSpPr>
            <a:spLocks noGrp="1"/>
          </p:cNvSpPr>
          <p:nvPr>
            <p:ph type="title"/>
          </p:nvPr>
        </p:nvSpPr>
        <p:spPr/>
        <p:txBody>
          <a:bodyPr/>
          <a:lstStyle/>
          <a:p>
            <a:r>
              <a:rPr lang="en-US"/>
              <a:t>Click to edit Master title style</a:t>
            </a:r>
            <a:endParaRPr lang="en-GB"/>
          </a:p>
        </p:txBody>
      </p:sp>
      <p:sp>
        <p:nvSpPr>
          <p:cNvPr id="15" name="Content Placeholder 14"/>
          <p:cNvSpPr>
            <a:spLocks noGrp="1"/>
          </p:cNvSpPr>
          <p:nvPr>
            <p:ph sz="quarter" idx="15"/>
          </p:nvPr>
        </p:nvSpPr>
        <p:spPr>
          <a:xfrm>
            <a:off x="3870325" y="5003800"/>
            <a:ext cx="3060699" cy="20526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0"/>
          <p:cNvSpPr>
            <a:spLocks noGrp="1"/>
          </p:cNvSpPr>
          <p:nvPr>
            <p:ph sz="quarter" idx="16"/>
          </p:nvPr>
        </p:nvSpPr>
        <p:spPr>
          <a:xfrm>
            <a:off x="7110413" y="539750"/>
            <a:ext cx="3060700" cy="20526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p:cNvSpPr>
            <a:spLocks noGrp="1"/>
          </p:cNvSpPr>
          <p:nvPr>
            <p:ph sz="quarter" idx="17"/>
          </p:nvPr>
        </p:nvSpPr>
        <p:spPr>
          <a:xfrm>
            <a:off x="7110413" y="2771775"/>
            <a:ext cx="3060700" cy="20526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p:cNvSpPr>
            <a:spLocks noGrp="1"/>
          </p:cNvSpPr>
          <p:nvPr>
            <p:ph sz="quarter" idx="18"/>
          </p:nvPr>
        </p:nvSpPr>
        <p:spPr>
          <a:xfrm>
            <a:off x="7110413" y="5003800"/>
            <a:ext cx="3060700" cy="20526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tal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2EABE287-61B3-43B4-9C32-8BB54FC1D647}" type="slidenum">
              <a:rPr lang="en-GB" smtClean="0"/>
              <a:pPr/>
              <a:t>‹#›</a:t>
            </a:fld>
            <a:endParaRPr lang="en-GB" dirty="0"/>
          </a:p>
        </p:txBody>
      </p:sp>
      <p:sp>
        <p:nvSpPr>
          <p:cNvPr id="7" name="Content Placeholder 6"/>
          <p:cNvSpPr>
            <a:spLocks noGrp="1"/>
          </p:cNvSpPr>
          <p:nvPr>
            <p:ph sz="quarter" idx="12"/>
          </p:nvPr>
        </p:nvSpPr>
        <p:spPr>
          <a:xfrm>
            <a:off x="630238" y="539750"/>
            <a:ext cx="9540875" cy="65166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Footer Placeholder 2"/>
          <p:cNvSpPr>
            <a:spLocks noGrp="1"/>
          </p:cNvSpPr>
          <p:nvPr>
            <p:ph type="ftr" sz="quarter" idx="10"/>
          </p:nvPr>
        </p:nvSpPr>
        <p:spPr/>
        <p:txBody>
          <a:bodyPr lIns="0" rIns="0"/>
          <a:lstStyle/>
          <a:p>
            <a:endParaRPr lang="en-GB" dirty="0"/>
          </a:p>
        </p:txBody>
      </p:sp>
      <p:sp>
        <p:nvSpPr>
          <p:cNvPr id="4" name="Slide Number Placeholder 3"/>
          <p:cNvSpPr>
            <a:spLocks noGrp="1"/>
          </p:cNvSpPr>
          <p:nvPr>
            <p:ph type="sldNum" sz="quarter" idx="11"/>
          </p:nvPr>
        </p:nvSpPr>
        <p:spPr/>
        <p:txBody>
          <a:bodyPr/>
          <a:lstStyle/>
          <a:p>
            <a:fld id="{2EABE287-61B3-43B4-9C32-8BB54FC1D647}" type="slidenum">
              <a:rPr lang="en-GB" smtClean="0"/>
              <a:pPr/>
              <a:t>‹#›</a:t>
            </a:fld>
            <a:endParaRPr lang="en-GB" dirty="0"/>
          </a:p>
        </p:txBody>
      </p:sp>
      <p:sp>
        <p:nvSpPr>
          <p:cNvPr id="9" name="Text Placeholder 8"/>
          <p:cNvSpPr>
            <a:spLocks noGrp="1"/>
          </p:cNvSpPr>
          <p:nvPr>
            <p:ph type="body" sz="quarter" idx="12"/>
          </p:nvPr>
        </p:nvSpPr>
        <p:spPr>
          <a:xfrm>
            <a:off x="3870325" y="539749"/>
            <a:ext cx="6300787" cy="6516689"/>
          </a:xfrm>
          <a:prstGeom prst="rect">
            <a:avLst/>
          </a:prstGeom>
        </p:spPr>
        <p:txBody>
          <a:bodyPr lIns="0" tIns="36000" rIns="0" bIns="36000" numCol="2" spcCol="180000">
            <a:normAutofit/>
          </a:bodyPr>
          <a:lstStyle>
            <a:lvl1pPr marL="0" indent="1588">
              <a:lnSpc>
                <a:spcPts val="1600"/>
              </a:lnSpc>
              <a:spcBef>
                <a:spcPts val="1800"/>
              </a:spcBef>
              <a:spcAft>
                <a:spcPts val="0"/>
              </a:spcAft>
              <a:buFontTx/>
              <a:buNone/>
              <a:defRPr sz="1200" b="1">
                <a:solidFill>
                  <a:schemeClr val="tx2"/>
                </a:solidFill>
              </a:defRPr>
            </a:lvl1pPr>
            <a:lvl2pPr marL="0" indent="1588">
              <a:lnSpc>
                <a:spcPts val="1600"/>
              </a:lnSpc>
              <a:spcBef>
                <a:spcPts val="300"/>
              </a:spcBef>
              <a:spcAft>
                <a:spcPts val="300"/>
              </a:spcAft>
              <a:buFontTx/>
              <a:buNone/>
              <a:defRPr sz="1200">
                <a:solidFill>
                  <a:schemeClr val="tx1">
                    <a:lumMod val="65000"/>
                    <a:lumOff val="35000"/>
                  </a:schemeClr>
                </a:solidFill>
              </a:defRPr>
            </a:lvl2pPr>
            <a:lvl3pPr marL="263525" indent="-90488">
              <a:lnSpc>
                <a:spcPts val="1600"/>
              </a:lnSpc>
              <a:spcBef>
                <a:spcPts val="0"/>
              </a:spcBef>
              <a:spcAft>
                <a:spcPts val="300"/>
              </a:spcAft>
              <a:buClrTx/>
              <a:buSzPct val="75000"/>
              <a:buFont typeface="Wingdings" pitchFamily="2" charset="2"/>
              <a:buChar char="§"/>
              <a:defRPr sz="1200">
                <a:solidFill>
                  <a:schemeClr val="tx1">
                    <a:lumMod val="65000"/>
                    <a:lumOff val="35000"/>
                  </a:schemeClr>
                </a:solidFill>
              </a:defRPr>
            </a:lvl3pPr>
          </a:lstStyle>
          <a:p>
            <a:pPr lvl="0"/>
            <a:r>
              <a:rPr lang="en-US"/>
              <a:t>Edit Master text styles</a:t>
            </a:r>
          </a:p>
          <a:p>
            <a:pPr lvl="1"/>
            <a:r>
              <a:rPr lang="en-US"/>
              <a:t>Second level</a:t>
            </a:r>
          </a:p>
          <a:p>
            <a:pPr lvl="2"/>
            <a:r>
              <a:rPr lang="en-US"/>
              <a:t>Third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continuation p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lIns="0" rIns="0"/>
          <a:lstStyle/>
          <a:p>
            <a:endParaRPr lang="en-GB" dirty="0"/>
          </a:p>
        </p:txBody>
      </p:sp>
      <p:sp>
        <p:nvSpPr>
          <p:cNvPr id="4" name="Slide Number Placeholder 3"/>
          <p:cNvSpPr>
            <a:spLocks noGrp="1"/>
          </p:cNvSpPr>
          <p:nvPr>
            <p:ph type="sldNum" sz="quarter" idx="11"/>
          </p:nvPr>
        </p:nvSpPr>
        <p:spPr/>
        <p:txBody>
          <a:bodyPr/>
          <a:lstStyle/>
          <a:p>
            <a:fld id="{2EABE287-61B3-43B4-9C32-8BB54FC1D647}" type="slidenum">
              <a:rPr lang="en-GB" smtClean="0"/>
              <a:pPr/>
              <a:t>‹#›</a:t>
            </a:fld>
            <a:endParaRPr lang="en-GB" dirty="0"/>
          </a:p>
        </p:txBody>
      </p:sp>
      <p:sp>
        <p:nvSpPr>
          <p:cNvPr id="9" name="Text Placeholder 8"/>
          <p:cNvSpPr>
            <a:spLocks noGrp="1"/>
          </p:cNvSpPr>
          <p:nvPr>
            <p:ph type="body" sz="quarter" idx="12"/>
          </p:nvPr>
        </p:nvSpPr>
        <p:spPr>
          <a:xfrm>
            <a:off x="630239" y="539749"/>
            <a:ext cx="9540874" cy="6516689"/>
          </a:xfrm>
          <a:prstGeom prst="rect">
            <a:avLst/>
          </a:prstGeom>
        </p:spPr>
        <p:txBody>
          <a:bodyPr lIns="0" tIns="0" rIns="0" bIns="0" numCol="3" spcCol="180000">
            <a:normAutofit/>
          </a:bodyPr>
          <a:lstStyle>
            <a:lvl1pPr marL="0" indent="1588">
              <a:lnSpc>
                <a:spcPts val="1600"/>
              </a:lnSpc>
              <a:spcBef>
                <a:spcPts val="1800"/>
              </a:spcBef>
              <a:spcAft>
                <a:spcPts val="0"/>
              </a:spcAft>
              <a:buFontTx/>
              <a:buNone/>
              <a:defRPr sz="1200" b="1">
                <a:solidFill>
                  <a:schemeClr val="tx2"/>
                </a:solidFill>
              </a:defRPr>
            </a:lvl1pPr>
            <a:lvl2pPr marL="0" indent="1588">
              <a:lnSpc>
                <a:spcPts val="1600"/>
              </a:lnSpc>
              <a:spcBef>
                <a:spcPts val="300"/>
              </a:spcBef>
              <a:spcAft>
                <a:spcPts val="300"/>
              </a:spcAft>
              <a:buFontTx/>
              <a:buNone/>
              <a:defRPr sz="1200">
                <a:solidFill>
                  <a:schemeClr val="tx1">
                    <a:lumMod val="65000"/>
                    <a:lumOff val="35000"/>
                  </a:schemeClr>
                </a:solidFill>
              </a:defRPr>
            </a:lvl2pPr>
            <a:lvl3pPr marL="263525" indent="-90488">
              <a:lnSpc>
                <a:spcPts val="1600"/>
              </a:lnSpc>
              <a:spcBef>
                <a:spcPts val="0"/>
              </a:spcBef>
              <a:spcAft>
                <a:spcPts val="300"/>
              </a:spcAft>
              <a:buClrTx/>
              <a:buSzPct val="75000"/>
              <a:buFont typeface="Wingdings" pitchFamily="2" charset="2"/>
              <a:buChar char="§"/>
              <a:defRPr sz="1200">
                <a:solidFill>
                  <a:schemeClr val="tx1">
                    <a:lumMod val="65000"/>
                    <a:lumOff val="35000"/>
                  </a:schemeClr>
                </a:solidFill>
              </a:defRPr>
            </a:lvl3pPr>
          </a:lstStyle>
          <a:p>
            <a:pPr lvl="0"/>
            <a:r>
              <a:rPr lang="en-US"/>
              <a:t>Edit Master text styles</a:t>
            </a:r>
          </a:p>
          <a:p>
            <a:pPr lvl="1"/>
            <a:r>
              <a:rPr lang="en-US"/>
              <a:t>Second level</a:t>
            </a:r>
          </a:p>
          <a:p>
            <a:pPr lvl="2"/>
            <a:r>
              <a:rPr lang="en-US"/>
              <a:t>Third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text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2EABE287-61B3-43B4-9C32-8BB54FC1D647}" type="slidenum">
              <a:rPr lang="en-GB" smtClean="0"/>
              <a:pPr/>
              <a:t>‹#›</a:t>
            </a:fld>
            <a:endParaRPr lang="en-GB" dirty="0"/>
          </a:p>
        </p:txBody>
      </p:sp>
      <p:sp>
        <p:nvSpPr>
          <p:cNvPr id="6" name="Text Placeholder 5"/>
          <p:cNvSpPr>
            <a:spLocks noGrp="1"/>
          </p:cNvSpPr>
          <p:nvPr>
            <p:ph type="body" sz="quarter" idx="12"/>
          </p:nvPr>
        </p:nvSpPr>
        <p:spPr>
          <a:xfrm>
            <a:off x="3870325" y="539750"/>
            <a:ext cx="6300788" cy="2052638"/>
          </a:xfrm>
        </p:spPr>
        <p:txBody>
          <a:bodyPr numCol="2" spcCol="288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itle 6"/>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deba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2EABE287-61B3-43B4-9C32-8BB54FC1D647}" type="slidenum">
              <a:rPr lang="en-GB" smtClean="0"/>
              <a:pPr/>
              <a:t>‹#›</a:t>
            </a:fld>
            <a:endParaRPr lang="en-GB" dirty="0"/>
          </a:p>
        </p:txBody>
      </p:sp>
      <p:sp>
        <p:nvSpPr>
          <p:cNvPr id="6" name="Text Placeholder 5"/>
          <p:cNvSpPr>
            <a:spLocks noGrp="1"/>
          </p:cNvSpPr>
          <p:nvPr>
            <p:ph type="body" sz="quarter" idx="12"/>
          </p:nvPr>
        </p:nvSpPr>
        <p:spPr>
          <a:xfrm>
            <a:off x="630238" y="2771775"/>
            <a:ext cx="3060700" cy="4284663"/>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2EABE287-61B3-43B4-9C32-8BB54FC1D647}" type="slidenum">
              <a:rPr lang="en-GB" smtClean="0"/>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2EABE287-61B3-43B4-9C32-8BB54FC1D647}" type="slidenum">
              <a:rPr lang="en-GB" smtClean="0"/>
              <a:pPr/>
              <a:t>‹#›</a:t>
            </a:fld>
            <a:endParaRPr lang="en-GB" dirty="0"/>
          </a:p>
        </p:txBody>
      </p:sp>
      <p:sp>
        <p:nvSpPr>
          <p:cNvPr id="8" name="Content Placeholder 7"/>
          <p:cNvSpPr>
            <a:spLocks noGrp="1"/>
          </p:cNvSpPr>
          <p:nvPr>
            <p:ph sz="quarter" idx="13"/>
          </p:nvPr>
        </p:nvSpPr>
        <p:spPr>
          <a:xfrm>
            <a:off x="3870325" y="2771775"/>
            <a:ext cx="6300787" cy="4284663"/>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1"/>
          <p:cNvSpPr>
            <a:spLocks noGrp="1"/>
          </p:cNvSpPr>
          <p:nvPr>
            <p:ph type="body" sz="quarter" idx="15"/>
          </p:nvPr>
        </p:nvSpPr>
        <p:spPr>
          <a:xfrm>
            <a:off x="3870326" y="539750"/>
            <a:ext cx="6300788" cy="2052638"/>
          </a:xfrm>
        </p:spPr>
        <p:txBody>
          <a:bodyPr numCol="2" spcCol="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3"/>
          <p:cNvSpPr>
            <a:spLocks noGrp="1"/>
          </p:cNvSpPr>
          <p:nvPr>
            <p:ph type="title"/>
          </p:nvPr>
        </p:nvSpPr>
        <p:spPr/>
        <p:txBody>
          <a:bodyPr/>
          <a:lstStyle/>
          <a:p>
            <a:r>
              <a:rPr lang="en-US"/>
              <a:t>Click to edit Master title style</a:t>
            </a:r>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2EABE287-61B3-43B4-9C32-8BB54FC1D647}" type="slidenum">
              <a:rPr lang="en-GB" smtClean="0"/>
              <a:pPr/>
              <a:t>‹#›</a:t>
            </a:fld>
            <a:endParaRPr lang="en-GB"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impact divider">
    <p:spTree>
      <p:nvGrpSpPr>
        <p:cNvPr id="1" name=""/>
        <p:cNvGrpSpPr/>
        <p:nvPr/>
      </p:nvGrpSpPr>
      <p:grpSpPr>
        <a:xfrm>
          <a:off x="0" y="0"/>
          <a:ext cx="0" cy="0"/>
          <a:chOff x="0" y="0"/>
          <a:chExt cx="0" cy="0"/>
        </a:xfrm>
      </p:grpSpPr>
      <p:sp>
        <p:nvSpPr>
          <p:cNvPr id="8" name="Rectangle 7"/>
          <p:cNvSpPr/>
          <p:nvPr userDrawn="1"/>
        </p:nvSpPr>
        <p:spPr>
          <a:xfrm>
            <a:off x="630238" y="539750"/>
            <a:ext cx="9540874" cy="6516688"/>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800" dirty="0"/>
          </a:p>
        </p:txBody>
      </p:sp>
      <p:sp>
        <p:nvSpPr>
          <p:cNvPr id="7" name="Slide Number Placeholder 6"/>
          <p:cNvSpPr>
            <a:spLocks noGrp="1"/>
          </p:cNvSpPr>
          <p:nvPr>
            <p:ph type="sldNum" sz="quarter" idx="12"/>
          </p:nvPr>
        </p:nvSpPr>
        <p:spPr/>
        <p:txBody>
          <a:bodyPr/>
          <a:lstStyle/>
          <a:p>
            <a:fld id="{2EABE287-61B3-43B4-9C32-8BB54FC1D647}" type="slidenum">
              <a:rPr lang="en-GB" smtClean="0"/>
              <a:pPr/>
              <a:t>‹#›</a:t>
            </a:fld>
            <a:endParaRPr lang="en-GB" dirty="0"/>
          </a:p>
        </p:txBody>
      </p:sp>
      <p:sp>
        <p:nvSpPr>
          <p:cNvPr id="9" name="Footer Placeholder 8"/>
          <p:cNvSpPr>
            <a:spLocks noGrp="1"/>
          </p:cNvSpPr>
          <p:nvPr>
            <p:ph type="ftr" sz="quarter" idx="13"/>
          </p:nvPr>
        </p:nvSpPr>
        <p:spPr/>
        <p:txBody>
          <a:bodyPr/>
          <a:lstStyle/>
          <a:p>
            <a:endParaRPr lang="en-GB" dirty="0"/>
          </a:p>
        </p:txBody>
      </p:sp>
      <p:sp>
        <p:nvSpPr>
          <p:cNvPr id="11" name="Text Placeholder 10"/>
          <p:cNvSpPr>
            <a:spLocks noGrp="1"/>
          </p:cNvSpPr>
          <p:nvPr>
            <p:ph type="body" sz="quarter" idx="14"/>
          </p:nvPr>
        </p:nvSpPr>
        <p:spPr>
          <a:xfrm>
            <a:off x="630239" y="539750"/>
            <a:ext cx="4679950" cy="6516688"/>
          </a:xfrm>
        </p:spPr>
        <p:txBody>
          <a:bodyPr lIns="180000" tIns="180000" rIns="180000" bIns="180000" numCol="1">
            <a:normAutofit/>
          </a:bodyPr>
          <a:lstStyle>
            <a:lvl1pPr marL="0" indent="14288">
              <a:buFontTx/>
              <a:buNone/>
              <a:defRPr sz="2500">
                <a:solidFill>
                  <a:schemeClr val="bg1"/>
                </a:solidFill>
              </a:defRPr>
            </a:lvl1pPr>
            <a:lvl2pPr marL="0" indent="14288">
              <a:buFontTx/>
              <a:buNone/>
              <a:defRPr sz="2500">
                <a:solidFill>
                  <a:schemeClr val="bg1"/>
                </a:solidFill>
              </a:defRPr>
            </a:lvl2pPr>
            <a:lvl3pPr marL="0" indent="14288">
              <a:buFontTx/>
              <a:buNone/>
              <a:defRPr sz="2500">
                <a:solidFill>
                  <a:schemeClr val="bg1"/>
                </a:solidFill>
              </a:defRPr>
            </a:lvl3pPr>
            <a:lvl4pPr marL="0" indent="14288">
              <a:buFontTx/>
              <a:buNone/>
              <a:defRPr sz="2500">
                <a:solidFill>
                  <a:schemeClr val="bg1"/>
                </a:solidFill>
              </a:defRPr>
            </a:lvl4pPr>
            <a:lvl5pPr marL="0" indent="14288">
              <a:buFontTx/>
              <a:buNone/>
              <a:defRPr sz="25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ey divider">
    <p:spTree>
      <p:nvGrpSpPr>
        <p:cNvPr id="1" name=""/>
        <p:cNvGrpSpPr/>
        <p:nvPr/>
      </p:nvGrpSpPr>
      <p:grpSpPr>
        <a:xfrm>
          <a:off x="0" y="0"/>
          <a:ext cx="0" cy="0"/>
          <a:chOff x="0" y="0"/>
          <a:chExt cx="0" cy="0"/>
        </a:xfrm>
      </p:grpSpPr>
      <p:sp>
        <p:nvSpPr>
          <p:cNvPr id="8" name="Rectangle 7"/>
          <p:cNvSpPr/>
          <p:nvPr userDrawn="1"/>
        </p:nvSpPr>
        <p:spPr>
          <a:xfrm>
            <a:off x="630238" y="539750"/>
            <a:ext cx="9540874" cy="65166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800" dirty="0"/>
          </a:p>
        </p:txBody>
      </p:sp>
      <p:sp>
        <p:nvSpPr>
          <p:cNvPr id="28" name="Title 27"/>
          <p:cNvSpPr>
            <a:spLocks noGrp="1"/>
          </p:cNvSpPr>
          <p:nvPr>
            <p:ph type="title"/>
          </p:nvPr>
        </p:nvSpPr>
        <p:spPr>
          <a:xfrm>
            <a:off x="630238" y="1655763"/>
            <a:ext cx="9540875" cy="2052637"/>
          </a:xfrm>
        </p:spPr>
        <p:txBody>
          <a:bodyPr lIns="180000" rIns="180000" anchor="b"/>
          <a:lstStyle>
            <a:lvl1pPr>
              <a:defRPr sz="4000">
                <a:solidFill>
                  <a:schemeClr val="tx1">
                    <a:lumMod val="65000"/>
                    <a:lumOff val="35000"/>
                  </a:schemeClr>
                </a:solidFill>
              </a:defRPr>
            </a:lvl1pPr>
          </a:lstStyle>
          <a:p>
            <a:r>
              <a:rPr lang="en-US"/>
              <a:t>Click to edit Master title style</a:t>
            </a:r>
            <a:endParaRPr lang="en-GB" dirty="0"/>
          </a:p>
        </p:txBody>
      </p:sp>
      <p:sp>
        <p:nvSpPr>
          <p:cNvPr id="33" name="Text Placeholder 32"/>
          <p:cNvSpPr>
            <a:spLocks noGrp="1"/>
          </p:cNvSpPr>
          <p:nvPr>
            <p:ph type="body" sz="quarter" idx="10"/>
          </p:nvPr>
        </p:nvSpPr>
        <p:spPr>
          <a:xfrm>
            <a:off x="630238" y="3887788"/>
            <a:ext cx="9540875" cy="2052637"/>
          </a:xfrm>
          <a:prstGeom prst="rect">
            <a:avLst/>
          </a:prstGeom>
        </p:spPr>
        <p:txBody>
          <a:bodyPr lIns="180000" rIns="180000" numCol="1">
            <a:normAutofit/>
          </a:bodyPr>
          <a:lstStyle>
            <a:lvl1pPr>
              <a:buNone/>
              <a:defRPr sz="2200">
                <a:solidFill>
                  <a:schemeClr val="tx1">
                    <a:lumMod val="65000"/>
                    <a:lumOff val="35000"/>
                  </a:schemeClr>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a:t>Edit Master text styles</a:t>
            </a:r>
          </a:p>
        </p:txBody>
      </p:sp>
      <p:sp>
        <p:nvSpPr>
          <p:cNvPr id="5" name="Slide Number Placeholder 4"/>
          <p:cNvSpPr>
            <a:spLocks noGrp="1"/>
          </p:cNvSpPr>
          <p:nvPr>
            <p:ph type="sldNum" sz="quarter" idx="11"/>
          </p:nvPr>
        </p:nvSpPr>
        <p:spPr/>
        <p:txBody>
          <a:bodyPr/>
          <a:lstStyle/>
          <a:p>
            <a:fld id="{2EABE287-61B3-43B4-9C32-8BB54FC1D647}" type="slidenum">
              <a:rPr lang="en-GB" smtClean="0"/>
              <a:pPr/>
              <a:t>‹#›</a:t>
            </a:fld>
            <a:endParaRPr lang="en-GB" dirty="0"/>
          </a:p>
        </p:txBody>
      </p:sp>
      <p:sp>
        <p:nvSpPr>
          <p:cNvPr id="6" name="Footer Placeholder 5"/>
          <p:cNvSpPr>
            <a:spLocks noGrp="1"/>
          </p:cNvSpPr>
          <p:nvPr>
            <p:ph type="ftr" sz="quarter" idx="12"/>
          </p:nvPr>
        </p:nvSpPr>
        <p:spPr/>
        <p:txBody>
          <a:bodyPr/>
          <a:lstStyle/>
          <a:p>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2EABE287-61B3-43B4-9C32-8BB54FC1D647}" type="slidenum">
              <a:rPr lang="en-GB" smtClean="0"/>
              <a:pPr/>
              <a:t>‹#›</a:t>
            </a:fld>
            <a:endParaRPr lang="en-GB" dirty="0"/>
          </a:p>
        </p:txBody>
      </p:sp>
      <p:sp>
        <p:nvSpPr>
          <p:cNvPr id="8" name="Content Placeholder 7"/>
          <p:cNvSpPr>
            <a:spLocks noGrp="1"/>
          </p:cNvSpPr>
          <p:nvPr>
            <p:ph sz="quarter" idx="13"/>
          </p:nvPr>
        </p:nvSpPr>
        <p:spPr>
          <a:xfrm>
            <a:off x="3870325" y="2771775"/>
            <a:ext cx="3060699" cy="4284663"/>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9"/>
          <p:cNvSpPr>
            <a:spLocks noGrp="1"/>
          </p:cNvSpPr>
          <p:nvPr>
            <p:ph sz="quarter" idx="14"/>
          </p:nvPr>
        </p:nvSpPr>
        <p:spPr>
          <a:xfrm>
            <a:off x="7110413" y="2771775"/>
            <a:ext cx="3060700" cy="4284663"/>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1"/>
          <p:cNvSpPr>
            <a:spLocks noGrp="1"/>
          </p:cNvSpPr>
          <p:nvPr>
            <p:ph type="body" sz="quarter" idx="15"/>
          </p:nvPr>
        </p:nvSpPr>
        <p:spPr>
          <a:xfrm>
            <a:off x="3870326" y="539750"/>
            <a:ext cx="6300788" cy="2052638"/>
          </a:xfrm>
        </p:spPr>
        <p:txBody>
          <a:bodyPr numCol="2" spcCol="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ntent vertical">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2EABE287-61B3-43B4-9C32-8BB54FC1D647}" type="slidenum">
              <a:rPr lang="en-GB" smtClean="0"/>
              <a:pPr/>
              <a:t>‹#›</a:t>
            </a:fld>
            <a:endParaRPr lang="en-GB" dirty="0"/>
          </a:p>
        </p:txBody>
      </p:sp>
      <p:sp>
        <p:nvSpPr>
          <p:cNvPr id="10" name="Text Placeholder 9"/>
          <p:cNvSpPr>
            <a:spLocks noGrp="1"/>
          </p:cNvSpPr>
          <p:nvPr>
            <p:ph type="body" sz="quarter" idx="14"/>
          </p:nvPr>
        </p:nvSpPr>
        <p:spPr>
          <a:xfrm>
            <a:off x="3870325" y="539750"/>
            <a:ext cx="3060700" cy="651668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5" name="Title 24"/>
          <p:cNvSpPr>
            <a:spLocks noGrp="1"/>
          </p:cNvSpPr>
          <p:nvPr>
            <p:ph type="title"/>
          </p:nvPr>
        </p:nvSpPr>
        <p:spPr/>
        <p:txBody>
          <a:bodyPr/>
          <a:lstStyle/>
          <a:p>
            <a:r>
              <a:rPr lang="en-US"/>
              <a:t>Click to edit Master title style</a:t>
            </a:r>
            <a:endParaRPr lang="en-GB" dirty="0"/>
          </a:p>
        </p:txBody>
      </p:sp>
      <p:sp>
        <p:nvSpPr>
          <p:cNvPr id="11" name="Content Placeholder 10"/>
          <p:cNvSpPr>
            <a:spLocks noGrp="1"/>
          </p:cNvSpPr>
          <p:nvPr>
            <p:ph sz="quarter" idx="16"/>
          </p:nvPr>
        </p:nvSpPr>
        <p:spPr>
          <a:xfrm>
            <a:off x="7110413" y="539750"/>
            <a:ext cx="3060700" cy="20526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p:cNvSpPr>
            <a:spLocks noGrp="1"/>
          </p:cNvSpPr>
          <p:nvPr>
            <p:ph sz="quarter" idx="17"/>
          </p:nvPr>
        </p:nvSpPr>
        <p:spPr>
          <a:xfrm>
            <a:off x="7110413" y="2771775"/>
            <a:ext cx="3060700" cy="20526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p:cNvSpPr>
            <a:spLocks noGrp="1"/>
          </p:cNvSpPr>
          <p:nvPr>
            <p:ph sz="quarter" idx="18"/>
          </p:nvPr>
        </p:nvSpPr>
        <p:spPr>
          <a:xfrm>
            <a:off x="7110413" y="5003800"/>
            <a:ext cx="3060700" cy="20526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2EABE287-61B3-43B4-9C32-8BB54FC1D647}" type="slidenum">
              <a:rPr lang="en-GB" smtClean="0"/>
              <a:pPr/>
              <a:t>‹#›</a:t>
            </a:fld>
            <a:endParaRPr lang="en-GB" dirty="0"/>
          </a:p>
        </p:txBody>
      </p:sp>
      <p:sp>
        <p:nvSpPr>
          <p:cNvPr id="8" name="Content Placeholder 7"/>
          <p:cNvSpPr>
            <a:spLocks noGrp="1"/>
          </p:cNvSpPr>
          <p:nvPr>
            <p:ph sz="quarter" idx="13"/>
          </p:nvPr>
        </p:nvSpPr>
        <p:spPr>
          <a:xfrm>
            <a:off x="3870325" y="2771775"/>
            <a:ext cx="3060699" cy="20526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4"/>
          </p:nvPr>
        </p:nvSpPr>
        <p:spPr>
          <a:xfrm>
            <a:off x="3870325" y="539751"/>
            <a:ext cx="6300788" cy="2052638"/>
          </a:xfrm>
        </p:spPr>
        <p:txBody>
          <a:bodyPr numCol="2"/>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5" name="Title 24"/>
          <p:cNvSpPr>
            <a:spLocks noGrp="1"/>
          </p:cNvSpPr>
          <p:nvPr>
            <p:ph type="title"/>
          </p:nvPr>
        </p:nvSpPr>
        <p:spPr/>
        <p:txBody>
          <a:bodyPr/>
          <a:lstStyle/>
          <a:p>
            <a:r>
              <a:rPr lang="en-US"/>
              <a:t>Click to edit Master title style</a:t>
            </a:r>
            <a:endParaRPr lang="en-GB"/>
          </a:p>
        </p:txBody>
      </p:sp>
      <p:sp>
        <p:nvSpPr>
          <p:cNvPr id="15" name="Content Placeholder 14"/>
          <p:cNvSpPr>
            <a:spLocks noGrp="1"/>
          </p:cNvSpPr>
          <p:nvPr>
            <p:ph sz="quarter" idx="15"/>
          </p:nvPr>
        </p:nvSpPr>
        <p:spPr>
          <a:xfrm>
            <a:off x="3870325" y="5003800"/>
            <a:ext cx="3060699" cy="20526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p:cNvSpPr>
            <a:spLocks noGrp="1"/>
          </p:cNvSpPr>
          <p:nvPr>
            <p:ph sz="quarter" idx="17"/>
          </p:nvPr>
        </p:nvSpPr>
        <p:spPr>
          <a:xfrm>
            <a:off x="7110413" y="2771775"/>
            <a:ext cx="3060700" cy="20526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p:cNvSpPr>
            <a:spLocks noGrp="1"/>
          </p:cNvSpPr>
          <p:nvPr>
            <p:ph sz="quarter" idx="18"/>
          </p:nvPr>
        </p:nvSpPr>
        <p:spPr>
          <a:xfrm>
            <a:off x="7110413" y="5003800"/>
            <a:ext cx="3060700" cy="205263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wide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2EABE287-61B3-43B4-9C32-8BB54FC1D647}" type="slidenum">
              <a:rPr lang="en-GB" smtClean="0"/>
              <a:pPr/>
              <a:t>‹#›</a:t>
            </a:fld>
            <a:endParaRPr lang="en-GB" dirty="0"/>
          </a:p>
        </p:txBody>
      </p:sp>
      <p:sp>
        <p:nvSpPr>
          <p:cNvPr id="8" name="Content Placeholder 7"/>
          <p:cNvSpPr>
            <a:spLocks noGrp="1"/>
          </p:cNvSpPr>
          <p:nvPr>
            <p:ph sz="quarter" idx="13"/>
          </p:nvPr>
        </p:nvSpPr>
        <p:spPr>
          <a:xfrm>
            <a:off x="630239" y="2771775"/>
            <a:ext cx="4679949" cy="4284663"/>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9"/>
          <p:cNvSpPr>
            <a:spLocks noGrp="1"/>
          </p:cNvSpPr>
          <p:nvPr>
            <p:ph sz="quarter" idx="14"/>
          </p:nvPr>
        </p:nvSpPr>
        <p:spPr>
          <a:xfrm>
            <a:off x="5491163" y="2771775"/>
            <a:ext cx="4679950" cy="4284663"/>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1"/>
          <p:cNvSpPr>
            <a:spLocks noGrp="1"/>
          </p:cNvSpPr>
          <p:nvPr>
            <p:ph type="body" sz="quarter" idx="15"/>
          </p:nvPr>
        </p:nvSpPr>
        <p:spPr>
          <a:xfrm>
            <a:off x="3870326" y="539750"/>
            <a:ext cx="6300788" cy="2052638"/>
          </a:xfrm>
        </p:spPr>
        <p:txBody>
          <a:bodyPr numCol="2" spcCol="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3"/>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content and side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2EABE287-61B3-43B4-9C32-8BB54FC1D647}" type="slidenum">
              <a:rPr lang="en-GB" smtClean="0"/>
              <a:pPr/>
              <a:t>‹#›</a:t>
            </a:fld>
            <a:endParaRPr lang="en-GB" dirty="0"/>
          </a:p>
        </p:txBody>
      </p:sp>
      <p:sp>
        <p:nvSpPr>
          <p:cNvPr id="8" name="Content Placeholder 7"/>
          <p:cNvSpPr>
            <a:spLocks noGrp="1"/>
          </p:cNvSpPr>
          <p:nvPr>
            <p:ph sz="quarter" idx="12"/>
          </p:nvPr>
        </p:nvSpPr>
        <p:spPr>
          <a:xfrm>
            <a:off x="3870326" y="539750"/>
            <a:ext cx="6300788" cy="6516688"/>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3"/>
          </p:nvPr>
        </p:nvSpPr>
        <p:spPr>
          <a:xfrm>
            <a:off x="630237" y="2771775"/>
            <a:ext cx="3060701" cy="4284663"/>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3"/>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horiztonal">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2EABE287-61B3-43B4-9C32-8BB54FC1D647}" type="slidenum">
              <a:rPr lang="en-GB" smtClean="0"/>
              <a:pPr/>
              <a:t>‹#›</a:t>
            </a:fld>
            <a:endParaRPr lang="en-GB" dirty="0"/>
          </a:p>
        </p:txBody>
      </p:sp>
      <p:sp>
        <p:nvSpPr>
          <p:cNvPr id="6" name="Content Placeholder 5"/>
          <p:cNvSpPr>
            <a:spLocks noGrp="1"/>
          </p:cNvSpPr>
          <p:nvPr>
            <p:ph sz="quarter" idx="12"/>
          </p:nvPr>
        </p:nvSpPr>
        <p:spPr>
          <a:xfrm>
            <a:off x="630239" y="2771775"/>
            <a:ext cx="3060699" cy="4284663"/>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7"/>
          <p:cNvSpPr>
            <a:spLocks noGrp="1"/>
          </p:cNvSpPr>
          <p:nvPr>
            <p:ph sz="quarter" idx="13"/>
          </p:nvPr>
        </p:nvSpPr>
        <p:spPr>
          <a:xfrm>
            <a:off x="3870326" y="2771775"/>
            <a:ext cx="3060700" cy="4284663"/>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9"/>
          <p:cNvSpPr>
            <a:spLocks noGrp="1"/>
          </p:cNvSpPr>
          <p:nvPr>
            <p:ph sz="quarter" idx="14"/>
          </p:nvPr>
        </p:nvSpPr>
        <p:spPr>
          <a:xfrm>
            <a:off x="7110413" y="2771775"/>
            <a:ext cx="3060700" cy="4284663"/>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1"/>
          <p:cNvSpPr>
            <a:spLocks noGrp="1"/>
          </p:cNvSpPr>
          <p:nvPr>
            <p:ph type="body" sz="quarter" idx="15"/>
          </p:nvPr>
        </p:nvSpPr>
        <p:spPr>
          <a:xfrm>
            <a:off x="3870326" y="539750"/>
            <a:ext cx="6300788" cy="2052638"/>
          </a:xfrm>
        </p:spPr>
        <p:txBody>
          <a:bodyPr numCol="2" spcCol="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3"/>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with side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2EABE287-61B3-43B4-9C32-8BB54FC1D647}" type="slidenum">
              <a:rPr lang="en-GB" smtClean="0"/>
              <a:pPr/>
              <a:t>‹#›</a:t>
            </a:fld>
            <a:endParaRPr lang="en-GB" dirty="0"/>
          </a:p>
        </p:txBody>
      </p:sp>
      <p:sp>
        <p:nvSpPr>
          <p:cNvPr id="6" name="Content Placeholder 5"/>
          <p:cNvSpPr>
            <a:spLocks noGrp="1"/>
          </p:cNvSpPr>
          <p:nvPr>
            <p:ph sz="quarter" idx="12"/>
          </p:nvPr>
        </p:nvSpPr>
        <p:spPr>
          <a:xfrm>
            <a:off x="3870326" y="539751"/>
            <a:ext cx="6300788" cy="3168649"/>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7"/>
          <p:cNvSpPr>
            <a:spLocks noGrp="1"/>
          </p:cNvSpPr>
          <p:nvPr>
            <p:ph sz="quarter" idx="13"/>
          </p:nvPr>
        </p:nvSpPr>
        <p:spPr>
          <a:xfrm>
            <a:off x="3870326" y="3887789"/>
            <a:ext cx="6300788" cy="3168650"/>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4"/>
          </p:nvPr>
        </p:nvSpPr>
        <p:spPr>
          <a:xfrm>
            <a:off x="630238" y="2771775"/>
            <a:ext cx="3060700" cy="4284663"/>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5" name="Title 24"/>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9" name="Straight Connector 18"/>
          <p:cNvCxnSpPr/>
          <p:nvPr/>
        </p:nvCxnSpPr>
        <p:spPr>
          <a:xfrm>
            <a:off x="630931" y="7201011"/>
            <a:ext cx="9540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2" name="Footer Placeholder 21"/>
          <p:cNvSpPr>
            <a:spLocks noGrp="1"/>
          </p:cNvSpPr>
          <p:nvPr>
            <p:ph type="ftr" sz="quarter" idx="3"/>
          </p:nvPr>
        </p:nvSpPr>
        <p:spPr>
          <a:xfrm>
            <a:off x="3870326" y="7200899"/>
            <a:ext cx="4679950" cy="251025"/>
          </a:xfrm>
          <a:prstGeom prst="rect">
            <a:avLst/>
          </a:prstGeom>
        </p:spPr>
        <p:txBody>
          <a:bodyPr vert="horz" lIns="0" tIns="36000" rIns="0" bIns="36000" rtlCol="0" anchor="t"/>
          <a:lstStyle>
            <a:lvl1pPr algn="l">
              <a:defRPr sz="800">
                <a:solidFill>
                  <a:schemeClr val="tx1">
                    <a:lumMod val="65000"/>
                    <a:lumOff val="35000"/>
                  </a:schemeClr>
                </a:solidFill>
              </a:defRPr>
            </a:lvl1pPr>
          </a:lstStyle>
          <a:p>
            <a:endParaRPr lang="en-GB" dirty="0"/>
          </a:p>
        </p:txBody>
      </p:sp>
      <p:sp>
        <p:nvSpPr>
          <p:cNvPr id="23" name="Slide Number Placeholder 22"/>
          <p:cNvSpPr>
            <a:spLocks noGrp="1"/>
          </p:cNvSpPr>
          <p:nvPr>
            <p:ph type="sldNum" sz="quarter" idx="4"/>
          </p:nvPr>
        </p:nvSpPr>
        <p:spPr>
          <a:xfrm>
            <a:off x="9936856" y="7200899"/>
            <a:ext cx="216000" cy="251025"/>
          </a:xfrm>
          <a:prstGeom prst="rect">
            <a:avLst/>
          </a:prstGeom>
        </p:spPr>
        <p:txBody>
          <a:bodyPr vert="horz" lIns="0" tIns="36000" rIns="0" bIns="36000" rtlCol="0" anchor="t"/>
          <a:lstStyle>
            <a:lvl1pPr algn="ctr">
              <a:defRPr sz="800">
                <a:solidFill>
                  <a:schemeClr val="tx1">
                    <a:lumMod val="65000"/>
                    <a:lumOff val="35000"/>
                  </a:schemeClr>
                </a:solidFill>
              </a:defRPr>
            </a:lvl1pPr>
          </a:lstStyle>
          <a:p>
            <a:fld id="{2EABE287-61B3-43B4-9C32-8BB54FC1D647}" type="slidenum">
              <a:rPr lang="en-GB" smtClean="0"/>
              <a:pPr/>
              <a:t>‹#›</a:t>
            </a:fld>
            <a:endParaRPr lang="en-GB" dirty="0"/>
          </a:p>
        </p:txBody>
      </p:sp>
      <p:sp>
        <p:nvSpPr>
          <p:cNvPr id="38" name="Footer Placeholder 21"/>
          <p:cNvSpPr txBox="1">
            <a:spLocks/>
          </p:cNvSpPr>
          <p:nvPr userDrawn="1"/>
        </p:nvSpPr>
        <p:spPr>
          <a:xfrm>
            <a:off x="8550276" y="7200899"/>
            <a:ext cx="1386580" cy="251025"/>
          </a:xfrm>
          <a:prstGeom prst="rect">
            <a:avLst/>
          </a:prstGeom>
        </p:spPr>
        <p:txBody>
          <a:bodyPr vert="horz" lIns="36000" tIns="36000" rIns="36000" bIns="36000" rtlCol="0" anchor="t"/>
          <a:lstStyle>
            <a:lvl1pPr algn="l">
              <a:defRPr sz="800">
                <a:solidFill>
                  <a:srgbClr val="4D4E53"/>
                </a:solidFill>
              </a:defRPr>
            </a:lvl1pPr>
          </a:lstStyle>
          <a:p>
            <a:pPr marL="0" marR="0" lvl="0" indent="0" algn="r" defTabSz="877732"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lumMod val="65000"/>
                    <a:lumOff val="35000"/>
                  </a:schemeClr>
                </a:solidFill>
                <a:effectLst/>
                <a:uLnTx/>
                <a:uFillTx/>
                <a:latin typeface="+mn-lt"/>
                <a:ea typeface="+mn-ea"/>
                <a:cs typeface="+mn-cs"/>
              </a:rPr>
              <a:t>Social Mobility Commission</a:t>
            </a:r>
          </a:p>
        </p:txBody>
      </p:sp>
      <p:sp>
        <p:nvSpPr>
          <p:cNvPr id="39" name="Title Placeholder 38"/>
          <p:cNvSpPr>
            <a:spLocks noGrp="1"/>
          </p:cNvSpPr>
          <p:nvPr>
            <p:ph type="title"/>
          </p:nvPr>
        </p:nvSpPr>
        <p:spPr>
          <a:xfrm>
            <a:off x="630237" y="539748"/>
            <a:ext cx="3060701" cy="2052640"/>
          </a:xfrm>
          <a:prstGeom prst="rect">
            <a:avLst/>
          </a:prstGeom>
        </p:spPr>
        <p:txBody>
          <a:bodyPr vert="horz" lIns="0" tIns="0" rIns="0" bIns="0" rtlCol="0" anchor="t">
            <a:noAutofit/>
          </a:bodyPr>
          <a:lstStyle/>
          <a:p>
            <a:r>
              <a:rPr lang="en-US"/>
              <a:t>Click to edit Master title style</a:t>
            </a:r>
            <a:endParaRPr lang="en-GB" dirty="0"/>
          </a:p>
        </p:txBody>
      </p:sp>
      <p:sp>
        <p:nvSpPr>
          <p:cNvPr id="54" name="Text Placeholder 53"/>
          <p:cNvSpPr>
            <a:spLocks noGrp="1"/>
          </p:cNvSpPr>
          <p:nvPr>
            <p:ph type="body" idx="1"/>
          </p:nvPr>
        </p:nvSpPr>
        <p:spPr>
          <a:xfrm>
            <a:off x="3870324" y="539750"/>
            <a:ext cx="6300789" cy="6516688"/>
          </a:xfrm>
          <a:prstGeom prst="rect">
            <a:avLst/>
          </a:prstGeom>
        </p:spPr>
        <p:txBody>
          <a:bodyPr vert="horz" lIns="0" tIns="0" rIns="0" bIns="0" numCol="2" spcCol="180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 bg1="lt1" tx1="dk1" bg2="lt2" tx2="dk2" accent1="accent1" accent2="accent2" accent3="accent3" accent4="accent4" accent5="accent5" accent6="accent6" hlink="hlink" folHlink="folHlink"/>
  <p:sldLayoutIdLst>
    <p:sldLayoutId id="2147483670" r:id="rId1"/>
    <p:sldLayoutId id="2147483680" r:id="rId2"/>
    <p:sldLayoutId id="2147483679" r:id="rId3"/>
    <p:sldLayoutId id="2147483691" r:id="rId4"/>
    <p:sldLayoutId id="2147483689" r:id="rId5"/>
    <p:sldLayoutId id="2147483684" r:id="rId6"/>
    <p:sldLayoutId id="2147483672" r:id="rId7"/>
    <p:sldLayoutId id="2147483674" r:id="rId8"/>
    <p:sldLayoutId id="2147483673" r:id="rId9"/>
    <p:sldLayoutId id="2147483686" r:id="rId10"/>
    <p:sldLayoutId id="2147483681" r:id="rId11"/>
    <p:sldLayoutId id="2147483688" r:id="rId12"/>
    <p:sldLayoutId id="2147483687" r:id="rId13"/>
    <p:sldLayoutId id="2147483676" r:id="rId14"/>
    <p:sldLayoutId id="2147483671" r:id="rId15"/>
    <p:sldLayoutId id="2147483693" r:id="rId16"/>
    <p:sldLayoutId id="2147483678" r:id="rId17"/>
    <p:sldLayoutId id="2147483675" r:id="rId18"/>
    <p:sldLayoutId id="2147483692" r:id="rId19"/>
    <p:sldLayoutId id="2147483690" r:id="rId20"/>
    <p:sldLayoutId id="2147483677" r:id="rId21"/>
    <p:sldLayoutId id="2147483682" r:id="rId22"/>
    <p:sldLayoutId id="2147483683" r:id="rId23"/>
  </p:sldLayoutIdLst>
  <p:hf hdr="0" ftr="0" dt="0"/>
  <p:txStyles>
    <p:titleStyle>
      <a:lvl1pPr algn="l" defTabSz="877732" rtl="0" eaLnBrk="1" latinLnBrk="0" hangingPunct="1">
        <a:spcBef>
          <a:spcPct val="0"/>
        </a:spcBef>
        <a:buNone/>
        <a:defRPr sz="2500" kern="1200">
          <a:solidFill>
            <a:schemeClr val="tx2"/>
          </a:solidFill>
          <a:latin typeface="+mj-lt"/>
          <a:ea typeface="+mj-ea"/>
          <a:cs typeface="+mj-cs"/>
        </a:defRPr>
      </a:lvl1pPr>
    </p:titleStyle>
    <p:bodyStyle>
      <a:lvl1pPr marL="0" indent="1588" algn="l" defTabSz="877732" rtl="0" eaLnBrk="1" latinLnBrk="0" hangingPunct="1">
        <a:spcBef>
          <a:spcPts val="600"/>
        </a:spcBef>
        <a:spcAft>
          <a:spcPts val="300"/>
        </a:spcAft>
        <a:buClrTx/>
        <a:buSzPct val="75000"/>
        <a:buFont typeface="Wingdings" pitchFamily="2" charset="2"/>
        <a:buNone/>
        <a:defRPr sz="1200" kern="1200">
          <a:solidFill>
            <a:schemeClr val="tx1">
              <a:lumMod val="65000"/>
              <a:lumOff val="35000"/>
            </a:schemeClr>
          </a:solidFill>
          <a:latin typeface="+mn-lt"/>
          <a:ea typeface="+mn-ea"/>
          <a:cs typeface="+mn-cs"/>
        </a:defRPr>
      </a:lvl1pPr>
      <a:lvl2pPr marL="269875" indent="-90488"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2pPr>
      <a:lvl3pPr marL="544513" indent="-92075"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3pPr>
      <a:lvl4pPr marL="890588" indent="-82550"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4pPr>
      <a:lvl5pPr marL="1165225" indent="-80963"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5pPr>
      <a:lvl6pPr marL="2413764"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852630"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91496"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30362"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77732" rtl="0" eaLnBrk="1" latinLnBrk="0" hangingPunct="1">
        <a:defRPr sz="1700" kern="1200">
          <a:solidFill>
            <a:schemeClr val="tx1"/>
          </a:solidFill>
          <a:latin typeface="+mn-lt"/>
          <a:ea typeface="+mn-ea"/>
          <a:cs typeface="+mn-cs"/>
        </a:defRPr>
      </a:lvl1pPr>
      <a:lvl2pPr marL="438866" algn="l" defTabSz="877732" rtl="0" eaLnBrk="1" latinLnBrk="0" hangingPunct="1">
        <a:defRPr sz="1700" kern="1200">
          <a:solidFill>
            <a:schemeClr val="tx1"/>
          </a:solidFill>
          <a:latin typeface="+mn-lt"/>
          <a:ea typeface="+mn-ea"/>
          <a:cs typeface="+mn-cs"/>
        </a:defRPr>
      </a:lvl2pPr>
      <a:lvl3pPr marL="877732" algn="l" defTabSz="877732" rtl="0" eaLnBrk="1" latinLnBrk="0" hangingPunct="1">
        <a:defRPr sz="1700" kern="1200">
          <a:solidFill>
            <a:schemeClr val="tx1"/>
          </a:solidFill>
          <a:latin typeface="+mn-lt"/>
          <a:ea typeface="+mn-ea"/>
          <a:cs typeface="+mn-cs"/>
        </a:defRPr>
      </a:lvl3pPr>
      <a:lvl4pPr marL="1316599" algn="l" defTabSz="877732" rtl="0" eaLnBrk="1" latinLnBrk="0" hangingPunct="1">
        <a:defRPr sz="1700" kern="1200">
          <a:solidFill>
            <a:schemeClr val="tx1"/>
          </a:solidFill>
          <a:latin typeface="+mn-lt"/>
          <a:ea typeface="+mn-ea"/>
          <a:cs typeface="+mn-cs"/>
        </a:defRPr>
      </a:lvl4pPr>
      <a:lvl5pPr marL="1755465" algn="l" defTabSz="877732" rtl="0" eaLnBrk="1" latinLnBrk="0" hangingPunct="1">
        <a:defRPr sz="1700" kern="1200">
          <a:solidFill>
            <a:schemeClr val="tx1"/>
          </a:solidFill>
          <a:latin typeface="+mn-lt"/>
          <a:ea typeface="+mn-ea"/>
          <a:cs typeface="+mn-cs"/>
        </a:defRPr>
      </a:lvl5pPr>
      <a:lvl6pPr marL="2194330" algn="l" defTabSz="877732" rtl="0" eaLnBrk="1" latinLnBrk="0" hangingPunct="1">
        <a:defRPr sz="1700" kern="1200">
          <a:solidFill>
            <a:schemeClr val="tx1"/>
          </a:solidFill>
          <a:latin typeface="+mn-lt"/>
          <a:ea typeface="+mn-ea"/>
          <a:cs typeface="+mn-cs"/>
        </a:defRPr>
      </a:lvl6pPr>
      <a:lvl7pPr marL="2633196" algn="l" defTabSz="877732" rtl="0" eaLnBrk="1" latinLnBrk="0" hangingPunct="1">
        <a:defRPr sz="1700" kern="1200">
          <a:solidFill>
            <a:schemeClr val="tx1"/>
          </a:solidFill>
          <a:latin typeface="+mn-lt"/>
          <a:ea typeface="+mn-ea"/>
          <a:cs typeface="+mn-cs"/>
        </a:defRPr>
      </a:lvl7pPr>
      <a:lvl8pPr marL="3072062" algn="l" defTabSz="877732" rtl="0" eaLnBrk="1" latinLnBrk="0" hangingPunct="1">
        <a:defRPr sz="1700" kern="1200">
          <a:solidFill>
            <a:schemeClr val="tx1"/>
          </a:solidFill>
          <a:latin typeface="+mn-lt"/>
          <a:ea typeface="+mn-ea"/>
          <a:cs typeface="+mn-cs"/>
        </a:defRPr>
      </a:lvl8pPr>
      <a:lvl9pPr marL="3510929" algn="l" defTabSz="877732"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 Id="rId5" Type="http://schemas.openxmlformats.org/officeDocument/2006/relationships/chart" Target="../charts/chart12.xml"/><Relationship Id="rId4" Type="http://schemas.openxmlformats.org/officeDocument/2006/relationships/chart" Target="../charts/chart11.xml"/></Relationships>
</file>

<file path=ppt/slides/_rels/slide1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1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2.xml"/><Relationship Id="rId4" Type="http://schemas.openxmlformats.org/officeDocument/2006/relationships/chart" Target="../charts/char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2.xml"/><Relationship Id="rId4" Type="http://schemas.openxmlformats.org/officeDocument/2006/relationships/chart" Target="../charts/chart28.xml"/></Relationships>
</file>

<file path=ppt/slides/_rels/slide2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2.xml"/><Relationship Id="rId4" Type="http://schemas.openxmlformats.org/officeDocument/2006/relationships/chart" Target="../charts/chart31.xml"/></Relationships>
</file>

<file path=ppt/slides/_rels/slide22.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chart" Target="../charts/chart32.xml"/><Relationship Id="rId1" Type="http://schemas.openxmlformats.org/officeDocument/2006/relationships/slideLayout" Target="../slideLayouts/slideLayout2.xml"/><Relationship Id="rId4" Type="http://schemas.openxmlformats.org/officeDocument/2006/relationships/chart" Target="../charts/char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2.xml"/><Relationship Id="rId5" Type="http://schemas.openxmlformats.org/officeDocument/2006/relationships/chart" Target="../charts/chart40.xml"/><Relationship Id="rId4" Type="http://schemas.openxmlformats.org/officeDocument/2006/relationships/chart" Target="../charts/chart39.xml"/></Relationships>
</file>

<file path=ppt/slides/_rels/slide27.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4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chart" Target="../charts/chart43.xml"/><Relationship Id="rId1" Type="http://schemas.openxmlformats.org/officeDocument/2006/relationships/slideLayout" Target="../slideLayouts/slideLayout2.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49.xml"/><Relationship Id="rId7" Type="http://schemas.openxmlformats.org/officeDocument/2006/relationships/chart" Target="../charts/chart53.xml"/><Relationship Id="rId2" Type="http://schemas.openxmlformats.org/officeDocument/2006/relationships/chart" Target="../charts/chart48.xml"/><Relationship Id="rId1" Type="http://schemas.openxmlformats.org/officeDocument/2006/relationships/slideLayout" Target="../slideLayouts/slideLayout2.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31.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5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2.xml"/><Relationship Id="rId5" Type="http://schemas.openxmlformats.org/officeDocument/2006/relationships/chart" Target="../charts/chart63.xml"/><Relationship Id="rId4" Type="http://schemas.openxmlformats.org/officeDocument/2006/relationships/chart" Target="../charts/chart62.xml"/></Relationships>
</file>

<file path=ppt/slides/_rels/slide37.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chart" Target="../charts/chart6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2.xml"/><Relationship Id="rId4" Type="http://schemas.openxmlformats.org/officeDocument/2006/relationships/chart" Target="../charts/chart6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70.xml"/><Relationship Id="rId7" Type="http://schemas.openxmlformats.org/officeDocument/2006/relationships/chart" Target="../charts/chart74.xml"/><Relationship Id="rId2" Type="http://schemas.openxmlformats.org/officeDocument/2006/relationships/chart" Target="../charts/chart69.xml"/><Relationship Id="rId1" Type="http://schemas.openxmlformats.org/officeDocument/2006/relationships/slideLayout" Target="../slideLayouts/slideLayout2.xml"/><Relationship Id="rId6" Type="http://schemas.openxmlformats.org/officeDocument/2006/relationships/chart" Target="../charts/chart73.xml"/><Relationship Id="rId5" Type="http://schemas.openxmlformats.org/officeDocument/2006/relationships/chart" Target="../charts/chart72.xml"/><Relationship Id="rId4" Type="http://schemas.openxmlformats.org/officeDocument/2006/relationships/chart" Target="../charts/chart71.xml"/></Relationships>
</file>

<file path=ppt/slides/_rels/slide41.xml.rels><?xml version="1.0" encoding="UTF-8" standalone="yes"?>
<Relationships xmlns="http://schemas.openxmlformats.org/package/2006/relationships"><Relationship Id="rId3" Type="http://schemas.openxmlformats.org/officeDocument/2006/relationships/chart" Target="../charts/chart76.xml"/><Relationship Id="rId7" Type="http://schemas.openxmlformats.org/officeDocument/2006/relationships/chart" Target="../charts/chart80.xml"/><Relationship Id="rId2" Type="http://schemas.openxmlformats.org/officeDocument/2006/relationships/chart" Target="../charts/chart75.xml"/><Relationship Id="rId1" Type="http://schemas.openxmlformats.org/officeDocument/2006/relationships/slideLayout" Target="../slideLayouts/slideLayout2.xml"/><Relationship Id="rId6" Type="http://schemas.openxmlformats.org/officeDocument/2006/relationships/chart" Target="../charts/chart79.xml"/><Relationship Id="rId5" Type="http://schemas.openxmlformats.org/officeDocument/2006/relationships/chart" Target="../charts/chart78.xml"/><Relationship Id="rId4" Type="http://schemas.openxmlformats.org/officeDocument/2006/relationships/chart" Target="../charts/chart77.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5.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chart" Target="../charts/chart1.xml"/><Relationship Id="rId10" Type="http://schemas.openxmlformats.org/officeDocument/2006/relationships/image" Target="../media/image11.png"/><Relationship Id="rId4" Type="http://schemas.openxmlformats.org/officeDocument/2006/relationships/image" Target="../media/image6.svg"/><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635989" y="2782424"/>
            <a:ext cx="9535124" cy="4274014"/>
          </a:xfrm>
          <a:prstGeom prst="rect">
            <a:avLst/>
          </a:prstGeom>
          <a:solidFill>
            <a:srgbClr val="EB6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C183D7F6-B498-43B3-948B-1728B52AA6E4}">
                <adec:decorative xmlns:adec="http://schemas.microsoft.com/office/drawing/2017/decorative" val="0"/>
              </a:ext>
            </a:extLst>
          </p:cNvPr>
          <p:cNvSpPr>
            <a:spLocks noGrp="1"/>
          </p:cNvSpPr>
          <p:nvPr>
            <p:ph type="title"/>
          </p:nvPr>
        </p:nvSpPr>
        <p:spPr/>
        <p:txBody>
          <a:bodyPr/>
          <a:lstStyle/>
          <a:p>
            <a:r>
              <a:rPr lang="en-GB" dirty="0">
                <a:solidFill>
                  <a:srgbClr val="EB652E"/>
                </a:solidFill>
              </a:rPr>
              <a:t>Social Mobility Barometer</a:t>
            </a:r>
          </a:p>
        </p:txBody>
      </p:sp>
      <p:sp>
        <p:nvSpPr>
          <p:cNvPr id="3" name="Text Placeholder 2" descr="&#10;">
            <a:extLst>
              <a:ext uri="{C183D7F6-B498-43B3-948B-1728B52AA6E4}">
                <adec:decorative xmlns:adec="http://schemas.microsoft.com/office/drawing/2017/decorative" val="0"/>
              </a:ext>
            </a:extLst>
          </p:cNvPr>
          <p:cNvSpPr>
            <a:spLocks noGrp="1"/>
          </p:cNvSpPr>
          <p:nvPr>
            <p:ph type="body" sz="quarter" idx="10"/>
          </p:nvPr>
        </p:nvSpPr>
        <p:spPr/>
        <p:txBody>
          <a:bodyPr/>
          <a:lstStyle/>
          <a:p>
            <a:r>
              <a:rPr lang="en-GB" dirty="0"/>
              <a:t>Public attitudes to social mobility in the UK, 2021</a:t>
            </a:r>
          </a:p>
        </p:txBody>
      </p:sp>
      <p:sp>
        <p:nvSpPr>
          <p:cNvPr id="4" name="Text Placeholder 3">
            <a:extLst>
              <a:ext uri="{C183D7F6-B498-43B3-948B-1728B52AA6E4}">
                <adec:decorative xmlns:adec="http://schemas.microsoft.com/office/drawing/2017/decorative" val="0"/>
              </a:ext>
            </a:extLst>
          </p:cNvPr>
          <p:cNvSpPr>
            <a:spLocks noGrp="1"/>
          </p:cNvSpPr>
          <p:nvPr>
            <p:ph type="body" sz="quarter" idx="11"/>
          </p:nvPr>
        </p:nvSpPr>
        <p:spPr/>
        <p:txBody>
          <a:bodyPr>
            <a:normAutofit/>
          </a:bodyPr>
          <a:lstStyle/>
          <a:p>
            <a:r>
              <a:rPr lang="en-GB" sz="1400" dirty="0"/>
              <a:t>March 2021</a:t>
            </a:r>
          </a:p>
        </p:txBody>
      </p:sp>
      <p:grpSp>
        <p:nvGrpSpPr>
          <p:cNvPr id="9" name="Group 8">
            <a:extLst>
              <a:ext uri="{C183D7F6-B498-43B3-948B-1728B52AA6E4}">
                <adec:decorative xmlns:adec="http://schemas.microsoft.com/office/drawing/2017/decorative" val="1"/>
              </a:ext>
            </a:extLst>
          </p:cNvPr>
          <p:cNvGrpSpPr/>
          <p:nvPr/>
        </p:nvGrpSpPr>
        <p:grpSpPr>
          <a:xfrm>
            <a:off x="635989" y="785337"/>
            <a:ext cx="1916711" cy="1043463"/>
            <a:chOff x="635989" y="785337"/>
            <a:chExt cx="1916711" cy="1043463"/>
          </a:xfrm>
        </p:grpSpPr>
        <p:sp>
          <p:nvSpPr>
            <p:cNvPr id="8" name="Rectangle 7"/>
            <p:cNvSpPr/>
            <p:nvPr/>
          </p:nvSpPr>
          <p:spPr>
            <a:xfrm>
              <a:off x="635989" y="800100"/>
              <a:ext cx="1916711"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Social Mobility Commission_CMYK_SML_AW"/>
            <p:cNvPicPr/>
            <p:nvPr/>
          </p:nvPicPr>
          <p:blipFill>
            <a:blip r:embed="rId2">
              <a:extLst>
                <a:ext uri="{28A0092B-C50C-407E-A947-70E740481C1C}">
                  <a14:useLocalDpi xmlns:a14="http://schemas.microsoft.com/office/drawing/2010/main" val="0"/>
                </a:ext>
              </a:extLst>
            </a:blip>
            <a:srcRect/>
            <a:stretch>
              <a:fillRect/>
            </a:stretch>
          </p:blipFill>
          <p:spPr bwMode="auto">
            <a:xfrm>
              <a:off x="712189" y="785337"/>
              <a:ext cx="1840511" cy="1013517"/>
            </a:xfrm>
            <a:prstGeom prst="rect">
              <a:avLst/>
            </a:prstGeom>
            <a:noFill/>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982884" y="462147"/>
            <a:ext cx="9072562" cy="6262688"/>
          </a:xfrm>
          <a:prstGeom prst="rect">
            <a:avLst/>
          </a:prstGeom>
          <a:solidFill>
            <a:srgbClr val="EB652E"/>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877732" rtl="0" eaLnBrk="1" fontAlgn="auto" latinLnBrk="0" hangingPunct="1">
              <a:lnSpc>
                <a:spcPct val="100000"/>
              </a:lnSpc>
              <a:spcBef>
                <a:spcPts val="0"/>
              </a:spcBef>
              <a:spcAft>
                <a:spcPts val="0"/>
              </a:spcAft>
              <a:buClrTx/>
              <a:buSzTx/>
              <a:buFontTx/>
              <a:buNone/>
              <a:tabLst/>
              <a:defRPr/>
            </a:pPr>
            <a:r>
              <a:rPr kumimoji="0" lang="en-GB" sz="4410" b="0" i="0" u="none" strike="noStrike" kern="1200" cap="none" spc="0" normalizeH="0" baseline="0" noProof="0" dirty="0">
                <a:ln>
                  <a:noFill/>
                </a:ln>
                <a:solidFill>
                  <a:schemeClr val="lt1"/>
                </a:solidFill>
                <a:effectLst/>
                <a:uLnTx/>
                <a:uFillTx/>
                <a:latin typeface="+mn-lt"/>
                <a:ea typeface="+mn-ea"/>
                <a:cs typeface="+mn-cs"/>
              </a:rPr>
              <a:t>The impact of coronavirus</a:t>
            </a:r>
          </a:p>
        </p:txBody>
      </p:sp>
    </p:spTree>
    <p:extLst>
      <p:ext uri="{BB962C8B-B14F-4D97-AF65-F5344CB8AC3E}">
        <p14:creationId xmlns:p14="http://schemas.microsoft.com/office/powerpoint/2010/main" val="1240863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48544" y="477840"/>
            <a:ext cx="3037126" cy="1439764"/>
          </a:xfrm>
        </p:spPr>
        <p:txBody>
          <a:bodyPr/>
          <a:lstStyle/>
          <a:p>
            <a:r>
              <a:rPr lang="en-GB" dirty="0">
                <a:solidFill>
                  <a:srgbClr val="EB652E"/>
                </a:solidFill>
              </a:rPr>
              <a:t>Over half of all adults think the coronavirus pandemic has increased inequality in Britain </a:t>
            </a:r>
          </a:p>
        </p:txBody>
      </p:sp>
      <p:sp>
        <p:nvSpPr>
          <p:cNvPr id="43" name="Text Placeholder 4">
            <a:extLst>
              <a:ext uri="{FF2B5EF4-FFF2-40B4-BE49-F238E27FC236}">
                <a16:creationId xmlns:a16="http://schemas.microsoft.com/office/drawing/2014/main" id="{D240A5AD-1C9A-4FD0-A770-7482E8EDB6AE}"/>
              </a:ext>
            </a:extLst>
          </p:cNvPr>
          <p:cNvSpPr>
            <a:spLocks noGrp="1"/>
          </p:cNvSpPr>
          <p:nvPr>
            <p:ph type="body" sz="quarter" idx="15"/>
          </p:nvPr>
        </p:nvSpPr>
        <p:spPr>
          <a:xfrm>
            <a:off x="630237" y="2840442"/>
            <a:ext cx="2754107" cy="3921125"/>
          </a:xfrm>
        </p:spPr>
        <p:txBody>
          <a:bodyPr numCol="1">
            <a:normAutofit/>
          </a:bodyPr>
          <a:lstStyle/>
          <a:p>
            <a:r>
              <a:rPr lang="en-GB" dirty="0"/>
              <a:t>56% of adults in the UK say that inequality has increased in Britain due to the coronavirus pandemic.</a:t>
            </a:r>
          </a:p>
          <a:p>
            <a:r>
              <a:rPr lang="en-GB" dirty="0"/>
              <a:t>A third (33%) say it’s increased by ‘a lot’ – and only 3% believe that inequality has decreased (2% by ‘a little’ and 1% by ‘a lot’).</a:t>
            </a:r>
          </a:p>
          <a:p>
            <a:r>
              <a:rPr lang="en-GB" dirty="0"/>
              <a:t>A quarter (25%) say that the coronavirus outbreak has made no difference to inequality in Britain.</a:t>
            </a:r>
          </a:p>
          <a:p>
            <a:r>
              <a:rPr lang="en-GB" dirty="0"/>
              <a:t>A small but sizable portion (16%) say they ‘don’t know’ if there has been any impact on inequality.</a:t>
            </a:r>
          </a:p>
          <a:p>
            <a:pPr algn="just"/>
            <a:endParaRPr lang="en-GB" sz="1400" dirty="0"/>
          </a:p>
          <a:p>
            <a:pPr algn="just"/>
            <a:endParaRPr lang="en-GB" sz="1400" dirty="0"/>
          </a:p>
          <a:p>
            <a:pPr algn="just"/>
            <a:endParaRPr lang="en-GB" sz="1400" dirty="0"/>
          </a:p>
          <a:p>
            <a:pPr algn="just"/>
            <a:endParaRPr lang="en-GB" sz="1400" dirty="0"/>
          </a:p>
          <a:p>
            <a:pPr algn="just"/>
            <a:endParaRPr lang="en-GB" dirty="0"/>
          </a:p>
          <a:p>
            <a:pPr algn="just"/>
            <a:endParaRPr lang="en-GB" dirty="0"/>
          </a:p>
          <a:p>
            <a:pPr algn="just"/>
            <a:endParaRPr lang="en-GB" dirty="0"/>
          </a:p>
        </p:txBody>
      </p:sp>
      <p:sp>
        <p:nvSpPr>
          <p:cNvPr id="2" name="TextBox 1">
            <a:extLst>
              <a:ext uri="{FF2B5EF4-FFF2-40B4-BE49-F238E27FC236}">
                <a16:creationId xmlns:a16="http://schemas.microsoft.com/office/drawing/2014/main" id="{4A6979C1-3692-4B77-890E-70AF9DC98CE7}"/>
              </a:ext>
            </a:extLst>
          </p:cNvPr>
          <p:cNvSpPr txBox="1"/>
          <p:nvPr/>
        </p:nvSpPr>
        <p:spPr>
          <a:xfrm>
            <a:off x="4676069" y="315700"/>
            <a:ext cx="5716883" cy="469292"/>
          </a:xfrm>
          <a:prstGeom prst="rect">
            <a:avLst/>
          </a:prstGeom>
          <a:noFill/>
        </p:spPr>
        <p:txBody>
          <a:bodyPr wrap="square" lIns="36000" tIns="36000" rIns="36000" bIns="36000" rtlCol="0">
            <a:noAutofit/>
          </a:bodyPr>
          <a:lstStyle/>
          <a:p>
            <a:r>
              <a:rPr lang="en-US" sz="1400" b="1" dirty="0">
                <a:solidFill>
                  <a:schemeClr val="tx1">
                    <a:lumMod val="65000"/>
                    <a:lumOff val="35000"/>
                  </a:schemeClr>
                </a:solidFill>
              </a:rPr>
              <a:t>Generally speaking, do you think the coronavirus outbreak has...</a:t>
            </a:r>
            <a:endParaRPr lang="en-GB" sz="1400" b="1" dirty="0">
              <a:solidFill>
                <a:schemeClr val="tx1">
                  <a:lumMod val="65000"/>
                  <a:lumOff val="35000"/>
                </a:schemeClr>
              </a:solidFill>
            </a:endParaRPr>
          </a:p>
        </p:txBody>
      </p:sp>
      <p:grpSp>
        <p:nvGrpSpPr>
          <p:cNvPr id="9" name="Group 8" descr="Pie chart showing that 56% of UK adults say coronavirus has increased inequality by a lot / a little.">
            <a:extLst>
              <a:ext uri="{FF2B5EF4-FFF2-40B4-BE49-F238E27FC236}">
                <a16:creationId xmlns:a16="http://schemas.microsoft.com/office/drawing/2014/main" id="{CDB75AAC-719F-4E9A-A889-CB321A25986F}"/>
              </a:ext>
              <a:ext uri="{C183D7F6-B498-43B3-948B-1728B52AA6E4}">
                <adec:decorative xmlns:adec="http://schemas.microsoft.com/office/drawing/2017/decorative" val="0"/>
              </a:ext>
            </a:extLst>
          </p:cNvPr>
          <p:cNvGrpSpPr/>
          <p:nvPr/>
        </p:nvGrpSpPr>
        <p:grpSpPr>
          <a:xfrm>
            <a:off x="4885666" y="784992"/>
            <a:ext cx="3104797" cy="2127814"/>
            <a:chOff x="-725268" y="621193"/>
            <a:chExt cx="5803705" cy="3711656"/>
          </a:xfrm>
        </p:grpSpPr>
        <p:graphicFrame>
          <p:nvGraphicFramePr>
            <p:cNvPr id="10" name="Chart 9">
              <a:extLst>
                <a:ext uri="{FF2B5EF4-FFF2-40B4-BE49-F238E27FC236}">
                  <a16:creationId xmlns:a16="http://schemas.microsoft.com/office/drawing/2014/main" id="{49CB67B2-BF26-4A39-9451-E3444E20824B}"/>
                </a:ext>
              </a:extLst>
            </p:cNvPr>
            <p:cNvGraphicFramePr/>
            <p:nvPr>
              <p:extLst>
                <p:ext uri="{D42A27DB-BD31-4B8C-83A1-F6EECF244321}">
                  <p14:modId xmlns:p14="http://schemas.microsoft.com/office/powerpoint/2010/main" val="330682445"/>
                </p:ext>
              </p:extLst>
            </p:nvPr>
          </p:nvGraphicFramePr>
          <p:xfrm>
            <a:off x="-725268" y="621193"/>
            <a:ext cx="5803705" cy="371165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descr="Infographic showing that 56% of people say that coronavirus has increased inequality a lot / little&#10;">
              <a:extLst>
                <a:ext uri="{FF2B5EF4-FFF2-40B4-BE49-F238E27FC236}">
                  <a16:creationId xmlns:a16="http://schemas.microsoft.com/office/drawing/2014/main" id="{7DEECB22-2E27-480D-B38F-8C5FC4F91237}"/>
                </a:ext>
              </a:extLst>
            </p:cNvPr>
            <p:cNvSpPr txBox="1"/>
            <p:nvPr/>
          </p:nvSpPr>
          <p:spPr>
            <a:xfrm>
              <a:off x="1054584" y="1454367"/>
              <a:ext cx="2239640" cy="1927325"/>
            </a:xfrm>
            <a:prstGeom prst="rect">
              <a:avLst/>
            </a:prstGeom>
            <a:noFill/>
          </p:spPr>
          <p:txBody>
            <a:bodyPr wrap="square" rtlCol="0">
              <a:spAutoFit/>
            </a:bodyPr>
            <a:lstStyle/>
            <a:p>
              <a:pPr algn="ctr"/>
              <a:r>
                <a:rPr lang="en-GB" sz="3200" b="1" dirty="0">
                  <a:solidFill>
                    <a:srgbClr val="238B45"/>
                  </a:solidFill>
                </a:rPr>
                <a:t>56%</a:t>
              </a:r>
              <a:br>
                <a:rPr lang="en-GB" sz="1100" dirty="0"/>
              </a:br>
              <a:r>
                <a:rPr lang="en-GB" sz="1000" dirty="0">
                  <a:solidFill>
                    <a:srgbClr val="74C476"/>
                  </a:solidFill>
                </a:rPr>
                <a:t>% INCREASED INEQUALITY A LOT / A LITTLE</a:t>
              </a:r>
              <a:endParaRPr lang="en-GB" sz="1100" dirty="0">
                <a:solidFill>
                  <a:srgbClr val="74C476"/>
                </a:solidFill>
              </a:endParaRPr>
            </a:p>
          </p:txBody>
        </p:sp>
      </p:grpSp>
      <p:grpSp>
        <p:nvGrpSpPr>
          <p:cNvPr id="15" name="Group 14" descr="Pie chart showing that 3% of UK adults say that coronavirus has decreased inequality by a lot / little.">
            <a:extLst>
              <a:ext uri="{FF2B5EF4-FFF2-40B4-BE49-F238E27FC236}">
                <a16:creationId xmlns:a16="http://schemas.microsoft.com/office/drawing/2014/main" id="{348701E9-BF13-4062-B0A3-816C11885112}"/>
              </a:ext>
            </a:extLst>
          </p:cNvPr>
          <p:cNvGrpSpPr/>
          <p:nvPr/>
        </p:nvGrpSpPr>
        <p:grpSpPr>
          <a:xfrm>
            <a:off x="7288156" y="743950"/>
            <a:ext cx="3104797" cy="2220476"/>
            <a:chOff x="-725268" y="621191"/>
            <a:chExt cx="5744506" cy="3785890"/>
          </a:xfrm>
        </p:grpSpPr>
        <p:graphicFrame>
          <p:nvGraphicFramePr>
            <p:cNvPr id="16" name="Chart 15">
              <a:extLst>
                <a:ext uri="{FF2B5EF4-FFF2-40B4-BE49-F238E27FC236}">
                  <a16:creationId xmlns:a16="http://schemas.microsoft.com/office/drawing/2014/main" id="{5EBDF366-66F7-46BA-98FA-A7F4229EA88F}"/>
                </a:ext>
              </a:extLst>
            </p:cNvPr>
            <p:cNvGraphicFramePr/>
            <p:nvPr>
              <p:extLst>
                <p:ext uri="{D42A27DB-BD31-4B8C-83A1-F6EECF244321}">
                  <p14:modId xmlns:p14="http://schemas.microsoft.com/office/powerpoint/2010/main" val="52609364"/>
                </p:ext>
              </p:extLst>
            </p:nvPr>
          </p:nvGraphicFramePr>
          <p:xfrm>
            <a:off x="-725268" y="621191"/>
            <a:ext cx="5744506" cy="3785890"/>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95FD0F96-C219-4F8A-ABF8-7D0DBAF40D3A}"/>
                </a:ext>
                <a:ext uri="{C183D7F6-B498-43B3-948B-1728B52AA6E4}">
                  <adec:decorative xmlns:adec="http://schemas.microsoft.com/office/drawing/2017/decorative" val="1"/>
                </a:ext>
              </a:extLst>
            </p:cNvPr>
            <p:cNvSpPr txBox="1"/>
            <p:nvPr/>
          </p:nvSpPr>
          <p:spPr>
            <a:xfrm>
              <a:off x="1041695" y="1544968"/>
              <a:ext cx="2239642" cy="1927324"/>
            </a:xfrm>
            <a:prstGeom prst="rect">
              <a:avLst/>
            </a:prstGeom>
            <a:noFill/>
          </p:spPr>
          <p:txBody>
            <a:bodyPr wrap="square" rtlCol="0">
              <a:spAutoFit/>
            </a:bodyPr>
            <a:lstStyle/>
            <a:p>
              <a:pPr algn="ctr"/>
              <a:r>
                <a:rPr lang="en-GB" sz="3200" b="1" dirty="0">
                  <a:solidFill>
                    <a:srgbClr val="238B45"/>
                  </a:solidFill>
                </a:rPr>
                <a:t>3%</a:t>
              </a:r>
              <a:br>
                <a:rPr lang="en-GB" sz="1100" dirty="0"/>
              </a:br>
              <a:r>
                <a:rPr lang="en-GB" sz="1000" dirty="0">
                  <a:solidFill>
                    <a:srgbClr val="74C476"/>
                  </a:solidFill>
                </a:rPr>
                <a:t>% DECREASED INEQUALITY A LOT / A LITTLE</a:t>
              </a:r>
              <a:endParaRPr lang="en-GB" sz="1100" dirty="0">
                <a:solidFill>
                  <a:srgbClr val="74C476"/>
                </a:solidFill>
              </a:endParaRPr>
            </a:p>
          </p:txBody>
        </p:sp>
      </p:grpSp>
      <p:graphicFrame>
        <p:nvGraphicFramePr>
          <p:cNvPr id="8" name="Content Placeholder 8" descr="Bar chart showing that 33% think inequality has increased by a lot, 23% by a little, 25% say no difference, 3% say it's decreased (a little/a lot). 16% say they don't know.">
            <a:extLst>
              <a:ext uri="{FF2B5EF4-FFF2-40B4-BE49-F238E27FC236}">
                <a16:creationId xmlns:a16="http://schemas.microsoft.com/office/drawing/2014/main" id="{B72C39CB-6AD7-4438-A796-082ED5FCCE66}"/>
              </a:ext>
            </a:extLst>
          </p:cNvPr>
          <p:cNvGraphicFramePr>
            <a:graphicFrameLocks/>
          </p:cNvGraphicFramePr>
          <p:nvPr>
            <p:extLst>
              <p:ext uri="{D42A27DB-BD31-4B8C-83A1-F6EECF244321}">
                <p14:modId xmlns:p14="http://schemas.microsoft.com/office/powerpoint/2010/main" val="4171998779"/>
              </p:ext>
            </p:extLst>
          </p:nvPr>
        </p:nvGraphicFramePr>
        <p:xfrm>
          <a:off x="4131129" y="1320800"/>
          <a:ext cx="6420756" cy="5619159"/>
        </p:xfrm>
        <a:graphic>
          <a:graphicData uri="http://schemas.openxmlformats.org/drawingml/2006/chart">
            <c:chart xmlns:c="http://schemas.openxmlformats.org/drawingml/2006/chart" xmlns:r="http://schemas.openxmlformats.org/officeDocument/2006/relationships" r:id="rId5"/>
          </a:graphicData>
        </a:graphic>
      </p:graphicFrame>
      <p:sp>
        <p:nvSpPr>
          <p:cNvPr id="18" name="TextBox 17">
            <a:extLst>
              <a:ext uri="{FF2B5EF4-FFF2-40B4-BE49-F238E27FC236}">
                <a16:creationId xmlns:a16="http://schemas.microsoft.com/office/drawing/2014/main" id="{5AC312B8-2DC6-403E-A9FF-BE2AB9DBB385}"/>
              </a:ext>
            </a:extLst>
          </p:cNvPr>
          <p:cNvSpPr txBox="1"/>
          <p:nvPr/>
        </p:nvSpPr>
        <p:spPr>
          <a:xfrm>
            <a:off x="557420" y="6974144"/>
            <a:ext cx="9487436" cy="215444"/>
          </a:xfrm>
          <a:prstGeom prst="rect">
            <a:avLst/>
          </a:prstGeom>
        </p:spPr>
        <p:txBody>
          <a:bodyPr wrap="square" rtlCol="0" anchor="ctr" anchorCtr="0">
            <a:spAutoFit/>
          </a:bodyPr>
          <a:lstStyle/>
          <a:p>
            <a:r>
              <a:rPr lang="en-GB" sz="800" dirty="0">
                <a:solidFill>
                  <a:schemeClr val="tx1">
                    <a:lumMod val="65000"/>
                    <a:lumOff val="35000"/>
                  </a:schemeClr>
                </a:solidFill>
              </a:rPr>
              <a:t>Sample size 4693 adults in UK. Fieldwork: 27</a:t>
            </a:r>
            <a:r>
              <a:rPr lang="en-GB" sz="800" baseline="30000" dirty="0">
                <a:solidFill>
                  <a:schemeClr val="tx1">
                    <a:lumMod val="65000"/>
                    <a:lumOff val="35000"/>
                  </a:schemeClr>
                </a:solidFill>
              </a:rPr>
              <a:t>th</a:t>
            </a:r>
            <a:r>
              <a:rPr lang="en-GB" sz="800" dirty="0">
                <a:solidFill>
                  <a:schemeClr val="tx1">
                    <a:lumMod val="65000"/>
                    <a:lumOff val="35000"/>
                  </a:schemeClr>
                </a:solidFill>
              </a:rPr>
              <a:t> January – 1</a:t>
            </a:r>
            <a:r>
              <a:rPr lang="en-GB" sz="800" baseline="30000" dirty="0">
                <a:solidFill>
                  <a:schemeClr val="tx1">
                    <a:lumMod val="65000"/>
                    <a:lumOff val="35000"/>
                  </a:schemeClr>
                </a:solidFill>
              </a:rPr>
              <a:t>st</a:t>
            </a:r>
            <a:r>
              <a:rPr lang="en-GB" sz="800" dirty="0">
                <a:solidFill>
                  <a:schemeClr val="tx1">
                    <a:lumMod val="65000"/>
                    <a:lumOff val="35000"/>
                  </a:schemeClr>
                </a:solidFill>
              </a:rPr>
              <a:t> February 2021.</a:t>
            </a:r>
          </a:p>
        </p:txBody>
      </p:sp>
      <p:sp>
        <p:nvSpPr>
          <p:cNvPr id="3" name="Slide Number Placeholder 2">
            <a:extLst>
              <a:ext uri="{FF2B5EF4-FFF2-40B4-BE49-F238E27FC236}">
                <a16:creationId xmlns:a16="http://schemas.microsoft.com/office/drawing/2014/main" id="{C796822B-AF39-428B-BFBD-891844B07649}"/>
              </a:ext>
            </a:extLst>
          </p:cNvPr>
          <p:cNvSpPr>
            <a:spLocks noGrp="1"/>
          </p:cNvSpPr>
          <p:nvPr>
            <p:ph type="sldNum" sz="quarter" idx="11"/>
          </p:nvPr>
        </p:nvSpPr>
        <p:spPr/>
        <p:txBody>
          <a:bodyPr/>
          <a:lstStyle/>
          <a:p>
            <a:fld id="{2EABE287-61B3-43B4-9C32-8BB54FC1D647}" type="slidenum">
              <a:rPr lang="en-GB" smtClean="0"/>
              <a:pPr/>
              <a:t>11</a:t>
            </a:fld>
            <a:endParaRPr lang="en-GB" dirty="0"/>
          </a:p>
        </p:txBody>
      </p:sp>
    </p:spTree>
    <p:extLst>
      <p:ext uri="{BB962C8B-B14F-4D97-AF65-F5344CB8AC3E}">
        <p14:creationId xmlns:p14="http://schemas.microsoft.com/office/powerpoint/2010/main" val="2764120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64381" y="671513"/>
            <a:ext cx="2993219" cy="1249272"/>
          </a:xfrm>
        </p:spPr>
        <p:txBody>
          <a:bodyPr/>
          <a:lstStyle/>
          <a:p>
            <a:r>
              <a:rPr lang="en-US" dirty="0">
                <a:solidFill>
                  <a:srgbClr val="FB6A4A"/>
                </a:solidFill>
              </a:rPr>
              <a:t>Most people think the pandemic has had the biggest impact on mental health</a:t>
            </a:r>
          </a:p>
        </p:txBody>
      </p:sp>
      <p:sp>
        <p:nvSpPr>
          <p:cNvPr id="43" name="Text Placeholder 4" descr="A bar graph showing that the government should prioritise employment opportunities (47%), mental health (46%) and access to education (33%)">
            <a:extLst>
              <a:ext uri="{FF2B5EF4-FFF2-40B4-BE49-F238E27FC236}">
                <a16:creationId xmlns:a16="http://schemas.microsoft.com/office/drawing/2014/main" id="{D240A5AD-1C9A-4FD0-A770-7482E8EDB6AE}"/>
              </a:ext>
            </a:extLst>
          </p:cNvPr>
          <p:cNvSpPr>
            <a:spLocks noGrp="1"/>
          </p:cNvSpPr>
          <p:nvPr>
            <p:ph type="body" sz="quarter" idx="15"/>
          </p:nvPr>
        </p:nvSpPr>
        <p:spPr>
          <a:xfrm>
            <a:off x="664381" y="3053019"/>
            <a:ext cx="2862590" cy="3921125"/>
          </a:xfrm>
        </p:spPr>
        <p:txBody>
          <a:bodyPr numCol="1">
            <a:normAutofit/>
          </a:bodyPr>
          <a:lstStyle/>
          <a:p>
            <a:r>
              <a:rPr lang="en-GB" dirty="0"/>
              <a:t>55% of adults think that the repercussions on mental health have been one of the most negative impacts of the coronavirus pandemic on people in their local area. This is closely connected to  the second most commonly cited negative impact, which is the lack of social contact (44%). </a:t>
            </a:r>
          </a:p>
          <a:p>
            <a:r>
              <a:rPr lang="en-GB" dirty="0"/>
              <a:t>To aid the country’s recovery, people think that the government should prioritise employment opportunities (47%), mental health (46%) and access to education (33%). These are the most popular responses. </a:t>
            </a:r>
          </a:p>
        </p:txBody>
      </p:sp>
      <p:sp>
        <p:nvSpPr>
          <p:cNvPr id="11" name="Rectangle 10">
            <a:extLst>
              <a:ext uri="{FF2B5EF4-FFF2-40B4-BE49-F238E27FC236}">
                <a16:creationId xmlns:a16="http://schemas.microsoft.com/office/drawing/2014/main" id="{4AD3DFF7-1651-4AC5-B0E4-78E09A012641}"/>
              </a:ext>
            </a:extLst>
          </p:cNvPr>
          <p:cNvSpPr/>
          <p:nvPr/>
        </p:nvSpPr>
        <p:spPr>
          <a:xfrm>
            <a:off x="4267245" y="253045"/>
            <a:ext cx="6439602" cy="523220"/>
          </a:xfrm>
          <a:prstGeom prst="rect">
            <a:avLst/>
          </a:prstGeom>
        </p:spPr>
        <p:txBody>
          <a:bodyPr wrap="square">
            <a:spAutoFit/>
          </a:bodyPr>
          <a:lstStyle/>
          <a:p>
            <a:pPr algn="ctr"/>
            <a:r>
              <a:rPr lang="en-GB" sz="1400" b="1" dirty="0">
                <a:solidFill>
                  <a:schemeClr val="tx1">
                    <a:lumMod val="65000"/>
                    <a:lumOff val="35000"/>
                  </a:schemeClr>
                </a:solidFill>
              </a:rPr>
              <a:t>What do you think have been the most negative impacts of coronavirus </a:t>
            </a:r>
          </a:p>
          <a:p>
            <a:pPr algn="ctr"/>
            <a:r>
              <a:rPr lang="en-GB" sz="1400" b="1" dirty="0">
                <a:solidFill>
                  <a:schemeClr val="tx1">
                    <a:lumMod val="65000"/>
                    <a:lumOff val="35000"/>
                  </a:schemeClr>
                </a:solidFill>
              </a:rPr>
              <a:t>on people in your local area? </a:t>
            </a:r>
            <a:r>
              <a:rPr lang="en-US" sz="1400" b="1" dirty="0">
                <a:solidFill>
                  <a:schemeClr val="tx1">
                    <a:lumMod val="65000"/>
                    <a:lumOff val="35000"/>
                  </a:schemeClr>
                </a:solidFill>
              </a:rPr>
              <a:t>Please tick up to 2.</a:t>
            </a:r>
            <a:endParaRPr lang="en-GB" sz="1400" b="1" dirty="0">
              <a:solidFill>
                <a:schemeClr val="tx1">
                  <a:lumMod val="65000"/>
                  <a:lumOff val="35000"/>
                </a:schemeClr>
              </a:solidFill>
            </a:endParaRPr>
          </a:p>
        </p:txBody>
      </p:sp>
      <p:graphicFrame>
        <p:nvGraphicFramePr>
          <p:cNvPr id="30" name="Content Placeholder 8" descr="Bar chart showing 55% of UK adults think one of the most negative impacts of coronavirus has been on peoples mental health, followed by 44% who cited the lack of social contact and 26% citing employment opportunities.">
            <a:extLst>
              <a:ext uri="{FF2B5EF4-FFF2-40B4-BE49-F238E27FC236}">
                <a16:creationId xmlns:a16="http://schemas.microsoft.com/office/drawing/2014/main" id="{287A329E-BC10-45EF-816E-8BACDE90B037}"/>
              </a:ext>
            </a:extLst>
          </p:cNvPr>
          <p:cNvGraphicFramePr>
            <a:graphicFrameLocks/>
          </p:cNvGraphicFramePr>
          <p:nvPr>
            <p:extLst>
              <p:ext uri="{D42A27DB-BD31-4B8C-83A1-F6EECF244321}">
                <p14:modId xmlns:p14="http://schemas.microsoft.com/office/powerpoint/2010/main" val="2436053537"/>
              </p:ext>
            </p:extLst>
          </p:nvPr>
        </p:nvGraphicFramePr>
        <p:xfrm>
          <a:off x="4414805" y="458291"/>
          <a:ext cx="5815241" cy="2924989"/>
        </p:xfrm>
        <a:graphic>
          <a:graphicData uri="http://schemas.openxmlformats.org/drawingml/2006/chart">
            <c:chart xmlns:c="http://schemas.openxmlformats.org/drawingml/2006/chart" xmlns:r="http://schemas.openxmlformats.org/officeDocument/2006/relationships" r:id="rId2"/>
          </a:graphicData>
        </a:graphic>
      </p:graphicFrame>
      <p:sp>
        <p:nvSpPr>
          <p:cNvPr id="42" name="Rectangle 41">
            <a:extLst>
              <a:ext uri="{FF2B5EF4-FFF2-40B4-BE49-F238E27FC236}">
                <a16:creationId xmlns:a16="http://schemas.microsoft.com/office/drawing/2014/main" id="{0D9C7D39-A5A6-4644-BDED-7B758AF5F03D}"/>
              </a:ext>
            </a:extLst>
          </p:cNvPr>
          <p:cNvSpPr/>
          <p:nvPr/>
        </p:nvSpPr>
        <p:spPr>
          <a:xfrm>
            <a:off x="4729831" y="3505965"/>
            <a:ext cx="5346700" cy="954107"/>
          </a:xfrm>
          <a:prstGeom prst="rect">
            <a:avLst/>
          </a:prstGeom>
        </p:spPr>
        <p:txBody>
          <a:bodyPr>
            <a:spAutoFit/>
          </a:bodyPr>
          <a:lstStyle/>
          <a:p>
            <a:pPr algn="ctr"/>
            <a:r>
              <a:rPr lang="en-US" sz="1400" b="1" dirty="0">
                <a:solidFill>
                  <a:schemeClr val="tx1">
                    <a:lumMod val="65000"/>
                    <a:lumOff val="35000"/>
                  </a:schemeClr>
                </a:solidFill>
              </a:rPr>
              <a:t>And thinking about the measures the Government take as the country recovers from the coronavirus, which of the following issues do you think they should </a:t>
            </a:r>
            <a:r>
              <a:rPr lang="en-US" sz="1400" b="1" dirty="0" err="1">
                <a:solidFill>
                  <a:schemeClr val="tx1">
                    <a:lumMod val="65000"/>
                    <a:lumOff val="35000"/>
                  </a:schemeClr>
                </a:solidFill>
              </a:rPr>
              <a:t>prioritise</a:t>
            </a:r>
            <a:r>
              <a:rPr lang="en-US" sz="1400" b="1" dirty="0">
                <a:solidFill>
                  <a:schemeClr val="tx1">
                    <a:lumMod val="65000"/>
                    <a:lumOff val="35000"/>
                  </a:schemeClr>
                </a:solidFill>
              </a:rPr>
              <a:t>? </a:t>
            </a:r>
          </a:p>
          <a:p>
            <a:pPr algn="ctr"/>
            <a:r>
              <a:rPr lang="en-US" sz="1400" b="1" dirty="0">
                <a:solidFill>
                  <a:schemeClr val="tx1">
                    <a:lumMod val="65000"/>
                    <a:lumOff val="35000"/>
                  </a:schemeClr>
                </a:solidFill>
              </a:rPr>
              <a:t>Please tick up to 2.</a:t>
            </a:r>
            <a:endParaRPr lang="en-GB" sz="1400" b="1" dirty="0">
              <a:solidFill>
                <a:schemeClr val="tx1">
                  <a:lumMod val="65000"/>
                  <a:lumOff val="35000"/>
                </a:schemeClr>
              </a:solidFill>
            </a:endParaRPr>
          </a:p>
        </p:txBody>
      </p:sp>
      <p:graphicFrame>
        <p:nvGraphicFramePr>
          <p:cNvPr id="39" name="Content Placeholder 8" descr="Bar chart that shows 47% think employment opportunities should be a government priority as the country recovers, followed by 46% who said peoples mental health.">
            <a:extLst>
              <a:ext uri="{FF2B5EF4-FFF2-40B4-BE49-F238E27FC236}">
                <a16:creationId xmlns:a16="http://schemas.microsoft.com/office/drawing/2014/main" id="{EA36F6A9-60CA-43F5-AF90-B9A6273BBA06}"/>
              </a:ext>
            </a:extLst>
          </p:cNvPr>
          <p:cNvGraphicFramePr>
            <a:graphicFrameLocks/>
          </p:cNvGraphicFramePr>
          <p:nvPr>
            <p:extLst>
              <p:ext uri="{D42A27DB-BD31-4B8C-83A1-F6EECF244321}">
                <p14:modId xmlns:p14="http://schemas.microsoft.com/office/powerpoint/2010/main" val="1823203249"/>
              </p:ext>
            </p:extLst>
          </p:nvPr>
        </p:nvGraphicFramePr>
        <p:xfrm>
          <a:off x="4414804" y="3860009"/>
          <a:ext cx="5815241" cy="2924989"/>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483ECF43-942B-45C2-B462-B30E937773F6}"/>
              </a:ext>
            </a:extLst>
          </p:cNvPr>
          <p:cNvSpPr txBox="1"/>
          <p:nvPr/>
        </p:nvSpPr>
        <p:spPr>
          <a:xfrm>
            <a:off x="557420" y="6974144"/>
            <a:ext cx="9487436" cy="215444"/>
          </a:xfrm>
          <a:prstGeom prst="rect">
            <a:avLst/>
          </a:prstGeom>
        </p:spPr>
        <p:txBody>
          <a:bodyPr wrap="square" rtlCol="0" anchor="ctr" anchorCtr="0">
            <a:spAutoFit/>
          </a:bodyPr>
          <a:lstStyle/>
          <a:p>
            <a:r>
              <a:rPr lang="en-GB" sz="800" dirty="0">
                <a:solidFill>
                  <a:schemeClr val="tx1">
                    <a:lumMod val="65000"/>
                    <a:lumOff val="35000"/>
                  </a:schemeClr>
                </a:solidFill>
              </a:rPr>
              <a:t>Sample size 4693 adults in UK. Fieldwork: 27</a:t>
            </a:r>
            <a:r>
              <a:rPr lang="en-GB" sz="800" baseline="30000" dirty="0">
                <a:solidFill>
                  <a:schemeClr val="tx1">
                    <a:lumMod val="65000"/>
                    <a:lumOff val="35000"/>
                  </a:schemeClr>
                </a:solidFill>
              </a:rPr>
              <a:t>th</a:t>
            </a:r>
            <a:r>
              <a:rPr lang="en-GB" sz="800" dirty="0">
                <a:solidFill>
                  <a:schemeClr val="tx1">
                    <a:lumMod val="65000"/>
                    <a:lumOff val="35000"/>
                  </a:schemeClr>
                </a:solidFill>
              </a:rPr>
              <a:t> January – 1</a:t>
            </a:r>
            <a:r>
              <a:rPr lang="en-GB" sz="800" baseline="30000" dirty="0">
                <a:solidFill>
                  <a:schemeClr val="tx1">
                    <a:lumMod val="65000"/>
                    <a:lumOff val="35000"/>
                  </a:schemeClr>
                </a:solidFill>
              </a:rPr>
              <a:t>st</a:t>
            </a:r>
            <a:r>
              <a:rPr lang="en-GB" sz="800" dirty="0">
                <a:solidFill>
                  <a:schemeClr val="tx1">
                    <a:lumMod val="65000"/>
                    <a:lumOff val="35000"/>
                  </a:schemeClr>
                </a:solidFill>
              </a:rPr>
              <a:t> February 2021.</a:t>
            </a:r>
          </a:p>
        </p:txBody>
      </p:sp>
      <p:sp>
        <p:nvSpPr>
          <p:cNvPr id="2" name="Slide Number Placeholder 1">
            <a:extLst>
              <a:ext uri="{FF2B5EF4-FFF2-40B4-BE49-F238E27FC236}">
                <a16:creationId xmlns:a16="http://schemas.microsoft.com/office/drawing/2014/main" id="{38B4A765-23A5-4664-BF89-A3E7F72F47CA}"/>
              </a:ext>
            </a:extLst>
          </p:cNvPr>
          <p:cNvSpPr>
            <a:spLocks noGrp="1"/>
          </p:cNvSpPr>
          <p:nvPr>
            <p:ph type="sldNum" sz="quarter" idx="11"/>
          </p:nvPr>
        </p:nvSpPr>
        <p:spPr/>
        <p:txBody>
          <a:bodyPr/>
          <a:lstStyle/>
          <a:p>
            <a:fld id="{2EABE287-61B3-43B4-9C32-8BB54FC1D647}" type="slidenum">
              <a:rPr lang="en-GB" smtClean="0"/>
              <a:pPr/>
              <a:t>12</a:t>
            </a:fld>
            <a:endParaRPr lang="en-GB" dirty="0"/>
          </a:p>
        </p:txBody>
      </p:sp>
    </p:spTree>
    <p:extLst>
      <p:ext uri="{BB962C8B-B14F-4D97-AF65-F5344CB8AC3E}">
        <p14:creationId xmlns:p14="http://schemas.microsoft.com/office/powerpoint/2010/main" val="201525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5">
            <a:extLst>
              <a:ext uri="{FF2B5EF4-FFF2-40B4-BE49-F238E27FC236}">
                <a16:creationId xmlns:a16="http://schemas.microsoft.com/office/drawing/2014/main" id="{46202DA9-780A-4D20-9923-DD1CD9E3BA3D}"/>
              </a:ext>
              <a:ext uri="{C183D7F6-B498-43B3-948B-1728B52AA6E4}">
                <adec:decorative xmlns:adec="http://schemas.microsoft.com/office/drawing/2017/decorative" val="0"/>
              </a:ext>
            </a:extLst>
          </p:cNvPr>
          <p:cNvSpPr txBox="1">
            <a:spLocks noGrp="1"/>
          </p:cNvSpPr>
          <p:nvPr>
            <p:ph type="title"/>
          </p:nvPr>
        </p:nvSpPr>
        <p:spPr>
          <a:xfrm>
            <a:off x="648543" y="549457"/>
            <a:ext cx="2905817" cy="14397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877732" rtl="0" eaLnBrk="1" latinLnBrk="0" hangingPunct="1">
              <a:spcBef>
                <a:spcPct val="0"/>
              </a:spcBef>
              <a:buNone/>
              <a:defRPr sz="2500" kern="1200">
                <a:solidFill>
                  <a:schemeClr val="tx2"/>
                </a:solidFill>
                <a:latin typeface="+mj-lt"/>
                <a:ea typeface="+mj-ea"/>
                <a:cs typeface="+mj-cs"/>
              </a:defRPr>
            </a:lvl1pPr>
          </a:lstStyle>
          <a:p>
            <a:pPr marL="0" marR="0" lvl="0" indent="0" algn="l" defTabSz="877732" rtl="0" eaLnBrk="1" fontAlgn="auto" latinLnBrk="0" hangingPunct="1">
              <a:lnSpc>
                <a:spcPct val="100000"/>
              </a:lnSpc>
              <a:spcBef>
                <a:spcPct val="0"/>
              </a:spcBef>
              <a:spcAft>
                <a:spcPts val="0"/>
              </a:spcAft>
              <a:buClrTx/>
              <a:buSzTx/>
              <a:buFontTx/>
              <a:buNone/>
              <a:tabLst/>
              <a:defRPr/>
            </a:pPr>
            <a:r>
              <a:rPr kumimoji="0" lang="en-GB" sz="2500" b="0" i="0" u="none" strike="noStrike" kern="1200" cap="none" spc="0" normalizeH="0" baseline="0" noProof="0" dirty="0">
                <a:ln>
                  <a:noFill/>
                </a:ln>
                <a:solidFill>
                  <a:srgbClr val="EB652E"/>
                </a:solidFill>
                <a:effectLst/>
                <a:uLnTx/>
                <a:uFillTx/>
                <a:latin typeface="+mj-lt"/>
                <a:ea typeface="+mj-ea"/>
                <a:cs typeface="+mj-cs"/>
              </a:rPr>
              <a:t>Women are more likely to advocate mental health as a priority for the country's recovery</a:t>
            </a:r>
          </a:p>
        </p:txBody>
      </p:sp>
      <p:sp>
        <p:nvSpPr>
          <p:cNvPr id="43" name="Text Placeholder 4">
            <a:extLst>
              <a:ext uri="{FF2B5EF4-FFF2-40B4-BE49-F238E27FC236}">
                <a16:creationId xmlns:a16="http://schemas.microsoft.com/office/drawing/2014/main" id="{D240A5AD-1C9A-4FD0-A770-7482E8EDB6AE}"/>
              </a:ext>
            </a:extLst>
          </p:cNvPr>
          <p:cNvSpPr>
            <a:spLocks noGrp="1"/>
          </p:cNvSpPr>
          <p:nvPr>
            <p:ph type="body" sz="quarter" idx="15"/>
          </p:nvPr>
        </p:nvSpPr>
        <p:spPr>
          <a:xfrm>
            <a:off x="664381" y="2959596"/>
            <a:ext cx="2754107" cy="3921125"/>
          </a:xfrm>
        </p:spPr>
        <p:txBody>
          <a:bodyPr numCol="1">
            <a:normAutofit/>
          </a:bodyPr>
          <a:lstStyle/>
          <a:p>
            <a:r>
              <a:rPr lang="en-GB" dirty="0"/>
              <a:t>People under the age of 65 are most likely to think that the effect on mental health has been one of the most negative impacts of the coronavirus pandemic for people in their local area – 25 to 49 year olds (62%) are most likely to say this.</a:t>
            </a:r>
          </a:p>
          <a:p>
            <a:r>
              <a:rPr lang="en-GB" dirty="0"/>
              <a:t>Women are more likely than men to say that the effect on mental health is one of the biggest impacts of the pandemic (59% vs 51%). </a:t>
            </a:r>
          </a:p>
          <a:p>
            <a:r>
              <a:rPr lang="en-GB" dirty="0"/>
              <a:t>As the country recovers from the pandemic, 25 to 49 year olds are the age group most likely to say that mental health should be a priority for the government (52%). Over half of women think this (51%), compared with 42% of men. </a:t>
            </a:r>
          </a:p>
          <a:p>
            <a:endParaRPr lang="en-GB" dirty="0"/>
          </a:p>
        </p:txBody>
      </p:sp>
      <p:sp>
        <p:nvSpPr>
          <p:cNvPr id="13" name="Rectangle 12">
            <a:extLst>
              <a:ext uri="{FF2B5EF4-FFF2-40B4-BE49-F238E27FC236}">
                <a16:creationId xmlns:a16="http://schemas.microsoft.com/office/drawing/2014/main" id="{14BB0F49-15BC-4E02-984D-36D3E084A69E}"/>
              </a:ext>
            </a:extLst>
          </p:cNvPr>
          <p:cNvSpPr/>
          <p:nvPr/>
        </p:nvSpPr>
        <p:spPr>
          <a:xfrm>
            <a:off x="4679993" y="487929"/>
            <a:ext cx="5671146" cy="738664"/>
          </a:xfrm>
          <a:prstGeom prst="rect">
            <a:avLst/>
          </a:prstGeom>
        </p:spPr>
        <p:txBody>
          <a:bodyPr wrap="square">
            <a:spAutoFit/>
          </a:bodyPr>
          <a:lstStyle/>
          <a:p>
            <a:pPr algn="ctr"/>
            <a:r>
              <a:rPr lang="en-GB" sz="1400" b="1" dirty="0">
                <a:solidFill>
                  <a:schemeClr val="tx1">
                    <a:lumMod val="65000"/>
                    <a:lumOff val="35000"/>
                  </a:schemeClr>
                </a:solidFill>
              </a:rPr>
              <a:t>Adults who think that the effect on people’s mental health has been one of the most negative impacts of the coronavirus pandemic in their area:</a:t>
            </a:r>
          </a:p>
        </p:txBody>
      </p:sp>
      <p:graphicFrame>
        <p:nvGraphicFramePr>
          <p:cNvPr id="12" name="Content Placeholder 8" descr="Bar chart that showing the differences in age when considering the impact of coronavirus on peoples mental health.&#10;52% of 18 to 24 year olds think the coronavirus has had one the biggest impacts on peoples mental health. 62% of 25 to 49 year olds, 57% of 50 to 64 year olds and 43% of those over 65&#10;&#10;Bar chart also showing the difference in gender.  59% of females think that the effect on people’s mental health has been one of the most negative impacts of the coronavirus. Compared to 51% of men.">
            <a:extLst>
              <a:ext uri="{FF2B5EF4-FFF2-40B4-BE49-F238E27FC236}">
                <a16:creationId xmlns:a16="http://schemas.microsoft.com/office/drawing/2014/main" id="{57CDA941-7987-4264-96C6-0734061951F7}"/>
              </a:ext>
            </a:extLst>
          </p:cNvPr>
          <p:cNvGraphicFramePr>
            <a:graphicFrameLocks/>
          </p:cNvGraphicFramePr>
          <p:nvPr>
            <p:extLst>
              <p:ext uri="{D42A27DB-BD31-4B8C-83A1-F6EECF244321}">
                <p14:modId xmlns:p14="http://schemas.microsoft.com/office/powerpoint/2010/main" val="1432331502"/>
              </p:ext>
            </p:extLst>
          </p:nvPr>
        </p:nvGraphicFramePr>
        <p:xfrm>
          <a:off x="4137711" y="1134326"/>
          <a:ext cx="4220925" cy="27239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ontent Placeholder 8">
            <a:extLst>
              <a:ext uri="{FF2B5EF4-FFF2-40B4-BE49-F238E27FC236}">
                <a16:creationId xmlns:a16="http://schemas.microsoft.com/office/drawing/2014/main" id="{09B4FBBB-FBFA-42D3-9176-9A3FE436EA6C}"/>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851929596"/>
              </p:ext>
            </p:extLst>
          </p:nvPr>
        </p:nvGraphicFramePr>
        <p:xfrm>
          <a:off x="8149592" y="1011825"/>
          <a:ext cx="2543808" cy="2504405"/>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a:extLst>
              <a:ext uri="{FF2B5EF4-FFF2-40B4-BE49-F238E27FC236}">
                <a16:creationId xmlns:a16="http://schemas.microsoft.com/office/drawing/2014/main" id="{AE456679-3FE9-40AA-AF4C-AA50A911768E}"/>
              </a:ext>
            </a:extLst>
          </p:cNvPr>
          <p:cNvSpPr/>
          <p:nvPr/>
        </p:nvSpPr>
        <p:spPr>
          <a:xfrm>
            <a:off x="4329953" y="3539487"/>
            <a:ext cx="6363447" cy="523220"/>
          </a:xfrm>
          <a:prstGeom prst="rect">
            <a:avLst/>
          </a:prstGeom>
        </p:spPr>
        <p:txBody>
          <a:bodyPr wrap="square">
            <a:spAutoFit/>
          </a:bodyPr>
          <a:lstStyle/>
          <a:p>
            <a:pPr algn="ctr"/>
            <a:r>
              <a:rPr lang="en-GB" sz="1400" b="1" dirty="0">
                <a:solidFill>
                  <a:schemeClr val="tx1">
                    <a:lumMod val="65000"/>
                    <a:lumOff val="35000"/>
                  </a:schemeClr>
                </a:solidFill>
              </a:rPr>
              <a:t>Adults who think mental health should be a priority for the government as the country recovers from the coronavirus pandemic:</a:t>
            </a:r>
          </a:p>
        </p:txBody>
      </p:sp>
      <p:graphicFrame>
        <p:nvGraphicFramePr>
          <p:cNvPr id="14" name="Content Placeholder 8" descr="Bar chart that showing the differences in age when considering government priorities as the country recovers from the coronavirus pandemic. &#10;49% of 18 to 24 year olds think mental health should be a priority for the government. 52% of 25 to 49 year olds, 46% of 50 to 64 year olds and 35% of those over 65.">
            <a:extLst>
              <a:ext uri="{FF2B5EF4-FFF2-40B4-BE49-F238E27FC236}">
                <a16:creationId xmlns:a16="http://schemas.microsoft.com/office/drawing/2014/main" id="{BD7A75DE-A550-46EF-A3D1-250D87B42B54}"/>
              </a:ext>
            </a:extLst>
          </p:cNvPr>
          <p:cNvGraphicFramePr>
            <a:graphicFrameLocks/>
          </p:cNvGraphicFramePr>
          <p:nvPr>
            <p:extLst>
              <p:ext uri="{D42A27DB-BD31-4B8C-83A1-F6EECF244321}">
                <p14:modId xmlns:p14="http://schemas.microsoft.com/office/powerpoint/2010/main" val="4072213461"/>
              </p:ext>
            </p:extLst>
          </p:nvPr>
        </p:nvGraphicFramePr>
        <p:xfrm>
          <a:off x="4106977" y="3780631"/>
          <a:ext cx="3905843" cy="31418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ontent Placeholder 8" descr="Bar chart showing  the differences in gender. &#10;51% of females think that mental health should be a priority for the government ,compared to 42% of men.">
            <a:extLst>
              <a:ext uri="{FF2B5EF4-FFF2-40B4-BE49-F238E27FC236}">
                <a16:creationId xmlns:a16="http://schemas.microsoft.com/office/drawing/2014/main" id="{62ACB581-3217-4787-8AAB-4242E6375569}"/>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060184603"/>
              </p:ext>
            </p:extLst>
          </p:nvPr>
        </p:nvGraphicFramePr>
        <p:xfrm>
          <a:off x="8119791" y="3904804"/>
          <a:ext cx="2320747" cy="2737643"/>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a:extLst>
              <a:ext uri="{FF2B5EF4-FFF2-40B4-BE49-F238E27FC236}">
                <a16:creationId xmlns:a16="http://schemas.microsoft.com/office/drawing/2014/main" id="{28626D5B-6281-4E17-A912-B85DE392520D}"/>
              </a:ext>
              <a:ext uri="{C183D7F6-B498-43B3-948B-1728B52AA6E4}">
                <adec:decorative xmlns:adec="http://schemas.microsoft.com/office/drawing/2017/decorative" val="0"/>
              </a:ext>
            </a:extLst>
          </p:cNvPr>
          <p:cNvSpPr txBox="1"/>
          <p:nvPr/>
        </p:nvSpPr>
        <p:spPr>
          <a:xfrm>
            <a:off x="630237" y="6887297"/>
            <a:ext cx="9720902" cy="338554"/>
          </a:xfrm>
          <a:prstGeom prst="rect">
            <a:avLst/>
          </a:prstGeom>
        </p:spPr>
        <p:txBody>
          <a:bodyPr wrap="square" rtlCol="0" anchor="ctr" anchorCtr="0">
            <a:spAutoFit/>
          </a:bodyPr>
          <a:lstStyle/>
          <a:p>
            <a:r>
              <a:rPr lang="en-US" sz="800" dirty="0">
                <a:solidFill>
                  <a:schemeClr val="tx1">
                    <a:lumMod val="65000"/>
                    <a:lumOff val="35000"/>
                  </a:schemeClr>
                </a:solidFill>
              </a:rPr>
              <a:t>Sample Size: 4693 adults in UK (unweighted sample size by age: 18-24 n=369, 25-49 n=1878, 50-64 n=1166, 65+ n=1280) (unweighted sample size by gender: Male n=2068, Female n=2625).</a:t>
            </a:r>
          </a:p>
          <a:p>
            <a:r>
              <a:rPr lang="en-US" sz="800" dirty="0">
                <a:solidFill>
                  <a:schemeClr val="tx1">
                    <a:lumMod val="65000"/>
                    <a:lumOff val="35000"/>
                  </a:schemeClr>
                </a:solidFill>
              </a:rPr>
              <a:t>Fieldwork: 27</a:t>
            </a:r>
            <a:r>
              <a:rPr lang="en-US" sz="800" baseline="30000" dirty="0">
                <a:solidFill>
                  <a:schemeClr val="tx1">
                    <a:lumMod val="65000"/>
                    <a:lumOff val="35000"/>
                  </a:schemeClr>
                </a:solidFill>
              </a:rPr>
              <a:t> </a:t>
            </a:r>
            <a:r>
              <a:rPr lang="en-US" sz="800" dirty="0">
                <a:solidFill>
                  <a:schemeClr val="tx1">
                    <a:lumMod val="65000"/>
                    <a:lumOff val="35000"/>
                  </a:schemeClr>
                </a:solidFill>
              </a:rPr>
              <a:t>January – 1</a:t>
            </a:r>
            <a:r>
              <a:rPr lang="en-US" sz="800" baseline="30000" dirty="0">
                <a:solidFill>
                  <a:schemeClr val="tx1">
                    <a:lumMod val="65000"/>
                    <a:lumOff val="35000"/>
                  </a:schemeClr>
                </a:solidFill>
              </a:rPr>
              <a:t> </a:t>
            </a:r>
            <a:r>
              <a:rPr lang="en-US" sz="800" dirty="0">
                <a:solidFill>
                  <a:schemeClr val="tx1">
                    <a:lumMod val="65000"/>
                    <a:lumOff val="35000"/>
                  </a:schemeClr>
                </a:solidFill>
              </a:rPr>
              <a:t>February 2021.</a:t>
            </a:r>
            <a:endParaRPr lang="en-GB" sz="800" dirty="0">
              <a:solidFill>
                <a:schemeClr val="tx1">
                  <a:lumMod val="65000"/>
                  <a:lumOff val="35000"/>
                </a:schemeClr>
              </a:solidFill>
            </a:endParaRPr>
          </a:p>
        </p:txBody>
      </p:sp>
      <p:sp>
        <p:nvSpPr>
          <p:cNvPr id="2" name="Slide Number Placeholder 1">
            <a:extLst>
              <a:ext uri="{FF2B5EF4-FFF2-40B4-BE49-F238E27FC236}">
                <a16:creationId xmlns:a16="http://schemas.microsoft.com/office/drawing/2014/main" id="{C9D06301-12A7-453C-A226-DDB831DC9892}"/>
              </a:ext>
            </a:extLst>
          </p:cNvPr>
          <p:cNvSpPr>
            <a:spLocks noGrp="1"/>
          </p:cNvSpPr>
          <p:nvPr>
            <p:ph type="sldNum" sz="quarter" idx="11"/>
          </p:nvPr>
        </p:nvSpPr>
        <p:spPr/>
        <p:txBody>
          <a:bodyPr/>
          <a:lstStyle/>
          <a:p>
            <a:fld id="{2EABE287-61B3-43B4-9C32-8BB54FC1D647}" type="slidenum">
              <a:rPr lang="en-GB" smtClean="0"/>
              <a:pPr/>
              <a:t>13</a:t>
            </a:fld>
            <a:endParaRPr lang="en-GB" dirty="0"/>
          </a:p>
        </p:txBody>
      </p:sp>
    </p:spTree>
    <p:extLst>
      <p:ext uri="{BB962C8B-B14F-4D97-AF65-F5344CB8AC3E}">
        <p14:creationId xmlns:p14="http://schemas.microsoft.com/office/powerpoint/2010/main" val="3028148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35643" y="612310"/>
            <a:ext cx="2754106" cy="1439764"/>
          </a:xfrm>
        </p:spPr>
        <p:txBody>
          <a:bodyPr/>
          <a:lstStyle/>
          <a:p>
            <a:r>
              <a:rPr lang="en-GB" dirty="0">
                <a:solidFill>
                  <a:srgbClr val="EB652E"/>
                </a:solidFill>
              </a:rPr>
              <a:t>People believe the impact of coronavirus is spread evenly across the country</a:t>
            </a:r>
          </a:p>
        </p:txBody>
      </p:sp>
      <p:sp>
        <p:nvSpPr>
          <p:cNvPr id="43" name="Text Placeholder 4" descr="Graph showing around half thought the impact had been similar in terms of employment, health and living standards (51%, 52% and 53% respectively). &#10;">
            <a:extLst>
              <a:ext uri="{FF2B5EF4-FFF2-40B4-BE49-F238E27FC236}">
                <a16:creationId xmlns:a16="http://schemas.microsoft.com/office/drawing/2014/main" id="{D240A5AD-1C9A-4FD0-A770-7482E8EDB6AE}"/>
              </a:ext>
            </a:extLst>
          </p:cNvPr>
          <p:cNvSpPr>
            <a:spLocks noGrp="1"/>
          </p:cNvSpPr>
          <p:nvPr>
            <p:ph type="body" sz="quarter" idx="15"/>
          </p:nvPr>
        </p:nvSpPr>
        <p:spPr>
          <a:xfrm>
            <a:off x="635641" y="2891612"/>
            <a:ext cx="2754107" cy="3839491"/>
          </a:xfrm>
        </p:spPr>
        <p:txBody>
          <a:bodyPr numCol="1">
            <a:normAutofit/>
          </a:bodyPr>
          <a:lstStyle/>
          <a:p>
            <a:r>
              <a:rPr lang="en-GB" dirty="0"/>
              <a:t>Across the country, and across a range of factors, the majority of people think that their area has been impacted to about the same degree as anywhere else. </a:t>
            </a:r>
          </a:p>
          <a:p>
            <a:r>
              <a:rPr lang="en-GB" dirty="0"/>
              <a:t>This is most apparent in education where 64% say the situation in their area is similar to elsewhere. Around half also thought the impact had been similar in terms of employment, health and living standards (51%, 52% and 53% respectively). </a:t>
            </a:r>
          </a:p>
          <a:p>
            <a:r>
              <a:rPr lang="en-GB" dirty="0"/>
              <a:t>However, a quarter (24%) of all respondents thought that their area had suffered more in terms of employment opportunities than other parts of the country.</a:t>
            </a:r>
          </a:p>
          <a:p>
            <a:pPr algn="just"/>
            <a:endParaRPr lang="en-GB" dirty="0"/>
          </a:p>
          <a:p>
            <a:pPr algn="just"/>
            <a:endParaRPr lang="en-GB" dirty="0"/>
          </a:p>
          <a:p>
            <a:pPr algn="just"/>
            <a:endParaRPr lang="en-GB" dirty="0"/>
          </a:p>
        </p:txBody>
      </p:sp>
      <p:sp>
        <p:nvSpPr>
          <p:cNvPr id="7" name="TextBox 6">
            <a:extLst>
              <a:ext uri="{FF2B5EF4-FFF2-40B4-BE49-F238E27FC236}">
                <a16:creationId xmlns:a16="http://schemas.microsoft.com/office/drawing/2014/main" id="{E8206189-9466-4AA0-9AD0-8786EDBFC205}"/>
              </a:ext>
            </a:extLst>
          </p:cNvPr>
          <p:cNvSpPr txBox="1"/>
          <p:nvPr/>
        </p:nvSpPr>
        <p:spPr>
          <a:xfrm>
            <a:off x="5042647" y="290797"/>
            <a:ext cx="4477565" cy="643025"/>
          </a:xfrm>
          <a:prstGeom prst="rect">
            <a:avLst/>
          </a:prstGeom>
          <a:noFill/>
        </p:spPr>
        <p:txBody>
          <a:bodyPr wrap="square" lIns="36000" tIns="36000" rIns="36000" bIns="36000" rtlCol="0">
            <a:noAutofit/>
          </a:bodyPr>
          <a:lstStyle/>
          <a:p>
            <a:pPr algn="ctr"/>
            <a:r>
              <a:rPr lang="en-US" sz="1400" b="1" dirty="0">
                <a:solidFill>
                  <a:schemeClr val="tx1">
                    <a:lumMod val="65000"/>
                    <a:lumOff val="35000"/>
                  </a:schemeClr>
                </a:solidFill>
              </a:rPr>
              <a:t>Do you think your area has suffered more or less than other parts of the country, due to coronavirus, in terms of the following...</a:t>
            </a:r>
            <a:endParaRPr lang="en-GB" sz="1400" b="1" dirty="0">
              <a:solidFill>
                <a:schemeClr val="tx1">
                  <a:lumMod val="65000"/>
                  <a:lumOff val="35000"/>
                </a:schemeClr>
              </a:solidFill>
            </a:endParaRPr>
          </a:p>
        </p:txBody>
      </p:sp>
      <p:graphicFrame>
        <p:nvGraphicFramePr>
          <p:cNvPr id="19" name="Content Placeholder 8" descr="Graph showing 51% of UK adults think that their area has been impacted about the same from the coronavirus pandemic as other parts of the country when considering employment. &#10;52% say the same when considering health, 53% for living standards and 64% for education. ">
            <a:extLst>
              <a:ext uri="{FF2B5EF4-FFF2-40B4-BE49-F238E27FC236}">
                <a16:creationId xmlns:a16="http://schemas.microsoft.com/office/drawing/2014/main" id="{BAA9F37C-8BC7-48B8-B533-7E2B06D819BD}"/>
              </a:ext>
            </a:extLst>
          </p:cNvPr>
          <p:cNvGraphicFramePr>
            <a:graphicFrameLocks/>
          </p:cNvGraphicFramePr>
          <p:nvPr>
            <p:extLst>
              <p:ext uri="{D42A27DB-BD31-4B8C-83A1-F6EECF244321}">
                <p14:modId xmlns:p14="http://schemas.microsoft.com/office/powerpoint/2010/main" val="3123035586"/>
              </p:ext>
            </p:extLst>
          </p:nvPr>
        </p:nvGraphicFramePr>
        <p:xfrm>
          <a:off x="3689683" y="933822"/>
          <a:ext cx="6661455" cy="612128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DDBE0853-27FE-4D72-BA48-446752548091}"/>
              </a:ext>
            </a:extLst>
          </p:cNvPr>
          <p:cNvSpPr txBox="1"/>
          <p:nvPr/>
        </p:nvSpPr>
        <p:spPr>
          <a:xfrm>
            <a:off x="557420" y="6974144"/>
            <a:ext cx="9487436" cy="215444"/>
          </a:xfrm>
          <a:prstGeom prst="rect">
            <a:avLst/>
          </a:prstGeom>
        </p:spPr>
        <p:txBody>
          <a:bodyPr wrap="square" rtlCol="0" anchor="ctr" anchorCtr="0">
            <a:spAutoFit/>
          </a:bodyPr>
          <a:lstStyle/>
          <a:p>
            <a:r>
              <a:rPr lang="en-GB" sz="800" dirty="0">
                <a:solidFill>
                  <a:schemeClr val="tx1">
                    <a:lumMod val="65000"/>
                    <a:lumOff val="35000"/>
                  </a:schemeClr>
                </a:solidFill>
              </a:rPr>
              <a:t>Sample size 4693 adults in UK. Fieldwork: 27</a:t>
            </a:r>
            <a:r>
              <a:rPr lang="en-GB" sz="800" baseline="30000" dirty="0">
                <a:solidFill>
                  <a:schemeClr val="tx1">
                    <a:lumMod val="65000"/>
                    <a:lumOff val="35000"/>
                  </a:schemeClr>
                </a:solidFill>
              </a:rPr>
              <a:t>th</a:t>
            </a:r>
            <a:r>
              <a:rPr lang="en-GB" sz="800" dirty="0">
                <a:solidFill>
                  <a:schemeClr val="tx1">
                    <a:lumMod val="65000"/>
                    <a:lumOff val="35000"/>
                  </a:schemeClr>
                </a:solidFill>
              </a:rPr>
              <a:t> January – 1</a:t>
            </a:r>
            <a:r>
              <a:rPr lang="en-GB" sz="800" baseline="30000" dirty="0">
                <a:solidFill>
                  <a:schemeClr val="tx1">
                    <a:lumMod val="65000"/>
                    <a:lumOff val="35000"/>
                  </a:schemeClr>
                </a:solidFill>
              </a:rPr>
              <a:t>st</a:t>
            </a:r>
            <a:r>
              <a:rPr lang="en-GB" sz="800" dirty="0">
                <a:solidFill>
                  <a:schemeClr val="tx1">
                    <a:lumMod val="65000"/>
                    <a:lumOff val="35000"/>
                  </a:schemeClr>
                </a:solidFill>
              </a:rPr>
              <a:t> February</a:t>
            </a:r>
          </a:p>
        </p:txBody>
      </p:sp>
      <p:sp>
        <p:nvSpPr>
          <p:cNvPr id="2" name="Slide Number Placeholder 1">
            <a:extLst>
              <a:ext uri="{FF2B5EF4-FFF2-40B4-BE49-F238E27FC236}">
                <a16:creationId xmlns:a16="http://schemas.microsoft.com/office/drawing/2014/main" id="{B39A9A40-6447-42A5-98BE-80540BF56D25}"/>
              </a:ext>
            </a:extLst>
          </p:cNvPr>
          <p:cNvSpPr>
            <a:spLocks noGrp="1"/>
          </p:cNvSpPr>
          <p:nvPr>
            <p:ph type="sldNum" sz="quarter" idx="11"/>
          </p:nvPr>
        </p:nvSpPr>
        <p:spPr/>
        <p:txBody>
          <a:bodyPr/>
          <a:lstStyle/>
          <a:p>
            <a:fld id="{2EABE287-61B3-43B4-9C32-8BB54FC1D647}" type="slidenum">
              <a:rPr lang="en-GB" smtClean="0"/>
              <a:pPr/>
              <a:t>14</a:t>
            </a:fld>
            <a:endParaRPr lang="en-GB" dirty="0"/>
          </a:p>
        </p:txBody>
      </p:sp>
    </p:spTree>
    <p:extLst>
      <p:ext uri="{BB962C8B-B14F-4D97-AF65-F5344CB8AC3E}">
        <p14:creationId xmlns:p14="http://schemas.microsoft.com/office/powerpoint/2010/main" val="91189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3AA10165-D62D-4244-8D1C-A81E12D0D681}"/>
              </a:ext>
            </a:extLst>
          </p:cNvPr>
          <p:cNvSpPr>
            <a:spLocks noGrp="1"/>
          </p:cNvSpPr>
          <p:nvPr>
            <p:ph type="title"/>
          </p:nvPr>
        </p:nvSpPr>
        <p:spPr>
          <a:xfrm>
            <a:off x="475960" y="354537"/>
            <a:ext cx="3190308" cy="1422402"/>
          </a:xfrm>
        </p:spPr>
        <p:txBody>
          <a:bodyPr/>
          <a:lstStyle/>
          <a:p>
            <a:r>
              <a:rPr lang="en-GB" dirty="0">
                <a:solidFill>
                  <a:srgbClr val="EB652E"/>
                </a:solidFill>
              </a:rPr>
              <a:t>People in the North are the most likely to say that they have suffered more than others in terms of education and employment</a:t>
            </a:r>
          </a:p>
        </p:txBody>
      </p:sp>
      <p:sp>
        <p:nvSpPr>
          <p:cNvPr id="4" name="TextBox 3">
            <a:extLst>
              <a:ext uri="{FF2B5EF4-FFF2-40B4-BE49-F238E27FC236}">
                <a16:creationId xmlns:a16="http://schemas.microsoft.com/office/drawing/2014/main" id="{8F70827D-60B4-4810-B02D-FA981BFFCC22}"/>
              </a:ext>
            </a:extLst>
          </p:cNvPr>
          <p:cNvSpPr txBox="1"/>
          <p:nvPr/>
        </p:nvSpPr>
        <p:spPr>
          <a:xfrm>
            <a:off x="475960" y="3280896"/>
            <a:ext cx="2946509" cy="2952993"/>
          </a:xfrm>
          <a:prstGeom prst="rect">
            <a:avLst/>
          </a:prstGeom>
          <a:noFill/>
        </p:spPr>
        <p:txBody>
          <a:bodyPr wrap="square" lIns="36000" tIns="36000" rIns="36000" bIns="36000" rtlCol="0">
            <a:noAutofit/>
          </a:bodyPr>
          <a:lstStyle/>
          <a:p>
            <a:r>
              <a:rPr lang="en-GB" sz="1200" dirty="0">
                <a:solidFill>
                  <a:schemeClr val="tx1">
                    <a:lumMod val="65000"/>
                    <a:lumOff val="35000"/>
                  </a:schemeClr>
                </a:solidFill>
              </a:rPr>
              <a:t>Across the UK, the majority of people think that their area has been impacted about the same as others when considering the effect of the pandemic on education and employment.</a:t>
            </a:r>
          </a:p>
          <a:p>
            <a:endParaRPr lang="en-GB" sz="1200" dirty="0">
              <a:solidFill>
                <a:schemeClr val="tx1">
                  <a:lumMod val="65000"/>
                  <a:lumOff val="35000"/>
                </a:schemeClr>
              </a:solidFill>
            </a:endParaRPr>
          </a:p>
          <a:p>
            <a:r>
              <a:rPr lang="en-GB" sz="1200" dirty="0">
                <a:solidFill>
                  <a:schemeClr val="tx1">
                    <a:lumMod val="65000"/>
                    <a:lumOff val="35000"/>
                  </a:schemeClr>
                </a:solidFill>
              </a:rPr>
              <a:t>People in the North of England are the most likely to say that they have suffered more in terms of education and employment (21% and 35% respectively).</a:t>
            </a:r>
          </a:p>
          <a:p>
            <a:endParaRPr lang="en-GB" sz="1200" dirty="0">
              <a:solidFill>
                <a:schemeClr val="tx1">
                  <a:lumMod val="65000"/>
                  <a:lumOff val="35000"/>
                </a:schemeClr>
              </a:solidFill>
            </a:endParaRPr>
          </a:p>
          <a:p>
            <a:r>
              <a:rPr lang="en-GB" sz="1200" dirty="0">
                <a:solidFill>
                  <a:schemeClr val="tx1">
                    <a:lumMod val="65000"/>
                    <a:lumOff val="35000"/>
                  </a:schemeClr>
                </a:solidFill>
              </a:rPr>
              <a:t>People in the South are the least likely to feel that they have been unfairly impacted, with only 8% saying that they have suffered more than others in terms of education, and 17% in terms of employment. </a:t>
            </a:r>
          </a:p>
          <a:p>
            <a:endParaRPr lang="en-GB" sz="1050" dirty="0">
              <a:solidFill>
                <a:schemeClr val="tx1">
                  <a:lumMod val="65000"/>
                  <a:lumOff val="35000"/>
                </a:schemeClr>
              </a:solidFill>
            </a:endParaRPr>
          </a:p>
        </p:txBody>
      </p:sp>
      <p:sp>
        <p:nvSpPr>
          <p:cNvPr id="7" name="TextBox 6"/>
          <p:cNvSpPr txBox="1"/>
          <p:nvPr/>
        </p:nvSpPr>
        <p:spPr>
          <a:xfrm>
            <a:off x="3870326" y="325861"/>
            <a:ext cx="6518556" cy="502111"/>
          </a:xfrm>
          <a:prstGeom prst="rect">
            <a:avLst/>
          </a:prstGeom>
          <a:noFill/>
        </p:spPr>
        <p:txBody>
          <a:bodyPr wrap="none" lIns="36000" tIns="36000" rIns="36000" bIns="36000" rtlCol="0">
            <a:noAutofit/>
          </a:bodyPr>
          <a:lstStyle/>
          <a:p>
            <a:pPr algn="ctr"/>
            <a:r>
              <a:rPr lang="en-US" sz="1400" b="1" dirty="0">
                <a:solidFill>
                  <a:schemeClr val="tx1">
                    <a:lumMod val="65000"/>
                    <a:lumOff val="35000"/>
                  </a:schemeClr>
                </a:solidFill>
              </a:rPr>
              <a:t>Do you think your area has suffered more or less than other parts of the </a:t>
            </a:r>
          </a:p>
          <a:p>
            <a:pPr algn="ctr"/>
            <a:r>
              <a:rPr lang="en-US" sz="1400" b="1" dirty="0">
                <a:solidFill>
                  <a:schemeClr val="tx1">
                    <a:lumMod val="65000"/>
                    <a:lumOff val="35000"/>
                  </a:schemeClr>
                </a:solidFill>
              </a:rPr>
              <a:t>country, due to coronavirus, in terms of the following...</a:t>
            </a:r>
            <a:endParaRPr lang="en-GB" sz="1400" b="1" dirty="0">
              <a:solidFill>
                <a:schemeClr val="tx1">
                  <a:lumMod val="65000"/>
                  <a:lumOff val="35000"/>
                </a:schemeClr>
              </a:solidFill>
            </a:endParaRPr>
          </a:p>
        </p:txBody>
      </p:sp>
      <p:graphicFrame>
        <p:nvGraphicFramePr>
          <p:cNvPr id="12" name="Content Placeholder 8" descr="Graph showing which regions think they have suffered more or less than other parts of the country when considering the coronavirus impact on education. For example, 21% of those in Northern Ireland said they have suffered more than other parts of the country. ">
            <a:extLst>
              <a:ext uri="{FF2B5EF4-FFF2-40B4-BE49-F238E27FC236}">
                <a16:creationId xmlns:a16="http://schemas.microsoft.com/office/drawing/2014/main" id="{1B5DA654-E684-4194-92E7-22B65472BDDB}"/>
              </a:ext>
            </a:extLst>
          </p:cNvPr>
          <p:cNvGraphicFramePr>
            <a:graphicFrameLocks/>
          </p:cNvGraphicFramePr>
          <p:nvPr>
            <p:extLst>
              <p:ext uri="{D42A27DB-BD31-4B8C-83A1-F6EECF244321}">
                <p14:modId xmlns:p14="http://schemas.microsoft.com/office/powerpoint/2010/main" val="2241446109"/>
              </p:ext>
            </p:extLst>
          </p:nvPr>
        </p:nvGraphicFramePr>
        <p:xfrm>
          <a:off x="3666268" y="872264"/>
          <a:ext cx="6722614" cy="34270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ontent Placeholder 8" descr="Graph showing which areas think they have suffered more or less than other parts of the country when considering the coronavirus impact on employment.&#10;For example, 35% of people in the North said they have suffered more than other parts of the country. ">
            <a:extLst>
              <a:ext uri="{FF2B5EF4-FFF2-40B4-BE49-F238E27FC236}">
                <a16:creationId xmlns:a16="http://schemas.microsoft.com/office/drawing/2014/main" id="{268AC3A2-E787-48EF-93DA-E0806ADF60A3}"/>
              </a:ext>
            </a:extLst>
          </p:cNvPr>
          <p:cNvGraphicFramePr>
            <a:graphicFrameLocks/>
          </p:cNvGraphicFramePr>
          <p:nvPr>
            <p:extLst>
              <p:ext uri="{D42A27DB-BD31-4B8C-83A1-F6EECF244321}">
                <p14:modId xmlns:p14="http://schemas.microsoft.com/office/powerpoint/2010/main" val="2318351942"/>
              </p:ext>
            </p:extLst>
          </p:nvPr>
        </p:nvGraphicFramePr>
        <p:xfrm>
          <a:off x="3666268" y="4236285"/>
          <a:ext cx="6722614" cy="280629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186BC237-8C49-48EB-A7A2-8C05DAA559FE}"/>
              </a:ext>
            </a:extLst>
          </p:cNvPr>
          <p:cNvSpPr txBox="1"/>
          <p:nvPr/>
        </p:nvSpPr>
        <p:spPr>
          <a:xfrm>
            <a:off x="555686" y="6884251"/>
            <a:ext cx="9833196" cy="338554"/>
          </a:xfrm>
          <a:prstGeom prst="rect">
            <a:avLst/>
          </a:prstGeom>
        </p:spPr>
        <p:txBody>
          <a:bodyPr wrap="square" rtlCol="0" anchor="ctr" anchorCtr="0">
            <a:spAutoFit/>
          </a:bodyPr>
          <a:lstStyle/>
          <a:p>
            <a:r>
              <a:rPr lang="en-US" sz="800" dirty="0">
                <a:solidFill>
                  <a:schemeClr val="tx1">
                    <a:lumMod val="65000"/>
                    <a:lumOff val="35000"/>
                  </a:schemeClr>
                </a:solidFill>
              </a:rPr>
              <a:t>Sample Size: 4693 adults in UK (unweighted sample size by region: London n=452, Rest of South n=1451, Midlands/ Wales n=1175, North n=972, Scotland n=543, Northern Ireland n=100). </a:t>
            </a:r>
          </a:p>
          <a:p>
            <a:r>
              <a:rPr lang="en-US" sz="800" dirty="0">
                <a:solidFill>
                  <a:schemeClr val="tx1">
                    <a:lumMod val="65000"/>
                    <a:lumOff val="35000"/>
                  </a:schemeClr>
                </a:solidFill>
              </a:rPr>
              <a:t>Fieldwork: 27</a:t>
            </a:r>
            <a:r>
              <a:rPr lang="en-US" sz="800" baseline="30000" dirty="0">
                <a:solidFill>
                  <a:schemeClr val="tx1">
                    <a:lumMod val="65000"/>
                    <a:lumOff val="35000"/>
                  </a:schemeClr>
                </a:solidFill>
              </a:rPr>
              <a:t>th</a:t>
            </a:r>
            <a:r>
              <a:rPr lang="en-US" sz="800" dirty="0">
                <a:solidFill>
                  <a:schemeClr val="tx1">
                    <a:lumMod val="65000"/>
                    <a:lumOff val="35000"/>
                  </a:schemeClr>
                </a:solidFill>
              </a:rPr>
              <a:t> January – 1</a:t>
            </a:r>
            <a:r>
              <a:rPr lang="en-US" sz="800" baseline="30000" dirty="0">
                <a:solidFill>
                  <a:schemeClr val="tx1">
                    <a:lumMod val="65000"/>
                    <a:lumOff val="35000"/>
                  </a:schemeClr>
                </a:solidFill>
              </a:rPr>
              <a:t>st</a:t>
            </a:r>
            <a:r>
              <a:rPr lang="en-US" sz="800" dirty="0">
                <a:solidFill>
                  <a:schemeClr val="tx1">
                    <a:lumMod val="65000"/>
                    <a:lumOff val="35000"/>
                  </a:schemeClr>
                </a:solidFill>
              </a:rPr>
              <a:t> February 2021.</a:t>
            </a:r>
            <a:endParaRPr lang="en-GB" sz="800" dirty="0">
              <a:solidFill>
                <a:schemeClr val="tx1">
                  <a:lumMod val="65000"/>
                  <a:lumOff val="35000"/>
                </a:schemeClr>
              </a:solidFill>
            </a:endParaRPr>
          </a:p>
        </p:txBody>
      </p:sp>
      <p:sp>
        <p:nvSpPr>
          <p:cNvPr id="2" name="Slide Number Placeholder 1">
            <a:extLst>
              <a:ext uri="{FF2B5EF4-FFF2-40B4-BE49-F238E27FC236}">
                <a16:creationId xmlns:a16="http://schemas.microsoft.com/office/drawing/2014/main" id="{0435DF23-A7D3-4397-8480-628865694FD4}"/>
              </a:ext>
            </a:extLst>
          </p:cNvPr>
          <p:cNvSpPr>
            <a:spLocks noGrp="1"/>
          </p:cNvSpPr>
          <p:nvPr>
            <p:ph type="sldNum" sz="quarter" idx="11"/>
          </p:nvPr>
        </p:nvSpPr>
        <p:spPr/>
        <p:txBody>
          <a:bodyPr/>
          <a:lstStyle/>
          <a:p>
            <a:fld id="{2EABE287-61B3-43B4-9C32-8BB54FC1D647}" type="slidenum">
              <a:rPr lang="en-GB" smtClean="0"/>
              <a:pPr/>
              <a:t>15</a:t>
            </a:fld>
            <a:endParaRPr lang="en-GB" dirty="0"/>
          </a:p>
        </p:txBody>
      </p:sp>
    </p:spTree>
    <p:extLst>
      <p:ext uri="{BB962C8B-B14F-4D97-AF65-F5344CB8AC3E}">
        <p14:creationId xmlns:p14="http://schemas.microsoft.com/office/powerpoint/2010/main" val="4082427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75959" y="368067"/>
            <a:ext cx="3190309" cy="1422402"/>
          </a:xfrm>
        </p:spPr>
        <p:txBody>
          <a:bodyPr/>
          <a:lstStyle/>
          <a:p>
            <a:r>
              <a:rPr lang="en-GB" dirty="0">
                <a:solidFill>
                  <a:srgbClr val="EB652E"/>
                </a:solidFill>
              </a:rPr>
              <a:t>People in the North are also the most likely to say that they have suffered more than others in terms of living standards </a:t>
            </a:r>
          </a:p>
        </p:txBody>
      </p:sp>
      <p:sp>
        <p:nvSpPr>
          <p:cNvPr id="12" name="TextBox 11">
            <a:extLst>
              <a:ext uri="{FF2B5EF4-FFF2-40B4-BE49-F238E27FC236}">
                <a16:creationId xmlns:a16="http://schemas.microsoft.com/office/drawing/2014/main" id="{423BF618-942D-4994-B27A-9583807A4447}"/>
              </a:ext>
            </a:extLst>
          </p:cNvPr>
          <p:cNvSpPr txBox="1"/>
          <p:nvPr/>
        </p:nvSpPr>
        <p:spPr>
          <a:xfrm>
            <a:off x="475959" y="2966763"/>
            <a:ext cx="2946509" cy="4594500"/>
          </a:xfrm>
          <a:prstGeom prst="rect">
            <a:avLst/>
          </a:prstGeom>
          <a:noFill/>
        </p:spPr>
        <p:txBody>
          <a:bodyPr wrap="square" lIns="36000" tIns="36000" rIns="36000" bIns="36000" rtlCol="0">
            <a:noAutofit/>
          </a:bodyPr>
          <a:lstStyle/>
          <a:p>
            <a:r>
              <a:rPr lang="en-GB" sz="1200" dirty="0">
                <a:solidFill>
                  <a:schemeClr val="tx1">
                    <a:lumMod val="65000"/>
                    <a:lumOff val="35000"/>
                  </a:schemeClr>
                </a:solidFill>
              </a:rPr>
              <a:t>Across the UK, the majority of people think that their area has been impacted about the same as others when considering the effect of the pandemic on their living standards and health.</a:t>
            </a:r>
          </a:p>
          <a:p>
            <a:endParaRPr lang="en-GB" sz="1200" dirty="0">
              <a:solidFill>
                <a:schemeClr val="tx1">
                  <a:lumMod val="65000"/>
                  <a:lumOff val="35000"/>
                </a:schemeClr>
              </a:solidFill>
            </a:endParaRPr>
          </a:p>
          <a:p>
            <a:r>
              <a:rPr lang="en-GB" sz="1200" dirty="0">
                <a:solidFill>
                  <a:schemeClr val="tx1">
                    <a:lumMod val="65000"/>
                    <a:lumOff val="35000"/>
                  </a:schemeClr>
                </a:solidFill>
              </a:rPr>
              <a:t>People living in the North of England are the most likely to say that their living standards have suffered more than others (33%). A much smaller percentage (7%) say their area has suffered less and 45% say it’s about the same as it is in other parts of the country. </a:t>
            </a:r>
          </a:p>
          <a:p>
            <a:endParaRPr lang="en-GB" sz="1200" dirty="0">
              <a:solidFill>
                <a:schemeClr val="tx1">
                  <a:lumMod val="65000"/>
                  <a:lumOff val="35000"/>
                </a:schemeClr>
              </a:solidFill>
            </a:endParaRPr>
          </a:p>
          <a:p>
            <a:r>
              <a:rPr lang="en-GB" sz="1200" dirty="0">
                <a:solidFill>
                  <a:schemeClr val="tx1">
                    <a:lumMod val="65000"/>
                    <a:lumOff val="35000"/>
                  </a:schemeClr>
                </a:solidFill>
              </a:rPr>
              <a:t>In the South of England, 20% say they have suffered less than other areas in terms of living standards, and a similar proportion (21%) say they’ve suffered less than others in terms of health.  </a:t>
            </a:r>
            <a:endParaRPr lang="en-GB" sz="1000" dirty="0">
              <a:solidFill>
                <a:schemeClr val="tx1">
                  <a:lumMod val="65000"/>
                  <a:lumOff val="35000"/>
                </a:schemeClr>
              </a:solidFill>
            </a:endParaRPr>
          </a:p>
        </p:txBody>
      </p:sp>
      <p:sp>
        <p:nvSpPr>
          <p:cNvPr id="18" name="TextBox 17">
            <a:extLst>
              <a:ext uri="{FF2B5EF4-FFF2-40B4-BE49-F238E27FC236}">
                <a16:creationId xmlns:a16="http://schemas.microsoft.com/office/drawing/2014/main" id="{85C280F7-F588-4C6F-B273-05D631A79E1F}"/>
              </a:ext>
            </a:extLst>
          </p:cNvPr>
          <p:cNvSpPr txBox="1"/>
          <p:nvPr/>
        </p:nvSpPr>
        <p:spPr>
          <a:xfrm>
            <a:off x="3870326" y="325861"/>
            <a:ext cx="6722614" cy="502111"/>
          </a:xfrm>
          <a:prstGeom prst="rect">
            <a:avLst/>
          </a:prstGeom>
          <a:noFill/>
        </p:spPr>
        <p:txBody>
          <a:bodyPr wrap="none" lIns="36000" tIns="36000" rIns="36000" bIns="36000" rtlCol="0">
            <a:noAutofit/>
          </a:bodyPr>
          <a:lstStyle/>
          <a:p>
            <a:pPr algn="ctr"/>
            <a:r>
              <a:rPr lang="en-US" sz="1400" b="1" dirty="0">
                <a:solidFill>
                  <a:schemeClr val="tx1">
                    <a:lumMod val="65000"/>
                    <a:lumOff val="35000"/>
                  </a:schemeClr>
                </a:solidFill>
              </a:rPr>
              <a:t>Do you think your area has suffered more or less than other parts of the</a:t>
            </a:r>
          </a:p>
          <a:p>
            <a:pPr algn="ctr"/>
            <a:r>
              <a:rPr lang="en-US" sz="1400" b="1" dirty="0">
                <a:solidFill>
                  <a:schemeClr val="tx1">
                    <a:lumMod val="65000"/>
                    <a:lumOff val="35000"/>
                  </a:schemeClr>
                </a:solidFill>
              </a:rPr>
              <a:t> country, due to coronavirus, in terms of...</a:t>
            </a:r>
            <a:endParaRPr lang="en-GB" sz="1400" b="1" dirty="0">
              <a:solidFill>
                <a:schemeClr val="tx1">
                  <a:lumMod val="65000"/>
                  <a:lumOff val="35000"/>
                </a:schemeClr>
              </a:solidFill>
            </a:endParaRPr>
          </a:p>
        </p:txBody>
      </p:sp>
      <p:sp>
        <p:nvSpPr>
          <p:cNvPr id="16" name="Rectangle 15" descr="Legend for the bar chart with colours representing the areas where people say they've suffered more, less or the same as others (with a few don't knows). The most popular response is 'about the same'">
            <a:extLst>
              <a:ext uri="{FF2B5EF4-FFF2-40B4-BE49-F238E27FC236}">
                <a16:creationId xmlns:a16="http://schemas.microsoft.com/office/drawing/2014/main" id="{CE1EA997-C506-4342-B1F3-5B3E55BD83C2}"/>
              </a:ext>
            </a:extLst>
          </p:cNvPr>
          <p:cNvSpPr/>
          <p:nvPr/>
        </p:nvSpPr>
        <p:spPr>
          <a:xfrm>
            <a:off x="5472284" y="901521"/>
            <a:ext cx="3733132" cy="812980"/>
          </a:xfrm>
          <a:prstGeom prst="rect">
            <a:avLst/>
          </a:prstGeom>
          <a:noFill/>
          <a:ln>
            <a:solidFill>
              <a:srgbClr val="238B45"/>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aphicFrame>
        <p:nvGraphicFramePr>
          <p:cNvPr id="11" name="Content Placeholder 8" descr="Graph showing which areas think they have suffered more or less than other parts of the country when considering the coronavirus impact on peoples standard of living. For example, 33% of people in the North said they have suffered more than other parts of the country. ">
            <a:extLst>
              <a:ext uri="{FF2B5EF4-FFF2-40B4-BE49-F238E27FC236}">
                <a16:creationId xmlns:a16="http://schemas.microsoft.com/office/drawing/2014/main" id="{02711B44-FBAC-47C6-9694-3AF1AE281BC3}"/>
              </a:ext>
            </a:extLst>
          </p:cNvPr>
          <p:cNvGraphicFramePr>
            <a:graphicFrameLocks/>
          </p:cNvGraphicFramePr>
          <p:nvPr>
            <p:extLst>
              <p:ext uri="{D42A27DB-BD31-4B8C-83A1-F6EECF244321}">
                <p14:modId xmlns:p14="http://schemas.microsoft.com/office/powerpoint/2010/main" val="1243225173"/>
              </p:ext>
            </p:extLst>
          </p:nvPr>
        </p:nvGraphicFramePr>
        <p:xfrm>
          <a:off x="3666268" y="827972"/>
          <a:ext cx="6722614" cy="33904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ontent Placeholder 8" descr="Graph showing which areas think they have suffered more or less than other parts of the country when considering the coronavirus impact on peoples health. For example, 32% of people in London said they had suffered more than other parts of the country. ">
            <a:extLst>
              <a:ext uri="{FF2B5EF4-FFF2-40B4-BE49-F238E27FC236}">
                <a16:creationId xmlns:a16="http://schemas.microsoft.com/office/drawing/2014/main" id="{16810BBD-5663-465C-8704-7996223A2F00}"/>
              </a:ext>
            </a:extLst>
          </p:cNvPr>
          <p:cNvGraphicFramePr>
            <a:graphicFrameLocks/>
          </p:cNvGraphicFramePr>
          <p:nvPr>
            <p:extLst>
              <p:ext uri="{D42A27DB-BD31-4B8C-83A1-F6EECF244321}">
                <p14:modId xmlns:p14="http://schemas.microsoft.com/office/powerpoint/2010/main" val="1061485914"/>
              </p:ext>
            </p:extLst>
          </p:nvPr>
        </p:nvGraphicFramePr>
        <p:xfrm>
          <a:off x="3666268" y="4218401"/>
          <a:ext cx="6722614" cy="2842057"/>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A315C3BD-ACC1-482E-9E74-7B5333BD7B84}"/>
              </a:ext>
            </a:extLst>
          </p:cNvPr>
          <p:cNvSpPr txBox="1"/>
          <p:nvPr/>
        </p:nvSpPr>
        <p:spPr>
          <a:xfrm>
            <a:off x="555686" y="6884251"/>
            <a:ext cx="9833196" cy="338554"/>
          </a:xfrm>
          <a:prstGeom prst="rect">
            <a:avLst/>
          </a:prstGeom>
        </p:spPr>
        <p:txBody>
          <a:bodyPr wrap="square" rtlCol="0" anchor="ctr" anchorCtr="0">
            <a:spAutoFit/>
          </a:bodyPr>
          <a:lstStyle/>
          <a:p>
            <a:r>
              <a:rPr lang="en-US" sz="800" dirty="0">
                <a:solidFill>
                  <a:schemeClr val="tx1">
                    <a:lumMod val="65000"/>
                    <a:lumOff val="35000"/>
                  </a:schemeClr>
                </a:solidFill>
              </a:rPr>
              <a:t>Sample Size: 4693 adults in UK (unweighted sample size by region: London n=452, Rest of South n=1451, Midlands/ Wales n=1175, North n=972, Scotland n=543, Northern Ireland n=100). </a:t>
            </a:r>
          </a:p>
          <a:p>
            <a:r>
              <a:rPr lang="en-US" sz="800" dirty="0">
                <a:solidFill>
                  <a:schemeClr val="tx1">
                    <a:lumMod val="65000"/>
                    <a:lumOff val="35000"/>
                  </a:schemeClr>
                </a:solidFill>
              </a:rPr>
              <a:t>Fieldwork: 27</a:t>
            </a:r>
            <a:r>
              <a:rPr lang="en-US" sz="800" baseline="30000" dirty="0">
                <a:solidFill>
                  <a:schemeClr val="tx1">
                    <a:lumMod val="65000"/>
                    <a:lumOff val="35000"/>
                  </a:schemeClr>
                </a:solidFill>
              </a:rPr>
              <a:t>th</a:t>
            </a:r>
            <a:r>
              <a:rPr lang="en-US" sz="800" dirty="0">
                <a:solidFill>
                  <a:schemeClr val="tx1">
                    <a:lumMod val="65000"/>
                    <a:lumOff val="35000"/>
                  </a:schemeClr>
                </a:solidFill>
              </a:rPr>
              <a:t> January – 1</a:t>
            </a:r>
            <a:r>
              <a:rPr lang="en-US" sz="800" baseline="30000" dirty="0">
                <a:solidFill>
                  <a:schemeClr val="tx1">
                    <a:lumMod val="65000"/>
                    <a:lumOff val="35000"/>
                  </a:schemeClr>
                </a:solidFill>
              </a:rPr>
              <a:t>st</a:t>
            </a:r>
            <a:r>
              <a:rPr lang="en-US" sz="800" dirty="0">
                <a:solidFill>
                  <a:schemeClr val="tx1">
                    <a:lumMod val="65000"/>
                    <a:lumOff val="35000"/>
                  </a:schemeClr>
                </a:solidFill>
              </a:rPr>
              <a:t> February 2021</a:t>
            </a:r>
            <a:endParaRPr lang="en-GB" sz="800" dirty="0">
              <a:solidFill>
                <a:schemeClr val="tx1">
                  <a:lumMod val="65000"/>
                  <a:lumOff val="35000"/>
                </a:schemeClr>
              </a:solidFill>
            </a:endParaRPr>
          </a:p>
        </p:txBody>
      </p:sp>
      <p:sp>
        <p:nvSpPr>
          <p:cNvPr id="2" name="Slide Number Placeholder 1">
            <a:extLst>
              <a:ext uri="{FF2B5EF4-FFF2-40B4-BE49-F238E27FC236}">
                <a16:creationId xmlns:a16="http://schemas.microsoft.com/office/drawing/2014/main" id="{EE1DD284-6C41-4270-9A20-C2D8E9D5122C}"/>
              </a:ext>
            </a:extLst>
          </p:cNvPr>
          <p:cNvSpPr>
            <a:spLocks noGrp="1"/>
          </p:cNvSpPr>
          <p:nvPr>
            <p:ph type="sldNum" sz="quarter" idx="11"/>
          </p:nvPr>
        </p:nvSpPr>
        <p:spPr/>
        <p:txBody>
          <a:bodyPr/>
          <a:lstStyle/>
          <a:p>
            <a:fld id="{2EABE287-61B3-43B4-9C32-8BB54FC1D647}" type="slidenum">
              <a:rPr lang="en-GB" smtClean="0"/>
              <a:pPr/>
              <a:t>16</a:t>
            </a:fld>
            <a:endParaRPr lang="en-GB" dirty="0"/>
          </a:p>
        </p:txBody>
      </p:sp>
    </p:spTree>
    <p:extLst>
      <p:ext uri="{BB962C8B-B14F-4D97-AF65-F5344CB8AC3E}">
        <p14:creationId xmlns:p14="http://schemas.microsoft.com/office/powerpoint/2010/main" val="1147118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810419" y="549638"/>
            <a:ext cx="9072562" cy="6262688"/>
          </a:xfrm>
          <a:prstGeom prst="rect">
            <a:avLst/>
          </a:prstGeom>
          <a:solidFill>
            <a:srgbClr val="EB652E"/>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877732" rtl="0" eaLnBrk="1" fontAlgn="auto" latinLnBrk="0" hangingPunct="1">
              <a:lnSpc>
                <a:spcPct val="100000"/>
              </a:lnSpc>
              <a:spcBef>
                <a:spcPts val="0"/>
              </a:spcBef>
              <a:spcAft>
                <a:spcPts val="0"/>
              </a:spcAft>
              <a:buClrTx/>
              <a:buSzTx/>
              <a:buFontTx/>
              <a:buNone/>
              <a:tabLst/>
              <a:defRPr/>
            </a:pPr>
            <a:r>
              <a:rPr kumimoji="0" lang="en-GB" sz="4410" b="0" i="0" u="none" strike="noStrike" kern="1200" cap="none" spc="0" normalizeH="0" baseline="0" noProof="0" dirty="0">
                <a:ln>
                  <a:noFill/>
                </a:ln>
                <a:solidFill>
                  <a:schemeClr val="lt1"/>
                </a:solidFill>
                <a:effectLst/>
                <a:uLnTx/>
                <a:uFillTx/>
                <a:latin typeface="+mn-lt"/>
                <a:ea typeface="+mn-ea"/>
                <a:cs typeface="+mn-cs"/>
              </a:rPr>
              <a:t>The impact of background</a:t>
            </a:r>
          </a:p>
        </p:txBody>
      </p:sp>
    </p:spTree>
    <p:extLst>
      <p:ext uri="{BB962C8B-B14F-4D97-AF65-F5344CB8AC3E}">
        <p14:creationId xmlns:p14="http://schemas.microsoft.com/office/powerpoint/2010/main" val="9683003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92208" y="471884"/>
            <a:ext cx="3476373" cy="2052640"/>
          </a:xfrm>
        </p:spPr>
        <p:txBody>
          <a:bodyPr/>
          <a:lstStyle/>
          <a:p>
            <a:r>
              <a:rPr lang="en-GB" dirty="0">
                <a:solidFill>
                  <a:srgbClr val="EB652E"/>
                </a:solidFill>
              </a:rPr>
              <a:t>Social mobility is ‘becoming harder’ for those from less advantaged backgrounds</a:t>
            </a:r>
            <a:br>
              <a:rPr lang="en-GB" dirty="0">
                <a:solidFill>
                  <a:srgbClr val="EB652E"/>
                </a:solidFill>
              </a:rPr>
            </a:br>
            <a:endParaRPr lang="en-GB" dirty="0">
              <a:solidFill>
                <a:srgbClr val="EB652E"/>
              </a:solidFill>
            </a:endParaRPr>
          </a:p>
        </p:txBody>
      </p:sp>
      <p:sp>
        <p:nvSpPr>
          <p:cNvPr id="5" name="Text Placeholder 4"/>
          <p:cNvSpPr>
            <a:spLocks noGrp="1"/>
          </p:cNvSpPr>
          <p:nvPr>
            <p:ph type="body" sz="quarter" idx="15"/>
          </p:nvPr>
        </p:nvSpPr>
        <p:spPr>
          <a:xfrm>
            <a:off x="492207" y="2586111"/>
            <a:ext cx="3060701" cy="4487112"/>
          </a:xfrm>
        </p:spPr>
        <p:txBody>
          <a:bodyPr numCol="1">
            <a:normAutofit/>
          </a:bodyPr>
          <a:lstStyle/>
          <a:p>
            <a:r>
              <a:rPr lang="en-GB" dirty="0"/>
              <a:t>Two-fifths (39%) of the public think that it is becoming more difficult for people from less advantaged backgrounds to move up in British society. </a:t>
            </a:r>
          </a:p>
          <a:p>
            <a:r>
              <a:rPr lang="en-GB" dirty="0"/>
              <a:t>The same is seen across most age groups, with those aged 25 to 49 years old (42%) and 50 to 64 years old (41%) most likely to think it is becoming harder. </a:t>
            </a:r>
          </a:p>
          <a:p>
            <a:r>
              <a:rPr lang="en-GB" dirty="0"/>
              <a:t>The findings are in line with our previous Social Mobility Barometer report, which was based on a YouGov survey taken in March 2019. For example, this year, 23% say social mobility is becoming easier (22% in 2019). Those aged 18 to 24 are the most likely to think that it’s becoming easier (35% in 2021 and 32% in 2019).</a:t>
            </a:r>
          </a:p>
          <a:p>
            <a:pPr algn="just"/>
            <a:endParaRPr lang="en-GB" dirty="0">
              <a:solidFill>
                <a:schemeClr val="tx1"/>
              </a:solidFill>
            </a:endParaRPr>
          </a:p>
        </p:txBody>
      </p:sp>
      <p:sp>
        <p:nvSpPr>
          <p:cNvPr id="10" name="TextBox 9">
            <a:extLst>
              <a:ext uri="{FF2B5EF4-FFF2-40B4-BE49-F238E27FC236}">
                <a16:creationId xmlns:a16="http://schemas.microsoft.com/office/drawing/2014/main" id="{15E836DB-1A11-4854-9324-71718C0BEED7}"/>
              </a:ext>
            </a:extLst>
          </p:cNvPr>
          <p:cNvSpPr txBox="1"/>
          <p:nvPr/>
        </p:nvSpPr>
        <p:spPr>
          <a:xfrm>
            <a:off x="4218420" y="173093"/>
            <a:ext cx="5981200" cy="693455"/>
          </a:xfrm>
          <a:prstGeom prst="rect">
            <a:avLst/>
          </a:prstGeom>
          <a:noFill/>
        </p:spPr>
        <p:txBody>
          <a:bodyPr wrap="square" lIns="36000" tIns="36000" rIns="36000" bIns="36000" rtlCol="0">
            <a:noAutofit/>
          </a:bodyPr>
          <a:lstStyle/>
          <a:p>
            <a:pPr algn="ctr"/>
            <a:r>
              <a:rPr lang="en-US" sz="1200" b="1" dirty="0">
                <a:solidFill>
                  <a:schemeClr val="tx1">
                    <a:lumMod val="65000"/>
                    <a:lumOff val="35000"/>
                  </a:schemeClr>
                </a:solidFill>
              </a:rPr>
              <a:t>Generally speaking, do you think it is becoming easier or harder for people from less advantaged backgrounds to move up in British society?</a:t>
            </a:r>
            <a:endParaRPr lang="en-GB" sz="800" dirty="0">
              <a:solidFill>
                <a:schemeClr val="tx1">
                  <a:lumMod val="65000"/>
                  <a:lumOff val="35000"/>
                </a:schemeClr>
              </a:solidFill>
            </a:endParaRPr>
          </a:p>
        </p:txBody>
      </p:sp>
      <p:graphicFrame>
        <p:nvGraphicFramePr>
          <p:cNvPr id="23" name="Content Placeholder 8" descr="A graph showing that overall, more people think it is becoming harder rather than easier to move up in British Society.&#10;&#10;39% of people think it is becoming harder to move up in British society, and 23% think it is becoming easier.">
            <a:extLst>
              <a:ext uri="{FF2B5EF4-FFF2-40B4-BE49-F238E27FC236}">
                <a16:creationId xmlns:a16="http://schemas.microsoft.com/office/drawing/2014/main" id="{418BB194-5F66-4A94-A9EA-EB5841F7469C}"/>
              </a:ext>
            </a:extLst>
          </p:cNvPr>
          <p:cNvGraphicFramePr>
            <a:graphicFrameLocks/>
          </p:cNvGraphicFramePr>
          <p:nvPr>
            <p:extLst>
              <p:ext uri="{D42A27DB-BD31-4B8C-83A1-F6EECF244321}">
                <p14:modId xmlns:p14="http://schemas.microsoft.com/office/powerpoint/2010/main" val="3452242612"/>
              </p:ext>
            </p:extLst>
          </p:nvPr>
        </p:nvGraphicFramePr>
        <p:xfrm>
          <a:off x="4421640" y="381925"/>
          <a:ext cx="6300788" cy="26092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ontent Placeholder 8" descr="How easy or hard it is to move up, 18-24 year olds.&#10;&#10;in 18-24 year olds, 35% think it is becoming easier to move up, and 37% think it is becoming harder.">
            <a:extLst>
              <a:ext uri="{FF2B5EF4-FFF2-40B4-BE49-F238E27FC236}">
                <a16:creationId xmlns:a16="http://schemas.microsoft.com/office/drawing/2014/main" id="{13A688CB-1A9D-4A58-A471-8E72C74F0B51}"/>
              </a:ext>
            </a:extLst>
          </p:cNvPr>
          <p:cNvGraphicFramePr>
            <a:graphicFrameLocks/>
          </p:cNvGraphicFramePr>
          <p:nvPr>
            <p:extLst>
              <p:ext uri="{D42A27DB-BD31-4B8C-83A1-F6EECF244321}">
                <p14:modId xmlns:p14="http://schemas.microsoft.com/office/powerpoint/2010/main" val="691290194"/>
              </p:ext>
            </p:extLst>
          </p:nvPr>
        </p:nvGraphicFramePr>
        <p:xfrm>
          <a:off x="3896883" y="3109574"/>
          <a:ext cx="3476373" cy="17676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ontent Placeholder 8" descr="How easy or hard it is to move up, 25-49 year olds.&#10;&#10;In 25-49 year olds, 19% think it is becoming easier to move up, and 42% think it is becoming harder.">
            <a:extLst>
              <a:ext uri="{FF2B5EF4-FFF2-40B4-BE49-F238E27FC236}">
                <a16:creationId xmlns:a16="http://schemas.microsoft.com/office/drawing/2014/main" id="{774D0B56-1FDD-4753-9C7D-E7C91D72DB18}"/>
              </a:ext>
            </a:extLst>
          </p:cNvPr>
          <p:cNvGraphicFramePr>
            <a:graphicFrameLocks/>
          </p:cNvGraphicFramePr>
          <p:nvPr>
            <p:extLst>
              <p:ext uri="{D42A27DB-BD31-4B8C-83A1-F6EECF244321}">
                <p14:modId xmlns:p14="http://schemas.microsoft.com/office/powerpoint/2010/main" val="2610751837"/>
              </p:ext>
            </p:extLst>
          </p:nvPr>
        </p:nvGraphicFramePr>
        <p:xfrm>
          <a:off x="7141623" y="3109574"/>
          <a:ext cx="3209516" cy="17676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ontent Placeholder 8" descr="How hard or easy it is to move up, 50-64 year olds.&#10;&#10;In 50-64 year olds, 22% think it is becoming easier to move up, and 41% think it is becoming harder.">
            <a:extLst>
              <a:ext uri="{FF2B5EF4-FFF2-40B4-BE49-F238E27FC236}">
                <a16:creationId xmlns:a16="http://schemas.microsoft.com/office/drawing/2014/main" id="{D11376F6-8FF5-45E3-BF5E-256D88362B01}"/>
              </a:ext>
            </a:extLst>
          </p:cNvPr>
          <p:cNvGraphicFramePr>
            <a:graphicFrameLocks/>
          </p:cNvGraphicFramePr>
          <p:nvPr>
            <p:extLst>
              <p:ext uri="{D42A27DB-BD31-4B8C-83A1-F6EECF244321}">
                <p14:modId xmlns:p14="http://schemas.microsoft.com/office/powerpoint/2010/main" val="2185872864"/>
              </p:ext>
            </p:extLst>
          </p:nvPr>
        </p:nvGraphicFramePr>
        <p:xfrm>
          <a:off x="3896883" y="5113938"/>
          <a:ext cx="3360259" cy="17676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ontent Placeholder 8" descr="How easy or hard it is to move up, 65 years and older.&#10;&#10;In people aged 65, 25% think it is becoming easier to move up, and 33% think it is becoming harder">
            <a:extLst>
              <a:ext uri="{FF2B5EF4-FFF2-40B4-BE49-F238E27FC236}">
                <a16:creationId xmlns:a16="http://schemas.microsoft.com/office/drawing/2014/main" id="{0F87C707-CE27-475D-B7F3-7232CA547F30}"/>
              </a:ext>
            </a:extLst>
          </p:cNvPr>
          <p:cNvGraphicFramePr>
            <a:graphicFrameLocks/>
          </p:cNvGraphicFramePr>
          <p:nvPr>
            <p:extLst>
              <p:ext uri="{D42A27DB-BD31-4B8C-83A1-F6EECF244321}">
                <p14:modId xmlns:p14="http://schemas.microsoft.com/office/powerpoint/2010/main" val="3247951496"/>
              </p:ext>
            </p:extLst>
          </p:nvPr>
        </p:nvGraphicFramePr>
        <p:xfrm>
          <a:off x="7121417" y="5133550"/>
          <a:ext cx="3229722" cy="1666643"/>
        </p:xfrm>
        <a:graphic>
          <a:graphicData uri="http://schemas.openxmlformats.org/drawingml/2006/chart">
            <c:chart xmlns:c="http://schemas.openxmlformats.org/drawingml/2006/chart" xmlns:r="http://schemas.openxmlformats.org/officeDocument/2006/relationships" r:id="rId6"/>
          </a:graphicData>
        </a:graphic>
      </p:graphicFrame>
      <p:sp>
        <p:nvSpPr>
          <p:cNvPr id="29" name="TextBox 28">
            <a:extLst>
              <a:ext uri="{FF2B5EF4-FFF2-40B4-BE49-F238E27FC236}">
                <a16:creationId xmlns:a16="http://schemas.microsoft.com/office/drawing/2014/main" id="{AD4B9D4B-0D97-4F44-BC5B-78AFF7A1EA3B}"/>
              </a:ext>
            </a:extLst>
          </p:cNvPr>
          <p:cNvSpPr txBox="1"/>
          <p:nvPr/>
        </p:nvSpPr>
        <p:spPr>
          <a:xfrm>
            <a:off x="567176" y="7004714"/>
            <a:ext cx="9720902" cy="215444"/>
          </a:xfrm>
          <a:prstGeom prst="rect">
            <a:avLst/>
          </a:prstGeom>
        </p:spPr>
        <p:txBody>
          <a:bodyPr wrap="square" rtlCol="0" anchor="ctr" anchorCtr="0">
            <a:spAutoFit/>
          </a:bodyPr>
          <a:lstStyle/>
          <a:p>
            <a:r>
              <a:rPr lang="en-US" sz="800" dirty="0">
                <a:solidFill>
                  <a:schemeClr val="tx1">
                    <a:lumMod val="65000"/>
                    <a:lumOff val="35000"/>
                  </a:schemeClr>
                </a:solidFill>
              </a:rPr>
              <a:t>Sample Size: 4693 adults in UK (unweighted sample size by age: 18-24 n=369, 25-49 n=1878, 50-64 n=1166, 65+ n=1280). Fieldwork: 27</a:t>
            </a:r>
            <a:r>
              <a:rPr lang="en-US" sz="800" baseline="30000" dirty="0">
                <a:solidFill>
                  <a:schemeClr val="tx1">
                    <a:lumMod val="65000"/>
                    <a:lumOff val="35000"/>
                  </a:schemeClr>
                </a:solidFill>
              </a:rPr>
              <a:t>th</a:t>
            </a:r>
            <a:r>
              <a:rPr lang="en-US" sz="800" dirty="0">
                <a:solidFill>
                  <a:schemeClr val="tx1">
                    <a:lumMod val="65000"/>
                    <a:lumOff val="35000"/>
                  </a:schemeClr>
                </a:solidFill>
              </a:rPr>
              <a:t> January – 1</a:t>
            </a:r>
            <a:r>
              <a:rPr lang="en-US" sz="800" baseline="30000" dirty="0">
                <a:solidFill>
                  <a:schemeClr val="tx1">
                    <a:lumMod val="65000"/>
                    <a:lumOff val="35000"/>
                  </a:schemeClr>
                </a:solidFill>
              </a:rPr>
              <a:t>st</a:t>
            </a:r>
            <a:r>
              <a:rPr lang="en-US" sz="800" dirty="0">
                <a:solidFill>
                  <a:schemeClr val="tx1">
                    <a:lumMod val="65000"/>
                    <a:lumOff val="35000"/>
                  </a:schemeClr>
                </a:solidFill>
              </a:rPr>
              <a:t> February 2021.</a:t>
            </a:r>
            <a:endParaRPr lang="en-GB" sz="800" dirty="0">
              <a:solidFill>
                <a:schemeClr val="tx1">
                  <a:lumMod val="65000"/>
                  <a:lumOff val="35000"/>
                </a:schemeClr>
              </a:solidFill>
            </a:endParaRPr>
          </a:p>
        </p:txBody>
      </p:sp>
      <p:sp>
        <p:nvSpPr>
          <p:cNvPr id="13" name="TextBox 12">
            <a:extLst>
              <a:ext uri="{FF2B5EF4-FFF2-40B4-BE49-F238E27FC236}">
                <a16:creationId xmlns:a16="http://schemas.microsoft.com/office/drawing/2014/main" id="{3BF88222-ECBE-4F7B-A8DF-60E3E01269AB}"/>
              </a:ext>
              <a:ext uri="{C183D7F6-B498-43B3-948B-1728B52AA6E4}">
                <adec:decorative xmlns:adec="http://schemas.microsoft.com/office/drawing/2017/decorative" val="1"/>
              </a:ext>
            </a:extLst>
          </p:cNvPr>
          <p:cNvSpPr txBox="1"/>
          <p:nvPr/>
        </p:nvSpPr>
        <p:spPr>
          <a:xfrm>
            <a:off x="6152245" y="679723"/>
            <a:ext cx="1746993" cy="276999"/>
          </a:xfrm>
          <a:prstGeom prst="rect">
            <a:avLst/>
          </a:prstGeom>
          <a:noFill/>
        </p:spPr>
        <p:txBody>
          <a:bodyPr wrap="square" rtlCol="0">
            <a:spAutoFit/>
          </a:bodyPr>
          <a:lstStyle/>
          <a:p>
            <a:r>
              <a:rPr lang="en-GB" sz="1200" b="1" dirty="0">
                <a:solidFill>
                  <a:schemeClr val="tx1">
                    <a:lumMod val="65000"/>
                    <a:lumOff val="35000"/>
                  </a:schemeClr>
                </a:solidFill>
              </a:rPr>
              <a:t>All UK adults</a:t>
            </a:r>
          </a:p>
        </p:txBody>
      </p:sp>
      <p:sp>
        <p:nvSpPr>
          <p:cNvPr id="2" name="Slide Number Placeholder 1">
            <a:extLst>
              <a:ext uri="{FF2B5EF4-FFF2-40B4-BE49-F238E27FC236}">
                <a16:creationId xmlns:a16="http://schemas.microsoft.com/office/drawing/2014/main" id="{7D92E5E1-086F-43AC-8DE3-A6686E0344AE}"/>
              </a:ext>
            </a:extLst>
          </p:cNvPr>
          <p:cNvSpPr>
            <a:spLocks noGrp="1"/>
          </p:cNvSpPr>
          <p:nvPr>
            <p:ph type="sldNum" sz="quarter" idx="11"/>
          </p:nvPr>
        </p:nvSpPr>
        <p:spPr/>
        <p:txBody>
          <a:bodyPr/>
          <a:lstStyle/>
          <a:p>
            <a:fld id="{2EABE287-61B3-43B4-9C32-8BB54FC1D647}" type="slidenum">
              <a:rPr lang="en-GB" smtClean="0"/>
              <a:pPr/>
              <a:t>18</a:t>
            </a:fld>
            <a:endParaRPr lang="en-GB" dirty="0"/>
          </a:p>
        </p:txBody>
      </p:sp>
    </p:spTree>
    <p:extLst>
      <p:ext uri="{BB962C8B-B14F-4D97-AF65-F5344CB8AC3E}">
        <p14:creationId xmlns:p14="http://schemas.microsoft.com/office/powerpoint/2010/main" val="2455309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9191" y="425875"/>
            <a:ext cx="3232651" cy="2052640"/>
          </a:xfrm>
        </p:spPr>
        <p:txBody>
          <a:bodyPr/>
          <a:lstStyle/>
          <a:p>
            <a:r>
              <a:rPr lang="en-GB" dirty="0">
                <a:solidFill>
                  <a:srgbClr val="EB652E"/>
                </a:solidFill>
              </a:rPr>
              <a:t>Nearly half the population say where you end up depends on your parents and background</a:t>
            </a:r>
            <a:br>
              <a:rPr lang="en-GB" dirty="0">
                <a:solidFill>
                  <a:srgbClr val="EB652E"/>
                </a:solidFill>
              </a:rPr>
            </a:br>
            <a:endParaRPr lang="en-GB" dirty="0">
              <a:solidFill>
                <a:srgbClr val="EB652E"/>
              </a:solidFill>
            </a:endParaRPr>
          </a:p>
        </p:txBody>
      </p:sp>
      <p:sp>
        <p:nvSpPr>
          <p:cNvPr id="5" name="Text Placeholder 4"/>
          <p:cNvSpPr>
            <a:spLocks noGrp="1"/>
          </p:cNvSpPr>
          <p:nvPr>
            <p:ph type="body" sz="quarter" idx="15"/>
          </p:nvPr>
        </p:nvSpPr>
        <p:spPr>
          <a:xfrm>
            <a:off x="425355" y="2509512"/>
            <a:ext cx="3060701" cy="4402690"/>
          </a:xfrm>
        </p:spPr>
        <p:txBody>
          <a:bodyPr numCol="1">
            <a:normAutofit/>
          </a:bodyPr>
          <a:lstStyle/>
          <a:p>
            <a:r>
              <a:rPr lang="en-GB" dirty="0"/>
              <a:t>46% of UK adults believe that where you end up in society is mainly determined by your background and who your parents are. More than half of the people in the younger age groups are likely to say the same (51% of 18 to 24 year olds and 52% of 25 to 49 year olds).</a:t>
            </a:r>
          </a:p>
          <a:p>
            <a:r>
              <a:rPr lang="en-GB" dirty="0"/>
              <a:t>Around a third (35%) of all adults in the UK believe that everyone has a fair chance to go as far as their hard work will take them. The over 65s are most likely to think this (47%). </a:t>
            </a:r>
          </a:p>
          <a:p>
            <a:r>
              <a:rPr lang="en-GB" dirty="0"/>
              <a:t>While figures are based only on a small sub-sample of ethnic minority respondents, the survey suggests that over half of BME respondents (54%) believe that </a:t>
            </a:r>
            <a:r>
              <a:rPr lang="en-US" dirty="0"/>
              <a:t>where individuals end up is mainly determined by their background and who their parents are</a:t>
            </a:r>
            <a:r>
              <a:rPr lang="en-GB" dirty="0"/>
              <a:t>. Additionally, only a quarter (25%) of BME respondents believe that everyone has a fair chance to go as far as their talent and hard work will take them.</a:t>
            </a:r>
          </a:p>
        </p:txBody>
      </p:sp>
      <p:sp>
        <p:nvSpPr>
          <p:cNvPr id="4" name="Rectangle 3" descr="This legend describes the colours associated with viewpoints about how fair people say society is - 46% of all adults say that where you end up is mainly determined by your background and who your parents were.">
            <a:extLst>
              <a:ext uri="{FF2B5EF4-FFF2-40B4-BE49-F238E27FC236}">
                <a16:creationId xmlns:a16="http://schemas.microsoft.com/office/drawing/2014/main" id="{ED7D21B2-3ACE-4405-AEC2-DF117178FFF4}"/>
              </a:ext>
            </a:extLst>
          </p:cNvPr>
          <p:cNvSpPr/>
          <p:nvPr/>
        </p:nvSpPr>
        <p:spPr>
          <a:xfrm>
            <a:off x="4154961" y="660345"/>
            <a:ext cx="6045711" cy="844709"/>
          </a:xfrm>
          <a:prstGeom prst="rect">
            <a:avLst/>
          </a:prstGeom>
          <a:noFill/>
          <a:ln>
            <a:solidFill>
              <a:srgbClr val="4291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descr="These bar charts give a breakdown of views on the fairness of society by age groups - older age groups are more likely to say that society is fair. You can also see a breakdown of white and BME data - people from BME backgrounds are more likely than white people to say society isn't fair (but the sub-sample is very small)">
            <a:extLst>
              <a:ext uri="{FF2B5EF4-FFF2-40B4-BE49-F238E27FC236}">
                <a16:creationId xmlns:a16="http://schemas.microsoft.com/office/drawing/2014/main" id="{BCD9DA76-B652-452C-B180-93241B802819}"/>
              </a:ext>
            </a:extLst>
          </p:cNvPr>
          <p:cNvGrpSpPr/>
          <p:nvPr/>
        </p:nvGrpSpPr>
        <p:grpSpPr>
          <a:xfrm>
            <a:off x="3791542" y="193587"/>
            <a:ext cx="6933094" cy="7422125"/>
            <a:chOff x="4104210" y="164443"/>
            <a:chExt cx="7848161" cy="6076536"/>
          </a:xfrm>
        </p:grpSpPr>
        <p:graphicFrame>
          <p:nvGraphicFramePr>
            <p:cNvPr id="27" name="Chart 26">
              <a:extLst>
                <a:ext uri="{FF2B5EF4-FFF2-40B4-BE49-F238E27FC236}">
                  <a16:creationId xmlns:a16="http://schemas.microsoft.com/office/drawing/2014/main" id="{5F1C1065-2F74-4421-9C87-C21F5BFB18BB}"/>
                </a:ext>
              </a:extLst>
            </p:cNvPr>
            <p:cNvGraphicFramePr/>
            <p:nvPr>
              <p:extLst>
                <p:ext uri="{D42A27DB-BD31-4B8C-83A1-F6EECF244321}">
                  <p14:modId xmlns:p14="http://schemas.microsoft.com/office/powerpoint/2010/main" val="811531160"/>
                </p:ext>
              </p:extLst>
            </p:nvPr>
          </p:nvGraphicFramePr>
          <p:xfrm>
            <a:off x="4268281" y="3407979"/>
            <a:ext cx="7684090" cy="2833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Chart 23">
              <a:extLst>
                <a:ext uri="{FF2B5EF4-FFF2-40B4-BE49-F238E27FC236}">
                  <a16:creationId xmlns:a16="http://schemas.microsoft.com/office/drawing/2014/main" id="{81AFABF7-CAF7-4207-921A-D8617F552AC3}"/>
                </a:ext>
              </a:extLst>
            </p:cNvPr>
            <p:cNvGraphicFramePr/>
            <p:nvPr>
              <p:extLst>
                <p:ext uri="{D42A27DB-BD31-4B8C-83A1-F6EECF244321}">
                  <p14:modId xmlns:p14="http://schemas.microsoft.com/office/powerpoint/2010/main" val="3955899235"/>
                </p:ext>
              </p:extLst>
            </p:nvPr>
          </p:nvGraphicFramePr>
          <p:xfrm>
            <a:off x="4204322" y="164443"/>
            <a:ext cx="7709581" cy="24165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a:extLst>
                <a:ext uri="{FF2B5EF4-FFF2-40B4-BE49-F238E27FC236}">
                  <a16:creationId xmlns:a16="http://schemas.microsoft.com/office/drawing/2014/main" id="{F3152116-7B35-4839-BD04-3C9C9EB16834}"/>
                </a:ext>
              </a:extLst>
            </p:cNvPr>
            <p:cNvGraphicFramePr/>
            <p:nvPr>
              <p:extLst>
                <p:ext uri="{D42A27DB-BD31-4B8C-83A1-F6EECF244321}">
                  <p14:modId xmlns:p14="http://schemas.microsoft.com/office/powerpoint/2010/main" val="1529710743"/>
                </p:ext>
              </p:extLst>
            </p:nvPr>
          </p:nvGraphicFramePr>
          <p:xfrm>
            <a:off x="4104210" y="2123788"/>
            <a:ext cx="7645766" cy="2213354"/>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11D6285A-F4BB-4593-A64C-10C133A5BD3C}"/>
                </a:ext>
              </a:extLst>
            </p:cNvPr>
            <p:cNvSpPr txBox="1"/>
            <p:nvPr/>
          </p:nvSpPr>
          <p:spPr>
            <a:xfrm>
              <a:off x="4515595" y="220732"/>
              <a:ext cx="7189461" cy="251979"/>
            </a:xfrm>
            <a:prstGeom prst="rect">
              <a:avLst/>
            </a:prstGeom>
            <a:noFill/>
          </p:spPr>
          <p:txBody>
            <a:bodyPr wrap="square" rtlCol="0">
              <a:spAutoFit/>
            </a:bodyPr>
            <a:lstStyle/>
            <a:p>
              <a:pPr algn="ctr">
                <a:defRPr sz="1000" b="1" i="0" u="none" strike="noStrike" kern="1200" spc="0" baseline="0">
                  <a:solidFill>
                    <a:prstClr val="black">
                      <a:lumMod val="65000"/>
                      <a:lumOff val="35000"/>
                    </a:prstClr>
                  </a:solidFill>
                  <a:latin typeface="+mn-lt"/>
                  <a:ea typeface="+mn-ea"/>
                  <a:cs typeface="+mn-cs"/>
                </a:defRPr>
              </a:pPr>
              <a:r>
                <a:rPr lang="en-US" sz="1400" b="1" dirty="0"/>
                <a:t>Which of the following best reflects your view?</a:t>
              </a:r>
              <a:endParaRPr lang="en-GB" sz="1400" dirty="0"/>
            </a:p>
          </p:txBody>
        </p:sp>
      </p:grpSp>
      <p:sp>
        <p:nvSpPr>
          <p:cNvPr id="12" name="TextBox 11">
            <a:extLst>
              <a:ext uri="{C183D7F6-B498-43B3-948B-1728B52AA6E4}">
                <adec:decorative xmlns:adec="http://schemas.microsoft.com/office/drawing/2017/decorative" val="0"/>
              </a:ext>
            </a:extLst>
          </p:cNvPr>
          <p:cNvSpPr txBox="1"/>
          <p:nvPr/>
        </p:nvSpPr>
        <p:spPr>
          <a:xfrm>
            <a:off x="547143" y="6886896"/>
            <a:ext cx="9720902" cy="338554"/>
          </a:xfrm>
          <a:prstGeom prst="rect">
            <a:avLst/>
          </a:prstGeom>
        </p:spPr>
        <p:txBody>
          <a:bodyPr wrap="square" rtlCol="0" anchor="ctr" anchorCtr="0">
            <a:spAutoFit/>
          </a:bodyPr>
          <a:lstStyle/>
          <a:p>
            <a:r>
              <a:rPr lang="en-US" sz="800" dirty="0">
                <a:solidFill>
                  <a:schemeClr val="tx1">
                    <a:lumMod val="65000"/>
                    <a:lumOff val="35000"/>
                  </a:schemeClr>
                </a:solidFill>
              </a:rPr>
              <a:t>Sample Size: 4693 adults in UK (unweighted sample size by age: 18-24 n=369, 25-49 n=1878, 50-64 n=1166, 65+ n=1280) (unweighted sample size by ethnicity: White n=4390, BME n=240). </a:t>
            </a:r>
          </a:p>
          <a:p>
            <a:r>
              <a:rPr lang="en-US" sz="800" dirty="0">
                <a:solidFill>
                  <a:schemeClr val="tx1">
                    <a:lumMod val="65000"/>
                    <a:lumOff val="35000"/>
                  </a:schemeClr>
                </a:solidFill>
              </a:rPr>
              <a:t>Fieldwork: 27</a:t>
            </a:r>
            <a:r>
              <a:rPr lang="en-US" sz="800" baseline="30000" dirty="0">
                <a:solidFill>
                  <a:schemeClr val="tx1">
                    <a:lumMod val="65000"/>
                    <a:lumOff val="35000"/>
                  </a:schemeClr>
                </a:solidFill>
              </a:rPr>
              <a:t>th</a:t>
            </a:r>
            <a:r>
              <a:rPr lang="en-US" sz="800" dirty="0">
                <a:solidFill>
                  <a:schemeClr val="tx1">
                    <a:lumMod val="65000"/>
                    <a:lumOff val="35000"/>
                  </a:schemeClr>
                </a:solidFill>
              </a:rPr>
              <a:t> January – 1</a:t>
            </a:r>
            <a:r>
              <a:rPr lang="en-US" sz="800" baseline="30000" dirty="0">
                <a:solidFill>
                  <a:schemeClr val="tx1">
                    <a:lumMod val="65000"/>
                    <a:lumOff val="35000"/>
                  </a:schemeClr>
                </a:solidFill>
              </a:rPr>
              <a:t>st</a:t>
            </a:r>
            <a:r>
              <a:rPr lang="en-US" sz="800" dirty="0">
                <a:solidFill>
                  <a:schemeClr val="tx1">
                    <a:lumMod val="65000"/>
                    <a:lumOff val="35000"/>
                  </a:schemeClr>
                </a:solidFill>
              </a:rPr>
              <a:t> February 2021. *</a:t>
            </a:r>
            <a:r>
              <a:rPr lang="en-GB" sz="800" dirty="0">
                <a:solidFill>
                  <a:schemeClr val="tx1">
                    <a:lumMod val="65000"/>
                    <a:lumOff val="35000"/>
                  </a:schemeClr>
                </a:solidFill>
              </a:rPr>
              <a:t>The sample size was too small to allow analysis of individual ethnic groups.</a:t>
            </a:r>
          </a:p>
        </p:txBody>
      </p:sp>
      <p:sp>
        <p:nvSpPr>
          <p:cNvPr id="28" name="TextBox 27">
            <a:extLst>
              <a:ext uri="{FF2B5EF4-FFF2-40B4-BE49-F238E27FC236}">
                <a16:creationId xmlns:a16="http://schemas.microsoft.com/office/drawing/2014/main" id="{8ED3744D-57A2-4EF8-B679-F6296B439521}"/>
              </a:ext>
              <a:ext uri="{C183D7F6-B498-43B3-948B-1728B52AA6E4}">
                <adec:decorative xmlns:adec="http://schemas.microsoft.com/office/drawing/2017/decorative" val="1"/>
              </a:ext>
            </a:extLst>
          </p:cNvPr>
          <p:cNvSpPr txBox="1"/>
          <p:nvPr/>
        </p:nvSpPr>
        <p:spPr>
          <a:xfrm>
            <a:off x="3854012" y="1505054"/>
            <a:ext cx="1746993" cy="276999"/>
          </a:xfrm>
          <a:prstGeom prst="rect">
            <a:avLst/>
          </a:prstGeom>
          <a:noFill/>
        </p:spPr>
        <p:txBody>
          <a:bodyPr wrap="square" rtlCol="0">
            <a:spAutoFit/>
          </a:bodyPr>
          <a:lstStyle/>
          <a:p>
            <a:r>
              <a:rPr lang="en-GB" sz="1200" b="1" dirty="0">
                <a:solidFill>
                  <a:schemeClr val="tx1">
                    <a:lumMod val="65000"/>
                    <a:lumOff val="35000"/>
                  </a:schemeClr>
                </a:solidFill>
              </a:rPr>
              <a:t>All UK adults</a:t>
            </a:r>
          </a:p>
        </p:txBody>
      </p:sp>
      <p:sp>
        <p:nvSpPr>
          <p:cNvPr id="37" name="TextBox 36">
            <a:extLst>
              <a:ext uri="{FF2B5EF4-FFF2-40B4-BE49-F238E27FC236}">
                <a16:creationId xmlns:a16="http://schemas.microsoft.com/office/drawing/2014/main" id="{91A24ECE-C4D7-4BB9-B628-35B971485A39}"/>
              </a:ext>
              <a:ext uri="{C183D7F6-B498-43B3-948B-1728B52AA6E4}">
                <adec:decorative xmlns:adec="http://schemas.microsoft.com/office/drawing/2017/decorative" val="1"/>
              </a:ext>
            </a:extLst>
          </p:cNvPr>
          <p:cNvSpPr txBox="1"/>
          <p:nvPr/>
        </p:nvSpPr>
        <p:spPr>
          <a:xfrm>
            <a:off x="3859062" y="2657013"/>
            <a:ext cx="1462335" cy="262330"/>
          </a:xfrm>
          <a:prstGeom prst="rect">
            <a:avLst/>
          </a:prstGeom>
          <a:noFill/>
        </p:spPr>
        <p:txBody>
          <a:bodyPr wrap="square" rtlCol="0">
            <a:spAutoFit/>
          </a:bodyPr>
          <a:lstStyle/>
          <a:p>
            <a:r>
              <a:rPr lang="en-GB" sz="1200" b="1" dirty="0">
                <a:solidFill>
                  <a:schemeClr val="tx1">
                    <a:lumMod val="65000"/>
                    <a:lumOff val="35000"/>
                  </a:schemeClr>
                </a:solidFill>
              </a:rPr>
              <a:t>18 – 24 year olds</a:t>
            </a:r>
          </a:p>
        </p:txBody>
      </p:sp>
      <p:sp>
        <p:nvSpPr>
          <p:cNvPr id="32" name="TextBox 31">
            <a:extLst>
              <a:ext uri="{FF2B5EF4-FFF2-40B4-BE49-F238E27FC236}">
                <a16:creationId xmlns:a16="http://schemas.microsoft.com/office/drawing/2014/main" id="{406591DF-00E7-4BF7-AA13-AF624C95BC58}"/>
              </a:ext>
              <a:ext uri="{C183D7F6-B498-43B3-948B-1728B52AA6E4}">
                <adec:decorative xmlns:adec="http://schemas.microsoft.com/office/drawing/2017/decorative" val="1"/>
              </a:ext>
            </a:extLst>
          </p:cNvPr>
          <p:cNvSpPr txBox="1"/>
          <p:nvPr/>
        </p:nvSpPr>
        <p:spPr>
          <a:xfrm>
            <a:off x="3867013" y="3263587"/>
            <a:ext cx="1462335" cy="276999"/>
          </a:xfrm>
          <a:prstGeom prst="rect">
            <a:avLst/>
          </a:prstGeom>
          <a:noFill/>
        </p:spPr>
        <p:txBody>
          <a:bodyPr wrap="square" rtlCol="0">
            <a:spAutoFit/>
          </a:bodyPr>
          <a:lstStyle/>
          <a:p>
            <a:r>
              <a:rPr lang="en-GB" sz="1200" b="1" dirty="0">
                <a:solidFill>
                  <a:schemeClr val="tx1">
                    <a:lumMod val="65000"/>
                    <a:lumOff val="35000"/>
                  </a:schemeClr>
                </a:solidFill>
              </a:rPr>
              <a:t>25 – 49 year olds</a:t>
            </a:r>
          </a:p>
        </p:txBody>
      </p:sp>
      <p:sp>
        <p:nvSpPr>
          <p:cNvPr id="36" name="TextBox 35">
            <a:extLst>
              <a:ext uri="{FF2B5EF4-FFF2-40B4-BE49-F238E27FC236}">
                <a16:creationId xmlns:a16="http://schemas.microsoft.com/office/drawing/2014/main" id="{C92FB0D8-CC1A-4741-8616-914100F6272C}"/>
              </a:ext>
              <a:ext uri="{C183D7F6-B498-43B3-948B-1728B52AA6E4}">
                <adec:decorative xmlns:adec="http://schemas.microsoft.com/office/drawing/2017/decorative" val="1"/>
              </a:ext>
            </a:extLst>
          </p:cNvPr>
          <p:cNvSpPr txBox="1"/>
          <p:nvPr/>
        </p:nvSpPr>
        <p:spPr>
          <a:xfrm>
            <a:off x="3865232" y="3896262"/>
            <a:ext cx="1462335" cy="262329"/>
          </a:xfrm>
          <a:prstGeom prst="rect">
            <a:avLst/>
          </a:prstGeom>
          <a:noFill/>
        </p:spPr>
        <p:txBody>
          <a:bodyPr wrap="square" rtlCol="0">
            <a:spAutoFit/>
          </a:bodyPr>
          <a:lstStyle/>
          <a:p>
            <a:r>
              <a:rPr lang="en-GB" sz="1200" b="1" dirty="0">
                <a:solidFill>
                  <a:schemeClr val="tx1">
                    <a:lumMod val="65000"/>
                    <a:lumOff val="35000"/>
                  </a:schemeClr>
                </a:solidFill>
              </a:rPr>
              <a:t>50 – 64 year olds</a:t>
            </a:r>
          </a:p>
        </p:txBody>
      </p:sp>
      <p:sp>
        <p:nvSpPr>
          <p:cNvPr id="35" name="TextBox 34">
            <a:extLst>
              <a:ext uri="{FF2B5EF4-FFF2-40B4-BE49-F238E27FC236}">
                <a16:creationId xmlns:a16="http://schemas.microsoft.com/office/drawing/2014/main" id="{8D78DBBC-C4E3-4B27-8C77-2E5311CAF549}"/>
              </a:ext>
              <a:ext uri="{C183D7F6-B498-43B3-948B-1728B52AA6E4}">
                <adec:decorative xmlns:adec="http://schemas.microsoft.com/office/drawing/2017/decorative" val="1"/>
              </a:ext>
            </a:extLst>
          </p:cNvPr>
          <p:cNvSpPr txBox="1"/>
          <p:nvPr/>
        </p:nvSpPr>
        <p:spPr>
          <a:xfrm>
            <a:off x="3879981" y="4498571"/>
            <a:ext cx="1462335" cy="262329"/>
          </a:xfrm>
          <a:prstGeom prst="rect">
            <a:avLst/>
          </a:prstGeom>
          <a:noFill/>
        </p:spPr>
        <p:txBody>
          <a:bodyPr wrap="square" rtlCol="0">
            <a:spAutoFit/>
          </a:bodyPr>
          <a:lstStyle/>
          <a:p>
            <a:r>
              <a:rPr lang="en-GB" sz="1200" b="1" dirty="0">
                <a:solidFill>
                  <a:schemeClr val="tx1">
                    <a:lumMod val="65000"/>
                    <a:lumOff val="35000"/>
                  </a:schemeClr>
                </a:solidFill>
              </a:rPr>
              <a:t>65+ year olds</a:t>
            </a:r>
          </a:p>
        </p:txBody>
      </p:sp>
      <p:sp>
        <p:nvSpPr>
          <p:cNvPr id="34" name="TextBox 33">
            <a:extLst>
              <a:ext uri="{FF2B5EF4-FFF2-40B4-BE49-F238E27FC236}">
                <a16:creationId xmlns:a16="http://schemas.microsoft.com/office/drawing/2014/main" id="{7C524567-6976-4130-871E-2B1D48EF1CC8}"/>
              </a:ext>
              <a:ext uri="{C183D7F6-B498-43B3-948B-1728B52AA6E4}">
                <adec:decorative xmlns:adec="http://schemas.microsoft.com/office/drawing/2017/decorative" val="1"/>
              </a:ext>
            </a:extLst>
          </p:cNvPr>
          <p:cNvSpPr txBox="1"/>
          <p:nvPr/>
        </p:nvSpPr>
        <p:spPr>
          <a:xfrm>
            <a:off x="3863548" y="5397134"/>
            <a:ext cx="1746993" cy="276999"/>
          </a:xfrm>
          <a:prstGeom prst="rect">
            <a:avLst/>
          </a:prstGeom>
          <a:noFill/>
        </p:spPr>
        <p:txBody>
          <a:bodyPr wrap="square" rtlCol="0">
            <a:spAutoFit/>
          </a:bodyPr>
          <a:lstStyle/>
          <a:p>
            <a:r>
              <a:rPr lang="en-GB" sz="1200" b="1" dirty="0">
                <a:solidFill>
                  <a:schemeClr val="tx1">
                    <a:lumMod val="65000"/>
                    <a:lumOff val="35000"/>
                  </a:schemeClr>
                </a:solidFill>
              </a:rPr>
              <a:t>White</a:t>
            </a:r>
          </a:p>
        </p:txBody>
      </p:sp>
      <p:sp>
        <p:nvSpPr>
          <p:cNvPr id="33" name="TextBox 32">
            <a:extLst>
              <a:ext uri="{FF2B5EF4-FFF2-40B4-BE49-F238E27FC236}">
                <a16:creationId xmlns:a16="http://schemas.microsoft.com/office/drawing/2014/main" id="{B022275E-FE5A-4635-91BF-93611738C6FF}"/>
              </a:ext>
              <a:ext uri="{C183D7F6-B498-43B3-948B-1728B52AA6E4}">
                <adec:decorative xmlns:adec="http://schemas.microsoft.com/office/drawing/2017/decorative" val="1"/>
              </a:ext>
            </a:extLst>
          </p:cNvPr>
          <p:cNvSpPr txBox="1"/>
          <p:nvPr/>
        </p:nvSpPr>
        <p:spPr>
          <a:xfrm>
            <a:off x="3868647" y="6030609"/>
            <a:ext cx="1746993" cy="276999"/>
          </a:xfrm>
          <a:prstGeom prst="rect">
            <a:avLst/>
          </a:prstGeom>
          <a:noFill/>
        </p:spPr>
        <p:txBody>
          <a:bodyPr wrap="square" rtlCol="0">
            <a:spAutoFit/>
          </a:bodyPr>
          <a:lstStyle/>
          <a:p>
            <a:r>
              <a:rPr lang="en-GB" sz="1200" b="1" dirty="0">
                <a:solidFill>
                  <a:schemeClr val="tx1">
                    <a:lumMod val="65000"/>
                    <a:lumOff val="35000"/>
                  </a:schemeClr>
                </a:solidFill>
              </a:rPr>
              <a:t>BME*</a:t>
            </a:r>
          </a:p>
        </p:txBody>
      </p:sp>
      <p:sp>
        <p:nvSpPr>
          <p:cNvPr id="2" name="Slide Number Placeholder 1">
            <a:extLst>
              <a:ext uri="{FF2B5EF4-FFF2-40B4-BE49-F238E27FC236}">
                <a16:creationId xmlns:a16="http://schemas.microsoft.com/office/drawing/2014/main" id="{800E0481-9A59-450C-91CF-A1DF22099BB0}"/>
              </a:ext>
            </a:extLst>
          </p:cNvPr>
          <p:cNvSpPr>
            <a:spLocks noGrp="1"/>
          </p:cNvSpPr>
          <p:nvPr>
            <p:ph type="sldNum" sz="quarter" idx="11"/>
          </p:nvPr>
        </p:nvSpPr>
        <p:spPr/>
        <p:txBody>
          <a:bodyPr/>
          <a:lstStyle/>
          <a:p>
            <a:fld id="{2EABE287-61B3-43B4-9C32-8BB54FC1D647}" type="slidenum">
              <a:rPr lang="en-GB" smtClean="0"/>
              <a:pPr/>
              <a:t>19</a:t>
            </a:fld>
            <a:endParaRPr lang="en-GB" dirty="0"/>
          </a:p>
        </p:txBody>
      </p:sp>
    </p:spTree>
    <p:extLst>
      <p:ext uri="{BB962C8B-B14F-4D97-AF65-F5344CB8AC3E}">
        <p14:creationId xmlns:p14="http://schemas.microsoft.com/office/powerpoint/2010/main" val="1334532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About the Commission">
            <a:extLst>
              <a:ext uri="{C183D7F6-B498-43B3-948B-1728B52AA6E4}">
                <adec:decorative xmlns:adec="http://schemas.microsoft.com/office/drawing/2017/decorative" val="0"/>
              </a:ext>
            </a:extLst>
          </p:cNvPr>
          <p:cNvSpPr>
            <a:spLocks noGrp="1"/>
          </p:cNvSpPr>
          <p:nvPr>
            <p:ph type="title"/>
          </p:nvPr>
        </p:nvSpPr>
        <p:spPr/>
        <p:txBody>
          <a:bodyPr/>
          <a:lstStyle/>
          <a:p>
            <a:r>
              <a:rPr lang="en-GB" dirty="0">
                <a:solidFill>
                  <a:srgbClr val="EB652E"/>
                </a:solidFill>
              </a:rPr>
              <a:t>About the Commission</a:t>
            </a:r>
          </a:p>
        </p:txBody>
      </p:sp>
      <p:sp>
        <p:nvSpPr>
          <p:cNvPr id="5" name="Text Placeholder 4" descr="About the comission">
            <a:extLst>
              <a:ext uri="{C183D7F6-B498-43B3-948B-1728B52AA6E4}">
                <adec:decorative xmlns:adec="http://schemas.microsoft.com/office/drawing/2017/decorative" val="0"/>
              </a:ext>
            </a:extLst>
          </p:cNvPr>
          <p:cNvSpPr>
            <a:spLocks noGrp="1"/>
          </p:cNvSpPr>
          <p:nvPr>
            <p:ph type="body" sz="quarter" idx="15"/>
          </p:nvPr>
        </p:nvSpPr>
        <p:spPr>
          <a:xfrm>
            <a:off x="3870326" y="452942"/>
            <a:ext cx="6292322" cy="6655378"/>
          </a:xfrm>
        </p:spPr>
        <p:txBody>
          <a:bodyPr numCol="1">
            <a:noAutofit/>
          </a:bodyPr>
          <a:lstStyle/>
          <a:p>
            <a:r>
              <a:rPr lang="en-GB" dirty="0">
                <a:solidFill>
                  <a:schemeClr val="tx1"/>
                </a:solidFill>
                <a:ea typeface="Times New Roman" panose="02020603050405020304" pitchFamily="18" charset="0"/>
              </a:rPr>
              <a:t>The Social Mobility Commission is an advisory non-departmental public body established under the Life Chances Act 2010 as modified by the Welfare Reform and Work Act 2016. It has a duty to assess progress in improving social mobility in the UK and to promote social mobility in England. It consists of twelve commissioners and is supported by a small secretariat.</a:t>
            </a:r>
          </a:p>
          <a:p>
            <a:endParaRPr lang="en-GB" dirty="0">
              <a:solidFill>
                <a:schemeClr val="tx1"/>
              </a:solidFill>
              <a:ea typeface="Times New Roman" panose="02020603050405020304" pitchFamily="18" charset="0"/>
            </a:endParaRPr>
          </a:p>
          <a:p>
            <a:r>
              <a:rPr lang="en-GB" dirty="0">
                <a:solidFill>
                  <a:schemeClr val="tx1"/>
                </a:solidFill>
                <a:ea typeface="Times New Roman" panose="02020603050405020304" pitchFamily="18" charset="0"/>
              </a:rPr>
              <a:t>The Commission board comprises: </a:t>
            </a:r>
          </a:p>
          <a:p>
            <a:pPr indent="0"/>
            <a:r>
              <a:rPr lang="en-GB" b="1" dirty="0">
                <a:solidFill>
                  <a:schemeClr val="tx1"/>
                </a:solidFill>
                <a:ea typeface="Times New Roman" panose="02020603050405020304" pitchFamily="18" charset="0"/>
              </a:rPr>
              <a:t>Interim Co-Chairs</a:t>
            </a:r>
          </a:p>
          <a:p>
            <a:pPr lvl="1">
              <a:buFont typeface="Arial" panose="020B0604020202020204" pitchFamily="34" charset="0"/>
              <a:buChar char="•"/>
            </a:pPr>
            <a:r>
              <a:rPr lang="en-GB" dirty="0">
                <a:solidFill>
                  <a:schemeClr val="tx1"/>
                </a:solidFill>
                <a:ea typeface="Times New Roman" panose="02020603050405020304" pitchFamily="18" charset="0"/>
              </a:rPr>
              <a:t>Steven Cooper, Chair of Experian UK and incoming CEO of Aldermore Bank Plc</a:t>
            </a:r>
          </a:p>
          <a:p>
            <a:pPr lvl="1">
              <a:buFont typeface="Arial" panose="020B0604020202020204" pitchFamily="34" charset="0"/>
              <a:buChar char="•"/>
            </a:pPr>
            <a:r>
              <a:rPr lang="en-GB" dirty="0">
                <a:solidFill>
                  <a:schemeClr val="tx1"/>
                </a:solidFill>
                <a:ea typeface="Times New Roman" panose="02020603050405020304" pitchFamily="18" charset="0"/>
              </a:rPr>
              <a:t>Sandra Wallace, Partner and Joint Managing Director at law firm DLA Piper</a:t>
            </a:r>
          </a:p>
          <a:p>
            <a:pPr indent="0"/>
            <a:r>
              <a:rPr lang="en-GB" b="1" dirty="0">
                <a:solidFill>
                  <a:schemeClr val="tx1"/>
                </a:solidFill>
                <a:ea typeface="Times New Roman" panose="02020603050405020304" pitchFamily="18" charset="0"/>
              </a:rPr>
              <a:t>Commissioners</a:t>
            </a:r>
          </a:p>
          <a:p>
            <a:pPr lvl="1">
              <a:buFont typeface="Arial" panose="020B0604020202020204" pitchFamily="34" charset="0"/>
              <a:buChar char="•"/>
            </a:pPr>
            <a:r>
              <a:rPr lang="en-GB" dirty="0">
                <a:solidFill>
                  <a:schemeClr val="tx1"/>
                </a:solidFill>
                <a:ea typeface="Times New Roman" panose="02020603050405020304" pitchFamily="18" charset="0"/>
              </a:rPr>
              <a:t>Saeed Atcha MBE, Chief Executive of the charity Youth Leads UK</a:t>
            </a:r>
          </a:p>
          <a:p>
            <a:pPr lvl="1">
              <a:buFont typeface="Arial" panose="020B0604020202020204" pitchFamily="34" charset="0"/>
              <a:buChar char="•"/>
            </a:pPr>
            <a:r>
              <a:rPr lang="en-GB" dirty="0">
                <a:solidFill>
                  <a:schemeClr val="tx1"/>
                </a:solidFill>
                <a:ea typeface="Times New Roman" panose="02020603050405020304" pitchFamily="18" charset="0"/>
              </a:rPr>
              <a:t>Alastair Da Costa, Chair of Capital City College Group </a:t>
            </a:r>
          </a:p>
          <a:p>
            <a:pPr lvl="1">
              <a:buFont typeface="Arial" panose="020B0604020202020204" pitchFamily="34" charset="0"/>
              <a:buChar char="•"/>
            </a:pPr>
            <a:r>
              <a:rPr lang="en-GB" dirty="0">
                <a:solidFill>
                  <a:schemeClr val="tx1"/>
                </a:solidFill>
                <a:ea typeface="Times New Roman" panose="02020603050405020304" pitchFamily="18" charset="0"/>
              </a:rPr>
              <a:t>Pippa Dunn, Co-Founder of Broody, helping entrepreneurs and start ups</a:t>
            </a:r>
          </a:p>
          <a:p>
            <a:pPr lvl="1">
              <a:buFont typeface="Arial" panose="020B0604020202020204" pitchFamily="34" charset="0"/>
              <a:buChar char="•"/>
            </a:pPr>
            <a:r>
              <a:rPr lang="en-GB" dirty="0">
                <a:solidFill>
                  <a:schemeClr val="tx1"/>
                </a:solidFill>
                <a:ea typeface="Times New Roman" panose="02020603050405020304" pitchFamily="18" charset="0"/>
              </a:rPr>
              <a:t>Sam Friedman, Associate Professor in Sociology at the London School of Economics</a:t>
            </a:r>
          </a:p>
          <a:p>
            <a:pPr lvl="1">
              <a:buFont typeface="Arial" panose="020B0604020202020204" pitchFamily="34" charset="0"/>
              <a:buChar char="•"/>
            </a:pPr>
            <a:r>
              <a:rPr lang="en-GB" dirty="0">
                <a:solidFill>
                  <a:schemeClr val="tx1"/>
                </a:solidFill>
                <a:ea typeface="Times New Roman" panose="02020603050405020304" pitchFamily="18" charset="0"/>
              </a:rPr>
              <a:t>Harvey Matthewson, Aviation Activity Officer at </a:t>
            </a:r>
            <a:r>
              <a:rPr lang="en-GB" dirty="0" err="1">
                <a:solidFill>
                  <a:schemeClr val="tx1"/>
                </a:solidFill>
                <a:ea typeface="Times New Roman" panose="02020603050405020304" pitchFamily="18" charset="0"/>
              </a:rPr>
              <a:t>Aerobility</a:t>
            </a:r>
            <a:r>
              <a:rPr lang="en-GB" dirty="0">
                <a:solidFill>
                  <a:schemeClr val="tx1"/>
                </a:solidFill>
                <a:ea typeface="Times New Roman" panose="02020603050405020304" pitchFamily="18" charset="0"/>
              </a:rPr>
              <a:t>, a charity for disabled people</a:t>
            </a:r>
          </a:p>
          <a:p>
            <a:pPr lvl="1">
              <a:buFont typeface="Arial" panose="020B0604020202020204" pitchFamily="34" charset="0"/>
              <a:buChar char="•"/>
            </a:pPr>
            <a:r>
              <a:rPr lang="en-GB" dirty="0">
                <a:solidFill>
                  <a:schemeClr val="tx1"/>
                </a:solidFill>
                <a:ea typeface="Times New Roman" panose="02020603050405020304" pitchFamily="18" charset="0"/>
              </a:rPr>
              <a:t>Jessica Oghenegweke, BBC Earth Kids presenter and student at Brunel University</a:t>
            </a:r>
          </a:p>
          <a:p>
            <a:pPr lvl="1">
              <a:buFont typeface="Arial" panose="020B0604020202020204" pitchFamily="34" charset="0"/>
              <a:buChar char="•"/>
            </a:pPr>
            <a:r>
              <a:rPr lang="en-GB" dirty="0">
                <a:solidFill>
                  <a:schemeClr val="tx1"/>
                </a:solidFill>
                <a:ea typeface="Times New Roman" panose="02020603050405020304" pitchFamily="18" charset="0"/>
              </a:rPr>
              <a:t>Farrah Storr, Editor-in-Chief of ELLE UK</a:t>
            </a:r>
          </a:p>
          <a:p>
            <a:pPr lvl="1">
              <a:buFont typeface="Arial" panose="020B0604020202020204" pitchFamily="34" charset="0"/>
              <a:buChar char="•"/>
            </a:pPr>
            <a:r>
              <a:rPr lang="en-GB" dirty="0">
                <a:solidFill>
                  <a:schemeClr val="tx1"/>
                </a:solidFill>
                <a:ea typeface="Times New Roman" panose="02020603050405020304" pitchFamily="18" charset="0"/>
              </a:rPr>
              <a:t>Jody Walker, Director of retail company TJX Europe </a:t>
            </a:r>
          </a:p>
          <a:p>
            <a:pPr lvl="1">
              <a:buFont typeface="Arial" panose="020B0604020202020204" pitchFamily="34" charset="0"/>
              <a:buChar char="•"/>
            </a:pPr>
            <a:r>
              <a:rPr lang="en-GB" dirty="0">
                <a:solidFill>
                  <a:schemeClr val="tx1"/>
                </a:solidFill>
                <a:ea typeface="Times New Roman" panose="02020603050405020304" pitchFamily="18" charset="0"/>
              </a:rPr>
              <a:t>Liz Williams MBE, CEO of </a:t>
            </a:r>
            <a:r>
              <a:rPr lang="en-GB" dirty="0" err="1">
                <a:solidFill>
                  <a:schemeClr val="tx1"/>
                </a:solidFill>
                <a:ea typeface="Times New Roman" panose="02020603050405020304" pitchFamily="18" charset="0"/>
              </a:rPr>
              <a:t>FutureDotNow</a:t>
            </a:r>
            <a:r>
              <a:rPr lang="en-GB" dirty="0">
                <a:solidFill>
                  <a:schemeClr val="tx1"/>
                </a:solidFill>
                <a:ea typeface="Times New Roman" panose="02020603050405020304" pitchFamily="18" charset="0"/>
              </a:rPr>
              <a:t>, a coalition focused on accelerating digital skills</a:t>
            </a:r>
          </a:p>
          <a:p>
            <a:pPr lvl="1">
              <a:buFont typeface="Arial" panose="020B0604020202020204" pitchFamily="34" charset="0"/>
              <a:buChar char="•"/>
            </a:pPr>
            <a:r>
              <a:rPr lang="en-GB" dirty="0">
                <a:solidFill>
                  <a:schemeClr val="tx1"/>
                </a:solidFill>
                <a:ea typeface="Times New Roman" panose="02020603050405020304" pitchFamily="18" charset="0"/>
              </a:rPr>
              <a:t>Sammy Wright, Vice-Principal of </a:t>
            </a:r>
            <a:r>
              <a:rPr lang="en-GB" dirty="0" err="1">
                <a:solidFill>
                  <a:schemeClr val="tx1"/>
                </a:solidFill>
                <a:ea typeface="Times New Roman" panose="02020603050405020304" pitchFamily="18" charset="0"/>
              </a:rPr>
              <a:t>Southmoor</a:t>
            </a:r>
            <a:r>
              <a:rPr lang="en-GB" dirty="0">
                <a:solidFill>
                  <a:schemeClr val="tx1"/>
                </a:solidFill>
                <a:ea typeface="Times New Roman" panose="02020603050405020304" pitchFamily="18" charset="0"/>
              </a:rPr>
              <a:t> Academy in Sunderland</a:t>
            </a:r>
          </a:p>
          <a:p>
            <a:pPr lvl="1"/>
            <a:endParaRPr lang="en-GB" dirty="0">
              <a:solidFill>
                <a:schemeClr val="tx1"/>
              </a:solidFill>
              <a:ea typeface="Times New Roman" panose="02020603050405020304" pitchFamily="18" charset="0"/>
            </a:endParaRPr>
          </a:p>
          <a:p>
            <a:r>
              <a:rPr lang="en-GB" dirty="0">
                <a:solidFill>
                  <a:schemeClr val="tx1"/>
                </a:solidFill>
                <a:ea typeface="Times New Roman" panose="02020603050405020304" pitchFamily="18" charset="0"/>
              </a:rPr>
              <a:t>The functions of the Commission include: </a:t>
            </a:r>
          </a:p>
          <a:p>
            <a:pPr lvl="1">
              <a:buFont typeface="Arial" panose="020B0604020202020204" pitchFamily="34" charset="0"/>
              <a:buChar char="•"/>
            </a:pPr>
            <a:r>
              <a:rPr lang="en-GB" dirty="0">
                <a:solidFill>
                  <a:schemeClr val="tx1"/>
                </a:solidFill>
                <a:ea typeface="Times New Roman" panose="02020603050405020304" pitchFamily="18" charset="0"/>
              </a:rPr>
              <a:t>monitoring progress on improving social mobility.</a:t>
            </a:r>
          </a:p>
          <a:p>
            <a:pPr lvl="1">
              <a:buFont typeface="Arial" panose="020B0604020202020204" pitchFamily="34" charset="0"/>
              <a:buChar char="•"/>
            </a:pPr>
            <a:r>
              <a:rPr lang="en-GB" dirty="0">
                <a:solidFill>
                  <a:schemeClr val="tx1"/>
                </a:solidFill>
                <a:ea typeface="Times New Roman" panose="02020603050405020304" pitchFamily="18" charset="0"/>
              </a:rPr>
              <a:t>providing published advice to ministers on matters relating to social mobility.</a:t>
            </a:r>
          </a:p>
          <a:p>
            <a:pPr lvl="1">
              <a:buFont typeface="Arial" panose="020B0604020202020204" pitchFamily="34" charset="0"/>
              <a:buChar char="•"/>
            </a:pPr>
            <a:r>
              <a:rPr lang="en-GB" dirty="0">
                <a:solidFill>
                  <a:schemeClr val="tx1"/>
                </a:solidFill>
                <a:ea typeface="Times New Roman" panose="02020603050405020304" pitchFamily="18" charset="0"/>
              </a:rPr>
              <a:t>undertaking social mobility advocacy</a:t>
            </a:r>
          </a:p>
          <a:p>
            <a:pPr lvl="1">
              <a:buFont typeface="Arial" panose="020B0604020202020204" pitchFamily="34" charset="0"/>
              <a:buChar char="•"/>
            </a:pPr>
            <a:endParaRPr lang="en-GB" dirty="0">
              <a:latin typeface="+mj-lt"/>
              <a:ea typeface="Times New Roman" panose="02020603050405020304" pitchFamily="18" charset="0"/>
            </a:endParaRPr>
          </a:p>
          <a:p>
            <a:pPr algn="r"/>
            <a:r>
              <a:rPr lang="en-GB" sz="1100" dirty="0">
                <a:solidFill>
                  <a:srgbClr val="EB652E"/>
                </a:solidFill>
                <a:latin typeface="+mj-lt"/>
                <a:ea typeface="Times New Roman" panose="02020603050405020304" pitchFamily="18" charset="0"/>
              </a:rPr>
              <a:t>Social Mobility Commission, Sanctuary Buildings, 20 Great Smith Street</a:t>
            </a:r>
            <a:br>
              <a:rPr lang="en-GB" sz="1100" dirty="0">
                <a:solidFill>
                  <a:srgbClr val="EB652E"/>
                </a:solidFill>
                <a:latin typeface="+mj-lt"/>
                <a:ea typeface="Times New Roman" panose="02020603050405020304" pitchFamily="18" charset="0"/>
              </a:rPr>
            </a:br>
            <a:r>
              <a:rPr lang="en-GB" sz="1100" dirty="0">
                <a:solidFill>
                  <a:srgbClr val="EB652E"/>
                </a:solidFill>
                <a:latin typeface="+mj-lt"/>
                <a:ea typeface="Times New Roman" panose="02020603050405020304" pitchFamily="18" charset="0"/>
              </a:rPr>
              <a:t>London SW1P 3BT contact@socialmobilitycommission.gov.uk</a:t>
            </a:r>
            <a:br>
              <a:rPr lang="en-GB" sz="1100" dirty="0">
                <a:solidFill>
                  <a:srgbClr val="EB652E"/>
                </a:solidFill>
                <a:latin typeface="+mj-lt"/>
                <a:ea typeface="Times New Roman" panose="02020603050405020304" pitchFamily="18" charset="0"/>
              </a:rPr>
            </a:br>
            <a:endParaRPr lang="en-GB" sz="1100" dirty="0">
              <a:solidFill>
                <a:srgbClr val="EB652E"/>
              </a:solidFill>
              <a:latin typeface="+mj-lt"/>
              <a:ea typeface="Times New Roman" panose="02020603050405020304" pitchFamily="18" charset="0"/>
            </a:endParaRPr>
          </a:p>
        </p:txBody>
      </p:sp>
      <p:sp>
        <p:nvSpPr>
          <p:cNvPr id="2" name="Slide Number Placeholder 1">
            <a:extLst>
              <a:ext uri="{FF2B5EF4-FFF2-40B4-BE49-F238E27FC236}">
                <a16:creationId xmlns:a16="http://schemas.microsoft.com/office/drawing/2014/main" id="{D8382BD7-2C72-4201-8EB0-62CA7E1E5629}"/>
              </a:ext>
            </a:extLst>
          </p:cNvPr>
          <p:cNvSpPr>
            <a:spLocks noGrp="1"/>
          </p:cNvSpPr>
          <p:nvPr>
            <p:ph type="sldNum" sz="quarter" idx="11"/>
          </p:nvPr>
        </p:nvSpPr>
        <p:spPr/>
        <p:txBody>
          <a:bodyPr/>
          <a:lstStyle/>
          <a:p>
            <a:fld id="{2EABE287-61B3-43B4-9C32-8BB54FC1D647}" type="slidenum">
              <a:rPr lang="en-GB" smtClean="0"/>
              <a:pPr/>
              <a:t>2</a:t>
            </a:fld>
            <a:endParaRPr lang="en-GB" dirty="0"/>
          </a:p>
        </p:txBody>
      </p:sp>
    </p:spTree>
    <p:extLst>
      <p:ext uri="{BB962C8B-B14F-4D97-AF65-F5344CB8AC3E}">
        <p14:creationId xmlns:p14="http://schemas.microsoft.com/office/powerpoint/2010/main" val="293505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30237" y="539748"/>
            <a:ext cx="3240089" cy="2052640"/>
          </a:xfrm>
        </p:spPr>
        <p:txBody>
          <a:bodyPr/>
          <a:lstStyle/>
          <a:p>
            <a:r>
              <a:rPr lang="en-US" dirty="0">
                <a:solidFill>
                  <a:srgbClr val="EB652E"/>
                </a:solidFill>
              </a:rPr>
              <a:t>People are most likely to say that their background has no impact on their education or career</a:t>
            </a:r>
            <a:r>
              <a:rPr lang="en-GB" sz="1800" dirty="0">
                <a:effectLst/>
              </a:rPr>
              <a:t> </a:t>
            </a:r>
            <a:br>
              <a:rPr lang="en-GB" sz="1800" dirty="0">
                <a:effectLst/>
              </a:rPr>
            </a:br>
            <a:br>
              <a:rPr lang="en-US" dirty="0"/>
            </a:br>
            <a:endParaRPr lang="en-GB" dirty="0">
              <a:solidFill>
                <a:srgbClr val="EB652E"/>
              </a:solidFill>
            </a:endParaRPr>
          </a:p>
        </p:txBody>
      </p:sp>
      <p:sp>
        <p:nvSpPr>
          <p:cNvPr id="5" name="Text Placeholder 4"/>
          <p:cNvSpPr>
            <a:spLocks noGrp="1"/>
          </p:cNvSpPr>
          <p:nvPr>
            <p:ph type="body" sz="quarter" idx="15"/>
          </p:nvPr>
        </p:nvSpPr>
        <p:spPr>
          <a:xfrm>
            <a:off x="630237" y="2771775"/>
            <a:ext cx="3060701" cy="4248606"/>
          </a:xfrm>
        </p:spPr>
        <p:txBody>
          <a:bodyPr numCol="1">
            <a:normAutofit/>
          </a:bodyPr>
          <a:lstStyle/>
          <a:p>
            <a:r>
              <a:rPr lang="en-GB" dirty="0">
                <a:effectLst/>
              </a:rPr>
              <a:t>People are more likely to think that their family background has had no impact on their education or career than they are to consider it a help or a hindrance.</a:t>
            </a:r>
            <a:endParaRPr lang="en-GB" dirty="0"/>
          </a:p>
          <a:p>
            <a:r>
              <a:rPr lang="en-GB" dirty="0"/>
              <a:t>45% say their background has not been an advantage or disadvantage for their education, and the majority of people say the same for their choice of career (51%) and progression at work (58%). </a:t>
            </a:r>
          </a:p>
          <a:p>
            <a:r>
              <a:rPr lang="en-GB" dirty="0"/>
              <a:t>Only a third (33%) say their family background gave them advantages in their education, a quarter (25%) in their choice of career and one-fifth (20%) in their progression at work. </a:t>
            </a:r>
          </a:p>
          <a:p>
            <a:endParaRPr lang="en-GB" dirty="0"/>
          </a:p>
          <a:p>
            <a:endParaRPr lang="en-GB" dirty="0"/>
          </a:p>
          <a:p>
            <a:endParaRPr lang="en-GB" dirty="0"/>
          </a:p>
        </p:txBody>
      </p:sp>
      <p:sp>
        <p:nvSpPr>
          <p:cNvPr id="7" name="TextBox 6">
            <a:extLst>
              <a:ext uri="{FF2B5EF4-FFF2-40B4-BE49-F238E27FC236}">
                <a16:creationId xmlns:a16="http://schemas.microsoft.com/office/drawing/2014/main" id="{46D4BD9A-EBE5-4C1B-9B5A-3B3B51C220D8}"/>
              </a:ext>
            </a:extLst>
          </p:cNvPr>
          <p:cNvSpPr txBox="1"/>
          <p:nvPr/>
        </p:nvSpPr>
        <p:spPr>
          <a:xfrm>
            <a:off x="4488271" y="208489"/>
            <a:ext cx="6341799" cy="436509"/>
          </a:xfrm>
          <a:prstGeom prst="rect">
            <a:avLst/>
          </a:prstGeom>
          <a:noFill/>
        </p:spPr>
        <p:txBody>
          <a:bodyPr wrap="square" lIns="36000" tIns="36000" rIns="36000" bIns="36000" rtlCol="0">
            <a:noAutofit/>
          </a:bodyPr>
          <a:lstStyle/>
          <a:p>
            <a:pPr algn="ctr"/>
            <a:r>
              <a:rPr lang="en-US" sz="1400" b="1" dirty="0">
                <a:solidFill>
                  <a:schemeClr val="tx1">
                    <a:lumMod val="65000"/>
                    <a:lumOff val="35000"/>
                  </a:schemeClr>
                </a:solidFill>
              </a:rPr>
              <a:t>Thinking about your family background, do you think it gave</a:t>
            </a:r>
          </a:p>
          <a:p>
            <a:pPr algn="ctr"/>
            <a:r>
              <a:rPr lang="en-US" sz="1400" b="1" dirty="0">
                <a:solidFill>
                  <a:schemeClr val="tx1">
                    <a:lumMod val="65000"/>
                    <a:lumOff val="35000"/>
                  </a:schemeClr>
                </a:solidFill>
              </a:rPr>
              <a:t> you any advantages or disadvantages in…</a:t>
            </a:r>
            <a:endParaRPr lang="en-GB" sz="1400" dirty="0">
              <a:solidFill>
                <a:schemeClr val="tx1">
                  <a:lumMod val="65000"/>
                  <a:lumOff val="35000"/>
                </a:schemeClr>
              </a:solidFill>
            </a:endParaRPr>
          </a:p>
        </p:txBody>
      </p:sp>
      <p:graphicFrame>
        <p:nvGraphicFramePr>
          <p:cNvPr id="9" name="Content Placeholder 8" descr="Graph showing if people overall feel their family background gave them any advantages or disadvantages in their education.&#10;33% feel they have had advantages, 17% disadvantages, 45% none."/>
          <p:cNvGraphicFramePr>
            <a:graphicFrameLocks noGrp="1"/>
          </p:cNvGraphicFramePr>
          <p:nvPr>
            <p:ph sz="quarter" idx="13"/>
            <p:extLst>
              <p:ext uri="{D42A27DB-BD31-4B8C-83A1-F6EECF244321}">
                <p14:modId xmlns:p14="http://schemas.microsoft.com/office/powerpoint/2010/main" val="1453270400"/>
              </p:ext>
            </p:extLst>
          </p:nvPr>
        </p:nvGraphicFramePr>
        <p:xfrm>
          <a:off x="4247535" y="839919"/>
          <a:ext cx="7266306" cy="17732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ontent Placeholder 8" descr="Graph showing if people overall feel their family background gave them any advantages or disadvantages in their choice of career.&#10;25% feel they had advantages, 16% disadvantages, 51% none."/>
          <p:cNvGraphicFramePr>
            <a:graphicFrameLocks/>
          </p:cNvGraphicFramePr>
          <p:nvPr>
            <p:extLst>
              <p:ext uri="{D42A27DB-BD31-4B8C-83A1-F6EECF244321}">
                <p14:modId xmlns:p14="http://schemas.microsoft.com/office/powerpoint/2010/main" val="2626629717"/>
              </p:ext>
            </p:extLst>
          </p:nvPr>
        </p:nvGraphicFramePr>
        <p:xfrm>
          <a:off x="4247535" y="2769301"/>
          <a:ext cx="6725265" cy="20501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ontent Placeholder 8" descr="Graph showing if people overall feel their family background gave them any advantages or disadvantages in their progression at work.&#10;20% feel they have had advantages, 14% disadvantages, 58% none."/>
          <p:cNvGraphicFramePr>
            <a:graphicFrameLocks/>
          </p:cNvGraphicFramePr>
          <p:nvPr>
            <p:extLst>
              <p:ext uri="{D42A27DB-BD31-4B8C-83A1-F6EECF244321}">
                <p14:modId xmlns:p14="http://schemas.microsoft.com/office/powerpoint/2010/main" val="3190188010"/>
              </p:ext>
            </p:extLst>
          </p:nvPr>
        </p:nvGraphicFramePr>
        <p:xfrm>
          <a:off x="3982063" y="4888193"/>
          <a:ext cx="7266306" cy="2085089"/>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4B380CED-3A19-4E2C-AE8A-FD6F4FC8CA21}"/>
              </a:ext>
            </a:extLst>
          </p:cNvPr>
          <p:cNvSpPr txBox="1"/>
          <p:nvPr/>
        </p:nvSpPr>
        <p:spPr>
          <a:xfrm>
            <a:off x="557420" y="6974144"/>
            <a:ext cx="9487436" cy="215444"/>
          </a:xfrm>
          <a:prstGeom prst="rect">
            <a:avLst/>
          </a:prstGeom>
        </p:spPr>
        <p:txBody>
          <a:bodyPr wrap="square" rtlCol="0" anchor="ctr" anchorCtr="0">
            <a:spAutoFit/>
          </a:bodyPr>
          <a:lstStyle/>
          <a:p>
            <a:r>
              <a:rPr lang="en-GB" sz="800" dirty="0">
                <a:solidFill>
                  <a:schemeClr val="tx1">
                    <a:lumMod val="65000"/>
                    <a:lumOff val="35000"/>
                  </a:schemeClr>
                </a:solidFill>
              </a:rPr>
              <a:t>Sample size 4693 adults in UK. Fieldwork: 27</a:t>
            </a:r>
            <a:r>
              <a:rPr lang="en-GB" sz="800" baseline="30000" dirty="0">
                <a:solidFill>
                  <a:schemeClr val="tx1">
                    <a:lumMod val="65000"/>
                    <a:lumOff val="35000"/>
                  </a:schemeClr>
                </a:solidFill>
              </a:rPr>
              <a:t>th</a:t>
            </a:r>
            <a:r>
              <a:rPr lang="en-GB" sz="800" dirty="0">
                <a:solidFill>
                  <a:schemeClr val="tx1">
                    <a:lumMod val="65000"/>
                    <a:lumOff val="35000"/>
                  </a:schemeClr>
                </a:solidFill>
              </a:rPr>
              <a:t> January – 1</a:t>
            </a:r>
            <a:r>
              <a:rPr lang="en-GB" sz="800" baseline="30000" dirty="0">
                <a:solidFill>
                  <a:schemeClr val="tx1">
                    <a:lumMod val="65000"/>
                    <a:lumOff val="35000"/>
                  </a:schemeClr>
                </a:solidFill>
              </a:rPr>
              <a:t>st</a:t>
            </a:r>
            <a:r>
              <a:rPr lang="en-GB" sz="800" dirty="0">
                <a:solidFill>
                  <a:schemeClr val="tx1">
                    <a:lumMod val="65000"/>
                    <a:lumOff val="35000"/>
                  </a:schemeClr>
                </a:solidFill>
              </a:rPr>
              <a:t> February 2021.</a:t>
            </a:r>
          </a:p>
        </p:txBody>
      </p:sp>
      <p:sp>
        <p:nvSpPr>
          <p:cNvPr id="2" name="Slide Number Placeholder 1">
            <a:extLst>
              <a:ext uri="{FF2B5EF4-FFF2-40B4-BE49-F238E27FC236}">
                <a16:creationId xmlns:a16="http://schemas.microsoft.com/office/drawing/2014/main" id="{98277682-9E5E-403C-8F13-DA10DAA73C11}"/>
              </a:ext>
            </a:extLst>
          </p:cNvPr>
          <p:cNvSpPr>
            <a:spLocks noGrp="1"/>
          </p:cNvSpPr>
          <p:nvPr>
            <p:ph type="sldNum" sz="quarter" idx="11"/>
          </p:nvPr>
        </p:nvSpPr>
        <p:spPr/>
        <p:txBody>
          <a:bodyPr/>
          <a:lstStyle/>
          <a:p>
            <a:fld id="{2EABE287-61B3-43B4-9C32-8BB54FC1D647}" type="slidenum">
              <a:rPr lang="en-GB" smtClean="0"/>
              <a:pPr/>
              <a:t>20</a:t>
            </a:fld>
            <a:endParaRPr lang="en-GB" dirty="0"/>
          </a:p>
        </p:txBody>
      </p:sp>
    </p:spTree>
    <p:extLst>
      <p:ext uri="{BB962C8B-B14F-4D97-AF65-F5344CB8AC3E}">
        <p14:creationId xmlns:p14="http://schemas.microsoft.com/office/powerpoint/2010/main" val="2985005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D4099C62-DAAC-4D70-98AB-CBE766647695}"/>
              </a:ext>
            </a:extLst>
          </p:cNvPr>
          <p:cNvSpPr>
            <a:spLocks noGrp="1"/>
          </p:cNvSpPr>
          <p:nvPr>
            <p:ph type="title"/>
          </p:nvPr>
        </p:nvSpPr>
        <p:spPr>
          <a:xfrm>
            <a:off x="630237" y="539748"/>
            <a:ext cx="3240089" cy="2052640"/>
          </a:xfrm>
        </p:spPr>
        <p:txBody>
          <a:bodyPr/>
          <a:lstStyle/>
          <a:p>
            <a:r>
              <a:rPr lang="en-GB" dirty="0">
                <a:solidFill>
                  <a:srgbClr val="EB652E"/>
                </a:solidFill>
              </a:rPr>
              <a:t>The more educated you are, the more likely you are to say that your background has helped you</a:t>
            </a:r>
            <a:br>
              <a:rPr lang="en-US" dirty="0"/>
            </a:br>
            <a:r>
              <a:rPr lang="en-GB" dirty="0">
                <a:solidFill>
                  <a:srgbClr val="EB652E"/>
                </a:solidFill>
              </a:rPr>
              <a:t> </a:t>
            </a:r>
          </a:p>
        </p:txBody>
      </p:sp>
      <p:sp>
        <p:nvSpPr>
          <p:cNvPr id="17" name="Text Placeholder 4">
            <a:extLst>
              <a:ext uri="{FF2B5EF4-FFF2-40B4-BE49-F238E27FC236}">
                <a16:creationId xmlns:a16="http://schemas.microsoft.com/office/drawing/2014/main" id="{9244AF9D-EA24-4944-AE9C-82839F1E5FA8}"/>
              </a:ext>
            </a:extLst>
          </p:cNvPr>
          <p:cNvSpPr>
            <a:spLocks noGrp="1"/>
          </p:cNvSpPr>
          <p:nvPr>
            <p:ph type="body" sz="quarter" idx="15"/>
          </p:nvPr>
        </p:nvSpPr>
        <p:spPr>
          <a:xfrm>
            <a:off x="630237" y="2940982"/>
            <a:ext cx="3060701" cy="4248606"/>
          </a:xfrm>
        </p:spPr>
        <p:txBody>
          <a:bodyPr numCol="1">
            <a:normAutofit/>
          </a:bodyPr>
          <a:lstStyle/>
          <a:p>
            <a:r>
              <a:rPr lang="en-US" dirty="0"/>
              <a:t>The higher an individual's level of education, the more likely they are to believe that their family background has been helpful in getting them there.</a:t>
            </a:r>
          </a:p>
          <a:p>
            <a:r>
              <a:rPr lang="en-US" dirty="0"/>
              <a:t>Nearly half (48%) of those with a high level of education feel that their background has been advantageous. That’s 28% higher than those who achieved a low level of education and 15% above the national average (see page 19). A similar pattern can be seen with career choice. </a:t>
            </a:r>
          </a:p>
          <a:p>
            <a:r>
              <a:rPr lang="en-US" dirty="0"/>
              <a:t>When asked about progression at work, the trend remains, but to a much lesser degree. </a:t>
            </a:r>
            <a:endParaRPr lang="en-GB" dirty="0"/>
          </a:p>
          <a:p>
            <a:endParaRPr lang="en-GB" dirty="0"/>
          </a:p>
          <a:p>
            <a:endParaRPr lang="en-GB" dirty="0"/>
          </a:p>
        </p:txBody>
      </p:sp>
      <p:sp>
        <p:nvSpPr>
          <p:cNvPr id="13" name="TextBox 12">
            <a:extLst>
              <a:ext uri="{FF2B5EF4-FFF2-40B4-BE49-F238E27FC236}">
                <a16:creationId xmlns:a16="http://schemas.microsoft.com/office/drawing/2014/main" id="{E5FDD134-F25F-4B5C-AF60-C7C446501BB8}"/>
              </a:ext>
            </a:extLst>
          </p:cNvPr>
          <p:cNvSpPr txBox="1"/>
          <p:nvPr/>
        </p:nvSpPr>
        <p:spPr>
          <a:xfrm>
            <a:off x="4351601" y="273658"/>
            <a:ext cx="6341799" cy="436509"/>
          </a:xfrm>
          <a:prstGeom prst="rect">
            <a:avLst/>
          </a:prstGeom>
          <a:noFill/>
        </p:spPr>
        <p:txBody>
          <a:bodyPr wrap="square" lIns="36000" tIns="36000" rIns="36000" bIns="36000" rtlCol="0">
            <a:noAutofit/>
          </a:bodyPr>
          <a:lstStyle/>
          <a:p>
            <a:pPr algn="ctr"/>
            <a:r>
              <a:rPr lang="en-US" sz="1400" b="1" dirty="0">
                <a:solidFill>
                  <a:schemeClr val="tx1">
                    <a:lumMod val="65000"/>
                    <a:lumOff val="35000"/>
                  </a:schemeClr>
                </a:solidFill>
              </a:rPr>
              <a:t>Thinking about your family background, do you think it gave you any advantages or disadvantages in…</a:t>
            </a:r>
            <a:endParaRPr lang="en-GB" sz="1400" dirty="0">
              <a:solidFill>
                <a:schemeClr val="tx1">
                  <a:lumMod val="65000"/>
                  <a:lumOff val="35000"/>
                </a:schemeClr>
              </a:solidFill>
            </a:endParaRPr>
          </a:p>
        </p:txBody>
      </p:sp>
      <p:sp>
        <p:nvSpPr>
          <p:cNvPr id="4" name="Rectangle 3" descr="Legend showing levels of education (low, medium and high (with corresponding colours)">
            <a:extLst>
              <a:ext uri="{FF2B5EF4-FFF2-40B4-BE49-F238E27FC236}">
                <a16:creationId xmlns:a16="http://schemas.microsoft.com/office/drawing/2014/main" id="{C6AF4966-9FC6-4CD1-B9CC-0981B9BF8601}"/>
              </a:ext>
            </a:extLst>
          </p:cNvPr>
          <p:cNvSpPr/>
          <p:nvPr/>
        </p:nvSpPr>
        <p:spPr>
          <a:xfrm>
            <a:off x="4819135" y="801252"/>
            <a:ext cx="5117721" cy="350010"/>
          </a:xfrm>
          <a:prstGeom prst="rect">
            <a:avLst/>
          </a:prstGeom>
          <a:noFill/>
          <a:ln>
            <a:solidFill>
              <a:srgbClr val="4291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 name="Content Placeholder 8" descr="Graph showing if people overall feel their family background gave them any advantages or disadvantages in their education. Broken down by education level.&#10;48% of those with a high education level said it gave them an advantage, compared to 20% with low levels of education.">
            <a:extLst>
              <a:ext uri="{FF2B5EF4-FFF2-40B4-BE49-F238E27FC236}">
                <a16:creationId xmlns:a16="http://schemas.microsoft.com/office/drawing/2014/main" id="{4AF6B720-E98E-4863-83E0-1215D40206EA}"/>
              </a:ext>
            </a:extLst>
          </p:cNvPr>
          <p:cNvGraphicFramePr>
            <a:graphicFrameLocks noGrp="1"/>
          </p:cNvGraphicFramePr>
          <p:nvPr>
            <p:ph sz="quarter" idx="13"/>
            <p:extLst>
              <p:ext uri="{D42A27DB-BD31-4B8C-83A1-F6EECF244321}">
                <p14:modId xmlns:p14="http://schemas.microsoft.com/office/powerpoint/2010/main" val="4190247057"/>
              </p:ext>
            </p:extLst>
          </p:nvPr>
        </p:nvGraphicFramePr>
        <p:xfrm>
          <a:off x="4216982" y="539748"/>
          <a:ext cx="6341799" cy="26539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ontent Placeholder 8" descr="Graph showing if people overall feel their family background gave them any advantages or disadvantages in their choice of career. Broken down by education level.  &#10;The largest proportion across all education levels cited 'none'.">
            <a:extLst>
              <a:ext uri="{FF2B5EF4-FFF2-40B4-BE49-F238E27FC236}">
                <a16:creationId xmlns:a16="http://schemas.microsoft.com/office/drawing/2014/main" id="{6E5692BB-3B13-4A4D-83E7-8F95D34E4886}"/>
              </a:ext>
            </a:extLst>
          </p:cNvPr>
          <p:cNvGraphicFramePr>
            <a:graphicFrameLocks/>
          </p:cNvGraphicFramePr>
          <p:nvPr>
            <p:extLst>
              <p:ext uri="{D42A27DB-BD31-4B8C-83A1-F6EECF244321}">
                <p14:modId xmlns:p14="http://schemas.microsoft.com/office/powerpoint/2010/main" val="4161824333"/>
              </p:ext>
            </p:extLst>
          </p:nvPr>
        </p:nvGraphicFramePr>
        <p:xfrm>
          <a:off x="4220520" y="3159356"/>
          <a:ext cx="6341799" cy="19086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ontent Placeholder 8" descr="Graph showing if people overall feel their family background gave them any advantages or disadvantages in their progression at work. Broken down by education level. The largest proportion across all education levels cited 'none'.">
            <a:extLst>
              <a:ext uri="{FF2B5EF4-FFF2-40B4-BE49-F238E27FC236}">
                <a16:creationId xmlns:a16="http://schemas.microsoft.com/office/drawing/2014/main" id="{D774A9A5-D1C0-451E-A59E-DF5D1611B62A}"/>
              </a:ext>
            </a:extLst>
          </p:cNvPr>
          <p:cNvGraphicFramePr>
            <a:graphicFrameLocks/>
          </p:cNvGraphicFramePr>
          <p:nvPr>
            <p:extLst>
              <p:ext uri="{D42A27DB-BD31-4B8C-83A1-F6EECF244321}">
                <p14:modId xmlns:p14="http://schemas.microsoft.com/office/powerpoint/2010/main" val="2875732617"/>
              </p:ext>
            </p:extLst>
          </p:nvPr>
        </p:nvGraphicFramePr>
        <p:xfrm>
          <a:off x="4247530" y="4774282"/>
          <a:ext cx="6341799" cy="2241755"/>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3D9B9BC6-62EB-43ED-A846-12CC625F9776}"/>
              </a:ext>
            </a:extLst>
          </p:cNvPr>
          <p:cNvSpPr txBox="1"/>
          <p:nvPr/>
        </p:nvSpPr>
        <p:spPr>
          <a:xfrm>
            <a:off x="557420" y="6974144"/>
            <a:ext cx="9487436" cy="215444"/>
          </a:xfrm>
          <a:prstGeom prst="rect">
            <a:avLst/>
          </a:prstGeom>
        </p:spPr>
        <p:txBody>
          <a:bodyPr wrap="square" rtlCol="0" anchor="ctr" anchorCtr="0">
            <a:spAutoFit/>
          </a:bodyPr>
          <a:lstStyle/>
          <a:p>
            <a:r>
              <a:rPr lang="en-GB" sz="800" dirty="0">
                <a:solidFill>
                  <a:schemeClr val="tx1">
                    <a:lumMod val="65000"/>
                    <a:lumOff val="35000"/>
                  </a:schemeClr>
                </a:solidFill>
              </a:rPr>
              <a:t>Sample size: 4693 adults in UK (unweighted sample size by highest education level Low=1296, Medium n=1997, High n=1400). </a:t>
            </a:r>
            <a:r>
              <a:rPr lang="en-US" sz="800" dirty="0">
                <a:solidFill>
                  <a:schemeClr val="tx1">
                    <a:lumMod val="65000"/>
                    <a:lumOff val="35000"/>
                  </a:schemeClr>
                </a:solidFill>
              </a:rPr>
              <a:t>Fieldwork: 27</a:t>
            </a:r>
            <a:r>
              <a:rPr lang="en-US" sz="800" baseline="30000" dirty="0">
                <a:solidFill>
                  <a:schemeClr val="tx1">
                    <a:lumMod val="65000"/>
                    <a:lumOff val="35000"/>
                  </a:schemeClr>
                </a:solidFill>
              </a:rPr>
              <a:t>th</a:t>
            </a:r>
            <a:r>
              <a:rPr lang="en-US" sz="800" dirty="0">
                <a:solidFill>
                  <a:schemeClr val="tx1">
                    <a:lumMod val="65000"/>
                    <a:lumOff val="35000"/>
                  </a:schemeClr>
                </a:solidFill>
              </a:rPr>
              <a:t> January – 1</a:t>
            </a:r>
            <a:r>
              <a:rPr lang="en-US" sz="800" baseline="30000" dirty="0">
                <a:solidFill>
                  <a:schemeClr val="tx1">
                    <a:lumMod val="65000"/>
                    <a:lumOff val="35000"/>
                  </a:schemeClr>
                </a:solidFill>
              </a:rPr>
              <a:t>st</a:t>
            </a:r>
            <a:r>
              <a:rPr lang="en-US" sz="800" dirty="0">
                <a:solidFill>
                  <a:schemeClr val="tx1">
                    <a:lumMod val="65000"/>
                    <a:lumOff val="35000"/>
                  </a:schemeClr>
                </a:solidFill>
              </a:rPr>
              <a:t> February 2021.</a:t>
            </a:r>
            <a:r>
              <a:rPr lang="en-GB" sz="800" dirty="0">
                <a:solidFill>
                  <a:schemeClr val="tx1">
                    <a:lumMod val="65000"/>
                    <a:lumOff val="35000"/>
                  </a:schemeClr>
                </a:solidFill>
              </a:rPr>
              <a:t> </a:t>
            </a:r>
          </a:p>
        </p:txBody>
      </p:sp>
      <p:sp>
        <p:nvSpPr>
          <p:cNvPr id="2" name="Slide Number Placeholder 1">
            <a:extLst>
              <a:ext uri="{FF2B5EF4-FFF2-40B4-BE49-F238E27FC236}">
                <a16:creationId xmlns:a16="http://schemas.microsoft.com/office/drawing/2014/main" id="{DE7FBAE8-B340-47DD-AA74-1D0B848EA548}"/>
              </a:ext>
            </a:extLst>
          </p:cNvPr>
          <p:cNvSpPr>
            <a:spLocks noGrp="1"/>
          </p:cNvSpPr>
          <p:nvPr>
            <p:ph type="sldNum" sz="quarter" idx="11"/>
          </p:nvPr>
        </p:nvSpPr>
        <p:spPr/>
        <p:txBody>
          <a:bodyPr/>
          <a:lstStyle/>
          <a:p>
            <a:fld id="{2EABE287-61B3-43B4-9C32-8BB54FC1D647}" type="slidenum">
              <a:rPr lang="en-GB" smtClean="0"/>
              <a:pPr/>
              <a:t>21</a:t>
            </a:fld>
            <a:endParaRPr lang="en-GB" dirty="0"/>
          </a:p>
        </p:txBody>
      </p:sp>
    </p:spTree>
    <p:extLst>
      <p:ext uri="{BB962C8B-B14F-4D97-AF65-F5344CB8AC3E}">
        <p14:creationId xmlns:p14="http://schemas.microsoft.com/office/powerpoint/2010/main" val="2375080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D4099C62-DAAC-4D70-98AB-CBE766647695}"/>
              </a:ext>
            </a:extLst>
          </p:cNvPr>
          <p:cNvSpPr>
            <a:spLocks noGrp="1"/>
          </p:cNvSpPr>
          <p:nvPr>
            <p:ph type="title"/>
          </p:nvPr>
        </p:nvSpPr>
        <p:spPr>
          <a:xfrm>
            <a:off x="587842" y="539748"/>
            <a:ext cx="3060701" cy="1590378"/>
          </a:xfrm>
        </p:spPr>
        <p:txBody>
          <a:bodyPr/>
          <a:lstStyle/>
          <a:p>
            <a:r>
              <a:rPr lang="en-GB" dirty="0">
                <a:solidFill>
                  <a:srgbClr val="EB652E"/>
                </a:solidFill>
              </a:rPr>
              <a:t>People say their ethnicity could have an impact on their education and career</a:t>
            </a:r>
          </a:p>
        </p:txBody>
      </p:sp>
      <p:sp>
        <p:nvSpPr>
          <p:cNvPr id="20" name="Text Placeholder 4" descr="Based on the relatively small sub-sample of ethnic minority respondents, the survey found BME people are more likely than white people to say that their family background has had an impact on their education, career choice and progression at work.&#10;When asked about their education, BME people are more likely to say that their family background has given them an advantage (47% for BME respondents vs 31% for white respondents). &#10;However, BME adults are also more likely to say that their background disadvantaged their choice of career (26% BME vs 16% White) and progression at work (23% BME vs 14% white).&#10;">
            <a:extLst>
              <a:ext uri="{FF2B5EF4-FFF2-40B4-BE49-F238E27FC236}">
                <a16:creationId xmlns:a16="http://schemas.microsoft.com/office/drawing/2014/main" id="{687CE15E-78FF-4ADA-B7CF-731280294443}"/>
              </a:ext>
            </a:extLst>
          </p:cNvPr>
          <p:cNvSpPr txBox="1">
            <a:spLocks/>
          </p:cNvSpPr>
          <p:nvPr/>
        </p:nvSpPr>
        <p:spPr>
          <a:xfrm>
            <a:off x="587842" y="2592388"/>
            <a:ext cx="3056860" cy="4417813"/>
          </a:xfrm>
          <a:prstGeom prst="rect">
            <a:avLst/>
          </a:prstGeom>
        </p:spPr>
        <p:txBody>
          <a:bodyPr vert="horz" lIns="0" tIns="0" rIns="0" bIns="0" numCol="1" spcCol="180000" rtlCol="0">
            <a:normAutofit/>
          </a:bodyPr>
          <a:lstStyle>
            <a:lvl1pPr marL="0" indent="1588" algn="l" defTabSz="877732" rtl="0" eaLnBrk="1" latinLnBrk="0" hangingPunct="1">
              <a:spcBef>
                <a:spcPts val="600"/>
              </a:spcBef>
              <a:spcAft>
                <a:spcPts val="300"/>
              </a:spcAft>
              <a:buClrTx/>
              <a:buSzPct val="75000"/>
              <a:buFont typeface="Wingdings" pitchFamily="2" charset="2"/>
              <a:buNone/>
              <a:defRPr sz="1200" kern="1200">
                <a:solidFill>
                  <a:schemeClr val="tx1">
                    <a:lumMod val="65000"/>
                    <a:lumOff val="35000"/>
                  </a:schemeClr>
                </a:solidFill>
                <a:latin typeface="+mn-lt"/>
                <a:ea typeface="+mn-ea"/>
                <a:cs typeface="+mn-cs"/>
              </a:defRPr>
            </a:lvl1pPr>
            <a:lvl2pPr marL="269875" indent="-90488"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2pPr>
            <a:lvl3pPr marL="544513" indent="-92075"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3pPr>
            <a:lvl4pPr marL="890588" indent="-82550"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4pPr>
            <a:lvl5pPr marL="1165225" indent="-80963"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5pPr>
            <a:lvl6pPr marL="2413764"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852630"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91496"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30362"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Based on the relatively small sub-sample of ethnic minority respondents, the survey found BME people are more likely than white people to say that </a:t>
            </a:r>
            <a:r>
              <a:rPr lang="en-US" dirty="0"/>
              <a:t>their family background has had an impact on their education, career choice and progression at work.</a:t>
            </a:r>
          </a:p>
          <a:p>
            <a:r>
              <a:rPr lang="en-GB" dirty="0"/>
              <a:t>When asked about their education, BME people are more likely to say that their family background has given them an advantage (47% for BME respondents vs 31% for white respondents). </a:t>
            </a:r>
          </a:p>
          <a:p>
            <a:r>
              <a:rPr lang="en-GB" dirty="0"/>
              <a:t>However, BME adults are also more likely to say that their background disadvantaged their choice of career (26% BME vs 16% White) and progression at work (23% BME vs 14% white).</a:t>
            </a:r>
          </a:p>
          <a:p>
            <a:endParaRPr lang="en-GB" dirty="0"/>
          </a:p>
          <a:p>
            <a:endParaRPr lang="en-GB" dirty="0"/>
          </a:p>
        </p:txBody>
      </p:sp>
      <p:sp>
        <p:nvSpPr>
          <p:cNvPr id="13" name="TextBox 12">
            <a:extLst>
              <a:ext uri="{FF2B5EF4-FFF2-40B4-BE49-F238E27FC236}">
                <a16:creationId xmlns:a16="http://schemas.microsoft.com/office/drawing/2014/main" id="{E5FDD134-F25F-4B5C-AF60-C7C446501BB8}"/>
              </a:ext>
            </a:extLst>
          </p:cNvPr>
          <p:cNvSpPr txBox="1"/>
          <p:nvPr/>
        </p:nvSpPr>
        <p:spPr>
          <a:xfrm>
            <a:off x="4104881" y="250176"/>
            <a:ext cx="6627091" cy="436509"/>
          </a:xfrm>
          <a:prstGeom prst="rect">
            <a:avLst/>
          </a:prstGeom>
          <a:noFill/>
        </p:spPr>
        <p:txBody>
          <a:bodyPr wrap="square" lIns="36000" tIns="36000" rIns="36000" bIns="36000" rtlCol="0">
            <a:noAutofit/>
          </a:bodyPr>
          <a:lstStyle/>
          <a:p>
            <a:pPr algn="ctr"/>
            <a:r>
              <a:rPr lang="en-US" sz="1400" b="1" dirty="0">
                <a:solidFill>
                  <a:schemeClr val="tx1">
                    <a:lumMod val="65000"/>
                    <a:lumOff val="35000"/>
                  </a:schemeClr>
                </a:solidFill>
              </a:rPr>
              <a:t>Thinking about your family background, do you think it gave you any advantages or disadvantages in…</a:t>
            </a:r>
            <a:endParaRPr lang="en-GB" sz="1400" b="1" dirty="0">
              <a:solidFill>
                <a:schemeClr val="tx1">
                  <a:lumMod val="65000"/>
                  <a:lumOff val="35000"/>
                </a:schemeClr>
              </a:solidFill>
            </a:endParaRPr>
          </a:p>
          <a:p>
            <a:endParaRPr lang="en-GB" sz="900" dirty="0">
              <a:solidFill>
                <a:schemeClr val="tx1">
                  <a:lumMod val="65000"/>
                  <a:lumOff val="35000"/>
                </a:schemeClr>
              </a:solidFill>
            </a:endParaRPr>
          </a:p>
        </p:txBody>
      </p:sp>
      <p:graphicFrame>
        <p:nvGraphicFramePr>
          <p:cNvPr id="10" name="Content Placeholder 8" descr="Graph showing if people overall feel their family background gave them any advantages or disadvantages in their education. This concentrates on the differences between ethnicity.&#10;&#10;47% of the relatively small sub-sample of BME respondents said their family background gave them an advantage in their education">
            <a:extLst>
              <a:ext uri="{FF2B5EF4-FFF2-40B4-BE49-F238E27FC236}">
                <a16:creationId xmlns:a16="http://schemas.microsoft.com/office/drawing/2014/main" id="{4AF6B720-E98E-4863-83E0-1215D40206EA}"/>
              </a:ext>
            </a:extLst>
          </p:cNvPr>
          <p:cNvGraphicFramePr>
            <a:graphicFrameLocks noGrp="1"/>
          </p:cNvGraphicFramePr>
          <p:nvPr>
            <p:ph sz="quarter" idx="13"/>
            <p:extLst>
              <p:ext uri="{D42A27DB-BD31-4B8C-83A1-F6EECF244321}">
                <p14:modId xmlns:p14="http://schemas.microsoft.com/office/powerpoint/2010/main" val="1637387429"/>
              </p:ext>
            </p:extLst>
          </p:nvPr>
        </p:nvGraphicFramePr>
        <p:xfrm>
          <a:off x="4247531" y="805204"/>
          <a:ext cx="6341796" cy="20526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ontent Placeholder 8" descr="Graph showing if people overall feel their family background gave them any advantages or disadvantages in their choice of career. This concentrates on the differences between ethnicity.&#10;&#10;26% of BME respondents said their family background gave them a disadvantage compared to 16% of White respondents  ">
            <a:extLst>
              <a:ext uri="{FF2B5EF4-FFF2-40B4-BE49-F238E27FC236}">
                <a16:creationId xmlns:a16="http://schemas.microsoft.com/office/drawing/2014/main" id="{14569450-FA3B-47A6-80D3-0CB7ED72CD03}"/>
              </a:ext>
            </a:extLst>
          </p:cNvPr>
          <p:cNvGraphicFramePr>
            <a:graphicFrameLocks/>
          </p:cNvGraphicFramePr>
          <p:nvPr>
            <p:extLst>
              <p:ext uri="{D42A27DB-BD31-4B8C-83A1-F6EECF244321}">
                <p14:modId xmlns:p14="http://schemas.microsoft.com/office/powerpoint/2010/main" val="1815085813"/>
              </p:ext>
            </p:extLst>
          </p:nvPr>
        </p:nvGraphicFramePr>
        <p:xfrm>
          <a:off x="4247528" y="2917851"/>
          <a:ext cx="6341799" cy="19500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8" descr="Graph showing if people overall feel their family background gave them any advantages or disadvantages in their progression at work. This concentrates on the differences between ethnicity.&#10;&#10;23% of BME respondents said their family background gave them a disadvantage compared to 14% of White respondents.">
            <a:extLst>
              <a:ext uri="{FF2B5EF4-FFF2-40B4-BE49-F238E27FC236}">
                <a16:creationId xmlns:a16="http://schemas.microsoft.com/office/drawing/2014/main" id="{171C94A6-D72A-4409-A87E-3182AEA1C6AB}"/>
              </a:ext>
            </a:extLst>
          </p:cNvPr>
          <p:cNvGraphicFramePr>
            <a:graphicFrameLocks/>
          </p:cNvGraphicFramePr>
          <p:nvPr>
            <p:extLst>
              <p:ext uri="{D42A27DB-BD31-4B8C-83A1-F6EECF244321}">
                <p14:modId xmlns:p14="http://schemas.microsoft.com/office/powerpoint/2010/main" val="1154995685"/>
              </p:ext>
            </p:extLst>
          </p:nvPr>
        </p:nvGraphicFramePr>
        <p:xfrm>
          <a:off x="4247529" y="4927910"/>
          <a:ext cx="6341799" cy="2417933"/>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3D9B9BC6-62EB-43ED-A846-12CC625F9776}"/>
              </a:ext>
            </a:extLst>
          </p:cNvPr>
          <p:cNvSpPr txBox="1"/>
          <p:nvPr/>
        </p:nvSpPr>
        <p:spPr>
          <a:xfrm>
            <a:off x="557420" y="6912589"/>
            <a:ext cx="9487436" cy="338554"/>
          </a:xfrm>
          <a:prstGeom prst="rect">
            <a:avLst/>
          </a:prstGeom>
        </p:spPr>
        <p:txBody>
          <a:bodyPr wrap="square" rtlCol="0" anchor="ctr" anchorCtr="0">
            <a:spAutoFit/>
          </a:bodyPr>
          <a:lstStyle/>
          <a:p>
            <a:r>
              <a:rPr lang="en-GB" sz="800" dirty="0">
                <a:solidFill>
                  <a:schemeClr val="tx1">
                    <a:lumMod val="65000"/>
                    <a:lumOff val="35000"/>
                  </a:schemeClr>
                </a:solidFill>
              </a:rPr>
              <a:t>Sample size: 4693 adults in UK </a:t>
            </a:r>
            <a:r>
              <a:rPr lang="en-US" sz="800" dirty="0">
                <a:solidFill>
                  <a:schemeClr val="tx1">
                    <a:lumMod val="65000"/>
                    <a:lumOff val="35000"/>
                  </a:schemeClr>
                </a:solidFill>
              </a:rPr>
              <a:t>(unweighted sample size by ethnicity: White n=4390, BME n=240)</a:t>
            </a:r>
            <a:r>
              <a:rPr lang="en-GB" sz="800" dirty="0">
                <a:solidFill>
                  <a:schemeClr val="tx1">
                    <a:lumMod val="65000"/>
                    <a:lumOff val="35000"/>
                  </a:schemeClr>
                </a:solidFill>
              </a:rPr>
              <a:t>.</a:t>
            </a:r>
            <a:r>
              <a:rPr lang="en-US" sz="800" dirty="0">
                <a:solidFill>
                  <a:schemeClr val="tx1">
                    <a:lumMod val="65000"/>
                    <a:lumOff val="35000"/>
                  </a:schemeClr>
                </a:solidFill>
              </a:rPr>
              <a:t>Fieldwork: 27</a:t>
            </a:r>
            <a:r>
              <a:rPr lang="en-US" sz="800" baseline="30000" dirty="0">
                <a:solidFill>
                  <a:schemeClr val="tx1">
                    <a:lumMod val="65000"/>
                    <a:lumOff val="35000"/>
                  </a:schemeClr>
                </a:solidFill>
              </a:rPr>
              <a:t>th</a:t>
            </a:r>
            <a:r>
              <a:rPr lang="en-US" sz="800" dirty="0">
                <a:solidFill>
                  <a:schemeClr val="tx1">
                    <a:lumMod val="65000"/>
                    <a:lumOff val="35000"/>
                  </a:schemeClr>
                </a:solidFill>
              </a:rPr>
              <a:t> January – 1</a:t>
            </a:r>
            <a:r>
              <a:rPr lang="en-US" sz="800" baseline="30000" dirty="0">
                <a:solidFill>
                  <a:schemeClr val="tx1">
                    <a:lumMod val="65000"/>
                    <a:lumOff val="35000"/>
                  </a:schemeClr>
                </a:solidFill>
              </a:rPr>
              <a:t>st</a:t>
            </a:r>
            <a:r>
              <a:rPr lang="en-US" sz="800" dirty="0">
                <a:solidFill>
                  <a:schemeClr val="tx1">
                    <a:lumMod val="65000"/>
                    <a:lumOff val="35000"/>
                  </a:schemeClr>
                </a:solidFill>
              </a:rPr>
              <a:t> February 2021. *</a:t>
            </a:r>
            <a:r>
              <a:rPr lang="en-GB" sz="800" dirty="0">
                <a:solidFill>
                  <a:schemeClr val="tx1">
                    <a:lumMod val="65000"/>
                    <a:lumOff val="35000"/>
                  </a:schemeClr>
                </a:solidFill>
              </a:rPr>
              <a:t>The sample size was too small to allow analysis of individual ethnic groups.</a:t>
            </a:r>
          </a:p>
        </p:txBody>
      </p:sp>
      <p:sp>
        <p:nvSpPr>
          <p:cNvPr id="2" name="Slide Number Placeholder 1">
            <a:extLst>
              <a:ext uri="{FF2B5EF4-FFF2-40B4-BE49-F238E27FC236}">
                <a16:creationId xmlns:a16="http://schemas.microsoft.com/office/drawing/2014/main" id="{6AF61BD1-76C6-46F6-9424-533DDB844E42}"/>
              </a:ext>
            </a:extLst>
          </p:cNvPr>
          <p:cNvSpPr>
            <a:spLocks noGrp="1"/>
          </p:cNvSpPr>
          <p:nvPr>
            <p:ph type="sldNum" sz="quarter" idx="11"/>
          </p:nvPr>
        </p:nvSpPr>
        <p:spPr/>
        <p:txBody>
          <a:bodyPr/>
          <a:lstStyle/>
          <a:p>
            <a:fld id="{2EABE287-61B3-43B4-9C32-8BB54FC1D647}" type="slidenum">
              <a:rPr lang="en-GB" smtClean="0"/>
              <a:pPr/>
              <a:t>22</a:t>
            </a:fld>
            <a:endParaRPr lang="en-GB" dirty="0"/>
          </a:p>
        </p:txBody>
      </p:sp>
    </p:spTree>
    <p:extLst>
      <p:ext uri="{BB962C8B-B14F-4D97-AF65-F5344CB8AC3E}">
        <p14:creationId xmlns:p14="http://schemas.microsoft.com/office/powerpoint/2010/main" val="3509144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810419" y="484324"/>
            <a:ext cx="9072562" cy="6262688"/>
          </a:xfrm>
          <a:prstGeom prst="rect">
            <a:avLst/>
          </a:prstGeom>
          <a:solidFill>
            <a:srgbClr val="EB652E"/>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877732" rtl="0" eaLnBrk="1" fontAlgn="auto" latinLnBrk="0" hangingPunct="1">
              <a:lnSpc>
                <a:spcPct val="100000"/>
              </a:lnSpc>
              <a:spcBef>
                <a:spcPts val="0"/>
              </a:spcBef>
              <a:spcAft>
                <a:spcPts val="0"/>
              </a:spcAft>
              <a:buClrTx/>
              <a:buSzTx/>
              <a:buFontTx/>
              <a:buNone/>
              <a:tabLst/>
              <a:defRPr/>
            </a:pPr>
            <a:r>
              <a:rPr kumimoji="0" lang="en-GB" sz="4410" b="0" i="0" u="none" strike="noStrike" kern="1200" cap="none" spc="0" normalizeH="0" baseline="0" noProof="0" dirty="0">
                <a:ln>
                  <a:noFill/>
                </a:ln>
                <a:solidFill>
                  <a:schemeClr val="lt1"/>
                </a:solidFill>
                <a:effectLst/>
                <a:uLnTx/>
                <a:uFillTx/>
                <a:latin typeface="+mn-lt"/>
                <a:ea typeface="+mn-ea"/>
                <a:cs typeface="+mn-cs"/>
              </a:rPr>
              <a:t>Are things better than they </a:t>
            </a:r>
          </a:p>
          <a:p>
            <a:pPr marL="0" marR="0" lvl="0" indent="0" algn="ctr" defTabSz="877732" rtl="0" eaLnBrk="1" fontAlgn="auto" latinLnBrk="0" hangingPunct="1">
              <a:lnSpc>
                <a:spcPct val="100000"/>
              </a:lnSpc>
              <a:spcBef>
                <a:spcPts val="0"/>
              </a:spcBef>
              <a:spcAft>
                <a:spcPts val="0"/>
              </a:spcAft>
              <a:buClrTx/>
              <a:buSzTx/>
              <a:buFontTx/>
              <a:buNone/>
              <a:tabLst/>
              <a:defRPr/>
            </a:pPr>
            <a:r>
              <a:rPr kumimoji="0" lang="en-GB" sz="4410" b="0" i="0" u="none" strike="noStrike" kern="1200" cap="none" spc="0" normalizeH="0" baseline="0" noProof="0" dirty="0">
                <a:ln>
                  <a:noFill/>
                </a:ln>
                <a:solidFill>
                  <a:schemeClr val="lt1"/>
                </a:solidFill>
                <a:effectLst/>
                <a:uLnTx/>
                <a:uFillTx/>
                <a:latin typeface="+mn-lt"/>
                <a:ea typeface="+mn-ea"/>
                <a:cs typeface="+mn-cs"/>
              </a:rPr>
              <a:t>used to be?</a:t>
            </a:r>
          </a:p>
        </p:txBody>
      </p:sp>
    </p:spTree>
    <p:extLst>
      <p:ext uri="{BB962C8B-B14F-4D97-AF65-F5344CB8AC3E}">
        <p14:creationId xmlns:p14="http://schemas.microsoft.com/office/powerpoint/2010/main" val="255156578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BD8E10-E44B-4F2D-AD99-DF8AEE390C58}"/>
              </a:ext>
            </a:extLst>
          </p:cNvPr>
          <p:cNvSpPr txBox="1">
            <a:spLocks noGrp="1"/>
          </p:cNvSpPr>
          <p:nvPr>
            <p:ph type="title" idx="4294967295"/>
          </p:nvPr>
        </p:nvSpPr>
        <p:spPr>
          <a:xfrm>
            <a:off x="587926" y="314028"/>
            <a:ext cx="3060700" cy="2641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877732" rtl="0" eaLnBrk="1" latinLnBrk="0" hangingPunct="1">
              <a:spcBef>
                <a:spcPct val="0"/>
              </a:spcBef>
              <a:buNone/>
              <a:defRPr sz="2500" kern="1200">
                <a:solidFill>
                  <a:schemeClr val="tx2"/>
                </a:solidFill>
                <a:latin typeface="+mj-lt"/>
                <a:ea typeface="+mj-ea"/>
                <a:cs typeface="+mj-cs"/>
              </a:defRPr>
            </a:lvl1pPr>
          </a:lstStyle>
          <a:p>
            <a:pPr marL="0" marR="0" lvl="0" indent="0" algn="l" defTabSz="877732" rtl="0" eaLnBrk="1" fontAlgn="auto" latinLnBrk="0" hangingPunct="1">
              <a:lnSpc>
                <a:spcPct val="100000"/>
              </a:lnSpc>
              <a:spcBef>
                <a:spcPct val="0"/>
              </a:spcBef>
              <a:spcAft>
                <a:spcPts val="0"/>
              </a:spcAft>
              <a:buClrTx/>
              <a:buSzTx/>
              <a:buFontTx/>
              <a:buNone/>
              <a:tabLst/>
              <a:defRPr/>
            </a:pPr>
            <a:r>
              <a:rPr kumimoji="0" lang="en-GB" sz="2500" b="0" i="0" u="none" strike="noStrike" kern="1200" cap="none" spc="0" normalizeH="0" baseline="0" noProof="0" dirty="0">
                <a:ln>
                  <a:noFill/>
                </a:ln>
                <a:solidFill>
                  <a:srgbClr val="EB652E"/>
                </a:solidFill>
                <a:effectLst/>
                <a:uLnTx/>
                <a:uFillTx/>
                <a:latin typeface="+mj-lt"/>
                <a:ea typeface="+mj-ea"/>
                <a:cs typeface="+mj-cs"/>
              </a:rPr>
              <a:t>People say they’re better off than their parents in lots of ways, including their education</a:t>
            </a:r>
          </a:p>
        </p:txBody>
      </p:sp>
      <p:sp>
        <p:nvSpPr>
          <p:cNvPr id="3" name="Text Placeholder 4">
            <a:extLst>
              <a:ext uri="{FF2B5EF4-FFF2-40B4-BE49-F238E27FC236}">
                <a16:creationId xmlns:a16="http://schemas.microsoft.com/office/drawing/2014/main" id="{3C5E1CD7-A28D-4B05-90E1-03D8AA4E1E49}"/>
              </a:ext>
            </a:extLst>
          </p:cNvPr>
          <p:cNvSpPr txBox="1">
            <a:spLocks/>
          </p:cNvSpPr>
          <p:nvPr/>
        </p:nvSpPr>
        <p:spPr>
          <a:xfrm>
            <a:off x="594172" y="2521850"/>
            <a:ext cx="3060700" cy="4410328"/>
          </a:xfrm>
          <a:prstGeom prst="rect">
            <a:avLst/>
          </a:prstGeom>
        </p:spPr>
        <p:txBody>
          <a:bodyPr numCol="1">
            <a:normAutofit/>
          </a:bodyPr>
          <a:lstStyle>
            <a:lvl1pPr marL="0" indent="1588" algn="l" defTabSz="877732" rtl="0" eaLnBrk="1" latinLnBrk="0" hangingPunct="1">
              <a:spcBef>
                <a:spcPts val="600"/>
              </a:spcBef>
              <a:spcAft>
                <a:spcPts val="300"/>
              </a:spcAft>
              <a:buClrTx/>
              <a:buSzPct val="75000"/>
              <a:buFont typeface="Wingdings" pitchFamily="2" charset="2"/>
              <a:buNone/>
              <a:defRPr sz="1200" kern="1200">
                <a:solidFill>
                  <a:schemeClr val="tx1">
                    <a:lumMod val="65000"/>
                    <a:lumOff val="35000"/>
                  </a:schemeClr>
                </a:solidFill>
                <a:latin typeface="+mn-lt"/>
                <a:ea typeface="+mn-ea"/>
                <a:cs typeface="+mn-cs"/>
              </a:defRPr>
            </a:lvl1pPr>
            <a:lvl2pPr marL="269875" indent="-90488"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2pPr>
            <a:lvl3pPr marL="544513" indent="-92075"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3pPr>
            <a:lvl4pPr marL="890588" indent="-82550"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4pPr>
            <a:lvl5pPr marL="1165225" indent="-80963"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5pPr>
            <a:lvl6pPr marL="2413764"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852630"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91496"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30362"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When asked to compare themselves to their parents, people are more likely to say that they’re better off, rather than worse off, on a range of measures. They are most likely to cite their education (64% say they’re better off vs 6% who say they’re worse off). They also feel better off in terms of their finances (49% vs 26%), standard of living (48% vs 18%), housing (37% vs 28%), position in society (29% vs 13%), and job satisfaction (29% vs 22%).</a:t>
            </a:r>
          </a:p>
          <a:p>
            <a:r>
              <a:rPr lang="en-GB" dirty="0"/>
              <a:t>However they feel more negatively about their job security (33% say they’re worse off vs 29% who say they’re better off). </a:t>
            </a:r>
          </a:p>
          <a:p>
            <a:pPr algn="just"/>
            <a:endParaRPr lang="en-GB" sz="1400" dirty="0"/>
          </a:p>
        </p:txBody>
      </p:sp>
      <p:sp>
        <p:nvSpPr>
          <p:cNvPr id="9" name="TextBox 8">
            <a:extLst>
              <a:ext uri="{FF2B5EF4-FFF2-40B4-BE49-F238E27FC236}">
                <a16:creationId xmlns:a16="http://schemas.microsoft.com/office/drawing/2014/main" id="{34BD970D-B66D-4BB5-9DA7-7A4640EC729C}"/>
              </a:ext>
            </a:extLst>
          </p:cNvPr>
          <p:cNvSpPr txBox="1"/>
          <p:nvPr/>
        </p:nvSpPr>
        <p:spPr>
          <a:xfrm>
            <a:off x="4773168" y="473855"/>
            <a:ext cx="5619909" cy="656006"/>
          </a:xfrm>
          <a:prstGeom prst="rect">
            <a:avLst/>
          </a:prstGeom>
          <a:noFill/>
        </p:spPr>
        <p:txBody>
          <a:bodyPr wrap="square" lIns="36000" tIns="36000" rIns="36000" bIns="36000" rtlCol="0">
            <a:noAutofit/>
          </a:bodyPr>
          <a:lstStyle/>
          <a:p>
            <a:pPr algn="ctr"/>
            <a:r>
              <a:rPr lang="en-GB" sz="1400" b="1" dirty="0">
                <a:solidFill>
                  <a:schemeClr val="tx1">
                    <a:lumMod val="65000"/>
                    <a:lumOff val="35000"/>
                  </a:schemeClr>
                </a:solidFill>
              </a:rPr>
              <a:t>Do you think you’re better or worse off than your parents </a:t>
            </a:r>
          </a:p>
          <a:p>
            <a:pPr algn="ctr"/>
            <a:r>
              <a:rPr lang="en-GB" sz="1400" b="1" dirty="0">
                <a:solidFill>
                  <a:schemeClr val="tx1">
                    <a:lumMod val="65000"/>
                    <a:lumOff val="35000"/>
                  </a:schemeClr>
                </a:solidFill>
              </a:rPr>
              <a:t>were in terms of…</a:t>
            </a:r>
          </a:p>
          <a:p>
            <a:endParaRPr lang="en-GB" sz="1400" b="1" dirty="0">
              <a:solidFill>
                <a:schemeClr val="tx1">
                  <a:lumMod val="65000"/>
                  <a:lumOff val="35000"/>
                </a:schemeClr>
              </a:solidFill>
            </a:endParaRPr>
          </a:p>
        </p:txBody>
      </p:sp>
      <p:sp>
        <p:nvSpPr>
          <p:cNvPr id="5" name="Rectangle 4" descr="Legend showing how people felt compared to their parents - better off, similar, worse off or not sure">
            <a:extLst>
              <a:ext uri="{FF2B5EF4-FFF2-40B4-BE49-F238E27FC236}">
                <a16:creationId xmlns:a16="http://schemas.microsoft.com/office/drawing/2014/main" id="{97A9B554-EBEC-4BFB-9CD7-212566E51BB7}"/>
              </a:ext>
            </a:extLst>
          </p:cNvPr>
          <p:cNvSpPr/>
          <p:nvPr/>
        </p:nvSpPr>
        <p:spPr>
          <a:xfrm>
            <a:off x="5765368" y="1144531"/>
            <a:ext cx="4279488" cy="331742"/>
          </a:xfrm>
          <a:prstGeom prst="rect">
            <a:avLst/>
          </a:prstGeom>
          <a:noFill/>
          <a:ln>
            <a:solidFill>
              <a:srgbClr val="083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Content Placeholder 8" descr="Graph of how much better off than their parents people feel, across different life areas&#10;&#10;This shows the majority of people (64%) feel they had a better education than their parents, but fewer feel better across other areas of their life including finances, living standards, housing, and job satisfaction and security.">
            <a:extLst>
              <a:ext uri="{FF2B5EF4-FFF2-40B4-BE49-F238E27FC236}">
                <a16:creationId xmlns:a16="http://schemas.microsoft.com/office/drawing/2014/main" id="{1D42ED3F-BCBA-4C77-91E8-D05E6C0E6107}"/>
              </a:ext>
            </a:extLst>
          </p:cNvPr>
          <p:cNvGraphicFramePr>
            <a:graphicFrameLocks/>
          </p:cNvGraphicFramePr>
          <p:nvPr>
            <p:extLst>
              <p:ext uri="{D42A27DB-BD31-4B8C-83A1-F6EECF244321}">
                <p14:modId xmlns:p14="http://schemas.microsoft.com/office/powerpoint/2010/main" val="1885530448"/>
              </p:ext>
            </p:extLst>
          </p:nvPr>
        </p:nvGraphicFramePr>
        <p:xfrm>
          <a:off x="3468660" y="976393"/>
          <a:ext cx="6762408" cy="6045122"/>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CFA25777-6108-426F-B2C2-1E15E2236155}"/>
              </a:ext>
            </a:extLst>
          </p:cNvPr>
          <p:cNvSpPr txBox="1"/>
          <p:nvPr/>
        </p:nvSpPr>
        <p:spPr>
          <a:xfrm>
            <a:off x="557420" y="6974144"/>
            <a:ext cx="9487436" cy="215444"/>
          </a:xfrm>
          <a:prstGeom prst="rect">
            <a:avLst/>
          </a:prstGeom>
        </p:spPr>
        <p:txBody>
          <a:bodyPr wrap="square" rtlCol="0" anchor="ctr" anchorCtr="0">
            <a:spAutoFit/>
          </a:bodyPr>
          <a:lstStyle/>
          <a:p>
            <a:r>
              <a:rPr lang="en-GB" sz="800" dirty="0">
                <a:solidFill>
                  <a:schemeClr val="tx1">
                    <a:lumMod val="65000"/>
                    <a:lumOff val="35000"/>
                  </a:schemeClr>
                </a:solidFill>
              </a:rPr>
              <a:t>Sample size 4693 adults in UK. Fieldwork: 27</a:t>
            </a:r>
            <a:r>
              <a:rPr lang="en-GB" sz="800" baseline="30000" dirty="0">
                <a:solidFill>
                  <a:schemeClr val="tx1">
                    <a:lumMod val="65000"/>
                    <a:lumOff val="35000"/>
                  </a:schemeClr>
                </a:solidFill>
              </a:rPr>
              <a:t>th</a:t>
            </a:r>
            <a:r>
              <a:rPr lang="en-GB" sz="800" dirty="0">
                <a:solidFill>
                  <a:schemeClr val="tx1">
                    <a:lumMod val="65000"/>
                    <a:lumOff val="35000"/>
                  </a:schemeClr>
                </a:solidFill>
              </a:rPr>
              <a:t> January – 1</a:t>
            </a:r>
            <a:r>
              <a:rPr lang="en-GB" sz="800" baseline="30000" dirty="0">
                <a:solidFill>
                  <a:schemeClr val="tx1">
                    <a:lumMod val="65000"/>
                    <a:lumOff val="35000"/>
                  </a:schemeClr>
                </a:solidFill>
              </a:rPr>
              <a:t>st</a:t>
            </a:r>
            <a:r>
              <a:rPr lang="en-GB" sz="800" dirty="0">
                <a:solidFill>
                  <a:schemeClr val="tx1">
                    <a:lumMod val="65000"/>
                    <a:lumOff val="35000"/>
                  </a:schemeClr>
                </a:solidFill>
              </a:rPr>
              <a:t> February 2021.</a:t>
            </a:r>
          </a:p>
        </p:txBody>
      </p:sp>
      <p:sp>
        <p:nvSpPr>
          <p:cNvPr id="10" name="Slide Number Placeholder 3">
            <a:extLst>
              <a:ext uri="{C183D7F6-B498-43B3-948B-1728B52AA6E4}">
                <adec:decorative xmlns:adec="http://schemas.microsoft.com/office/drawing/2017/decorative" val="1"/>
              </a:ext>
            </a:extLst>
          </p:cNvPr>
          <p:cNvSpPr txBox="1">
            <a:spLocks/>
          </p:cNvSpPr>
          <p:nvPr/>
        </p:nvSpPr>
        <p:spPr>
          <a:xfrm>
            <a:off x="9936856" y="7200899"/>
            <a:ext cx="216000" cy="251025"/>
          </a:xfrm>
          <a:prstGeom prst="rect">
            <a:avLst/>
          </a:prstGeom>
        </p:spPr>
        <p:txBody>
          <a:bodyPr vert="horz" lIns="0" tIns="36000" rIns="0" bIns="36000" rtlCol="0" anchor="t"/>
          <a:lstStyle>
            <a:defPPr>
              <a:defRPr lang="en-US"/>
            </a:defPPr>
            <a:lvl1pPr marL="0" algn="ctr" defTabSz="877732" rtl="0" eaLnBrk="1" latinLnBrk="0" hangingPunct="1">
              <a:defRPr sz="800" kern="1200">
                <a:solidFill>
                  <a:schemeClr val="tx1">
                    <a:lumMod val="65000"/>
                    <a:lumOff val="35000"/>
                  </a:schemeClr>
                </a:solidFill>
                <a:latin typeface="+mn-lt"/>
                <a:ea typeface="+mn-ea"/>
                <a:cs typeface="+mn-cs"/>
              </a:defRPr>
            </a:lvl1pPr>
            <a:lvl2pPr marL="438866" algn="l" defTabSz="877732" rtl="0" eaLnBrk="1" latinLnBrk="0" hangingPunct="1">
              <a:defRPr sz="1700" kern="1200">
                <a:solidFill>
                  <a:schemeClr val="tx1"/>
                </a:solidFill>
                <a:latin typeface="+mn-lt"/>
                <a:ea typeface="+mn-ea"/>
                <a:cs typeface="+mn-cs"/>
              </a:defRPr>
            </a:lvl2pPr>
            <a:lvl3pPr marL="877732" algn="l" defTabSz="877732" rtl="0" eaLnBrk="1" latinLnBrk="0" hangingPunct="1">
              <a:defRPr sz="1700" kern="1200">
                <a:solidFill>
                  <a:schemeClr val="tx1"/>
                </a:solidFill>
                <a:latin typeface="+mn-lt"/>
                <a:ea typeface="+mn-ea"/>
                <a:cs typeface="+mn-cs"/>
              </a:defRPr>
            </a:lvl3pPr>
            <a:lvl4pPr marL="1316599" algn="l" defTabSz="877732" rtl="0" eaLnBrk="1" latinLnBrk="0" hangingPunct="1">
              <a:defRPr sz="1700" kern="1200">
                <a:solidFill>
                  <a:schemeClr val="tx1"/>
                </a:solidFill>
                <a:latin typeface="+mn-lt"/>
                <a:ea typeface="+mn-ea"/>
                <a:cs typeface="+mn-cs"/>
              </a:defRPr>
            </a:lvl4pPr>
            <a:lvl5pPr marL="1755465" algn="l" defTabSz="877732" rtl="0" eaLnBrk="1" latinLnBrk="0" hangingPunct="1">
              <a:defRPr sz="1700" kern="1200">
                <a:solidFill>
                  <a:schemeClr val="tx1"/>
                </a:solidFill>
                <a:latin typeface="+mn-lt"/>
                <a:ea typeface="+mn-ea"/>
                <a:cs typeface="+mn-cs"/>
              </a:defRPr>
            </a:lvl5pPr>
            <a:lvl6pPr marL="2194330" algn="l" defTabSz="877732" rtl="0" eaLnBrk="1" latinLnBrk="0" hangingPunct="1">
              <a:defRPr sz="1700" kern="1200">
                <a:solidFill>
                  <a:schemeClr val="tx1"/>
                </a:solidFill>
                <a:latin typeface="+mn-lt"/>
                <a:ea typeface="+mn-ea"/>
                <a:cs typeface="+mn-cs"/>
              </a:defRPr>
            </a:lvl6pPr>
            <a:lvl7pPr marL="2633196" algn="l" defTabSz="877732" rtl="0" eaLnBrk="1" latinLnBrk="0" hangingPunct="1">
              <a:defRPr sz="1700" kern="1200">
                <a:solidFill>
                  <a:schemeClr val="tx1"/>
                </a:solidFill>
                <a:latin typeface="+mn-lt"/>
                <a:ea typeface="+mn-ea"/>
                <a:cs typeface="+mn-cs"/>
              </a:defRPr>
            </a:lvl7pPr>
            <a:lvl8pPr marL="3072062" algn="l" defTabSz="877732" rtl="0" eaLnBrk="1" latinLnBrk="0" hangingPunct="1">
              <a:defRPr sz="1700" kern="1200">
                <a:solidFill>
                  <a:schemeClr val="tx1"/>
                </a:solidFill>
                <a:latin typeface="+mn-lt"/>
                <a:ea typeface="+mn-ea"/>
                <a:cs typeface="+mn-cs"/>
              </a:defRPr>
            </a:lvl8pPr>
            <a:lvl9pPr marL="3510929" algn="l" defTabSz="877732" rtl="0" eaLnBrk="1" latinLnBrk="0" hangingPunct="1">
              <a:defRPr sz="1700" kern="1200">
                <a:solidFill>
                  <a:schemeClr val="tx1"/>
                </a:solidFill>
                <a:latin typeface="+mn-lt"/>
                <a:ea typeface="+mn-ea"/>
                <a:cs typeface="+mn-cs"/>
              </a:defRPr>
            </a:lvl9pPr>
          </a:lstStyle>
          <a:p>
            <a:fld id="{79625F87-44A5-4BCE-BECC-3F62853E43A0}" type="slidenum">
              <a:rPr lang="en-GB" smtClean="0"/>
              <a:pPr/>
              <a:t>24</a:t>
            </a:fld>
            <a:endParaRPr lang="en-GB" dirty="0"/>
          </a:p>
        </p:txBody>
      </p:sp>
    </p:spTree>
    <p:extLst>
      <p:ext uri="{BB962C8B-B14F-4D97-AF65-F5344CB8AC3E}">
        <p14:creationId xmlns:p14="http://schemas.microsoft.com/office/powerpoint/2010/main" val="748451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30237" y="468292"/>
            <a:ext cx="3060701" cy="2052640"/>
          </a:xfrm>
        </p:spPr>
        <p:txBody>
          <a:bodyPr/>
          <a:lstStyle/>
          <a:p>
            <a:r>
              <a:rPr lang="en-GB" dirty="0">
                <a:solidFill>
                  <a:srgbClr val="EB652E"/>
                </a:solidFill>
              </a:rPr>
              <a:t>The over 65s think they are better off than their parents in every way from finances to social standing</a:t>
            </a:r>
          </a:p>
        </p:txBody>
      </p:sp>
      <p:sp>
        <p:nvSpPr>
          <p:cNvPr id="5" name="Text Placeholder 4"/>
          <p:cNvSpPr>
            <a:spLocks noGrp="1"/>
          </p:cNvSpPr>
          <p:nvPr>
            <p:ph type="body" sz="quarter" idx="15"/>
          </p:nvPr>
        </p:nvSpPr>
        <p:spPr>
          <a:xfrm>
            <a:off x="630237" y="2942396"/>
            <a:ext cx="2906593" cy="4146657"/>
          </a:xfrm>
        </p:spPr>
        <p:txBody>
          <a:bodyPr numCol="1">
            <a:normAutofit/>
          </a:bodyPr>
          <a:lstStyle/>
          <a:p>
            <a:r>
              <a:rPr lang="en-GB" dirty="0"/>
              <a:t>People aged 65+ believe that they are better off than their parents in terms of their education (72%), overall standard of living (65%) and their financial situation (62%). All figures provided are net totals. </a:t>
            </a:r>
          </a:p>
          <a:p>
            <a:r>
              <a:rPr lang="en-GB" dirty="0"/>
              <a:t>People aged 18 to 49 are most likely to feel worse off than their parents with regard to housing, job security and job satisfaction. </a:t>
            </a:r>
          </a:p>
          <a:p>
            <a:r>
              <a:rPr lang="en-GB" dirty="0"/>
              <a:t>People aged 50 to 64 say they’re better off than their parents on all measures, apart from job security (-10%).</a:t>
            </a:r>
          </a:p>
          <a:p>
            <a:r>
              <a:rPr lang="en-GB" dirty="0"/>
              <a:t>A larger proportion of 25 to 49 year olds</a:t>
            </a:r>
            <a:br>
              <a:rPr lang="en-GB" dirty="0"/>
            </a:br>
            <a:r>
              <a:rPr lang="en-GB" dirty="0"/>
              <a:t>(net total of -22%) report feeling worse off than their parents for housing – they feel more worse off than any other age group (and compared with any other measure).</a:t>
            </a:r>
          </a:p>
        </p:txBody>
      </p:sp>
      <p:sp>
        <p:nvSpPr>
          <p:cNvPr id="11" name="TextBox 10">
            <a:extLst>
              <a:ext uri="{FF2B5EF4-FFF2-40B4-BE49-F238E27FC236}">
                <a16:creationId xmlns:a16="http://schemas.microsoft.com/office/drawing/2014/main" id="{B884C0CE-ECE8-44DC-AFCB-DB948233F94B}"/>
              </a:ext>
            </a:extLst>
          </p:cNvPr>
          <p:cNvSpPr txBox="1"/>
          <p:nvPr/>
        </p:nvSpPr>
        <p:spPr>
          <a:xfrm>
            <a:off x="4233672" y="55832"/>
            <a:ext cx="6054406" cy="661175"/>
          </a:xfrm>
          <a:prstGeom prst="rect">
            <a:avLst/>
          </a:prstGeom>
          <a:noFill/>
        </p:spPr>
        <p:txBody>
          <a:bodyPr wrap="square" lIns="36000" tIns="36000" rIns="36000" bIns="36000" rtlCol="0">
            <a:noAutofit/>
          </a:bodyPr>
          <a:lstStyle/>
          <a:p>
            <a:pPr lvl="0" algn="ctr" defTabSz="914400">
              <a:defRPr sz="1000" b="1" i="0" u="none" strike="noStrike" kern="1200" spc="0" baseline="0">
                <a:solidFill>
                  <a:prstClr val="black">
                    <a:lumMod val="65000"/>
                    <a:lumOff val="35000"/>
                  </a:prstClr>
                </a:solidFill>
                <a:latin typeface="+mn-lt"/>
                <a:ea typeface="+mn-ea"/>
                <a:cs typeface="+mn-cs"/>
              </a:defRPr>
            </a:pPr>
            <a:endParaRPr lang="en-GB" sz="1400" b="1" dirty="0"/>
          </a:p>
          <a:p>
            <a:pPr lvl="0" algn="ctr" defTabSz="914400">
              <a:defRPr sz="1000" b="1" i="0" u="none" strike="noStrike" kern="1200" spc="0" baseline="0">
                <a:solidFill>
                  <a:prstClr val="black">
                    <a:lumMod val="65000"/>
                    <a:lumOff val="35000"/>
                  </a:prstClr>
                </a:solidFill>
                <a:latin typeface="+mn-lt"/>
                <a:ea typeface="+mn-ea"/>
                <a:cs typeface="+mn-cs"/>
              </a:defRPr>
            </a:pPr>
            <a:r>
              <a:rPr lang="en-GB" sz="1400" b="1" dirty="0"/>
              <a:t>Do you think you’re better or worse off than your parents in terms of…</a:t>
            </a:r>
          </a:p>
          <a:p>
            <a:pPr lvl="0" algn="ctr" defTabSz="914400">
              <a:defRPr sz="1000" b="1" i="0" u="none" strike="noStrike" kern="1200" spc="0" baseline="0">
                <a:solidFill>
                  <a:prstClr val="black">
                    <a:lumMod val="65000"/>
                    <a:lumOff val="35000"/>
                  </a:prstClr>
                </a:solidFill>
                <a:latin typeface="+mn-lt"/>
                <a:ea typeface="+mn-ea"/>
                <a:cs typeface="+mn-cs"/>
              </a:defRPr>
            </a:pPr>
            <a:endParaRPr lang="en-GB" sz="1200" b="1" dirty="0"/>
          </a:p>
          <a:p>
            <a:pPr algn="ctr" defTabSz="914400">
              <a:defRPr sz="1000" b="1" i="0" u="none" strike="noStrike" kern="1200" spc="0" baseline="0">
                <a:solidFill>
                  <a:prstClr val="black">
                    <a:lumMod val="65000"/>
                    <a:lumOff val="35000"/>
                  </a:prstClr>
                </a:solidFill>
                <a:latin typeface="+mn-lt"/>
                <a:ea typeface="+mn-ea"/>
                <a:cs typeface="+mn-cs"/>
              </a:defRPr>
            </a:pPr>
            <a:endParaRPr lang="en-GB" sz="1200" i="1" dirty="0">
              <a:solidFill>
                <a:schemeClr val="tx1">
                  <a:lumMod val="65000"/>
                  <a:lumOff val="35000"/>
                </a:schemeClr>
              </a:solidFill>
              <a:latin typeface="+mj-lt"/>
            </a:endParaRPr>
          </a:p>
          <a:p>
            <a:pPr algn="ctr" defTabSz="914400">
              <a:defRPr sz="1000" b="1" i="0" u="none" strike="noStrike" kern="1200" spc="0" baseline="0">
                <a:solidFill>
                  <a:prstClr val="black">
                    <a:lumMod val="65000"/>
                    <a:lumOff val="35000"/>
                  </a:prstClr>
                </a:solidFill>
                <a:latin typeface="+mn-lt"/>
                <a:ea typeface="+mn-ea"/>
                <a:cs typeface="+mn-cs"/>
              </a:defRPr>
            </a:pPr>
            <a:r>
              <a:rPr lang="en-GB" sz="1100" dirty="0">
                <a:solidFill>
                  <a:schemeClr val="bg1">
                    <a:lumMod val="50000"/>
                  </a:schemeClr>
                </a:solidFill>
                <a:latin typeface="+mj-lt"/>
              </a:rPr>
              <a:t>The graph shows whether age groups feel better off or worse off than their parents on a range of measures. The bars illustrate the net total, which is the percentage who feel ‘better off’ minus the percentage who feel ‘worse off’</a:t>
            </a:r>
          </a:p>
          <a:p>
            <a:pPr lvl="0" algn="ctr" defTabSz="914400">
              <a:defRPr sz="1000" b="1" i="0" u="none" strike="noStrike" kern="1200" spc="0" baseline="0">
                <a:solidFill>
                  <a:prstClr val="black">
                    <a:lumMod val="65000"/>
                    <a:lumOff val="35000"/>
                  </a:prstClr>
                </a:solidFill>
                <a:latin typeface="+mn-lt"/>
                <a:ea typeface="+mn-ea"/>
                <a:cs typeface="+mn-cs"/>
              </a:defRPr>
            </a:pPr>
            <a:endParaRPr lang="en-GB" sz="1200" dirty="0"/>
          </a:p>
          <a:p>
            <a:endParaRPr lang="en-GB" sz="800" dirty="0">
              <a:solidFill>
                <a:schemeClr val="tx1">
                  <a:lumMod val="65000"/>
                  <a:lumOff val="35000"/>
                </a:schemeClr>
              </a:solidFill>
            </a:endParaRPr>
          </a:p>
        </p:txBody>
      </p:sp>
      <p:sp>
        <p:nvSpPr>
          <p:cNvPr id="4" name="Rectangle 3" descr="Legend showing a number of different measures that people were asked to consider including housing, job security, finances, position in society, standard of living and education">
            <a:extLst>
              <a:ext uri="{FF2B5EF4-FFF2-40B4-BE49-F238E27FC236}">
                <a16:creationId xmlns:a16="http://schemas.microsoft.com/office/drawing/2014/main" id="{74C15510-4EAC-49D5-9972-B4719EB9416A}"/>
              </a:ext>
            </a:extLst>
          </p:cNvPr>
          <p:cNvSpPr/>
          <p:nvPr/>
        </p:nvSpPr>
        <p:spPr>
          <a:xfrm>
            <a:off x="5272392" y="1518559"/>
            <a:ext cx="2577830" cy="1489153"/>
          </a:xfrm>
          <a:prstGeom prst="rect">
            <a:avLst/>
          </a:prstGeom>
          <a:noFill/>
          <a:ln>
            <a:solidFill>
              <a:srgbClr val="083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9" name="Content Placeholder 8" descr="Graph showing how much better off people feel than their parents across different areas of their lives, by age group&#10;Most aged 65 and over feel better off across most areas of their lives, whilst younger generations feel better off in terms of their education but much less so in other areas. The younger generations (18-49) feel worse off in terms of housing, job security and their finances."/>
          <p:cNvGraphicFramePr>
            <a:graphicFrameLocks noGrp="1"/>
          </p:cNvGraphicFramePr>
          <p:nvPr>
            <p:ph sz="quarter" idx="13"/>
            <p:extLst>
              <p:ext uri="{D42A27DB-BD31-4B8C-83A1-F6EECF244321}">
                <p14:modId xmlns:p14="http://schemas.microsoft.com/office/powerpoint/2010/main" val="1343986356"/>
              </p:ext>
            </p:extLst>
          </p:nvPr>
        </p:nvGraphicFramePr>
        <p:xfrm>
          <a:off x="3536830" y="618186"/>
          <a:ext cx="6762202" cy="6288697"/>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CBE9349F-624A-4FF4-8E26-E8090C514344}"/>
              </a:ext>
            </a:extLst>
          </p:cNvPr>
          <p:cNvSpPr txBox="1"/>
          <p:nvPr/>
        </p:nvSpPr>
        <p:spPr>
          <a:xfrm>
            <a:off x="567176" y="7004714"/>
            <a:ext cx="9720902" cy="215444"/>
          </a:xfrm>
          <a:prstGeom prst="rect">
            <a:avLst/>
          </a:prstGeom>
        </p:spPr>
        <p:txBody>
          <a:bodyPr wrap="square" rtlCol="0" anchor="ctr" anchorCtr="0">
            <a:spAutoFit/>
          </a:bodyPr>
          <a:lstStyle/>
          <a:p>
            <a:r>
              <a:rPr lang="en-US" sz="800" dirty="0">
                <a:solidFill>
                  <a:schemeClr val="tx1">
                    <a:lumMod val="65000"/>
                    <a:lumOff val="35000"/>
                  </a:schemeClr>
                </a:solidFill>
              </a:rPr>
              <a:t>Sample Size: 4693 adults in UK (unweighted sample size by age: 18-24 n=369, 25-49 n=1878, 50-64 n=1166, 65+ n=1280). Fieldwork: 27</a:t>
            </a:r>
            <a:r>
              <a:rPr lang="en-US" sz="800" baseline="30000" dirty="0">
                <a:solidFill>
                  <a:schemeClr val="tx1">
                    <a:lumMod val="65000"/>
                    <a:lumOff val="35000"/>
                  </a:schemeClr>
                </a:solidFill>
              </a:rPr>
              <a:t>th</a:t>
            </a:r>
            <a:r>
              <a:rPr lang="en-US" sz="800" dirty="0">
                <a:solidFill>
                  <a:schemeClr val="tx1">
                    <a:lumMod val="65000"/>
                    <a:lumOff val="35000"/>
                  </a:schemeClr>
                </a:solidFill>
              </a:rPr>
              <a:t> January – 1</a:t>
            </a:r>
            <a:r>
              <a:rPr lang="en-US" sz="800" baseline="30000" dirty="0">
                <a:solidFill>
                  <a:schemeClr val="tx1">
                    <a:lumMod val="65000"/>
                    <a:lumOff val="35000"/>
                  </a:schemeClr>
                </a:solidFill>
              </a:rPr>
              <a:t>st</a:t>
            </a:r>
            <a:r>
              <a:rPr lang="en-US" sz="800" dirty="0">
                <a:solidFill>
                  <a:schemeClr val="tx1">
                    <a:lumMod val="65000"/>
                    <a:lumOff val="35000"/>
                  </a:schemeClr>
                </a:solidFill>
              </a:rPr>
              <a:t> February 2021.</a:t>
            </a:r>
            <a:endParaRPr lang="en-GB" sz="800" dirty="0">
              <a:solidFill>
                <a:schemeClr val="tx1">
                  <a:lumMod val="65000"/>
                  <a:lumOff val="35000"/>
                </a:schemeClr>
              </a:solidFill>
            </a:endParaRPr>
          </a:p>
        </p:txBody>
      </p:sp>
      <p:sp>
        <p:nvSpPr>
          <p:cNvPr id="2" name="Slide Number Placeholder 1">
            <a:extLst>
              <a:ext uri="{FF2B5EF4-FFF2-40B4-BE49-F238E27FC236}">
                <a16:creationId xmlns:a16="http://schemas.microsoft.com/office/drawing/2014/main" id="{76F3D4B4-3F79-46C7-9507-7CC54617B4F5}"/>
              </a:ext>
            </a:extLst>
          </p:cNvPr>
          <p:cNvSpPr>
            <a:spLocks noGrp="1"/>
          </p:cNvSpPr>
          <p:nvPr>
            <p:ph type="sldNum" sz="quarter" idx="11"/>
          </p:nvPr>
        </p:nvSpPr>
        <p:spPr/>
        <p:txBody>
          <a:bodyPr/>
          <a:lstStyle/>
          <a:p>
            <a:fld id="{2EABE287-61B3-43B4-9C32-8BB54FC1D647}" type="slidenum">
              <a:rPr lang="en-GB" smtClean="0"/>
              <a:pPr/>
              <a:t>25</a:t>
            </a:fld>
            <a:endParaRPr lang="en-GB" dirty="0"/>
          </a:p>
        </p:txBody>
      </p:sp>
    </p:spTree>
    <p:extLst>
      <p:ext uri="{BB962C8B-B14F-4D97-AF65-F5344CB8AC3E}">
        <p14:creationId xmlns:p14="http://schemas.microsoft.com/office/powerpoint/2010/main" val="2382047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75960" y="529454"/>
            <a:ext cx="2926615" cy="1422402"/>
          </a:xfrm>
        </p:spPr>
        <p:txBody>
          <a:bodyPr/>
          <a:lstStyle/>
          <a:p>
            <a:r>
              <a:rPr lang="en-GB" dirty="0">
                <a:solidFill>
                  <a:srgbClr val="EB652E"/>
                </a:solidFill>
              </a:rPr>
              <a:t>People in Northern Ireland feel more socially mobile than anywhere else in </a:t>
            </a:r>
            <a:br>
              <a:rPr lang="en-GB" dirty="0">
                <a:solidFill>
                  <a:srgbClr val="EB652E"/>
                </a:solidFill>
              </a:rPr>
            </a:br>
            <a:r>
              <a:rPr lang="en-GB" dirty="0">
                <a:solidFill>
                  <a:srgbClr val="EB652E"/>
                </a:solidFill>
              </a:rPr>
              <a:t>the UK</a:t>
            </a:r>
          </a:p>
        </p:txBody>
      </p:sp>
      <p:sp>
        <p:nvSpPr>
          <p:cNvPr id="4" name="TextBox 3">
            <a:extLst>
              <a:ext uri="{FF2B5EF4-FFF2-40B4-BE49-F238E27FC236}">
                <a16:creationId xmlns:a16="http://schemas.microsoft.com/office/drawing/2014/main" id="{8F70827D-60B4-4810-B02D-FA981BFFCC22}"/>
              </a:ext>
            </a:extLst>
          </p:cNvPr>
          <p:cNvSpPr txBox="1"/>
          <p:nvPr/>
        </p:nvSpPr>
        <p:spPr>
          <a:xfrm>
            <a:off x="456066" y="2585357"/>
            <a:ext cx="3066067" cy="4080765"/>
          </a:xfrm>
          <a:prstGeom prst="rect">
            <a:avLst/>
          </a:prstGeom>
          <a:noFill/>
        </p:spPr>
        <p:txBody>
          <a:bodyPr wrap="square" lIns="36000" tIns="36000" rIns="36000" bIns="36000" rtlCol="0">
            <a:noAutofit/>
          </a:bodyPr>
          <a:lstStyle/>
          <a:p>
            <a:r>
              <a:rPr lang="en-GB" sz="1200" dirty="0">
                <a:solidFill>
                  <a:schemeClr val="tx1">
                    <a:lumMod val="65000"/>
                    <a:lumOff val="35000"/>
                  </a:schemeClr>
                </a:solidFill>
              </a:rPr>
              <a:t>People in Northern Ireland are more likely to say that they are better off than their parents in terms of their education (74%), overall standard of living (53%), housing (47%) and job security (33%) than any other region in the UK. They are 23% more likely to say they are better off in terms of housing than Londoners (47% vs 24%).</a:t>
            </a:r>
          </a:p>
          <a:p>
            <a:endParaRPr lang="en-GB" sz="1200" dirty="0">
              <a:solidFill>
                <a:schemeClr val="tx1">
                  <a:lumMod val="65000"/>
                  <a:lumOff val="35000"/>
                </a:schemeClr>
              </a:solidFill>
            </a:endParaRPr>
          </a:p>
          <a:p>
            <a:r>
              <a:rPr lang="en-GB" sz="1200" dirty="0">
                <a:solidFill>
                  <a:schemeClr val="tx1">
                    <a:lumMod val="65000"/>
                    <a:lumOff val="35000"/>
                  </a:schemeClr>
                </a:solidFill>
              </a:rPr>
              <a:t>Over two-fifths (43%) of Londoners say they are worse off for housing, and 20% say they have a worse overall standard of living.</a:t>
            </a:r>
          </a:p>
          <a:p>
            <a:endParaRPr lang="en-GB" sz="1200" dirty="0">
              <a:solidFill>
                <a:schemeClr val="tx1">
                  <a:lumMod val="65000"/>
                  <a:lumOff val="35000"/>
                </a:schemeClr>
              </a:solidFill>
            </a:endParaRPr>
          </a:p>
          <a:p>
            <a:r>
              <a:rPr lang="en-GB" sz="1200" dirty="0">
                <a:solidFill>
                  <a:schemeClr val="tx1">
                    <a:lumMod val="65000"/>
                    <a:lumOff val="35000"/>
                  </a:schemeClr>
                </a:solidFill>
              </a:rPr>
              <a:t>People in the rest of the South are the second most likely to say that they’re worse off in terms of housing (31%).</a:t>
            </a:r>
          </a:p>
        </p:txBody>
      </p:sp>
      <p:sp>
        <p:nvSpPr>
          <p:cNvPr id="7" name="TextBox 6"/>
          <p:cNvSpPr txBox="1"/>
          <p:nvPr/>
        </p:nvSpPr>
        <p:spPr>
          <a:xfrm>
            <a:off x="4518212" y="158112"/>
            <a:ext cx="6690287" cy="202252"/>
          </a:xfrm>
          <a:prstGeom prst="rect">
            <a:avLst/>
          </a:prstGeom>
          <a:noFill/>
        </p:spPr>
        <p:txBody>
          <a:bodyPr wrap="none" lIns="36000" tIns="36000" rIns="36000" bIns="36000" rtlCol="0">
            <a:noAutofit/>
          </a:bodyPr>
          <a:lstStyle/>
          <a:p>
            <a:r>
              <a:rPr lang="en-GB" sz="1400" b="1" dirty="0">
                <a:solidFill>
                  <a:schemeClr val="tx1">
                    <a:lumMod val="65000"/>
                    <a:lumOff val="35000"/>
                  </a:schemeClr>
                </a:solidFill>
              </a:rPr>
              <a:t>Do you think you’re better or worse off than your parents in terms of…</a:t>
            </a:r>
          </a:p>
          <a:p>
            <a:endParaRPr lang="en-GB" sz="1400" dirty="0">
              <a:solidFill>
                <a:schemeClr val="tx1">
                  <a:lumMod val="65000"/>
                  <a:lumOff val="35000"/>
                </a:schemeClr>
              </a:solidFill>
            </a:endParaRPr>
          </a:p>
        </p:txBody>
      </p:sp>
      <p:sp>
        <p:nvSpPr>
          <p:cNvPr id="5" name="Rectangle 4" descr="Legend showing whether people feel better off, similar to their parents, worse off or not sure">
            <a:extLst>
              <a:ext uri="{FF2B5EF4-FFF2-40B4-BE49-F238E27FC236}">
                <a16:creationId xmlns:a16="http://schemas.microsoft.com/office/drawing/2014/main" id="{91FDCBA1-63EF-4345-BDA1-63204FCB02D9}"/>
              </a:ext>
            </a:extLst>
          </p:cNvPr>
          <p:cNvSpPr/>
          <p:nvPr/>
        </p:nvSpPr>
        <p:spPr>
          <a:xfrm>
            <a:off x="5251270" y="510567"/>
            <a:ext cx="4585062" cy="249326"/>
          </a:xfrm>
          <a:prstGeom prst="rect">
            <a:avLst/>
          </a:prstGeom>
          <a:noFill/>
          <a:ln>
            <a:solidFill>
              <a:srgbClr val="083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2" name="Content Placeholder 8" descr="Education you've received - graph of how much better off people feel than their parents by region.&#10;&#10;74% of people in Northern Ireland thought they were better off than their parents in terms of the education they received, followed by 69% of those in London and 64% of those in the Midlands / Wales.">
            <a:extLst>
              <a:ext uri="{FF2B5EF4-FFF2-40B4-BE49-F238E27FC236}">
                <a16:creationId xmlns:a16="http://schemas.microsoft.com/office/drawing/2014/main" id="{1B5DA654-E684-4194-92E7-22B65472BDDB}"/>
              </a:ext>
            </a:extLst>
          </p:cNvPr>
          <p:cNvGraphicFramePr>
            <a:graphicFrameLocks/>
          </p:cNvGraphicFramePr>
          <p:nvPr>
            <p:extLst>
              <p:ext uri="{D42A27DB-BD31-4B8C-83A1-F6EECF244321}">
                <p14:modId xmlns:p14="http://schemas.microsoft.com/office/powerpoint/2010/main" val="1309484332"/>
              </p:ext>
            </p:extLst>
          </p:nvPr>
        </p:nvGraphicFramePr>
        <p:xfrm>
          <a:off x="3915016" y="529454"/>
          <a:ext cx="6302424" cy="17739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8" descr="Overall standard of living - graph of how much better off people feel than their parents by region&#10;&#10;53% of people in Northern Ireland think their overall standard of living is better off than their parents, followed by 51% of those in Midlands/ Wales and 48% of those in Scotland."/>
          <p:cNvGraphicFramePr>
            <a:graphicFrameLocks/>
          </p:cNvGraphicFramePr>
          <p:nvPr>
            <p:extLst>
              <p:ext uri="{D42A27DB-BD31-4B8C-83A1-F6EECF244321}">
                <p14:modId xmlns:p14="http://schemas.microsoft.com/office/powerpoint/2010/main" val="957615707"/>
              </p:ext>
            </p:extLst>
          </p:nvPr>
        </p:nvGraphicFramePr>
        <p:xfrm>
          <a:off x="3915016" y="2343893"/>
          <a:ext cx="6302424" cy="16445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ontent Placeholder 8" descr="Housing - graph of how much better off people feel than their parents by region.&#10;&#10;47% of people in Northern Ireland said their housing was better off than their parents, followed by 40% of those in Scotland and in Midlands/Wales."/>
          <p:cNvGraphicFramePr>
            <a:graphicFrameLocks/>
          </p:cNvGraphicFramePr>
          <p:nvPr>
            <p:extLst>
              <p:ext uri="{D42A27DB-BD31-4B8C-83A1-F6EECF244321}">
                <p14:modId xmlns:p14="http://schemas.microsoft.com/office/powerpoint/2010/main" val="1943138288"/>
              </p:ext>
            </p:extLst>
          </p:nvPr>
        </p:nvGraphicFramePr>
        <p:xfrm>
          <a:off x="3934910" y="3868506"/>
          <a:ext cx="6302424" cy="15906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ontent Placeholder 8" descr="Job security - graph of how much better off people feel than their parents by region.&#10;&#10;33% of people in Northern Ireland said they have experienced a better level of job security than their parents, followed by 32% of those in the North and 31% of those in Midlands/Wales."/>
          <p:cNvGraphicFramePr>
            <a:graphicFrameLocks/>
          </p:cNvGraphicFramePr>
          <p:nvPr>
            <p:extLst>
              <p:ext uri="{D42A27DB-BD31-4B8C-83A1-F6EECF244321}">
                <p14:modId xmlns:p14="http://schemas.microsoft.com/office/powerpoint/2010/main" val="821455783"/>
              </p:ext>
            </p:extLst>
          </p:nvPr>
        </p:nvGraphicFramePr>
        <p:xfrm>
          <a:off x="3934910" y="5400822"/>
          <a:ext cx="6302424" cy="1630987"/>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B5DB283F-9B48-4E8B-AD0E-8C8A6A48AA8A}"/>
              </a:ext>
            </a:extLst>
          </p:cNvPr>
          <p:cNvSpPr txBox="1"/>
          <p:nvPr/>
        </p:nvSpPr>
        <p:spPr>
          <a:xfrm>
            <a:off x="555686" y="6884251"/>
            <a:ext cx="9833196" cy="338554"/>
          </a:xfrm>
          <a:prstGeom prst="rect">
            <a:avLst/>
          </a:prstGeom>
        </p:spPr>
        <p:txBody>
          <a:bodyPr wrap="square" rtlCol="0" anchor="ctr" anchorCtr="0">
            <a:spAutoFit/>
          </a:bodyPr>
          <a:lstStyle/>
          <a:p>
            <a:r>
              <a:rPr lang="en-US" sz="800" dirty="0">
                <a:solidFill>
                  <a:schemeClr val="tx1">
                    <a:lumMod val="65000"/>
                    <a:lumOff val="35000"/>
                  </a:schemeClr>
                </a:solidFill>
              </a:rPr>
              <a:t>Sample Size: 4693 adults in UK (unweighted sample size by region: London n=452, Rest of South n=1451, Midlands/ Wales n=1175, North n=972, Scotland n=543, Northern Ireland n=100). </a:t>
            </a:r>
          </a:p>
          <a:p>
            <a:r>
              <a:rPr lang="en-US" sz="800" dirty="0">
                <a:solidFill>
                  <a:schemeClr val="tx1">
                    <a:lumMod val="65000"/>
                    <a:lumOff val="35000"/>
                  </a:schemeClr>
                </a:solidFill>
              </a:rPr>
              <a:t>Fieldwork: 27</a:t>
            </a:r>
            <a:r>
              <a:rPr lang="en-US" sz="800" baseline="30000" dirty="0">
                <a:solidFill>
                  <a:schemeClr val="tx1">
                    <a:lumMod val="65000"/>
                    <a:lumOff val="35000"/>
                  </a:schemeClr>
                </a:solidFill>
              </a:rPr>
              <a:t>th</a:t>
            </a:r>
            <a:r>
              <a:rPr lang="en-US" sz="800" dirty="0">
                <a:solidFill>
                  <a:schemeClr val="tx1">
                    <a:lumMod val="65000"/>
                    <a:lumOff val="35000"/>
                  </a:schemeClr>
                </a:solidFill>
              </a:rPr>
              <a:t> January – 1</a:t>
            </a:r>
            <a:r>
              <a:rPr lang="en-US" sz="800" baseline="30000" dirty="0">
                <a:solidFill>
                  <a:schemeClr val="tx1">
                    <a:lumMod val="65000"/>
                    <a:lumOff val="35000"/>
                  </a:schemeClr>
                </a:solidFill>
              </a:rPr>
              <a:t>st</a:t>
            </a:r>
            <a:r>
              <a:rPr lang="en-US" sz="800" dirty="0">
                <a:solidFill>
                  <a:schemeClr val="tx1">
                    <a:lumMod val="65000"/>
                    <a:lumOff val="35000"/>
                  </a:schemeClr>
                </a:solidFill>
              </a:rPr>
              <a:t> February 2021.</a:t>
            </a:r>
            <a:endParaRPr lang="en-GB" sz="800" dirty="0">
              <a:solidFill>
                <a:schemeClr val="tx1">
                  <a:lumMod val="65000"/>
                  <a:lumOff val="35000"/>
                </a:schemeClr>
              </a:solidFill>
            </a:endParaRPr>
          </a:p>
        </p:txBody>
      </p:sp>
      <p:sp>
        <p:nvSpPr>
          <p:cNvPr id="2" name="Slide Number Placeholder 1">
            <a:extLst>
              <a:ext uri="{FF2B5EF4-FFF2-40B4-BE49-F238E27FC236}">
                <a16:creationId xmlns:a16="http://schemas.microsoft.com/office/drawing/2014/main" id="{9A1A219E-2A86-4BA6-96D3-2B261D08C07E}"/>
              </a:ext>
            </a:extLst>
          </p:cNvPr>
          <p:cNvSpPr>
            <a:spLocks noGrp="1"/>
          </p:cNvSpPr>
          <p:nvPr>
            <p:ph type="sldNum" sz="quarter" idx="11"/>
          </p:nvPr>
        </p:nvSpPr>
        <p:spPr/>
        <p:txBody>
          <a:bodyPr/>
          <a:lstStyle/>
          <a:p>
            <a:fld id="{2EABE287-61B3-43B4-9C32-8BB54FC1D647}" type="slidenum">
              <a:rPr lang="en-GB" smtClean="0"/>
              <a:pPr/>
              <a:t>26</a:t>
            </a:fld>
            <a:endParaRPr lang="en-GB" dirty="0"/>
          </a:p>
        </p:txBody>
      </p:sp>
    </p:spTree>
    <p:extLst>
      <p:ext uri="{BB962C8B-B14F-4D97-AF65-F5344CB8AC3E}">
        <p14:creationId xmlns:p14="http://schemas.microsoft.com/office/powerpoint/2010/main" val="3225864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74546" y="340964"/>
            <a:ext cx="3216392" cy="2052640"/>
          </a:xfrm>
        </p:spPr>
        <p:txBody>
          <a:bodyPr/>
          <a:lstStyle/>
          <a:p>
            <a:r>
              <a:rPr lang="en-GB" dirty="0">
                <a:solidFill>
                  <a:srgbClr val="EB652E"/>
                </a:solidFill>
              </a:rPr>
              <a:t>Nearly half the sample feel better about their finances than they did a decade ago </a:t>
            </a:r>
          </a:p>
        </p:txBody>
      </p:sp>
      <p:sp>
        <p:nvSpPr>
          <p:cNvPr id="5" name="Text Placeholder 4"/>
          <p:cNvSpPr>
            <a:spLocks noGrp="1"/>
          </p:cNvSpPr>
          <p:nvPr>
            <p:ph type="body" sz="quarter" idx="15"/>
          </p:nvPr>
        </p:nvSpPr>
        <p:spPr>
          <a:xfrm>
            <a:off x="474546" y="2060155"/>
            <a:ext cx="2938125" cy="4853638"/>
          </a:xfrm>
        </p:spPr>
        <p:txBody>
          <a:bodyPr numCol="1">
            <a:noAutofit/>
          </a:bodyPr>
          <a:lstStyle/>
          <a:p>
            <a:r>
              <a:rPr lang="en-GB" dirty="0"/>
              <a:t>Around half (44%) of all the adults in the UK say that their current financial situation is better now than it was ten years ago.</a:t>
            </a:r>
            <a:r>
              <a:rPr lang="en-US" dirty="0"/>
              <a:t> It is not possible to tell from the survey how related this is to the coronavirus outbreak; however, it could be connected to those who have saved money due to lockdown.</a:t>
            </a:r>
            <a:endParaRPr lang="en-GB" dirty="0"/>
          </a:p>
          <a:p>
            <a:r>
              <a:rPr lang="en-GB" dirty="0"/>
              <a:t>Around a quarter (26%) believe that their financial situation is about the same, and a similar proportion (24%) think it has got worse. </a:t>
            </a:r>
          </a:p>
          <a:p>
            <a:r>
              <a:rPr lang="en-GB" dirty="0"/>
              <a:t>For all social groups surveyed, we have calculated the net score (which is the percentage of people who feel better off, minus the percentage of people who feel worse off). The higher the percentage, the more positive the group feels.</a:t>
            </a:r>
          </a:p>
          <a:p>
            <a:r>
              <a:rPr lang="en-GB" dirty="0"/>
              <a:t>The largest positive net is seen in grade ‘B’ (31%), followed by ‘A’ (28%) and ‘C1’ (26%). Class ‘E’ is the most likely to report feeling worse off. Only 26% of those in ‘E’ say they’re better off, while 37% say they’re worse off, resulting in the only negative net score across the board (-11%). </a:t>
            </a:r>
          </a:p>
        </p:txBody>
      </p:sp>
      <p:graphicFrame>
        <p:nvGraphicFramePr>
          <p:cNvPr id="13" name="Content Placeholder 8" descr="Bar graph of how much better or worse people feel their financial situation is than ten years ago.&#10;&#10;44% of people feel their financial situation is better now than 10 years ago, 26% feel it is about the same, 24% feel it is worse."/>
          <p:cNvGraphicFramePr>
            <a:graphicFrameLocks noGrp="1"/>
          </p:cNvGraphicFramePr>
          <p:nvPr>
            <p:ph sz="quarter" idx="13"/>
            <p:extLst>
              <p:ext uri="{D42A27DB-BD31-4B8C-83A1-F6EECF244321}">
                <p14:modId xmlns:p14="http://schemas.microsoft.com/office/powerpoint/2010/main" val="1612519878"/>
              </p:ext>
            </p:extLst>
          </p:nvPr>
        </p:nvGraphicFramePr>
        <p:xfrm>
          <a:off x="3636068" y="442509"/>
          <a:ext cx="6918966" cy="3067106"/>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FCD7DDE3-BF45-470E-84E6-FCED397DEC30}"/>
              </a:ext>
            </a:extLst>
          </p:cNvPr>
          <p:cNvSpPr txBox="1"/>
          <p:nvPr/>
        </p:nvSpPr>
        <p:spPr>
          <a:xfrm>
            <a:off x="3636069" y="3441179"/>
            <a:ext cx="6918965" cy="459548"/>
          </a:xfrm>
          <a:prstGeom prst="rect">
            <a:avLst/>
          </a:prstGeom>
          <a:noFill/>
        </p:spPr>
        <p:txBody>
          <a:bodyPr wrap="square" lIns="36000" tIns="36000" rIns="36000" bIns="36000" rtlCol="0">
            <a:noAutofit/>
          </a:bodyPr>
          <a:lstStyle/>
          <a:p>
            <a:pPr algn="ctr">
              <a:defRPr sz="1100" b="1" i="0" u="none" strike="noStrike" kern="1200" spc="0" baseline="0">
                <a:solidFill>
                  <a:prstClr val="black">
                    <a:lumMod val="65000"/>
                    <a:lumOff val="35000"/>
                  </a:prstClr>
                </a:solidFill>
                <a:latin typeface="+mn-lt"/>
                <a:ea typeface="+mn-ea"/>
                <a:cs typeface="+mn-cs"/>
              </a:defRPr>
            </a:pPr>
            <a:r>
              <a:rPr lang="en-GB" sz="1400" dirty="0">
                <a:solidFill>
                  <a:schemeClr val="tx1">
                    <a:lumMod val="65000"/>
                    <a:lumOff val="35000"/>
                  </a:schemeClr>
                </a:solidFill>
              </a:rPr>
              <a:t>Generally speaking, would you say your current financial situation is better or worse than it was ten years ago or is it about the same?</a:t>
            </a:r>
          </a:p>
          <a:p>
            <a:pPr algn="ctr">
              <a:defRPr sz="1100" b="1" i="0" u="none" strike="noStrike" kern="1200" spc="0" baseline="0">
                <a:solidFill>
                  <a:prstClr val="black">
                    <a:lumMod val="65000"/>
                    <a:lumOff val="35000"/>
                  </a:prstClr>
                </a:solidFill>
                <a:latin typeface="+mn-lt"/>
                <a:ea typeface="+mn-ea"/>
                <a:cs typeface="+mn-cs"/>
              </a:defRPr>
            </a:pPr>
            <a:r>
              <a:rPr lang="en-GB" sz="1400" dirty="0">
                <a:solidFill>
                  <a:schemeClr val="tx1">
                    <a:lumMod val="65000"/>
                    <a:lumOff val="35000"/>
                  </a:schemeClr>
                </a:solidFill>
              </a:rPr>
              <a:t> (Broken down by social grade)*</a:t>
            </a:r>
          </a:p>
        </p:txBody>
      </p:sp>
      <p:graphicFrame>
        <p:nvGraphicFramePr>
          <p:cNvPr id="8" name="Content Placeholder 8" descr="Graph of how people feel about their financial situation compared to ten years ago, by class and by NET score (percentage of people who feel better off, minus the percentage of people who feel worse off).&#10;Class B saw the largest positive net."/>
          <p:cNvGraphicFramePr>
            <a:graphicFrameLocks/>
          </p:cNvGraphicFramePr>
          <p:nvPr>
            <p:extLst>
              <p:ext uri="{D42A27DB-BD31-4B8C-83A1-F6EECF244321}">
                <p14:modId xmlns:p14="http://schemas.microsoft.com/office/powerpoint/2010/main" val="1498835132"/>
              </p:ext>
            </p:extLst>
          </p:nvPr>
        </p:nvGraphicFramePr>
        <p:xfrm>
          <a:off x="3690938" y="4039561"/>
          <a:ext cx="6864096" cy="2721001"/>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ACEF63FB-6174-41DD-866A-8D94647AFD22}"/>
              </a:ext>
            </a:extLst>
          </p:cNvPr>
          <p:cNvSpPr txBox="1"/>
          <p:nvPr/>
        </p:nvSpPr>
        <p:spPr>
          <a:xfrm>
            <a:off x="540544" y="6899397"/>
            <a:ext cx="9833196" cy="461665"/>
          </a:xfrm>
          <a:prstGeom prst="rect">
            <a:avLst/>
          </a:prstGeom>
        </p:spPr>
        <p:txBody>
          <a:bodyPr wrap="square" rtlCol="0" anchor="ctr" anchorCtr="0">
            <a:spAutoFit/>
          </a:bodyPr>
          <a:lstStyle/>
          <a:p>
            <a:r>
              <a:rPr lang="en-US" sz="800" dirty="0">
                <a:solidFill>
                  <a:schemeClr val="tx1">
                    <a:lumMod val="65000"/>
                    <a:lumOff val="35000"/>
                  </a:schemeClr>
                </a:solidFill>
              </a:rPr>
              <a:t>Sample Size: 4693 adults in UK. (unweighted sample size of social class: ‘A’ n=596, ‘B’ n=875, ‘’C1’ n=1291, ‘C2’ n=802, ‘D’ n=512, ‘E’ n=614). *Not including those who ‘refused’ or were ‘unknown’: n=3. </a:t>
            </a:r>
          </a:p>
          <a:p>
            <a:r>
              <a:rPr lang="en-US" sz="800" dirty="0">
                <a:solidFill>
                  <a:schemeClr val="tx1">
                    <a:lumMod val="65000"/>
                    <a:lumOff val="35000"/>
                  </a:schemeClr>
                </a:solidFill>
              </a:rPr>
              <a:t>Fieldwork: 27</a:t>
            </a:r>
            <a:r>
              <a:rPr lang="en-US" sz="800" baseline="30000" dirty="0">
                <a:solidFill>
                  <a:schemeClr val="tx1">
                    <a:lumMod val="65000"/>
                    <a:lumOff val="35000"/>
                  </a:schemeClr>
                </a:solidFill>
              </a:rPr>
              <a:t>th</a:t>
            </a:r>
            <a:r>
              <a:rPr lang="en-US" sz="800" dirty="0">
                <a:solidFill>
                  <a:schemeClr val="tx1">
                    <a:lumMod val="65000"/>
                    <a:lumOff val="35000"/>
                  </a:schemeClr>
                </a:solidFill>
              </a:rPr>
              <a:t> January – 1</a:t>
            </a:r>
            <a:r>
              <a:rPr lang="en-US" sz="800" baseline="30000" dirty="0">
                <a:solidFill>
                  <a:schemeClr val="tx1">
                    <a:lumMod val="65000"/>
                    <a:lumOff val="35000"/>
                  </a:schemeClr>
                </a:solidFill>
              </a:rPr>
              <a:t>st</a:t>
            </a:r>
            <a:r>
              <a:rPr lang="en-US" sz="800" dirty="0">
                <a:solidFill>
                  <a:schemeClr val="tx1">
                    <a:lumMod val="65000"/>
                    <a:lumOff val="35000"/>
                  </a:schemeClr>
                </a:solidFill>
              </a:rPr>
              <a:t> February 2021.</a:t>
            </a:r>
            <a:endParaRPr lang="en-GB" sz="800" dirty="0">
              <a:solidFill>
                <a:schemeClr val="tx1">
                  <a:lumMod val="65000"/>
                  <a:lumOff val="35000"/>
                </a:schemeClr>
              </a:solidFill>
            </a:endParaRPr>
          </a:p>
          <a:p>
            <a:endParaRPr lang="en-GB" sz="800" dirty="0">
              <a:solidFill>
                <a:schemeClr val="tx1">
                  <a:lumMod val="65000"/>
                  <a:lumOff val="35000"/>
                </a:schemeClr>
              </a:solidFill>
            </a:endParaRPr>
          </a:p>
        </p:txBody>
      </p:sp>
      <p:cxnSp>
        <p:nvCxnSpPr>
          <p:cNvPr id="11" name="Straight Connector 10">
            <a:extLst>
              <a:ext uri="{FF2B5EF4-FFF2-40B4-BE49-F238E27FC236}">
                <a16:creationId xmlns:a16="http://schemas.microsoft.com/office/drawing/2014/main" id="{C3081829-6E12-4D25-80B0-D23FC24F6E52}"/>
              </a:ext>
              <a:ext uri="{C183D7F6-B498-43B3-948B-1728B52AA6E4}">
                <adec:decorative xmlns:adec="http://schemas.microsoft.com/office/drawing/2017/decorative" val="1"/>
              </a:ext>
            </a:extLst>
          </p:cNvPr>
          <p:cNvCxnSpPr>
            <a:cxnSpLocks/>
          </p:cNvCxnSpPr>
          <p:nvPr/>
        </p:nvCxnSpPr>
        <p:spPr>
          <a:xfrm>
            <a:off x="3870326" y="6760562"/>
            <a:ext cx="6684708" cy="0"/>
          </a:xfrm>
          <a:prstGeom prst="line">
            <a:avLst/>
          </a:prstGeom>
          <a:ln>
            <a:solidFill>
              <a:srgbClr val="08306B"/>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CB4CB6A-A51C-47D9-90B2-46BCE7A84CBC}"/>
              </a:ext>
              <a:ext uri="{C183D7F6-B498-43B3-948B-1728B52AA6E4}">
                <adec:decorative xmlns:adec="http://schemas.microsoft.com/office/drawing/2017/decorative" val="1"/>
              </a:ext>
            </a:extLst>
          </p:cNvPr>
          <p:cNvSpPr txBox="1"/>
          <p:nvPr/>
        </p:nvSpPr>
        <p:spPr>
          <a:xfrm>
            <a:off x="4597400" y="1105674"/>
            <a:ext cx="1746993" cy="261610"/>
          </a:xfrm>
          <a:prstGeom prst="rect">
            <a:avLst/>
          </a:prstGeom>
          <a:noFill/>
        </p:spPr>
        <p:txBody>
          <a:bodyPr wrap="square" rtlCol="0">
            <a:spAutoFit/>
          </a:bodyPr>
          <a:lstStyle/>
          <a:p>
            <a:r>
              <a:rPr lang="en-GB" sz="1100" b="1" dirty="0">
                <a:solidFill>
                  <a:schemeClr val="tx1">
                    <a:lumMod val="65000"/>
                    <a:lumOff val="35000"/>
                  </a:schemeClr>
                </a:solidFill>
              </a:rPr>
              <a:t>All UK adults</a:t>
            </a:r>
          </a:p>
        </p:txBody>
      </p:sp>
      <p:sp>
        <p:nvSpPr>
          <p:cNvPr id="2" name="Slide Number Placeholder 1">
            <a:extLst>
              <a:ext uri="{FF2B5EF4-FFF2-40B4-BE49-F238E27FC236}">
                <a16:creationId xmlns:a16="http://schemas.microsoft.com/office/drawing/2014/main" id="{5546B54F-7901-4B31-82A9-4FE3A841BCF2}"/>
              </a:ext>
            </a:extLst>
          </p:cNvPr>
          <p:cNvSpPr>
            <a:spLocks noGrp="1"/>
          </p:cNvSpPr>
          <p:nvPr>
            <p:ph type="sldNum" sz="quarter" idx="11"/>
          </p:nvPr>
        </p:nvSpPr>
        <p:spPr/>
        <p:txBody>
          <a:bodyPr/>
          <a:lstStyle/>
          <a:p>
            <a:fld id="{2EABE287-61B3-43B4-9C32-8BB54FC1D647}" type="slidenum">
              <a:rPr lang="en-GB" smtClean="0"/>
              <a:pPr/>
              <a:t>27</a:t>
            </a:fld>
            <a:endParaRPr lang="en-GB" dirty="0"/>
          </a:p>
        </p:txBody>
      </p:sp>
    </p:spTree>
    <p:extLst>
      <p:ext uri="{BB962C8B-B14F-4D97-AF65-F5344CB8AC3E}">
        <p14:creationId xmlns:p14="http://schemas.microsoft.com/office/powerpoint/2010/main" val="878780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810419" y="544784"/>
            <a:ext cx="9072562" cy="6262688"/>
          </a:xfrm>
          <a:prstGeom prst="rect">
            <a:avLst/>
          </a:prstGeom>
          <a:solidFill>
            <a:srgbClr val="EB652E"/>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877732" rtl="0" eaLnBrk="1" fontAlgn="auto" latinLnBrk="0" hangingPunct="1">
              <a:lnSpc>
                <a:spcPct val="100000"/>
              </a:lnSpc>
              <a:spcBef>
                <a:spcPts val="0"/>
              </a:spcBef>
              <a:spcAft>
                <a:spcPts val="0"/>
              </a:spcAft>
              <a:buClrTx/>
              <a:buSzTx/>
              <a:buFontTx/>
              <a:buNone/>
              <a:tabLst/>
              <a:defRPr/>
            </a:pPr>
            <a:r>
              <a:rPr kumimoji="0" lang="en-GB" sz="4410" b="0" i="0" u="none" strike="noStrike" kern="1200" cap="none" spc="0" normalizeH="0" baseline="0" noProof="0" dirty="0">
                <a:ln>
                  <a:noFill/>
                </a:ln>
                <a:solidFill>
                  <a:schemeClr val="lt1"/>
                </a:solidFill>
                <a:effectLst/>
                <a:uLnTx/>
                <a:uFillTx/>
                <a:latin typeface="+mn-lt"/>
                <a:ea typeface="+mn-ea"/>
                <a:cs typeface="+mn-cs"/>
              </a:rPr>
              <a:t>Generational differences </a:t>
            </a:r>
          </a:p>
        </p:txBody>
      </p:sp>
    </p:spTree>
    <p:extLst>
      <p:ext uri="{BB962C8B-B14F-4D97-AF65-F5344CB8AC3E}">
        <p14:creationId xmlns:p14="http://schemas.microsoft.com/office/powerpoint/2010/main" val="401865171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a:extLst>
              <a:ext uri="{C183D7F6-B498-43B3-948B-1728B52AA6E4}">
                <adec:decorative xmlns:adec="http://schemas.microsoft.com/office/drawing/2017/decorative" val="0"/>
              </a:ext>
            </a:extLst>
          </p:cNvPr>
          <p:cNvSpPr>
            <a:spLocks noGrp="1"/>
          </p:cNvSpPr>
          <p:nvPr>
            <p:ph type="title"/>
          </p:nvPr>
        </p:nvSpPr>
        <p:spPr>
          <a:xfrm>
            <a:off x="630237" y="539748"/>
            <a:ext cx="3366578" cy="2052640"/>
          </a:xfrm>
        </p:spPr>
        <p:txBody>
          <a:bodyPr/>
          <a:lstStyle/>
          <a:p>
            <a:r>
              <a:rPr lang="en-US" dirty="0">
                <a:solidFill>
                  <a:srgbClr val="EB652E"/>
                </a:solidFill>
              </a:rPr>
              <a:t>People say Generation X had the most opportunities… while the Silent Generation lost out</a:t>
            </a:r>
          </a:p>
        </p:txBody>
      </p:sp>
      <p:sp>
        <p:nvSpPr>
          <p:cNvPr id="15" name="Text Placeholder 4">
            <a:extLst>
              <a:ext uri="{FF2B5EF4-FFF2-40B4-BE49-F238E27FC236}">
                <a16:creationId xmlns:a16="http://schemas.microsoft.com/office/drawing/2014/main" id="{F169F8F5-8D11-47DC-B435-880D5051FA59}"/>
              </a:ext>
              <a:ext uri="{C183D7F6-B498-43B3-948B-1728B52AA6E4}">
                <adec:decorative xmlns:adec="http://schemas.microsoft.com/office/drawing/2017/decorative" val="0"/>
              </a:ext>
            </a:extLst>
          </p:cNvPr>
          <p:cNvSpPr txBox="1">
            <a:spLocks/>
          </p:cNvSpPr>
          <p:nvPr/>
        </p:nvSpPr>
        <p:spPr>
          <a:xfrm>
            <a:off x="630237" y="2884038"/>
            <a:ext cx="3060700" cy="4567886"/>
          </a:xfrm>
          <a:prstGeom prst="rect">
            <a:avLst/>
          </a:prstGeom>
        </p:spPr>
        <p:txBody>
          <a:bodyPr vert="horz" lIns="0" tIns="0" rIns="0" bIns="0" numCol="1" spcCol="180000" rtlCol="0">
            <a:normAutofit/>
          </a:bodyPr>
          <a:lstStyle>
            <a:lvl1pPr marL="0" indent="1588" algn="l" defTabSz="877732" rtl="0" eaLnBrk="1" latinLnBrk="0" hangingPunct="1">
              <a:spcBef>
                <a:spcPts val="600"/>
              </a:spcBef>
              <a:spcAft>
                <a:spcPts val="300"/>
              </a:spcAft>
              <a:buClrTx/>
              <a:buSzPct val="75000"/>
              <a:buFont typeface="Wingdings" pitchFamily="2" charset="2"/>
              <a:buNone/>
              <a:defRPr sz="1200" kern="1200">
                <a:solidFill>
                  <a:schemeClr val="tx1">
                    <a:lumMod val="65000"/>
                    <a:lumOff val="35000"/>
                  </a:schemeClr>
                </a:solidFill>
                <a:latin typeface="+mn-lt"/>
                <a:ea typeface="+mn-ea"/>
                <a:cs typeface="+mn-cs"/>
              </a:defRPr>
            </a:lvl1pPr>
            <a:lvl2pPr marL="269875" indent="-90488"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2pPr>
            <a:lvl3pPr marL="544513" indent="-92075"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3pPr>
            <a:lvl4pPr marL="890588" indent="-82550"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4pPr>
            <a:lvl5pPr marL="1165225" indent="-80963"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5pPr>
            <a:lvl6pPr marL="2413764"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852630"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91496"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30362"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People born in the 1960s and 1970s, who are sometimes referred to as Generation X, are believed to have had the most opportunities to move up in society (24%) and the most freedom to do what they wanted in life (27%).</a:t>
            </a:r>
          </a:p>
          <a:p>
            <a:r>
              <a:rPr lang="en-US" dirty="0"/>
              <a:t>People born since the year 2000 (known as Generation Z) are also considered to have had the most freedom (27%) along with the best educational opportunities (30%). </a:t>
            </a:r>
          </a:p>
          <a:p>
            <a:r>
              <a:rPr lang="en-US" dirty="0"/>
              <a:t>People born before WW2 (the Silent Generation) are considered to have had the least opportunities in terms of ability to move up in society (1%), education (1%) and freedom (2%).</a:t>
            </a:r>
          </a:p>
          <a:p>
            <a:r>
              <a:rPr lang="en-GB" dirty="0"/>
              <a:t>A small percentage say that there is no real difference across the generations.</a:t>
            </a:r>
          </a:p>
        </p:txBody>
      </p:sp>
      <p:graphicFrame>
        <p:nvGraphicFramePr>
          <p:cNvPr id="16" name="Content Placeholder 8" descr="Graph of which generation people feel has had the most opportunity to move up in Society.&#10;&#10;Graph shows 24% of respondents thought people born in the 1960's and 1970's (Generation X) had the most opportunity (24%).">
            <a:extLst>
              <a:ext uri="{FF2B5EF4-FFF2-40B4-BE49-F238E27FC236}">
                <a16:creationId xmlns:a16="http://schemas.microsoft.com/office/drawing/2014/main" id="{2C2F82B0-0441-43F7-BD4E-3A5D331BDE46}"/>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008778305"/>
              </p:ext>
            </p:extLst>
          </p:nvPr>
        </p:nvGraphicFramePr>
        <p:xfrm>
          <a:off x="4155462" y="261739"/>
          <a:ext cx="6433522" cy="24830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ontent Placeholder 8" descr="Graph of which generation people feel has had the most freedom to do what they wanted in life. 27% of UK adults thought Generation X and Generation Z had the most freedom. ">
            <a:extLst>
              <a:ext uri="{FF2B5EF4-FFF2-40B4-BE49-F238E27FC236}">
                <a16:creationId xmlns:a16="http://schemas.microsoft.com/office/drawing/2014/main" id="{69ADA259-F846-40EA-A4AD-D0C625CD2EBD}"/>
              </a:ext>
            </a:extLst>
          </p:cNvPr>
          <p:cNvGraphicFramePr>
            <a:graphicFrameLocks/>
          </p:cNvGraphicFramePr>
          <p:nvPr>
            <p:extLst>
              <p:ext uri="{D42A27DB-BD31-4B8C-83A1-F6EECF244321}">
                <p14:modId xmlns:p14="http://schemas.microsoft.com/office/powerpoint/2010/main" val="268460492"/>
              </p:ext>
            </p:extLst>
          </p:nvPr>
        </p:nvGraphicFramePr>
        <p:xfrm>
          <a:off x="4155462" y="2756099"/>
          <a:ext cx="6433522" cy="20661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8" descr="Graph of which generation people feel had the best educational opportunities. 30% cited those born since the year 2000 (Generation Z)."/>
          <p:cNvGraphicFramePr>
            <a:graphicFrameLocks/>
          </p:cNvGraphicFramePr>
          <p:nvPr>
            <p:extLst>
              <p:ext uri="{D42A27DB-BD31-4B8C-83A1-F6EECF244321}">
                <p14:modId xmlns:p14="http://schemas.microsoft.com/office/powerpoint/2010/main" val="2880030414"/>
              </p:ext>
            </p:extLst>
          </p:nvPr>
        </p:nvGraphicFramePr>
        <p:xfrm>
          <a:off x="4075856" y="5244353"/>
          <a:ext cx="6433523" cy="176471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ontent Placeholder 8">
            <a:extLst>
              <a:ext uri="{FF2B5EF4-FFF2-40B4-BE49-F238E27FC236}">
                <a16:creationId xmlns:a16="http://schemas.microsoft.com/office/drawing/2014/main" id="{0AC0E965-6847-4AC6-BA85-BE2FEA64C2A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144974954"/>
              </p:ext>
            </p:extLst>
          </p:nvPr>
        </p:nvGraphicFramePr>
        <p:xfrm>
          <a:off x="4155461" y="4956769"/>
          <a:ext cx="6433523" cy="2204701"/>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a:extLst>
              <a:ext uri="{FF2B5EF4-FFF2-40B4-BE49-F238E27FC236}">
                <a16:creationId xmlns:a16="http://schemas.microsoft.com/office/drawing/2014/main" id="{4F7DA5D7-C284-4F05-BEB8-9A49F0F1D387}"/>
              </a:ext>
            </a:extLst>
          </p:cNvPr>
          <p:cNvSpPr txBox="1"/>
          <p:nvPr/>
        </p:nvSpPr>
        <p:spPr>
          <a:xfrm>
            <a:off x="557420" y="6974144"/>
            <a:ext cx="9487436" cy="215444"/>
          </a:xfrm>
          <a:prstGeom prst="rect">
            <a:avLst/>
          </a:prstGeom>
        </p:spPr>
        <p:txBody>
          <a:bodyPr wrap="square" rtlCol="0" anchor="ctr" anchorCtr="0">
            <a:spAutoFit/>
          </a:bodyPr>
          <a:lstStyle/>
          <a:p>
            <a:r>
              <a:rPr lang="en-GB" sz="800" dirty="0">
                <a:solidFill>
                  <a:schemeClr val="tx1">
                    <a:lumMod val="65000"/>
                    <a:lumOff val="35000"/>
                  </a:schemeClr>
                </a:solidFill>
              </a:rPr>
              <a:t>Sample size 4693 adults in UK. Fieldwork: 27</a:t>
            </a:r>
            <a:r>
              <a:rPr lang="en-GB" sz="800" baseline="30000" dirty="0">
                <a:solidFill>
                  <a:schemeClr val="tx1">
                    <a:lumMod val="65000"/>
                    <a:lumOff val="35000"/>
                  </a:schemeClr>
                </a:solidFill>
              </a:rPr>
              <a:t>th</a:t>
            </a:r>
            <a:r>
              <a:rPr lang="en-GB" sz="800" dirty="0">
                <a:solidFill>
                  <a:schemeClr val="tx1">
                    <a:lumMod val="65000"/>
                    <a:lumOff val="35000"/>
                  </a:schemeClr>
                </a:solidFill>
              </a:rPr>
              <a:t> January – 1</a:t>
            </a:r>
            <a:r>
              <a:rPr lang="en-GB" sz="800" baseline="30000" dirty="0">
                <a:solidFill>
                  <a:schemeClr val="tx1">
                    <a:lumMod val="65000"/>
                    <a:lumOff val="35000"/>
                  </a:schemeClr>
                </a:solidFill>
              </a:rPr>
              <a:t>st</a:t>
            </a:r>
            <a:r>
              <a:rPr lang="en-GB" sz="800" dirty="0">
                <a:solidFill>
                  <a:schemeClr val="tx1">
                    <a:lumMod val="65000"/>
                    <a:lumOff val="35000"/>
                  </a:schemeClr>
                </a:solidFill>
              </a:rPr>
              <a:t> February 2021.</a:t>
            </a:r>
          </a:p>
        </p:txBody>
      </p:sp>
      <p:graphicFrame>
        <p:nvGraphicFramePr>
          <p:cNvPr id="14" name="Content Placeholder 8">
            <a:extLst>
              <a:ext uri="{FF2B5EF4-FFF2-40B4-BE49-F238E27FC236}">
                <a16:creationId xmlns:a16="http://schemas.microsoft.com/office/drawing/2014/main" id="{F607FA4D-2D5F-47B6-AB26-165C0FAC9153}"/>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548081585"/>
              </p:ext>
            </p:extLst>
          </p:nvPr>
        </p:nvGraphicFramePr>
        <p:xfrm>
          <a:off x="4075856" y="3166852"/>
          <a:ext cx="6433522" cy="1531332"/>
        </p:xfrm>
        <a:graphic>
          <a:graphicData uri="http://schemas.openxmlformats.org/drawingml/2006/chart">
            <c:chart xmlns:c="http://schemas.openxmlformats.org/drawingml/2006/chart" xmlns:r="http://schemas.openxmlformats.org/officeDocument/2006/relationships" r:id="rId6"/>
          </a:graphicData>
        </a:graphic>
      </p:graphicFrame>
      <p:sp>
        <p:nvSpPr>
          <p:cNvPr id="2" name="Slide Number Placeholder 1">
            <a:extLst>
              <a:ext uri="{FF2B5EF4-FFF2-40B4-BE49-F238E27FC236}">
                <a16:creationId xmlns:a16="http://schemas.microsoft.com/office/drawing/2014/main" id="{068F0E80-84AD-4DEF-9DE0-AAEF389CCA15}"/>
              </a:ext>
            </a:extLst>
          </p:cNvPr>
          <p:cNvSpPr>
            <a:spLocks noGrp="1"/>
          </p:cNvSpPr>
          <p:nvPr>
            <p:ph type="sldNum" sz="quarter" idx="11"/>
          </p:nvPr>
        </p:nvSpPr>
        <p:spPr/>
        <p:txBody>
          <a:bodyPr/>
          <a:lstStyle/>
          <a:p>
            <a:fld id="{2EABE287-61B3-43B4-9C32-8BB54FC1D647}" type="slidenum">
              <a:rPr lang="en-GB" smtClean="0"/>
              <a:pPr/>
              <a:t>29</a:t>
            </a:fld>
            <a:endParaRPr lang="en-GB" dirty="0"/>
          </a:p>
        </p:txBody>
      </p:sp>
    </p:spTree>
    <p:extLst>
      <p:ext uri="{BB962C8B-B14F-4D97-AF65-F5344CB8AC3E}">
        <p14:creationId xmlns:p14="http://schemas.microsoft.com/office/powerpoint/2010/main" val="1475115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0151" y="424869"/>
            <a:ext cx="3060701" cy="2052640"/>
          </a:xfrm>
        </p:spPr>
        <p:txBody>
          <a:bodyPr/>
          <a:lstStyle/>
          <a:p>
            <a:r>
              <a:rPr lang="en-GB" dirty="0">
                <a:solidFill>
                  <a:srgbClr val="EB652E"/>
                </a:solidFill>
              </a:rPr>
              <a:t>Foreword</a:t>
            </a:r>
          </a:p>
        </p:txBody>
      </p:sp>
      <p:sp>
        <p:nvSpPr>
          <p:cNvPr id="5" name="Text Placeholder 4">
            <a:extLst>
              <a:ext uri="{C183D7F6-B498-43B3-948B-1728B52AA6E4}">
                <adec:decorative xmlns:adec="http://schemas.microsoft.com/office/drawing/2017/decorative" val="0"/>
              </a:ext>
            </a:extLst>
          </p:cNvPr>
          <p:cNvSpPr>
            <a:spLocks noGrp="1"/>
          </p:cNvSpPr>
          <p:nvPr>
            <p:ph type="body" sz="quarter" idx="15"/>
          </p:nvPr>
        </p:nvSpPr>
        <p:spPr>
          <a:xfrm>
            <a:off x="3289517" y="524969"/>
            <a:ext cx="6437313" cy="6511323"/>
          </a:xfrm>
          <a:solidFill>
            <a:schemeClr val="bg1"/>
          </a:solidFill>
        </p:spPr>
        <p:txBody>
          <a:bodyPr numCol="1">
            <a:noAutofit/>
          </a:bodyPr>
          <a:lstStyle/>
          <a:p>
            <a:pPr marL="498475" lvl="1" indent="0" hangingPunct="0">
              <a:spcAft>
                <a:spcPts val="1200"/>
              </a:spcAft>
              <a:buNone/>
              <a:tabLst>
                <a:tab pos="457200" algn="l"/>
                <a:tab pos="457200" algn="l"/>
              </a:tabLst>
            </a:pPr>
            <a:r>
              <a:rPr lang="en-GB" b="1" dirty="0"/>
              <a:t>Everyone’s lives have been turned upside down in the last year but those from disadvantaged backgrounds have fared so much the worst. More likely to lose their jobs, miss out on home schooling or fail to get an apprenticeship, they are also more likely to be in front line jobs and at greater risk of catching the virus.</a:t>
            </a:r>
          </a:p>
          <a:p>
            <a:pPr marL="498475" lvl="1" indent="0" hangingPunct="0">
              <a:spcAft>
                <a:spcPts val="1200"/>
              </a:spcAft>
              <a:buNone/>
              <a:tabLst>
                <a:tab pos="457200" algn="l"/>
                <a:tab pos="457200" algn="l"/>
              </a:tabLst>
            </a:pPr>
            <a:r>
              <a:rPr lang="en-GB" dirty="0"/>
              <a:t>Our latest Social Mobility Barometer 2021 surveys 4,693 UK adults and gives a timely snapshot of perceptions of where the pandemic has impacted most, who has suffered and what needs to be done by government and others. It reveals that most people think that COVID-19 has had the biggest impact on mental health (55%) and social interaction (44%) but also that the pandemic has led to even greater social inequality.</a:t>
            </a:r>
          </a:p>
          <a:p>
            <a:pPr marL="498475" lvl="1" indent="0" hangingPunct="0">
              <a:spcAft>
                <a:spcPts val="1200"/>
              </a:spcAft>
              <a:buNone/>
              <a:tabLst>
                <a:tab pos="457200" algn="l"/>
                <a:tab pos="457200" algn="l"/>
              </a:tabLst>
            </a:pPr>
            <a:r>
              <a:rPr lang="en-GB" dirty="0"/>
              <a:t>The YouGov poll shows that over half (56%) of all adults in the UK think that social inequality has increased as a result of the pandemic. Almost four fifths (79%) of adults believe there is now a large gap between social classes in Britain with 34% stating that it’s a very large gap.</a:t>
            </a:r>
          </a:p>
          <a:p>
            <a:pPr marL="498475" lvl="1" indent="0" hangingPunct="0">
              <a:spcAft>
                <a:spcPts val="1200"/>
              </a:spcAft>
              <a:buNone/>
              <a:tabLst>
                <a:tab pos="457200" algn="l"/>
                <a:tab pos="457200" algn="l"/>
              </a:tabLst>
            </a:pPr>
            <a:r>
              <a:rPr lang="en-GB" dirty="0"/>
              <a:t>In 2019, our State of the Nation report revealed that social mobility had stagnated for at least four years, with big increases in child poverty since 2012. Now without urgent, targeted action, social mobility looks set to go backwards and the attainment gap between the wealthy and disadvantaged will grow ever wider.</a:t>
            </a:r>
          </a:p>
          <a:p>
            <a:pPr marL="498475" lvl="1" indent="0" hangingPunct="0">
              <a:spcAft>
                <a:spcPts val="1200"/>
              </a:spcAft>
              <a:buNone/>
              <a:tabLst>
                <a:tab pos="457200" algn="l"/>
                <a:tab pos="457200" algn="l"/>
              </a:tabLst>
            </a:pPr>
            <a:r>
              <a:rPr lang="en-GB" dirty="0"/>
              <a:t>The respondents say that boosting employment (47%) and addressing people’s mental health (46%) should be the top priorities for the government’s recovery programme, followed by access to education (33%). Schools, employers and government all have their part to play. The Commission has recently called for more digital access for children, extra teaching hours to allow pupils to catch up and more opportunities for apprenticeships – all of which help disadvantaged families. </a:t>
            </a:r>
          </a:p>
          <a:p>
            <a:pPr marL="498475" lvl="1" indent="0" hangingPunct="0">
              <a:spcAft>
                <a:spcPts val="1200"/>
              </a:spcAft>
              <a:buNone/>
              <a:tabLst>
                <a:tab pos="457200" algn="l"/>
                <a:tab pos="457200" algn="l"/>
              </a:tabLst>
            </a:pPr>
            <a:r>
              <a:rPr lang="en-GB" dirty="0">
                <a:effectLst/>
                <a:ea typeface="Times New Roman" panose="02020603050405020304" pitchFamily="18" charset="0"/>
                <a:cs typeface="Times New Roman" panose="02020603050405020304" pitchFamily="18" charset="0"/>
              </a:rPr>
              <a:t>Regional differences in perception are also apparent, despite the national reach of the pandemic. Over a third (35%) of those living in the North of England felt COVID-19 had impacted on employment in their area more than other parts of the country, while only 17% said the same in </a:t>
            </a:r>
            <a:r>
              <a:rPr lang="en-GB" dirty="0">
                <a:ea typeface="Times New Roman" panose="02020603050405020304" pitchFamily="18" charset="0"/>
                <a:cs typeface="Times New Roman" panose="02020603050405020304" pitchFamily="18" charset="0"/>
              </a:rPr>
              <a:t>parts of the </a:t>
            </a:r>
            <a:r>
              <a:rPr lang="en-GB" dirty="0">
                <a:effectLst/>
                <a:ea typeface="Times New Roman" panose="02020603050405020304" pitchFamily="18" charset="0"/>
                <a:cs typeface="Times New Roman" panose="02020603050405020304" pitchFamily="18" charset="0"/>
              </a:rPr>
              <a:t>South.</a:t>
            </a:r>
          </a:p>
          <a:p>
            <a:pPr marL="179387" lvl="1" indent="0" hangingPunct="0">
              <a:buNone/>
            </a:pPr>
            <a:r>
              <a:rPr lang="en-GB" dirty="0">
                <a:effectLst/>
                <a:ea typeface="Times New Roman" panose="02020603050405020304" pitchFamily="18" charset="0"/>
                <a:cs typeface="Times New Roman" panose="02020603050405020304" pitchFamily="18" charset="0"/>
              </a:rPr>
              <a:t> </a:t>
            </a:r>
          </a:p>
          <a:p>
            <a:pPr indent="0">
              <a:buClr>
                <a:schemeClr val="accent4"/>
              </a:buClr>
            </a:pPr>
            <a:endParaRPr lang="en-GB" dirty="0">
              <a:ea typeface="Times New Roman" panose="02020603050405020304" pitchFamily="18" charset="0"/>
            </a:endParaRPr>
          </a:p>
          <a:p>
            <a:pPr indent="0">
              <a:buClr>
                <a:schemeClr val="accent4"/>
              </a:buClr>
            </a:pPr>
            <a:endParaRPr lang="en-GB" dirty="0">
              <a:ea typeface="Times New Roman" panose="02020603050405020304" pitchFamily="18" charset="0"/>
            </a:endParaRPr>
          </a:p>
          <a:p>
            <a:pPr indent="0">
              <a:buClr>
                <a:schemeClr val="accent4"/>
              </a:buClr>
            </a:pPr>
            <a:endParaRPr lang="en-GB" dirty="0">
              <a:ea typeface="Times New Roman" panose="02020603050405020304" pitchFamily="18" charset="0"/>
            </a:endParaRPr>
          </a:p>
          <a:p>
            <a:pPr indent="0">
              <a:buClr>
                <a:schemeClr val="accent4"/>
              </a:buClr>
            </a:pPr>
            <a:endParaRPr lang="en-GB" dirty="0">
              <a:ea typeface="Times New Roman" panose="02020603050405020304" pitchFamily="18" charset="0"/>
            </a:endParaRPr>
          </a:p>
          <a:p>
            <a:pPr indent="0">
              <a:buClr>
                <a:schemeClr val="accent4"/>
              </a:buClr>
            </a:pPr>
            <a:endParaRPr lang="en-GB" dirty="0">
              <a:ea typeface="Times New Roman" panose="02020603050405020304" pitchFamily="18" charset="0"/>
            </a:endParaRPr>
          </a:p>
          <a:p>
            <a:pPr indent="0">
              <a:buClr>
                <a:schemeClr val="accent4"/>
              </a:buClr>
            </a:pPr>
            <a:endParaRPr lang="en-GB" dirty="0">
              <a:ea typeface="Times New Roman" panose="02020603050405020304" pitchFamily="18" charset="0"/>
            </a:endParaRPr>
          </a:p>
          <a:p>
            <a:pPr marL="171450" indent="-171450">
              <a:buClr>
                <a:schemeClr val="accent4"/>
              </a:buClr>
              <a:buFont typeface="Arial" panose="020B0604020202020204" pitchFamily="34" charset="0"/>
              <a:buChar char="•"/>
            </a:pPr>
            <a:endParaRPr lang="en-GB" dirty="0">
              <a:ea typeface="Times New Roman" panose="02020603050405020304" pitchFamily="18" charset="0"/>
            </a:endParaRPr>
          </a:p>
          <a:p>
            <a:pPr indent="0">
              <a:buClr>
                <a:schemeClr val="accent4"/>
              </a:buClr>
            </a:pPr>
            <a:endParaRPr lang="en-GB" dirty="0">
              <a:ea typeface="Times New Roman" panose="02020603050405020304" pitchFamily="18" charset="0"/>
            </a:endParaRPr>
          </a:p>
          <a:p>
            <a:pPr indent="0">
              <a:buClr>
                <a:schemeClr val="accent4"/>
              </a:buClr>
            </a:pPr>
            <a:endParaRPr lang="en-GB" dirty="0">
              <a:ea typeface="Times New Roman" panose="02020603050405020304" pitchFamily="18" charset="0"/>
            </a:endParaRPr>
          </a:p>
          <a:p>
            <a:pPr indent="0">
              <a:buClr>
                <a:schemeClr val="accent4"/>
              </a:buClr>
            </a:pPr>
            <a:endParaRPr lang="en-GB" dirty="0">
              <a:ea typeface="Times New Roman" panose="02020603050405020304" pitchFamily="18" charset="0"/>
            </a:endParaRPr>
          </a:p>
          <a:p>
            <a:pPr indent="0">
              <a:buClr>
                <a:schemeClr val="accent4"/>
              </a:buClr>
            </a:pPr>
            <a:endParaRPr lang="en-GB" dirty="0">
              <a:ea typeface="Times New Roman" panose="02020603050405020304" pitchFamily="18" charset="0"/>
            </a:endParaRPr>
          </a:p>
          <a:p>
            <a:pPr indent="0">
              <a:buClr>
                <a:schemeClr val="accent4"/>
              </a:buClr>
            </a:pPr>
            <a:endParaRPr lang="en-GB" dirty="0">
              <a:ea typeface="Times New Roman" panose="02020603050405020304" pitchFamily="18" charset="0"/>
            </a:endParaRPr>
          </a:p>
          <a:p>
            <a:pPr indent="0">
              <a:buClr>
                <a:schemeClr val="accent4"/>
              </a:buClr>
            </a:pPr>
            <a:endParaRPr lang="en-GB" dirty="0">
              <a:ea typeface="Times New Roman" panose="02020603050405020304" pitchFamily="18" charset="0"/>
            </a:endParaRPr>
          </a:p>
          <a:p>
            <a:pPr indent="0">
              <a:buClr>
                <a:schemeClr val="accent4"/>
              </a:buClr>
            </a:pPr>
            <a:endParaRPr lang="en-GB" dirty="0">
              <a:ea typeface="Times New Roman" panose="02020603050405020304" pitchFamily="18" charset="0"/>
            </a:endParaRPr>
          </a:p>
          <a:p>
            <a:pPr indent="0">
              <a:buClr>
                <a:schemeClr val="accent4"/>
              </a:buClr>
            </a:pPr>
            <a:endParaRPr lang="en-GB" dirty="0">
              <a:ea typeface="Times New Roman" panose="02020603050405020304" pitchFamily="18" charset="0"/>
            </a:endParaRPr>
          </a:p>
          <a:p>
            <a:pPr indent="0">
              <a:buClr>
                <a:schemeClr val="accent4"/>
              </a:buClr>
            </a:pPr>
            <a:endParaRPr lang="en-GB" dirty="0">
              <a:ea typeface="Times New Roman" panose="02020603050405020304" pitchFamily="18" charset="0"/>
            </a:endParaRPr>
          </a:p>
          <a:p>
            <a:pPr indent="0">
              <a:buClr>
                <a:schemeClr val="accent4"/>
              </a:buClr>
            </a:pPr>
            <a:endParaRPr lang="en-GB" dirty="0">
              <a:ea typeface="Times New Roman" panose="02020603050405020304" pitchFamily="18" charset="0"/>
            </a:endParaRPr>
          </a:p>
          <a:p>
            <a:pPr indent="0">
              <a:buClr>
                <a:schemeClr val="accent4"/>
              </a:buClr>
            </a:pPr>
            <a:endParaRPr lang="en-GB" dirty="0">
              <a:ea typeface="Times New Roman" panose="02020603050405020304" pitchFamily="18" charset="0"/>
            </a:endParaRPr>
          </a:p>
          <a:p>
            <a:pPr indent="0">
              <a:buClr>
                <a:schemeClr val="accent4"/>
              </a:buClr>
            </a:pPr>
            <a:endParaRPr lang="en-GB" dirty="0">
              <a:ea typeface="Times New Roman" panose="02020603050405020304" pitchFamily="18" charset="0"/>
            </a:endParaRPr>
          </a:p>
          <a:p>
            <a:pPr indent="0">
              <a:buClr>
                <a:schemeClr val="accent4"/>
              </a:buClr>
            </a:pPr>
            <a:endParaRPr lang="en-GB" dirty="0">
              <a:ea typeface="Times New Roman" panose="02020603050405020304" pitchFamily="18" charset="0"/>
            </a:endParaRPr>
          </a:p>
          <a:p>
            <a:pPr indent="0">
              <a:buClr>
                <a:schemeClr val="accent4"/>
              </a:buClr>
            </a:pPr>
            <a:endParaRPr lang="en-GB" dirty="0">
              <a:ea typeface="Times New Roman" panose="02020603050405020304" pitchFamily="18" charset="0"/>
            </a:endParaRPr>
          </a:p>
          <a:p>
            <a:pPr indent="0">
              <a:buClr>
                <a:schemeClr val="accent4"/>
              </a:buClr>
            </a:pPr>
            <a:r>
              <a:rPr lang="en-GB" dirty="0">
                <a:ea typeface="Times New Roman" panose="02020603050405020304" pitchFamily="18" charset="0"/>
              </a:rPr>
              <a:t>Steven Cooper and Sandra Wallace</a:t>
            </a:r>
          </a:p>
          <a:p>
            <a:pPr indent="0">
              <a:buClr>
                <a:schemeClr val="accent4"/>
              </a:buClr>
            </a:pPr>
            <a:r>
              <a:rPr lang="en-GB" b="1" dirty="0">
                <a:ea typeface="Times New Roman" panose="02020603050405020304" pitchFamily="18" charset="0"/>
              </a:rPr>
              <a:t>Interim Co-Chairs</a:t>
            </a:r>
          </a:p>
          <a:p>
            <a:pPr hangingPunct="0"/>
            <a:endParaRPr lang="en-GB" dirty="0">
              <a:ea typeface="Times New Roman" panose="02020603050405020304" pitchFamily="18" charset="0"/>
            </a:endParaRPr>
          </a:p>
        </p:txBody>
      </p:sp>
      <p:sp>
        <p:nvSpPr>
          <p:cNvPr id="2" name="Slide Number Placeholder 1">
            <a:extLst>
              <a:ext uri="{FF2B5EF4-FFF2-40B4-BE49-F238E27FC236}">
                <a16:creationId xmlns:a16="http://schemas.microsoft.com/office/drawing/2014/main" id="{65113967-9A67-43BD-8C46-16778E8F5347}"/>
              </a:ext>
            </a:extLst>
          </p:cNvPr>
          <p:cNvSpPr>
            <a:spLocks noGrp="1"/>
          </p:cNvSpPr>
          <p:nvPr>
            <p:ph type="sldNum" sz="quarter" idx="11"/>
          </p:nvPr>
        </p:nvSpPr>
        <p:spPr/>
        <p:txBody>
          <a:bodyPr/>
          <a:lstStyle/>
          <a:p>
            <a:fld id="{2EABE287-61B3-43B4-9C32-8BB54FC1D647}" type="slidenum">
              <a:rPr lang="en-GB" smtClean="0"/>
              <a:pPr/>
              <a:t>3</a:t>
            </a:fld>
            <a:endParaRPr lang="en-GB" dirty="0"/>
          </a:p>
        </p:txBody>
      </p:sp>
    </p:spTree>
    <p:extLst>
      <p:ext uri="{BB962C8B-B14F-4D97-AF65-F5344CB8AC3E}">
        <p14:creationId xmlns:p14="http://schemas.microsoft.com/office/powerpoint/2010/main" val="3699633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p:cNvSpPr>
            <a:spLocks noGrp="1"/>
          </p:cNvSpPr>
          <p:nvPr>
            <p:ph type="title"/>
          </p:nvPr>
        </p:nvSpPr>
        <p:spPr>
          <a:xfrm>
            <a:off x="630238" y="407213"/>
            <a:ext cx="3060700" cy="2052640"/>
          </a:xfrm>
        </p:spPr>
        <p:txBody>
          <a:bodyPr/>
          <a:lstStyle/>
          <a:p>
            <a:r>
              <a:rPr lang="en-US" dirty="0">
                <a:solidFill>
                  <a:srgbClr val="EB652E"/>
                </a:solidFill>
              </a:rPr>
              <a:t>Generation Z is thought to have experienced the highest standard of living</a:t>
            </a:r>
            <a:br>
              <a:rPr lang="en-US" dirty="0">
                <a:solidFill>
                  <a:srgbClr val="EB652E"/>
                </a:solidFill>
              </a:rPr>
            </a:br>
            <a:br>
              <a:rPr lang="en-US" dirty="0">
                <a:solidFill>
                  <a:srgbClr val="EB652E"/>
                </a:solidFill>
              </a:rPr>
            </a:br>
            <a:endParaRPr lang="en-US" dirty="0">
              <a:solidFill>
                <a:srgbClr val="EB652E"/>
              </a:solidFill>
            </a:endParaRPr>
          </a:p>
        </p:txBody>
      </p:sp>
      <p:sp>
        <p:nvSpPr>
          <p:cNvPr id="15" name="Text Placeholder 4">
            <a:extLst>
              <a:ext uri="{FF2B5EF4-FFF2-40B4-BE49-F238E27FC236}">
                <a16:creationId xmlns:a16="http://schemas.microsoft.com/office/drawing/2014/main" id="{F169F8F5-8D11-47DC-B435-880D5051FA59}"/>
              </a:ext>
            </a:extLst>
          </p:cNvPr>
          <p:cNvSpPr txBox="1">
            <a:spLocks/>
          </p:cNvSpPr>
          <p:nvPr/>
        </p:nvSpPr>
        <p:spPr>
          <a:xfrm>
            <a:off x="630238" y="2758004"/>
            <a:ext cx="3060700" cy="4011009"/>
          </a:xfrm>
          <a:prstGeom prst="rect">
            <a:avLst/>
          </a:prstGeom>
        </p:spPr>
        <p:txBody>
          <a:bodyPr vert="horz" lIns="0" tIns="0" rIns="0" bIns="0" numCol="1" spcCol="180000" rtlCol="0">
            <a:normAutofit/>
          </a:bodyPr>
          <a:lstStyle>
            <a:lvl1pPr marL="0" indent="1588" algn="l" defTabSz="877732" rtl="0" eaLnBrk="1" latinLnBrk="0" hangingPunct="1">
              <a:spcBef>
                <a:spcPts val="600"/>
              </a:spcBef>
              <a:spcAft>
                <a:spcPts val="300"/>
              </a:spcAft>
              <a:buClrTx/>
              <a:buSzPct val="75000"/>
              <a:buFont typeface="Wingdings" pitchFamily="2" charset="2"/>
              <a:buNone/>
              <a:defRPr sz="1200" kern="1200">
                <a:solidFill>
                  <a:schemeClr val="tx1">
                    <a:lumMod val="65000"/>
                    <a:lumOff val="35000"/>
                  </a:schemeClr>
                </a:solidFill>
                <a:latin typeface="+mn-lt"/>
                <a:ea typeface="+mn-ea"/>
                <a:cs typeface="+mn-cs"/>
              </a:defRPr>
            </a:lvl1pPr>
            <a:lvl2pPr marL="269875" indent="-90488"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2pPr>
            <a:lvl3pPr marL="544513" indent="-92075"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3pPr>
            <a:lvl4pPr marL="890588" indent="-82550"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4pPr>
            <a:lvl5pPr marL="1165225" indent="-80963"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5pPr>
            <a:lvl6pPr marL="2413764"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852630"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91496"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30362"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The generation born since the year 2000 (also known as Generation Z) is thought to have experienced the highest standards of living (24%). A similar proportion (22%) believe that the highest standards have been enjoyed by people born in the 60s and 70s (Generation X). </a:t>
            </a:r>
          </a:p>
          <a:p>
            <a:r>
              <a:rPr lang="en-US" dirty="0"/>
              <a:t>Generation X is most likely to be thought of as having the best financial situation overall (25%), followed by Generation Y, who were born in the 1980s and 90s (20%) and Baby Boomers who were born in the 1940s and 50s (19%).</a:t>
            </a:r>
            <a:r>
              <a:rPr lang="en-GB" dirty="0"/>
              <a:t> </a:t>
            </a:r>
          </a:p>
          <a:p>
            <a:r>
              <a:rPr lang="en-US" dirty="0"/>
              <a:t>The most disadvantaged cohort is thought to be the Silent Generation, who were born before the Second World War – they received the lowest scores on all three measures. </a:t>
            </a:r>
            <a:endParaRPr lang="en-GB" dirty="0"/>
          </a:p>
          <a:p>
            <a:pPr algn="just"/>
            <a:endParaRPr lang="en-GB" dirty="0"/>
          </a:p>
        </p:txBody>
      </p:sp>
      <p:graphicFrame>
        <p:nvGraphicFramePr>
          <p:cNvPr id="14" name="Content Placeholder 8" descr="Graph of which generation people think experienced the highest standard of living.&#10;24% said those born since the year 2000 (Generation Z).&#10;">
            <a:extLst>
              <a:ext uri="{FF2B5EF4-FFF2-40B4-BE49-F238E27FC236}">
                <a16:creationId xmlns:a16="http://schemas.microsoft.com/office/drawing/2014/main" id="{F607FA4D-2D5F-47B6-AB26-165C0FAC9153}"/>
              </a:ext>
            </a:extLst>
          </p:cNvPr>
          <p:cNvGraphicFramePr>
            <a:graphicFrameLocks/>
          </p:cNvGraphicFramePr>
          <p:nvPr>
            <p:extLst>
              <p:ext uri="{D42A27DB-BD31-4B8C-83A1-F6EECF244321}">
                <p14:modId xmlns:p14="http://schemas.microsoft.com/office/powerpoint/2010/main" val="2201584549"/>
              </p:ext>
            </p:extLst>
          </p:nvPr>
        </p:nvGraphicFramePr>
        <p:xfrm>
          <a:off x="4151558" y="164555"/>
          <a:ext cx="6307033" cy="22331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7" name="Content Placeholder 8" descr="Graph of which generation people feel was the most able to access good housing. 33% said people born in the 1960's and 1970's (Generation X).&#10;&#10;"/>
          <p:cNvGraphicFramePr>
            <a:graphicFrameLocks/>
          </p:cNvGraphicFramePr>
          <p:nvPr>
            <p:extLst>
              <p:ext uri="{D42A27DB-BD31-4B8C-83A1-F6EECF244321}">
                <p14:modId xmlns:p14="http://schemas.microsoft.com/office/powerpoint/2010/main" val="2546720229"/>
              </p:ext>
            </p:extLst>
          </p:nvPr>
        </p:nvGraphicFramePr>
        <p:xfrm>
          <a:off x="4157806" y="2352532"/>
          <a:ext cx="6300787" cy="24830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8" descr="Graph of which generation people feel was in the best financial situation. 25% said people born in the 1960's and 1970's (Generation X)."/>
          <p:cNvGraphicFramePr>
            <a:graphicFrameLocks/>
          </p:cNvGraphicFramePr>
          <p:nvPr>
            <p:extLst>
              <p:ext uri="{D42A27DB-BD31-4B8C-83A1-F6EECF244321}">
                <p14:modId xmlns:p14="http://schemas.microsoft.com/office/powerpoint/2010/main" val="4072366997"/>
              </p:ext>
            </p:extLst>
          </p:nvPr>
        </p:nvGraphicFramePr>
        <p:xfrm>
          <a:off x="4151558" y="4763509"/>
          <a:ext cx="6307035" cy="2233156"/>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7BE8B8F0-236A-4F3C-948D-A42B0EB1B6D9}"/>
              </a:ext>
              <a:ext uri="{C183D7F6-B498-43B3-948B-1728B52AA6E4}">
                <adec:decorative xmlns:adec="http://schemas.microsoft.com/office/drawing/2017/decorative" val="0"/>
              </a:ext>
            </a:extLst>
          </p:cNvPr>
          <p:cNvSpPr txBox="1"/>
          <p:nvPr/>
        </p:nvSpPr>
        <p:spPr>
          <a:xfrm>
            <a:off x="557420" y="6974144"/>
            <a:ext cx="9487436" cy="215444"/>
          </a:xfrm>
          <a:prstGeom prst="rect">
            <a:avLst/>
          </a:prstGeom>
        </p:spPr>
        <p:txBody>
          <a:bodyPr wrap="square" rtlCol="0" anchor="ctr" anchorCtr="0">
            <a:spAutoFit/>
          </a:bodyPr>
          <a:lstStyle/>
          <a:p>
            <a:r>
              <a:rPr lang="en-GB" sz="800" dirty="0">
                <a:solidFill>
                  <a:schemeClr val="tx1">
                    <a:lumMod val="65000"/>
                    <a:lumOff val="35000"/>
                  </a:schemeClr>
                </a:solidFill>
              </a:rPr>
              <a:t>Sample size 4693 adults in UK. Fieldwork: 27</a:t>
            </a:r>
            <a:r>
              <a:rPr lang="en-GB" sz="800" baseline="30000" dirty="0">
                <a:solidFill>
                  <a:schemeClr val="tx1">
                    <a:lumMod val="65000"/>
                    <a:lumOff val="35000"/>
                  </a:schemeClr>
                </a:solidFill>
              </a:rPr>
              <a:t>th</a:t>
            </a:r>
            <a:r>
              <a:rPr lang="en-GB" sz="800" dirty="0">
                <a:solidFill>
                  <a:schemeClr val="tx1">
                    <a:lumMod val="65000"/>
                    <a:lumOff val="35000"/>
                  </a:schemeClr>
                </a:solidFill>
              </a:rPr>
              <a:t> January – 1</a:t>
            </a:r>
            <a:r>
              <a:rPr lang="en-GB" sz="800" baseline="30000" dirty="0">
                <a:solidFill>
                  <a:schemeClr val="tx1">
                    <a:lumMod val="65000"/>
                    <a:lumOff val="35000"/>
                  </a:schemeClr>
                </a:solidFill>
              </a:rPr>
              <a:t>st</a:t>
            </a:r>
            <a:r>
              <a:rPr lang="en-GB" sz="800" dirty="0">
                <a:solidFill>
                  <a:schemeClr val="tx1">
                    <a:lumMod val="65000"/>
                    <a:lumOff val="35000"/>
                  </a:schemeClr>
                </a:solidFill>
              </a:rPr>
              <a:t> February 2021.</a:t>
            </a:r>
          </a:p>
        </p:txBody>
      </p:sp>
      <p:sp>
        <p:nvSpPr>
          <p:cNvPr id="147" name="Text Placeholder 4">
            <a:extLst>
              <a:ext uri="{C183D7F6-B498-43B3-948B-1728B52AA6E4}">
                <adec:decorative xmlns:adec="http://schemas.microsoft.com/office/drawing/2017/decorative" val="1"/>
              </a:ext>
            </a:extLst>
          </p:cNvPr>
          <p:cNvSpPr txBox="1">
            <a:spLocks/>
          </p:cNvSpPr>
          <p:nvPr/>
        </p:nvSpPr>
        <p:spPr>
          <a:xfrm>
            <a:off x="630238" y="2592388"/>
            <a:ext cx="3060700" cy="4416682"/>
          </a:xfrm>
          <a:prstGeom prst="rect">
            <a:avLst/>
          </a:prstGeom>
        </p:spPr>
        <p:txBody>
          <a:bodyPr vert="horz" lIns="0" tIns="0" rIns="0" bIns="0" numCol="1" spcCol="180000" rtlCol="0">
            <a:normAutofit/>
          </a:bodyPr>
          <a:lstStyle>
            <a:lvl1pPr marL="0" indent="1588" algn="l" defTabSz="877732" rtl="0" eaLnBrk="1" latinLnBrk="0" hangingPunct="1">
              <a:spcBef>
                <a:spcPts val="600"/>
              </a:spcBef>
              <a:spcAft>
                <a:spcPts val="300"/>
              </a:spcAft>
              <a:buClrTx/>
              <a:buSzPct val="75000"/>
              <a:buFont typeface="Wingdings" pitchFamily="2" charset="2"/>
              <a:buNone/>
              <a:defRPr sz="1200" kern="1200">
                <a:solidFill>
                  <a:schemeClr val="tx1">
                    <a:lumMod val="65000"/>
                    <a:lumOff val="35000"/>
                  </a:schemeClr>
                </a:solidFill>
                <a:latin typeface="+mn-lt"/>
                <a:ea typeface="+mn-ea"/>
                <a:cs typeface="+mn-cs"/>
              </a:defRPr>
            </a:lvl1pPr>
            <a:lvl2pPr marL="269875" indent="-90488"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2pPr>
            <a:lvl3pPr marL="544513" indent="-92075"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3pPr>
            <a:lvl4pPr marL="890588" indent="-82550"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4pPr>
            <a:lvl5pPr marL="1165225" indent="-80963"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5pPr>
            <a:lvl6pPr marL="2413764"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852630"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91496"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30362"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dirty="0"/>
          </a:p>
        </p:txBody>
      </p:sp>
      <p:graphicFrame>
        <p:nvGraphicFramePr>
          <p:cNvPr id="11" name="Content Placeholder 8">
            <a:extLst>
              <a:ext uri="{FF2B5EF4-FFF2-40B4-BE49-F238E27FC236}">
                <a16:creationId xmlns:a16="http://schemas.microsoft.com/office/drawing/2014/main" id="{65C9B6C2-93CC-446D-A0F4-D3B5FC09657D}"/>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73106852"/>
              </p:ext>
            </p:extLst>
          </p:nvPr>
        </p:nvGraphicFramePr>
        <p:xfrm>
          <a:off x="4262754" y="2590354"/>
          <a:ext cx="6389442" cy="22331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Content Placeholder 8">
            <a:extLst>
              <a:ext uri="{FF2B5EF4-FFF2-40B4-BE49-F238E27FC236}">
                <a16:creationId xmlns:a16="http://schemas.microsoft.com/office/drawing/2014/main" id="{3E5C4B22-341B-41E9-A040-72F246F5F829}"/>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221557939"/>
              </p:ext>
            </p:extLst>
          </p:nvPr>
        </p:nvGraphicFramePr>
        <p:xfrm>
          <a:off x="4303958" y="4915909"/>
          <a:ext cx="6300787" cy="223315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Content Placeholder 8">
            <a:extLst>
              <a:ext uri="{FF2B5EF4-FFF2-40B4-BE49-F238E27FC236}">
                <a16:creationId xmlns:a16="http://schemas.microsoft.com/office/drawing/2014/main" id="{EDBFF76A-8C01-4FFB-B218-33A820A24112}"/>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982867255"/>
              </p:ext>
            </p:extLst>
          </p:nvPr>
        </p:nvGraphicFramePr>
        <p:xfrm>
          <a:off x="4254605" y="192008"/>
          <a:ext cx="6300787" cy="2483049"/>
        </p:xfrm>
        <a:graphic>
          <a:graphicData uri="http://schemas.openxmlformats.org/drawingml/2006/chart">
            <c:chart xmlns:c="http://schemas.openxmlformats.org/drawingml/2006/chart" xmlns:r="http://schemas.openxmlformats.org/officeDocument/2006/relationships" r:id="rId7"/>
          </a:graphicData>
        </a:graphic>
      </p:graphicFrame>
      <p:sp>
        <p:nvSpPr>
          <p:cNvPr id="2" name="Slide Number Placeholder 1">
            <a:extLst>
              <a:ext uri="{FF2B5EF4-FFF2-40B4-BE49-F238E27FC236}">
                <a16:creationId xmlns:a16="http://schemas.microsoft.com/office/drawing/2014/main" id="{BDD7E7C4-CCFC-4AC4-B718-387FCEF5E0AE}"/>
              </a:ext>
            </a:extLst>
          </p:cNvPr>
          <p:cNvSpPr>
            <a:spLocks noGrp="1"/>
          </p:cNvSpPr>
          <p:nvPr>
            <p:ph type="sldNum" sz="quarter" idx="11"/>
          </p:nvPr>
        </p:nvSpPr>
        <p:spPr/>
        <p:txBody>
          <a:bodyPr/>
          <a:lstStyle/>
          <a:p>
            <a:fld id="{2EABE287-61B3-43B4-9C32-8BB54FC1D647}" type="slidenum">
              <a:rPr lang="en-GB" smtClean="0"/>
              <a:pPr/>
              <a:t>30</a:t>
            </a:fld>
            <a:endParaRPr lang="en-GB" dirty="0"/>
          </a:p>
        </p:txBody>
      </p:sp>
    </p:spTree>
    <p:extLst>
      <p:ext uri="{BB962C8B-B14F-4D97-AF65-F5344CB8AC3E}">
        <p14:creationId xmlns:p14="http://schemas.microsoft.com/office/powerpoint/2010/main" val="178546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p:cNvSpPr>
            <a:spLocks noGrp="1"/>
          </p:cNvSpPr>
          <p:nvPr>
            <p:ph type="title"/>
          </p:nvPr>
        </p:nvSpPr>
        <p:spPr>
          <a:xfrm>
            <a:off x="557420" y="539750"/>
            <a:ext cx="3240089" cy="1782165"/>
          </a:xfrm>
        </p:spPr>
        <p:txBody>
          <a:bodyPr/>
          <a:lstStyle/>
          <a:p>
            <a:r>
              <a:rPr lang="en-US" dirty="0">
                <a:solidFill>
                  <a:srgbClr val="EB652E"/>
                </a:solidFill>
              </a:rPr>
              <a:t>People think that the oldest and youngest generations have lost out in the job market</a:t>
            </a:r>
          </a:p>
        </p:txBody>
      </p:sp>
      <p:sp>
        <p:nvSpPr>
          <p:cNvPr id="147" name="Text Placeholder 4"/>
          <p:cNvSpPr txBox="1">
            <a:spLocks/>
          </p:cNvSpPr>
          <p:nvPr/>
        </p:nvSpPr>
        <p:spPr>
          <a:xfrm>
            <a:off x="630237" y="2784217"/>
            <a:ext cx="3079302" cy="4416682"/>
          </a:xfrm>
          <a:prstGeom prst="rect">
            <a:avLst/>
          </a:prstGeom>
        </p:spPr>
        <p:txBody>
          <a:bodyPr vert="horz" lIns="0" tIns="0" rIns="0" bIns="0" numCol="1" spcCol="180000" rtlCol="0">
            <a:normAutofit/>
          </a:bodyPr>
          <a:lstStyle>
            <a:lvl1pPr marL="0" indent="1588" algn="l" defTabSz="877732" rtl="0" eaLnBrk="1" latinLnBrk="0" hangingPunct="1">
              <a:spcBef>
                <a:spcPts val="600"/>
              </a:spcBef>
              <a:spcAft>
                <a:spcPts val="300"/>
              </a:spcAft>
              <a:buClrTx/>
              <a:buSzPct val="75000"/>
              <a:buFont typeface="Wingdings" pitchFamily="2" charset="2"/>
              <a:buNone/>
              <a:defRPr sz="1200" kern="1200">
                <a:solidFill>
                  <a:schemeClr val="tx1">
                    <a:lumMod val="65000"/>
                    <a:lumOff val="35000"/>
                  </a:schemeClr>
                </a:solidFill>
                <a:latin typeface="+mn-lt"/>
                <a:ea typeface="+mn-ea"/>
                <a:cs typeface="+mn-cs"/>
              </a:defRPr>
            </a:lvl1pPr>
            <a:lvl2pPr marL="269875" indent="-90488"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2pPr>
            <a:lvl3pPr marL="544513" indent="-92075"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3pPr>
            <a:lvl4pPr marL="890588" indent="-82550"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4pPr>
            <a:lvl5pPr marL="1165225" indent="-80963"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5pPr>
            <a:lvl6pPr marL="2413764"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852630"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91496"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30362"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Baby Boomers – those born in the 1940s and 50s – are believed to have had the most job security (31%). </a:t>
            </a:r>
          </a:p>
          <a:p>
            <a:r>
              <a:rPr lang="en-GB" dirty="0"/>
              <a:t>Generation Z (those born after the year 2000) are perceived to have the least job security (4%). This is despite the fact that they are believed to have enjoyed the best educational opportunities. See page 29.</a:t>
            </a:r>
          </a:p>
          <a:p>
            <a:r>
              <a:rPr lang="en-GB" dirty="0"/>
              <a:t>4% believe that Generation Z have had the most job security (in 2021 and in 2019. A similar portion say the same about job satisfaction (5% in 2021 and 4% in 2019).</a:t>
            </a:r>
          </a:p>
        </p:txBody>
      </p:sp>
      <p:graphicFrame>
        <p:nvGraphicFramePr>
          <p:cNvPr id="9" name="Content Placeholder 8" descr="Graph of which generation people feel has had the most job security. 31% said people born in the 1940's and 1950's (Baby Boomers).">
            <a:extLst>
              <a:ext uri="{FF2B5EF4-FFF2-40B4-BE49-F238E27FC236}">
                <a16:creationId xmlns:a16="http://schemas.microsoft.com/office/drawing/2014/main" id="{99642989-0955-42D5-A130-E62ECF52C20E}"/>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430225412"/>
              </p:ext>
            </p:extLst>
          </p:nvPr>
        </p:nvGraphicFramePr>
        <p:xfrm>
          <a:off x="4208205" y="359232"/>
          <a:ext cx="6115307" cy="32374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8" descr="Graph of which generation people feel had the most job satisfaction. 19% said people born in the 1960's and 1970's (Generation X).">
            <a:extLs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778307992"/>
              </p:ext>
            </p:extLst>
          </p:nvPr>
        </p:nvGraphicFramePr>
        <p:xfrm>
          <a:off x="4055806" y="3888918"/>
          <a:ext cx="6115307" cy="3168650"/>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154AD48E-1481-49EC-BA6A-EDB1D676F60C}"/>
              </a:ext>
            </a:extLst>
          </p:cNvPr>
          <p:cNvSpPr txBox="1"/>
          <p:nvPr/>
        </p:nvSpPr>
        <p:spPr>
          <a:xfrm>
            <a:off x="557420" y="6974144"/>
            <a:ext cx="9487436" cy="215444"/>
          </a:xfrm>
          <a:prstGeom prst="rect">
            <a:avLst/>
          </a:prstGeom>
        </p:spPr>
        <p:txBody>
          <a:bodyPr wrap="square" rtlCol="0" anchor="ctr" anchorCtr="0">
            <a:spAutoFit/>
          </a:bodyPr>
          <a:lstStyle/>
          <a:p>
            <a:r>
              <a:rPr lang="en-GB" sz="800" dirty="0">
                <a:solidFill>
                  <a:schemeClr val="tx1">
                    <a:lumMod val="65000"/>
                    <a:lumOff val="35000"/>
                  </a:schemeClr>
                </a:solidFill>
              </a:rPr>
              <a:t>Sample size 4693 adults in UK. Fieldwork: 27</a:t>
            </a:r>
            <a:r>
              <a:rPr lang="en-GB" sz="800" baseline="30000" dirty="0">
                <a:solidFill>
                  <a:schemeClr val="tx1">
                    <a:lumMod val="65000"/>
                    <a:lumOff val="35000"/>
                  </a:schemeClr>
                </a:solidFill>
              </a:rPr>
              <a:t>th</a:t>
            </a:r>
            <a:r>
              <a:rPr lang="en-GB" sz="800" dirty="0">
                <a:solidFill>
                  <a:schemeClr val="tx1">
                    <a:lumMod val="65000"/>
                    <a:lumOff val="35000"/>
                  </a:schemeClr>
                </a:solidFill>
              </a:rPr>
              <a:t> January – 1</a:t>
            </a:r>
            <a:r>
              <a:rPr lang="en-GB" sz="800" baseline="30000" dirty="0">
                <a:solidFill>
                  <a:schemeClr val="tx1">
                    <a:lumMod val="65000"/>
                    <a:lumOff val="35000"/>
                  </a:schemeClr>
                </a:solidFill>
              </a:rPr>
              <a:t>st</a:t>
            </a:r>
            <a:r>
              <a:rPr lang="en-GB" sz="800" dirty="0">
                <a:solidFill>
                  <a:schemeClr val="tx1">
                    <a:lumMod val="65000"/>
                    <a:lumOff val="35000"/>
                  </a:schemeClr>
                </a:solidFill>
              </a:rPr>
              <a:t> February 2021.</a:t>
            </a:r>
          </a:p>
        </p:txBody>
      </p:sp>
      <p:graphicFrame>
        <p:nvGraphicFramePr>
          <p:cNvPr id="127" name="Content Placeholder 8">
            <a:extLs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650894630"/>
              </p:ext>
            </p:extLst>
          </p:nvPr>
        </p:nvGraphicFramePr>
        <p:xfrm>
          <a:off x="4055806" y="539750"/>
          <a:ext cx="6115307" cy="31686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ontent Placeholder 8">
            <a:extLst>
              <a:ext uri="{FF2B5EF4-FFF2-40B4-BE49-F238E27FC236}">
                <a16:creationId xmlns:a16="http://schemas.microsoft.com/office/drawing/2014/main" id="{9260EF78-72F5-434E-B5A7-B6484FE257B4}"/>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93425871"/>
              </p:ext>
            </p:extLst>
          </p:nvPr>
        </p:nvGraphicFramePr>
        <p:xfrm>
          <a:off x="4208206" y="3432089"/>
          <a:ext cx="6115306" cy="3398724"/>
        </p:xfrm>
        <a:graphic>
          <a:graphicData uri="http://schemas.openxmlformats.org/drawingml/2006/chart">
            <c:chart xmlns:c="http://schemas.openxmlformats.org/drawingml/2006/chart" xmlns:r="http://schemas.openxmlformats.org/officeDocument/2006/relationships" r:id="rId6"/>
          </a:graphicData>
        </a:graphic>
      </p:graphicFrame>
      <p:sp>
        <p:nvSpPr>
          <p:cNvPr id="2" name="Slide Number Placeholder 1">
            <a:extLst>
              <a:ext uri="{FF2B5EF4-FFF2-40B4-BE49-F238E27FC236}">
                <a16:creationId xmlns:a16="http://schemas.microsoft.com/office/drawing/2014/main" id="{F85E52F4-55A5-4E1E-B2DC-832C1ACFF675}"/>
              </a:ext>
            </a:extLst>
          </p:cNvPr>
          <p:cNvSpPr>
            <a:spLocks noGrp="1"/>
          </p:cNvSpPr>
          <p:nvPr>
            <p:ph type="sldNum" sz="quarter" idx="11"/>
          </p:nvPr>
        </p:nvSpPr>
        <p:spPr/>
        <p:txBody>
          <a:bodyPr/>
          <a:lstStyle/>
          <a:p>
            <a:fld id="{2EABE287-61B3-43B4-9C32-8BB54FC1D647}" type="slidenum">
              <a:rPr lang="en-GB" smtClean="0"/>
              <a:pPr/>
              <a:t>31</a:t>
            </a:fld>
            <a:endParaRPr lang="en-GB" dirty="0"/>
          </a:p>
        </p:txBody>
      </p:sp>
    </p:spTree>
    <p:extLst>
      <p:ext uri="{BB962C8B-B14F-4D97-AF65-F5344CB8AC3E}">
        <p14:creationId xmlns:p14="http://schemas.microsoft.com/office/powerpoint/2010/main" val="2103191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810419" y="495012"/>
            <a:ext cx="9072562" cy="6262688"/>
          </a:xfrm>
          <a:prstGeom prst="rect">
            <a:avLst/>
          </a:prstGeom>
          <a:solidFill>
            <a:srgbClr val="EB652E"/>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877732" rtl="0" eaLnBrk="1" fontAlgn="auto" latinLnBrk="0" hangingPunct="1">
              <a:lnSpc>
                <a:spcPct val="100000"/>
              </a:lnSpc>
              <a:spcBef>
                <a:spcPts val="0"/>
              </a:spcBef>
              <a:spcAft>
                <a:spcPts val="0"/>
              </a:spcAft>
              <a:buClrTx/>
              <a:buSzTx/>
              <a:buFontTx/>
              <a:buNone/>
              <a:tabLst/>
              <a:defRPr/>
            </a:pPr>
            <a:r>
              <a:rPr kumimoji="0" lang="en-GB" sz="4410" b="0" i="0" u="none" strike="noStrike" kern="1200" cap="none" spc="0" normalizeH="0" baseline="0" noProof="0" dirty="0">
                <a:ln>
                  <a:noFill/>
                </a:ln>
                <a:solidFill>
                  <a:schemeClr val="lt1"/>
                </a:solidFill>
                <a:effectLst/>
                <a:uLnTx/>
                <a:uFillTx/>
                <a:latin typeface="+mn-lt"/>
                <a:ea typeface="+mn-ea"/>
                <a:cs typeface="+mn-cs"/>
              </a:rPr>
              <a:t>Regional differences</a:t>
            </a:r>
          </a:p>
        </p:txBody>
      </p:sp>
    </p:spTree>
    <p:extLst>
      <p:ext uri="{BB962C8B-B14F-4D97-AF65-F5344CB8AC3E}">
        <p14:creationId xmlns:p14="http://schemas.microsoft.com/office/powerpoint/2010/main" val="266146470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97956" y="571198"/>
            <a:ext cx="2743729" cy="1249272"/>
          </a:xfrm>
        </p:spPr>
        <p:txBody>
          <a:bodyPr/>
          <a:lstStyle/>
          <a:p>
            <a:r>
              <a:rPr lang="en-GB" dirty="0">
                <a:solidFill>
                  <a:srgbClr val="EB652E"/>
                </a:solidFill>
              </a:rPr>
              <a:t>Three quarters of adults see a divided nation for opportunities</a:t>
            </a:r>
          </a:p>
        </p:txBody>
      </p:sp>
      <p:sp>
        <p:nvSpPr>
          <p:cNvPr id="5" name="Text Placeholder 4"/>
          <p:cNvSpPr>
            <a:spLocks noGrp="1"/>
          </p:cNvSpPr>
          <p:nvPr>
            <p:ph type="body" sz="quarter" idx="15"/>
          </p:nvPr>
        </p:nvSpPr>
        <p:spPr>
          <a:xfrm>
            <a:off x="497956" y="2731009"/>
            <a:ext cx="2989263" cy="3921125"/>
          </a:xfrm>
        </p:spPr>
        <p:txBody>
          <a:bodyPr numCol="1">
            <a:normAutofit/>
          </a:bodyPr>
          <a:lstStyle/>
          <a:p>
            <a:r>
              <a:rPr lang="en-GB" dirty="0"/>
              <a:t>Three quarters (74%) of all UK adults think that there is a ‘very large’ or ‘fairly large’ difference in the opportunities available across Britain today - while only 16% said there was ‘not very much’ or ‘no difference at all’.</a:t>
            </a:r>
          </a:p>
          <a:p>
            <a:r>
              <a:rPr lang="en-US" dirty="0"/>
              <a:t>In Northern Ireland, people are most likely to see regional differences (89%), followed by the North East (86%) and Wales (79%).</a:t>
            </a:r>
          </a:p>
          <a:p>
            <a:r>
              <a:rPr lang="en-GB" dirty="0"/>
              <a:t>Adults in the East Midlands are least likely to see differences but are still overwhelming likely to say that there are large regional differences in terms of opportunities available (68%). </a:t>
            </a:r>
          </a:p>
          <a:p>
            <a:pPr algn="just"/>
            <a:endParaRPr lang="en-GB" dirty="0"/>
          </a:p>
        </p:txBody>
      </p:sp>
      <p:sp>
        <p:nvSpPr>
          <p:cNvPr id="17" name="TextBox 16">
            <a:extLst>
              <a:ext uri="{FF2B5EF4-FFF2-40B4-BE49-F238E27FC236}">
                <a16:creationId xmlns:a16="http://schemas.microsoft.com/office/drawing/2014/main" id="{72DF1507-0718-4CC2-AC4D-CB0D0C35B1D6}"/>
              </a:ext>
            </a:extLst>
          </p:cNvPr>
          <p:cNvSpPr txBox="1"/>
          <p:nvPr/>
        </p:nvSpPr>
        <p:spPr>
          <a:xfrm>
            <a:off x="3723717" y="666409"/>
            <a:ext cx="3727999" cy="544444"/>
          </a:xfrm>
          <a:prstGeom prst="rect">
            <a:avLst/>
          </a:prstGeom>
          <a:noFill/>
        </p:spPr>
        <p:txBody>
          <a:bodyPr wrap="square" lIns="36000" tIns="36000" rIns="36000" bIns="36000" rtlCol="0">
            <a:noAutofit/>
          </a:bodyPr>
          <a:lstStyle/>
          <a:p>
            <a:pPr algn="ctr"/>
            <a:r>
              <a:rPr lang="en-US" sz="1400" b="1" dirty="0">
                <a:solidFill>
                  <a:schemeClr val="tx1">
                    <a:lumMod val="65000"/>
                    <a:lumOff val="35000"/>
                  </a:schemeClr>
                </a:solidFill>
              </a:rPr>
              <a:t>How much difference, if any, do you think there is in the opportunities available in different parts of Britain today?</a:t>
            </a:r>
            <a:endParaRPr lang="en-GB" sz="1400" dirty="0">
              <a:solidFill>
                <a:schemeClr val="tx1">
                  <a:lumMod val="65000"/>
                  <a:lumOff val="35000"/>
                </a:schemeClr>
              </a:solidFill>
            </a:endParaRPr>
          </a:p>
        </p:txBody>
      </p:sp>
      <p:graphicFrame>
        <p:nvGraphicFramePr>
          <p:cNvPr id="15" name="Content Placeholder 8" descr="Bar graph showing three quarters (74%) of UK adults think there is a very large or fairly large difference in opportunities available in different parts of Britain today.">
            <a:extLst>
              <a:ext uri="{FF2B5EF4-FFF2-40B4-BE49-F238E27FC236}">
                <a16:creationId xmlns:a16="http://schemas.microsoft.com/office/drawing/2014/main" id="{4891B71C-FB76-451C-BBD4-74B97C444BBE}"/>
              </a:ext>
            </a:extLst>
          </p:cNvPr>
          <p:cNvGraphicFramePr>
            <a:graphicFrameLocks noGrp="1"/>
          </p:cNvGraphicFramePr>
          <p:nvPr>
            <p:ph sz="quarter" idx="13"/>
            <p:extLst>
              <p:ext uri="{D42A27DB-BD31-4B8C-83A1-F6EECF244321}">
                <p14:modId xmlns:p14="http://schemas.microsoft.com/office/powerpoint/2010/main" val="2043755287"/>
              </p:ext>
            </p:extLst>
          </p:nvPr>
        </p:nvGraphicFramePr>
        <p:xfrm>
          <a:off x="3799744" y="1482598"/>
          <a:ext cx="3269342" cy="5266038"/>
        </p:xfrm>
        <a:graphic>
          <a:graphicData uri="http://schemas.openxmlformats.org/drawingml/2006/chart">
            <c:chart xmlns:c="http://schemas.openxmlformats.org/drawingml/2006/chart" xmlns:r="http://schemas.openxmlformats.org/officeDocument/2006/relationships" r:id="rId2"/>
          </a:graphicData>
        </a:graphic>
      </p:graphicFrame>
      <p:pic>
        <p:nvPicPr>
          <p:cNvPr id="39" name="Picture 38" descr="Map of the UK showing % of adults in each region who say there are large differences in opportunities in Britain  - this info is also in tables">
            <a:extLst>
              <a:ext uri="{FF2B5EF4-FFF2-40B4-BE49-F238E27FC236}">
                <a16:creationId xmlns:a16="http://schemas.microsoft.com/office/drawing/2014/main" id="{D2629185-55E7-4631-80E9-2C5898CDAF31}"/>
              </a:ext>
            </a:extLst>
          </p:cNvPr>
          <p:cNvPicPr>
            <a:picLocks noChangeAspect="1"/>
          </p:cNvPicPr>
          <p:nvPr/>
        </p:nvPicPr>
        <p:blipFill rotWithShape="1">
          <a:blip r:embed="rId3"/>
          <a:srcRect l="26221" t="13460" r="3558" b="2652"/>
          <a:stretch/>
        </p:blipFill>
        <p:spPr>
          <a:xfrm>
            <a:off x="7318400" y="-21683"/>
            <a:ext cx="3033840" cy="5151449"/>
          </a:xfrm>
          <a:prstGeom prst="rect">
            <a:avLst/>
          </a:prstGeom>
        </p:spPr>
      </p:pic>
      <p:sp>
        <p:nvSpPr>
          <p:cNvPr id="73" name="TextBox 72">
            <a:extLst>
              <a:ext uri="{FF2B5EF4-FFF2-40B4-BE49-F238E27FC236}">
                <a16:creationId xmlns:a16="http://schemas.microsoft.com/office/drawing/2014/main" id="{4018B7F0-082F-4A58-AE52-C7EC98BA0327}"/>
              </a:ext>
            </a:extLst>
          </p:cNvPr>
          <p:cNvSpPr txBox="1"/>
          <p:nvPr/>
        </p:nvSpPr>
        <p:spPr>
          <a:xfrm>
            <a:off x="9353117" y="596484"/>
            <a:ext cx="1167477" cy="428727"/>
          </a:xfrm>
          <a:prstGeom prst="rect">
            <a:avLst/>
          </a:prstGeom>
          <a:noFill/>
        </p:spPr>
        <p:txBody>
          <a:bodyPr wrap="square" lIns="36000" tIns="36000" rIns="36000" bIns="36000" rtlCol="0">
            <a:noAutofit/>
          </a:bodyPr>
          <a:lstStyle/>
          <a:p>
            <a:pPr algn="ctr"/>
            <a:r>
              <a:rPr lang="en-US" sz="1100" b="1" dirty="0">
                <a:solidFill>
                  <a:schemeClr val="tx1">
                    <a:lumMod val="65000"/>
                    <a:lumOff val="35000"/>
                  </a:schemeClr>
                </a:solidFill>
              </a:rPr>
              <a:t>% of adults who say that there are large differences in opportunities in different parts of Britain </a:t>
            </a:r>
            <a:endParaRPr lang="en-GB" sz="800" dirty="0">
              <a:solidFill>
                <a:schemeClr val="tx1">
                  <a:lumMod val="65000"/>
                  <a:lumOff val="35000"/>
                </a:schemeClr>
              </a:solidFill>
            </a:endParaRPr>
          </a:p>
        </p:txBody>
      </p:sp>
      <p:grpSp>
        <p:nvGrpSpPr>
          <p:cNvPr id="74" name="Group 73" descr="Legend showing how the darker colours in the map indicate higher percentages">
            <a:extLst>
              <a:ext uri="{FF2B5EF4-FFF2-40B4-BE49-F238E27FC236}">
                <a16:creationId xmlns:a16="http://schemas.microsoft.com/office/drawing/2014/main" id="{78D7ADBE-1223-45E1-8DD2-CC0CC5BE6730}"/>
              </a:ext>
            </a:extLst>
          </p:cNvPr>
          <p:cNvGrpSpPr/>
          <p:nvPr/>
        </p:nvGrpSpPr>
        <p:grpSpPr>
          <a:xfrm>
            <a:off x="9961498" y="1960740"/>
            <a:ext cx="413497" cy="1272742"/>
            <a:chOff x="9865057" y="1575485"/>
            <a:chExt cx="413497" cy="1272742"/>
          </a:xfrm>
        </p:grpSpPr>
        <p:pic>
          <p:nvPicPr>
            <p:cNvPr id="75" name="Picture 74">
              <a:extLst>
                <a:ext uri="{FF2B5EF4-FFF2-40B4-BE49-F238E27FC236}">
                  <a16:creationId xmlns:a16="http://schemas.microsoft.com/office/drawing/2014/main" id="{64665413-3C58-405C-AF1C-85F4D7AB7299}"/>
                </a:ext>
              </a:extLst>
            </p:cNvPr>
            <p:cNvPicPr>
              <a:picLocks noChangeAspect="1"/>
            </p:cNvPicPr>
            <p:nvPr/>
          </p:nvPicPr>
          <p:blipFill>
            <a:blip r:embed="rId4"/>
            <a:stretch>
              <a:fillRect/>
            </a:stretch>
          </p:blipFill>
          <p:spPr>
            <a:xfrm rot="16200000">
              <a:off x="9573704" y="2129673"/>
              <a:ext cx="1247775" cy="161925"/>
            </a:xfrm>
            <a:prstGeom prst="rect">
              <a:avLst/>
            </a:prstGeom>
          </p:spPr>
        </p:pic>
        <p:sp>
          <p:nvSpPr>
            <p:cNvPr id="76" name="TextBox 75">
              <a:extLst>
                <a:ext uri="{FF2B5EF4-FFF2-40B4-BE49-F238E27FC236}">
                  <a16:creationId xmlns:a16="http://schemas.microsoft.com/office/drawing/2014/main" id="{0A9F469A-D937-487A-89AB-67BB3C3A7F80}"/>
                </a:ext>
              </a:extLst>
            </p:cNvPr>
            <p:cNvSpPr txBox="1"/>
            <p:nvPr/>
          </p:nvSpPr>
          <p:spPr>
            <a:xfrm>
              <a:off x="9865057" y="1575485"/>
              <a:ext cx="317973" cy="206802"/>
            </a:xfrm>
            <a:prstGeom prst="rect">
              <a:avLst/>
            </a:prstGeom>
            <a:noFill/>
          </p:spPr>
          <p:txBody>
            <a:bodyPr wrap="square" lIns="36000" tIns="36000" rIns="36000" bIns="36000" rtlCol="0">
              <a:noAutofit/>
            </a:bodyPr>
            <a:lstStyle/>
            <a:p>
              <a:r>
                <a:rPr lang="en-GB" sz="800" dirty="0">
                  <a:solidFill>
                    <a:schemeClr val="tx1">
                      <a:lumMod val="65000"/>
                      <a:lumOff val="35000"/>
                    </a:schemeClr>
                  </a:solidFill>
                </a:rPr>
                <a:t>90%</a:t>
              </a:r>
            </a:p>
          </p:txBody>
        </p:sp>
        <p:sp>
          <p:nvSpPr>
            <p:cNvPr id="77" name="TextBox 76">
              <a:extLst>
                <a:ext uri="{FF2B5EF4-FFF2-40B4-BE49-F238E27FC236}">
                  <a16:creationId xmlns:a16="http://schemas.microsoft.com/office/drawing/2014/main" id="{50256942-2BC8-4FCC-BCEA-76106FAD806E}"/>
                </a:ext>
              </a:extLst>
            </p:cNvPr>
            <p:cNvSpPr txBox="1"/>
            <p:nvPr/>
          </p:nvSpPr>
          <p:spPr>
            <a:xfrm>
              <a:off x="9878158" y="2641425"/>
              <a:ext cx="317973" cy="206802"/>
            </a:xfrm>
            <a:prstGeom prst="rect">
              <a:avLst/>
            </a:prstGeom>
            <a:noFill/>
          </p:spPr>
          <p:txBody>
            <a:bodyPr wrap="square" lIns="36000" tIns="36000" rIns="36000" bIns="36000" rtlCol="0">
              <a:noAutofit/>
            </a:bodyPr>
            <a:lstStyle/>
            <a:p>
              <a:r>
                <a:rPr lang="en-GB" sz="800" dirty="0">
                  <a:solidFill>
                    <a:schemeClr val="tx1">
                      <a:lumMod val="65000"/>
                      <a:lumOff val="35000"/>
                    </a:schemeClr>
                  </a:solidFill>
                </a:rPr>
                <a:t>50%</a:t>
              </a:r>
            </a:p>
          </p:txBody>
        </p:sp>
      </p:grpSp>
      <p:graphicFrame>
        <p:nvGraphicFramePr>
          <p:cNvPr id="40" name="Table 39">
            <a:extLst>
              <a:ext uri="{FF2B5EF4-FFF2-40B4-BE49-F238E27FC236}">
                <a16:creationId xmlns:a16="http://schemas.microsoft.com/office/drawing/2014/main" id="{BEA2B9BA-B353-43F3-AFC0-60947F12BDD7}"/>
              </a:ext>
            </a:extLst>
          </p:cNvPr>
          <p:cNvGraphicFramePr>
            <a:graphicFrameLocks noGrp="1"/>
          </p:cNvGraphicFramePr>
          <p:nvPr>
            <p:extLst>
              <p:ext uri="{D42A27DB-BD31-4B8C-83A1-F6EECF244321}">
                <p14:modId xmlns:p14="http://schemas.microsoft.com/office/powerpoint/2010/main" val="1576053210"/>
              </p:ext>
            </p:extLst>
          </p:nvPr>
        </p:nvGraphicFramePr>
        <p:xfrm>
          <a:off x="6783877" y="4910736"/>
          <a:ext cx="3763420" cy="1996102"/>
        </p:xfrm>
        <a:graphic>
          <a:graphicData uri="http://schemas.openxmlformats.org/drawingml/2006/table">
            <a:tbl>
              <a:tblPr firstRow="1">
                <a:tableStyleId>{5C22544A-7EE6-4342-B048-85BDC9FD1C3A}</a:tableStyleId>
              </a:tblPr>
              <a:tblGrid>
                <a:gridCol w="572693">
                  <a:extLst>
                    <a:ext uri="{9D8B030D-6E8A-4147-A177-3AD203B41FA5}">
                      <a16:colId xmlns:a16="http://schemas.microsoft.com/office/drawing/2014/main" val="2106153448"/>
                    </a:ext>
                  </a:extLst>
                </a:gridCol>
                <a:gridCol w="3190727">
                  <a:extLst>
                    <a:ext uri="{9D8B030D-6E8A-4147-A177-3AD203B41FA5}">
                      <a16:colId xmlns:a16="http://schemas.microsoft.com/office/drawing/2014/main" val="254974673"/>
                    </a:ext>
                  </a:extLst>
                </a:gridCol>
              </a:tblGrid>
              <a:tr h="290368">
                <a:tc>
                  <a:txBody>
                    <a:bodyPr/>
                    <a:lstStyle/>
                    <a:p>
                      <a:pPr algn="ctr"/>
                      <a:r>
                        <a:rPr lang="en-US" sz="1050" b="1" dirty="0">
                          <a:solidFill>
                            <a:schemeClr val="tx2">
                              <a:lumMod val="50000"/>
                            </a:schemeClr>
                          </a:solidFill>
                        </a:rPr>
                        <a:t>%</a:t>
                      </a: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1" dirty="0">
                          <a:solidFill>
                            <a:srgbClr val="2171B5"/>
                          </a:solidFill>
                        </a:rPr>
                        <a:t>Region</a:t>
                      </a:r>
                    </a:p>
                  </a:txBody>
                  <a:tcPr anchor="ctr">
                    <a:lnL w="12700" cap="flat" cmpd="sng" algn="ctr">
                      <a:noFill/>
                      <a:prstDash val="solid"/>
                      <a:round/>
                      <a:headEnd type="none" w="med" len="med"/>
                      <a:tailEnd type="none" w="med" len="med"/>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8269035"/>
                  </a:ext>
                </a:extLst>
              </a:tr>
              <a:tr h="290368">
                <a:tc>
                  <a:txBody>
                    <a:bodyPr/>
                    <a:lstStyle/>
                    <a:p>
                      <a:pPr algn="ctr"/>
                      <a:r>
                        <a:rPr lang="en-US" sz="1050" b="1" dirty="0">
                          <a:solidFill>
                            <a:schemeClr val="tx2">
                              <a:lumMod val="50000"/>
                            </a:schemeClr>
                          </a:solidFill>
                        </a:rPr>
                        <a:t>89%</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dirty="0">
                          <a:solidFill>
                            <a:srgbClr val="2171B5"/>
                          </a:solidFill>
                        </a:rPr>
                        <a:t>Northern Ireland</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85679"/>
                  </a:ext>
                </a:extLst>
              </a:tr>
              <a:tr h="290368">
                <a:tc>
                  <a:txBody>
                    <a:bodyPr/>
                    <a:lstStyle/>
                    <a:p>
                      <a:pPr algn="ctr"/>
                      <a:r>
                        <a:rPr lang="en-US" sz="1050" b="1" dirty="0">
                          <a:solidFill>
                            <a:schemeClr val="tx2">
                              <a:lumMod val="50000"/>
                            </a:schemeClr>
                          </a:solidFill>
                        </a:rPr>
                        <a:t>86%</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dirty="0">
                          <a:solidFill>
                            <a:srgbClr val="2171B5"/>
                          </a:solidFill>
                        </a:rPr>
                        <a:t>North East</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463324"/>
                  </a:ext>
                </a:extLst>
              </a:tr>
              <a:tr h="290368">
                <a:tc>
                  <a:txBody>
                    <a:bodyPr/>
                    <a:lstStyle/>
                    <a:p>
                      <a:pPr algn="ctr"/>
                      <a:r>
                        <a:rPr lang="en-US" sz="1050" b="1" dirty="0">
                          <a:solidFill>
                            <a:schemeClr val="tx2">
                              <a:lumMod val="50000"/>
                            </a:schemeClr>
                          </a:solidFill>
                        </a:rPr>
                        <a:t>79%</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dirty="0">
                          <a:solidFill>
                            <a:srgbClr val="2171B5"/>
                          </a:solidFill>
                        </a:rPr>
                        <a:t>Wales</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8540630"/>
                  </a:ext>
                </a:extLst>
              </a:tr>
              <a:tr h="290368">
                <a:tc>
                  <a:txBody>
                    <a:bodyPr/>
                    <a:lstStyle/>
                    <a:p>
                      <a:pPr algn="ctr"/>
                      <a:r>
                        <a:rPr lang="en-US" sz="1050" b="1" dirty="0">
                          <a:solidFill>
                            <a:schemeClr val="tx2">
                              <a:lumMod val="50000"/>
                            </a:schemeClr>
                          </a:solidFill>
                        </a:rPr>
                        <a:t>76%</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dirty="0">
                          <a:solidFill>
                            <a:srgbClr val="2171B5"/>
                          </a:solidFill>
                        </a:rPr>
                        <a:t>London</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1472181"/>
                  </a:ext>
                </a:extLst>
              </a:tr>
              <a:tr h="214164">
                <a:tc>
                  <a:txBody>
                    <a:bodyPr/>
                    <a:lstStyle/>
                    <a:p>
                      <a:pPr algn="ctr"/>
                      <a:r>
                        <a:rPr lang="en-US" sz="1050" b="1" dirty="0">
                          <a:solidFill>
                            <a:schemeClr val="tx2">
                              <a:lumMod val="50000"/>
                            </a:schemeClr>
                          </a:solidFill>
                        </a:rPr>
                        <a:t>76%</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dirty="0">
                          <a:solidFill>
                            <a:srgbClr val="2171B5"/>
                          </a:solidFill>
                        </a:rPr>
                        <a:t>North West</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2123685"/>
                  </a:ext>
                </a:extLst>
              </a:tr>
              <a:tr h="292802">
                <a:tc>
                  <a:txBody>
                    <a:bodyPr/>
                    <a:lstStyle/>
                    <a:p>
                      <a:pPr algn="ctr"/>
                      <a:r>
                        <a:rPr lang="en-US" sz="1050" b="1" dirty="0">
                          <a:solidFill>
                            <a:schemeClr val="tx2">
                              <a:lumMod val="50000"/>
                            </a:schemeClr>
                          </a:solidFill>
                        </a:rPr>
                        <a:t>75%</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dirty="0">
                          <a:solidFill>
                            <a:srgbClr val="2171B5"/>
                          </a:solidFill>
                        </a:rPr>
                        <a:t>Scotland</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201751"/>
                  </a:ext>
                </a:extLst>
              </a:tr>
            </a:tbl>
          </a:graphicData>
        </a:graphic>
      </p:graphicFrame>
      <p:graphicFrame>
        <p:nvGraphicFramePr>
          <p:cNvPr id="41" name="Table 40">
            <a:extLst>
              <a:ext uri="{FF2B5EF4-FFF2-40B4-BE49-F238E27FC236}">
                <a16:creationId xmlns:a16="http://schemas.microsoft.com/office/drawing/2014/main" id="{A12ABDF1-7A27-4BD3-A95C-F2F3E866C8A8}"/>
              </a:ext>
            </a:extLst>
          </p:cNvPr>
          <p:cNvGraphicFramePr>
            <a:graphicFrameLocks noGrp="1"/>
          </p:cNvGraphicFramePr>
          <p:nvPr>
            <p:extLst>
              <p:ext uri="{D42A27DB-BD31-4B8C-83A1-F6EECF244321}">
                <p14:modId xmlns:p14="http://schemas.microsoft.com/office/powerpoint/2010/main" val="240739291"/>
              </p:ext>
            </p:extLst>
          </p:nvPr>
        </p:nvGraphicFramePr>
        <p:xfrm>
          <a:off x="8517188" y="4912379"/>
          <a:ext cx="3763420" cy="1996102"/>
        </p:xfrm>
        <a:graphic>
          <a:graphicData uri="http://schemas.openxmlformats.org/drawingml/2006/table">
            <a:tbl>
              <a:tblPr firstRow="1">
                <a:tableStyleId>{5C22544A-7EE6-4342-B048-85BDC9FD1C3A}</a:tableStyleId>
              </a:tblPr>
              <a:tblGrid>
                <a:gridCol w="572693">
                  <a:extLst>
                    <a:ext uri="{9D8B030D-6E8A-4147-A177-3AD203B41FA5}">
                      <a16:colId xmlns:a16="http://schemas.microsoft.com/office/drawing/2014/main" val="2106153448"/>
                    </a:ext>
                  </a:extLst>
                </a:gridCol>
                <a:gridCol w="3190727">
                  <a:extLst>
                    <a:ext uri="{9D8B030D-6E8A-4147-A177-3AD203B41FA5}">
                      <a16:colId xmlns:a16="http://schemas.microsoft.com/office/drawing/2014/main" val="254974673"/>
                    </a:ext>
                  </a:extLst>
                </a:gridCol>
              </a:tblGrid>
              <a:tr h="290368">
                <a:tc>
                  <a:txBody>
                    <a:bodyPr/>
                    <a:lstStyle/>
                    <a:p>
                      <a:pPr algn="ctr"/>
                      <a:r>
                        <a:rPr lang="en-US" sz="1050" b="1" dirty="0">
                          <a:solidFill>
                            <a:schemeClr val="tx2">
                              <a:lumMod val="50000"/>
                            </a:schemeClr>
                          </a:solidFill>
                        </a:rPr>
                        <a:t>%</a:t>
                      </a: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1" dirty="0">
                          <a:solidFill>
                            <a:srgbClr val="2171B5"/>
                          </a:solidFill>
                        </a:rPr>
                        <a:t>Region</a:t>
                      </a:r>
                    </a:p>
                  </a:txBody>
                  <a:tcPr anchor="ctr">
                    <a:lnL w="12700" cap="flat" cmpd="sng" algn="ctr">
                      <a:noFill/>
                      <a:prstDash val="solid"/>
                      <a:round/>
                      <a:headEnd type="none" w="med" len="med"/>
                      <a:tailEnd type="none" w="med" len="med"/>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6365834"/>
                  </a:ext>
                </a:extLst>
              </a:tr>
              <a:tr h="290368">
                <a:tc>
                  <a:txBody>
                    <a:bodyPr/>
                    <a:lstStyle/>
                    <a:p>
                      <a:pPr algn="ctr"/>
                      <a:r>
                        <a:rPr lang="en-US" sz="1050" b="1" dirty="0">
                          <a:solidFill>
                            <a:schemeClr val="tx2">
                              <a:lumMod val="50000"/>
                            </a:schemeClr>
                          </a:solidFill>
                        </a:rPr>
                        <a:t>73%</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dirty="0">
                          <a:solidFill>
                            <a:srgbClr val="2171B5"/>
                          </a:solidFill>
                        </a:rPr>
                        <a:t>South West</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85679"/>
                  </a:ext>
                </a:extLst>
              </a:tr>
              <a:tr h="290368">
                <a:tc>
                  <a:txBody>
                    <a:bodyPr/>
                    <a:lstStyle/>
                    <a:p>
                      <a:pPr algn="ctr"/>
                      <a:r>
                        <a:rPr lang="en-US" sz="1050" b="1">
                          <a:solidFill>
                            <a:schemeClr val="tx2">
                              <a:lumMod val="50000"/>
                            </a:schemeClr>
                          </a:solidFill>
                        </a:rPr>
                        <a:t>72%</a:t>
                      </a:r>
                      <a:endParaRPr lang="en-US" sz="1050" b="1" dirty="0">
                        <a:solidFill>
                          <a:schemeClr val="tx2">
                            <a:lumMod val="50000"/>
                          </a:schemeClr>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a:solidFill>
                            <a:srgbClr val="2171B5"/>
                          </a:solidFill>
                        </a:rPr>
                        <a:t>West Midlands</a:t>
                      </a:r>
                      <a:endParaRPr lang="en-US" sz="1050" b="0" dirty="0">
                        <a:solidFill>
                          <a:srgbClr val="2171B5"/>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463324"/>
                  </a:ext>
                </a:extLst>
              </a:tr>
              <a:tr h="290368">
                <a:tc>
                  <a:txBody>
                    <a:bodyPr/>
                    <a:lstStyle/>
                    <a:p>
                      <a:pPr algn="ctr"/>
                      <a:r>
                        <a:rPr lang="en-US" sz="1050" b="1">
                          <a:solidFill>
                            <a:schemeClr val="tx2">
                              <a:lumMod val="50000"/>
                            </a:schemeClr>
                          </a:solidFill>
                        </a:rPr>
                        <a:t>72%</a:t>
                      </a:r>
                      <a:endParaRPr lang="en-US" sz="1050" b="1" dirty="0">
                        <a:solidFill>
                          <a:schemeClr val="tx2">
                            <a:lumMod val="50000"/>
                          </a:schemeClr>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a:solidFill>
                            <a:srgbClr val="2171B5"/>
                          </a:solidFill>
                        </a:rPr>
                        <a:t>Yorkshire &amp; the Humber</a:t>
                      </a:r>
                      <a:endParaRPr lang="en-US" sz="1050" b="0" dirty="0">
                        <a:solidFill>
                          <a:srgbClr val="2171B5"/>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8540630"/>
                  </a:ext>
                </a:extLst>
              </a:tr>
              <a:tr h="290368">
                <a:tc>
                  <a:txBody>
                    <a:bodyPr/>
                    <a:lstStyle/>
                    <a:p>
                      <a:pPr algn="ctr"/>
                      <a:r>
                        <a:rPr lang="en-US" sz="1050" b="1">
                          <a:solidFill>
                            <a:schemeClr val="tx2">
                              <a:lumMod val="50000"/>
                            </a:schemeClr>
                          </a:solidFill>
                        </a:rPr>
                        <a:t>71%</a:t>
                      </a:r>
                      <a:endParaRPr lang="en-US" sz="1050" b="1" dirty="0">
                        <a:solidFill>
                          <a:schemeClr val="tx2">
                            <a:lumMod val="50000"/>
                          </a:schemeClr>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a:solidFill>
                            <a:srgbClr val="2171B5"/>
                          </a:solidFill>
                        </a:rPr>
                        <a:t>South East</a:t>
                      </a:r>
                      <a:endParaRPr lang="en-US" sz="1050" b="0" dirty="0">
                        <a:solidFill>
                          <a:srgbClr val="2171B5"/>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1472181"/>
                  </a:ext>
                </a:extLst>
              </a:tr>
              <a:tr h="214164">
                <a:tc>
                  <a:txBody>
                    <a:bodyPr/>
                    <a:lstStyle/>
                    <a:p>
                      <a:pPr algn="ctr"/>
                      <a:r>
                        <a:rPr lang="en-US" sz="1050" b="1">
                          <a:solidFill>
                            <a:schemeClr val="tx2">
                              <a:lumMod val="50000"/>
                            </a:schemeClr>
                          </a:solidFill>
                        </a:rPr>
                        <a:t>69%</a:t>
                      </a:r>
                      <a:endParaRPr lang="en-US" sz="1050" b="1" dirty="0">
                        <a:solidFill>
                          <a:schemeClr val="tx2">
                            <a:lumMod val="50000"/>
                          </a:schemeClr>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a:solidFill>
                            <a:srgbClr val="2171B5"/>
                          </a:solidFill>
                        </a:rPr>
                        <a:t>East of England</a:t>
                      </a:r>
                      <a:endParaRPr lang="en-US" sz="1050" b="0" dirty="0">
                        <a:solidFill>
                          <a:srgbClr val="2171B5"/>
                        </a:solidFill>
                      </a:endParaRP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2123685"/>
                  </a:ext>
                </a:extLst>
              </a:tr>
              <a:tr h="292802">
                <a:tc>
                  <a:txBody>
                    <a:bodyPr/>
                    <a:lstStyle/>
                    <a:p>
                      <a:pPr algn="ctr"/>
                      <a:r>
                        <a:rPr lang="en-US" sz="1050" b="1">
                          <a:solidFill>
                            <a:schemeClr val="tx2">
                              <a:lumMod val="50000"/>
                            </a:schemeClr>
                          </a:solidFill>
                        </a:rPr>
                        <a:t>68%</a:t>
                      </a:r>
                      <a:endParaRPr lang="en-US" sz="1050" b="1" dirty="0">
                        <a:solidFill>
                          <a:schemeClr val="tx2">
                            <a:lumMod val="50000"/>
                          </a:schemeClr>
                        </a:solidFill>
                      </a:endParaRP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dirty="0">
                          <a:solidFill>
                            <a:srgbClr val="2171B5"/>
                          </a:solidFill>
                        </a:rPr>
                        <a:t>East Midlands</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201751"/>
                  </a:ext>
                </a:extLst>
              </a:tr>
            </a:tbl>
          </a:graphicData>
        </a:graphic>
      </p:graphicFrame>
      <p:sp>
        <p:nvSpPr>
          <p:cNvPr id="18" name="TextBox 17">
            <a:extLst>
              <a:ext uri="{FF2B5EF4-FFF2-40B4-BE49-F238E27FC236}">
                <a16:creationId xmlns:a16="http://schemas.microsoft.com/office/drawing/2014/main" id="{87A9E657-EB54-41BB-BCD7-E79FCDD02219}"/>
              </a:ext>
              <a:ext uri="{C183D7F6-B498-43B3-948B-1728B52AA6E4}">
                <adec:decorative xmlns:adec="http://schemas.microsoft.com/office/drawing/2017/decorative" val="1"/>
              </a:ext>
            </a:extLst>
          </p:cNvPr>
          <p:cNvSpPr txBox="1"/>
          <p:nvPr/>
        </p:nvSpPr>
        <p:spPr>
          <a:xfrm>
            <a:off x="4858381" y="1550509"/>
            <a:ext cx="1746993" cy="276999"/>
          </a:xfrm>
          <a:prstGeom prst="rect">
            <a:avLst/>
          </a:prstGeom>
          <a:noFill/>
        </p:spPr>
        <p:txBody>
          <a:bodyPr wrap="square" rtlCol="0">
            <a:spAutoFit/>
          </a:bodyPr>
          <a:lstStyle/>
          <a:p>
            <a:r>
              <a:rPr lang="en-GB" sz="1200" b="1" dirty="0">
                <a:solidFill>
                  <a:schemeClr val="tx1">
                    <a:lumMod val="65000"/>
                    <a:lumOff val="35000"/>
                  </a:schemeClr>
                </a:solidFill>
              </a:rPr>
              <a:t>All UK adults</a:t>
            </a:r>
          </a:p>
        </p:txBody>
      </p:sp>
      <p:sp>
        <p:nvSpPr>
          <p:cNvPr id="62" name="TextBox 61">
            <a:extLst>
              <a:ext uri="{FF2B5EF4-FFF2-40B4-BE49-F238E27FC236}">
                <a16:creationId xmlns:a16="http://schemas.microsoft.com/office/drawing/2014/main" id="{6277EB15-6BF3-4AC5-BAA2-0098C0AB5798}"/>
              </a:ext>
              <a:ext uri="{C183D7F6-B498-43B3-948B-1728B52AA6E4}">
                <adec:decorative xmlns:adec="http://schemas.microsoft.com/office/drawing/2017/decorative" val="1"/>
              </a:ext>
            </a:extLst>
          </p:cNvPr>
          <p:cNvSpPr txBox="1"/>
          <p:nvPr/>
        </p:nvSpPr>
        <p:spPr>
          <a:xfrm>
            <a:off x="9615184" y="3566267"/>
            <a:ext cx="859344" cy="428727"/>
          </a:xfrm>
          <a:prstGeom prst="rect">
            <a:avLst/>
          </a:prstGeom>
          <a:noFill/>
        </p:spPr>
        <p:txBody>
          <a:bodyPr wrap="square" lIns="36000" tIns="36000" rIns="36000" bIns="36000" rtlCol="0">
            <a:noAutofit/>
          </a:bodyPr>
          <a:lstStyle/>
          <a:p>
            <a:pPr algn="ctr"/>
            <a:br>
              <a:rPr lang="en-GB" sz="1000" b="1" u="sng" dirty="0">
                <a:solidFill>
                  <a:schemeClr val="bg1"/>
                </a:solidFill>
              </a:rPr>
            </a:br>
            <a:r>
              <a:rPr lang="en-GB" sz="1000" b="1" dirty="0">
                <a:solidFill>
                  <a:schemeClr val="bg1"/>
                </a:solidFill>
              </a:rPr>
              <a:t>69%</a:t>
            </a:r>
          </a:p>
        </p:txBody>
      </p:sp>
      <p:sp>
        <p:nvSpPr>
          <p:cNvPr id="8" name="Rectangle 7">
            <a:extLst>
              <a:ext uri="{FF2B5EF4-FFF2-40B4-BE49-F238E27FC236}">
                <a16:creationId xmlns:a16="http://schemas.microsoft.com/office/drawing/2014/main" id="{AE242E92-6456-4FFD-8846-4AEE07F1FD60}"/>
              </a:ext>
              <a:ext uri="{C183D7F6-B498-43B3-948B-1728B52AA6E4}">
                <adec:decorative xmlns:adec="http://schemas.microsoft.com/office/drawing/2017/decorative" val="1"/>
              </a:ext>
            </a:extLst>
          </p:cNvPr>
          <p:cNvSpPr/>
          <p:nvPr/>
        </p:nvSpPr>
        <p:spPr>
          <a:xfrm>
            <a:off x="9580570" y="4130211"/>
            <a:ext cx="439544" cy="246221"/>
          </a:xfrm>
          <a:prstGeom prst="rect">
            <a:avLst/>
          </a:prstGeom>
        </p:spPr>
        <p:txBody>
          <a:bodyPr wrap="none">
            <a:spAutoFit/>
          </a:bodyPr>
          <a:lstStyle/>
          <a:p>
            <a:r>
              <a:rPr lang="en-GB" sz="1000" b="1" dirty="0">
                <a:solidFill>
                  <a:schemeClr val="bg1"/>
                </a:solidFill>
              </a:rPr>
              <a:t>76%</a:t>
            </a:r>
            <a:endParaRPr lang="en-GB" sz="1000" dirty="0">
              <a:solidFill>
                <a:schemeClr val="bg1"/>
              </a:solidFill>
            </a:endParaRPr>
          </a:p>
        </p:txBody>
      </p:sp>
      <p:sp>
        <p:nvSpPr>
          <p:cNvPr id="9" name="Rectangle 8">
            <a:extLst>
              <a:ext uri="{FF2B5EF4-FFF2-40B4-BE49-F238E27FC236}">
                <a16:creationId xmlns:a16="http://schemas.microsoft.com/office/drawing/2014/main" id="{D6535E4C-EA8A-4E53-B5F4-2362C29DAC9B}"/>
              </a:ext>
              <a:ext uri="{C183D7F6-B498-43B3-948B-1728B52AA6E4}">
                <adec:decorative xmlns:adec="http://schemas.microsoft.com/office/drawing/2017/decorative" val="1"/>
              </a:ext>
            </a:extLst>
          </p:cNvPr>
          <p:cNvSpPr/>
          <p:nvPr/>
        </p:nvSpPr>
        <p:spPr>
          <a:xfrm>
            <a:off x="9326359" y="4299302"/>
            <a:ext cx="439544" cy="246221"/>
          </a:xfrm>
          <a:prstGeom prst="rect">
            <a:avLst/>
          </a:prstGeom>
        </p:spPr>
        <p:txBody>
          <a:bodyPr wrap="none">
            <a:spAutoFit/>
          </a:bodyPr>
          <a:lstStyle/>
          <a:p>
            <a:r>
              <a:rPr lang="en-GB" sz="1000" b="1" dirty="0">
                <a:solidFill>
                  <a:schemeClr val="bg1"/>
                </a:solidFill>
              </a:rPr>
              <a:t>71%</a:t>
            </a:r>
            <a:endParaRPr lang="en-GB" sz="1000" dirty="0">
              <a:solidFill>
                <a:schemeClr val="bg1"/>
              </a:solidFill>
            </a:endParaRPr>
          </a:p>
        </p:txBody>
      </p:sp>
      <p:sp>
        <p:nvSpPr>
          <p:cNvPr id="63" name="TextBox 62">
            <a:extLst>
              <a:ext uri="{FF2B5EF4-FFF2-40B4-BE49-F238E27FC236}">
                <a16:creationId xmlns:a16="http://schemas.microsoft.com/office/drawing/2014/main" id="{6BD635F6-3701-431E-960A-A8032BAAE77D}"/>
              </a:ext>
              <a:ext uri="{C183D7F6-B498-43B3-948B-1728B52AA6E4}">
                <adec:decorative xmlns:adec="http://schemas.microsoft.com/office/drawing/2017/decorative" val="1"/>
              </a:ext>
            </a:extLst>
          </p:cNvPr>
          <p:cNvSpPr txBox="1"/>
          <p:nvPr/>
        </p:nvSpPr>
        <p:spPr>
          <a:xfrm>
            <a:off x="9168636" y="3162885"/>
            <a:ext cx="859344" cy="428727"/>
          </a:xfrm>
          <a:prstGeom prst="rect">
            <a:avLst/>
          </a:prstGeom>
          <a:noFill/>
        </p:spPr>
        <p:txBody>
          <a:bodyPr wrap="square" lIns="36000" tIns="36000" rIns="36000" bIns="36000" rtlCol="0">
            <a:noAutofit/>
          </a:bodyPr>
          <a:lstStyle/>
          <a:p>
            <a:pPr algn="ctr"/>
            <a:br>
              <a:rPr lang="en-GB" sz="1000" b="1" u="sng" dirty="0">
                <a:solidFill>
                  <a:schemeClr val="bg1"/>
                </a:solidFill>
              </a:rPr>
            </a:br>
            <a:r>
              <a:rPr lang="en-GB" sz="1000" b="1" dirty="0">
                <a:solidFill>
                  <a:schemeClr val="bg1"/>
                </a:solidFill>
              </a:rPr>
              <a:t>68%</a:t>
            </a:r>
          </a:p>
        </p:txBody>
      </p:sp>
      <p:sp>
        <p:nvSpPr>
          <p:cNvPr id="64" name="TextBox 63">
            <a:extLst>
              <a:ext uri="{FF2B5EF4-FFF2-40B4-BE49-F238E27FC236}">
                <a16:creationId xmlns:a16="http://schemas.microsoft.com/office/drawing/2014/main" id="{EC4F0985-2904-49C6-9201-1134252AC735}"/>
              </a:ext>
              <a:ext uri="{C183D7F6-B498-43B3-948B-1728B52AA6E4}">
                <adec:decorative xmlns:adec="http://schemas.microsoft.com/office/drawing/2017/decorative" val="1"/>
              </a:ext>
            </a:extLst>
          </p:cNvPr>
          <p:cNvSpPr txBox="1"/>
          <p:nvPr/>
        </p:nvSpPr>
        <p:spPr>
          <a:xfrm>
            <a:off x="8235915" y="3717413"/>
            <a:ext cx="859344" cy="428727"/>
          </a:xfrm>
          <a:prstGeom prst="rect">
            <a:avLst/>
          </a:prstGeom>
          <a:noFill/>
        </p:spPr>
        <p:txBody>
          <a:bodyPr wrap="square" lIns="36000" tIns="36000" rIns="36000" bIns="36000" rtlCol="0">
            <a:noAutofit/>
          </a:bodyPr>
          <a:lstStyle/>
          <a:p>
            <a:pPr algn="ctr"/>
            <a:br>
              <a:rPr lang="en-GB" sz="1000" b="1" u="sng" dirty="0">
                <a:solidFill>
                  <a:schemeClr val="bg1"/>
                </a:solidFill>
              </a:rPr>
            </a:br>
            <a:r>
              <a:rPr lang="en-GB" sz="1000" b="1" dirty="0">
                <a:solidFill>
                  <a:schemeClr val="bg1"/>
                </a:solidFill>
              </a:rPr>
              <a:t>79%</a:t>
            </a:r>
          </a:p>
        </p:txBody>
      </p:sp>
      <p:sp>
        <p:nvSpPr>
          <p:cNvPr id="66" name="TextBox 65">
            <a:extLst>
              <a:ext uri="{FF2B5EF4-FFF2-40B4-BE49-F238E27FC236}">
                <a16:creationId xmlns:a16="http://schemas.microsoft.com/office/drawing/2014/main" id="{3AB2BEC6-51EF-448E-A89D-5A8706DBBBFB}"/>
              </a:ext>
              <a:ext uri="{C183D7F6-B498-43B3-948B-1728B52AA6E4}">
                <adec:decorative xmlns:adec="http://schemas.microsoft.com/office/drawing/2017/decorative" val="1"/>
              </a:ext>
            </a:extLst>
          </p:cNvPr>
          <p:cNvSpPr txBox="1"/>
          <p:nvPr/>
        </p:nvSpPr>
        <p:spPr>
          <a:xfrm>
            <a:off x="8469085" y="4281854"/>
            <a:ext cx="859344" cy="428727"/>
          </a:xfrm>
          <a:prstGeom prst="rect">
            <a:avLst/>
          </a:prstGeom>
          <a:noFill/>
        </p:spPr>
        <p:txBody>
          <a:bodyPr wrap="square" lIns="36000" tIns="36000" rIns="36000" bIns="36000" rtlCol="0">
            <a:noAutofit/>
          </a:bodyPr>
          <a:lstStyle/>
          <a:p>
            <a:pPr algn="ctr"/>
            <a:br>
              <a:rPr lang="en-GB" sz="1000" b="1" u="sng" dirty="0">
                <a:solidFill>
                  <a:schemeClr val="bg1"/>
                </a:solidFill>
              </a:rPr>
            </a:br>
            <a:r>
              <a:rPr lang="en-GB" sz="1000" b="1" dirty="0">
                <a:solidFill>
                  <a:schemeClr val="bg1"/>
                </a:solidFill>
              </a:rPr>
              <a:t>73%</a:t>
            </a:r>
          </a:p>
        </p:txBody>
      </p:sp>
      <p:sp>
        <p:nvSpPr>
          <p:cNvPr id="67" name="TextBox 66">
            <a:extLst>
              <a:ext uri="{FF2B5EF4-FFF2-40B4-BE49-F238E27FC236}">
                <a16:creationId xmlns:a16="http://schemas.microsoft.com/office/drawing/2014/main" id="{5FE39215-F40E-40C7-92A2-9DFC6137FF01}"/>
              </a:ext>
              <a:ext uri="{C183D7F6-B498-43B3-948B-1728B52AA6E4}">
                <adec:decorative xmlns:adec="http://schemas.microsoft.com/office/drawing/2017/decorative" val="1"/>
              </a:ext>
            </a:extLst>
          </p:cNvPr>
          <p:cNvSpPr txBox="1"/>
          <p:nvPr/>
        </p:nvSpPr>
        <p:spPr>
          <a:xfrm>
            <a:off x="8704525" y="3508005"/>
            <a:ext cx="859344" cy="428727"/>
          </a:xfrm>
          <a:prstGeom prst="rect">
            <a:avLst/>
          </a:prstGeom>
          <a:noFill/>
        </p:spPr>
        <p:txBody>
          <a:bodyPr wrap="square" lIns="36000" tIns="36000" rIns="36000" bIns="36000" rtlCol="0">
            <a:noAutofit/>
          </a:bodyPr>
          <a:lstStyle/>
          <a:p>
            <a:pPr algn="ctr"/>
            <a:br>
              <a:rPr lang="en-GB" sz="1000" b="1" u="sng" dirty="0">
                <a:solidFill>
                  <a:schemeClr val="bg1"/>
                </a:solidFill>
              </a:rPr>
            </a:br>
            <a:r>
              <a:rPr lang="en-GB" sz="1000" b="1" dirty="0">
                <a:solidFill>
                  <a:schemeClr val="bg1"/>
                </a:solidFill>
              </a:rPr>
              <a:t>72%</a:t>
            </a:r>
          </a:p>
        </p:txBody>
      </p:sp>
      <p:sp>
        <p:nvSpPr>
          <p:cNvPr id="68" name="TextBox 67">
            <a:extLst>
              <a:ext uri="{FF2B5EF4-FFF2-40B4-BE49-F238E27FC236}">
                <a16:creationId xmlns:a16="http://schemas.microsoft.com/office/drawing/2014/main" id="{ECC9ACE7-EDA5-45BC-AA46-6D3A8C3516B8}"/>
              </a:ext>
              <a:ext uri="{C183D7F6-B498-43B3-948B-1728B52AA6E4}">
                <adec:decorative xmlns:adec="http://schemas.microsoft.com/office/drawing/2017/decorative" val="1"/>
              </a:ext>
            </a:extLst>
          </p:cNvPr>
          <p:cNvSpPr txBox="1"/>
          <p:nvPr/>
        </p:nvSpPr>
        <p:spPr>
          <a:xfrm>
            <a:off x="8517188" y="2402390"/>
            <a:ext cx="859344" cy="428727"/>
          </a:xfrm>
          <a:prstGeom prst="rect">
            <a:avLst/>
          </a:prstGeom>
          <a:noFill/>
        </p:spPr>
        <p:txBody>
          <a:bodyPr wrap="square" lIns="36000" tIns="36000" rIns="36000" bIns="36000" rtlCol="0">
            <a:noAutofit/>
          </a:bodyPr>
          <a:lstStyle/>
          <a:p>
            <a:pPr algn="ctr"/>
            <a:br>
              <a:rPr lang="en-GB" sz="1000" b="1" u="sng" dirty="0">
                <a:solidFill>
                  <a:schemeClr val="bg1"/>
                </a:solidFill>
              </a:rPr>
            </a:br>
            <a:r>
              <a:rPr lang="en-GB" sz="1000" b="1" dirty="0">
                <a:solidFill>
                  <a:schemeClr val="bg1"/>
                </a:solidFill>
              </a:rPr>
              <a:t>76%</a:t>
            </a:r>
          </a:p>
        </p:txBody>
      </p:sp>
      <p:sp>
        <p:nvSpPr>
          <p:cNvPr id="69" name="TextBox 68">
            <a:extLst>
              <a:ext uri="{FF2B5EF4-FFF2-40B4-BE49-F238E27FC236}">
                <a16:creationId xmlns:a16="http://schemas.microsoft.com/office/drawing/2014/main" id="{62D46DBA-2CF9-4790-B6CD-D139AEE845F1}"/>
              </a:ext>
              <a:ext uri="{C183D7F6-B498-43B3-948B-1728B52AA6E4}">
                <adec:decorative xmlns:adec="http://schemas.microsoft.com/office/drawing/2017/decorative" val="1"/>
              </a:ext>
            </a:extLst>
          </p:cNvPr>
          <p:cNvSpPr txBox="1"/>
          <p:nvPr/>
        </p:nvSpPr>
        <p:spPr>
          <a:xfrm>
            <a:off x="7284747" y="2302282"/>
            <a:ext cx="859344" cy="428727"/>
          </a:xfrm>
          <a:prstGeom prst="rect">
            <a:avLst/>
          </a:prstGeom>
          <a:noFill/>
        </p:spPr>
        <p:txBody>
          <a:bodyPr wrap="square" lIns="36000" tIns="36000" rIns="36000" bIns="36000" rtlCol="0">
            <a:noAutofit/>
          </a:bodyPr>
          <a:lstStyle/>
          <a:p>
            <a:pPr algn="ctr"/>
            <a:br>
              <a:rPr lang="en-GB" sz="1000" b="1" dirty="0">
                <a:solidFill>
                  <a:schemeClr val="bg1"/>
                </a:solidFill>
              </a:rPr>
            </a:br>
            <a:r>
              <a:rPr lang="en-GB" sz="1000" b="1" dirty="0">
                <a:solidFill>
                  <a:schemeClr val="bg1"/>
                </a:solidFill>
              </a:rPr>
              <a:t>89%</a:t>
            </a:r>
          </a:p>
        </p:txBody>
      </p:sp>
      <p:sp>
        <p:nvSpPr>
          <p:cNvPr id="70" name="TextBox 69">
            <a:extLst>
              <a:ext uri="{FF2B5EF4-FFF2-40B4-BE49-F238E27FC236}">
                <a16:creationId xmlns:a16="http://schemas.microsoft.com/office/drawing/2014/main" id="{FDE7154D-5502-4E68-BB43-47ACD3767596}"/>
              </a:ext>
              <a:ext uri="{C183D7F6-B498-43B3-948B-1728B52AA6E4}">
                <adec:decorative xmlns:adec="http://schemas.microsoft.com/office/drawing/2017/decorative" val="1"/>
              </a:ext>
            </a:extLst>
          </p:cNvPr>
          <p:cNvSpPr txBox="1"/>
          <p:nvPr/>
        </p:nvSpPr>
        <p:spPr>
          <a:xfrm>
            <a:off x="8155564" y="1207470"/>
            <a:ext cx="859344" cy="428727"/>
          </a:xfrm>
          <a:prstGeom prst="rect">
            <a:avLst/>
          </a:prstGeom>
          <a:noFill/>
        </p:spPr>
        <p:txBody>
          <a:bodyPr wrap="square" lIns="36000" tIns="36000" rIns="36000" bIns="36000" rtlCol="0">
            <a:noAutofit/>
          </a:bodyPr>
          <a:lstStyle/>
          <a:p>
            <a:pPr algn="ctr"/>
            <a:br>
              <a:rPr lang="en-GB" sz="1000" b="1" dirty="0">
                <a:solidFill>
                  <a:schemeClr val="bg1"/>
                </a:solidFill>
              </a:rPr>
            </a:br>
            <a:r>
              <a:rPr lang="en-GB" sz="1000" b="1" dirty="0">
                <a:solidFill>
                  <a:schemeClr val="bg1"/>
                </a:solidFill>
              </a:rPr>
              <a:t>75%</a:t>
            </a:r>
          </a:p>
        </p:txBody>
      </p:sp>
      <p:sp>
        <p:nvSpPr>
          <p:cNvPr id="71" name="TextBox 70">
            <a:extLst>
              <a:ext uri="{FF2B5EF4-FFF2-40B4-BE49-F238E27FC236}">
                <a16:creationId xmlns:a16="http://schemas.microsoft.com/office/drawing/2014/main" id="{EE590A58-A6A7-4255-BB71-91D5647BDFCC}"/>
              </a:ext>
              <a:ext uri="{C183D7F6-B498-43B3-948B-1728B52AA6E4}">
                <adec:decorative xmlns:adec="http://schemas.microsoft.com/office/drawing/2017/decorative" val="1"/>
              </a:ext>
            </a:extLst>
          </p:cNvPr>
          <p:cNvSpPr txBox="1"/>
          <p:nvPr/>
        </p:nvSpPr>
        <p:spPr>
          <a:xfrm>
            <a:off x="8816406" y="2150360"/>
            <a:ext cx="859344" cy="428727"/>
          </a:xfrm>
          <a:prstGeom prst="rect">
            <a:avLst/>
          </a:prstGeom>
          <a:noFill/>
        </p:spPr>
        <p:txBody>
          <a:bodyPr wrap="square" lIns="36000" tIns="36000" rIns="36000" bIns="36000" rtlCol="0">
            <a:noAutofit/>
          </a:bodyPr>
          <a:lstStyle/>
          <a:p>
            <a:pPr algn="ctr"/>
            <a:br>
              <a:rPr lang="en-GB" sz="1000" b="1" dirty="0">
                <a:solidFill>
                  <a:schemeClr val="bg1"/>
                </a:solidFill>
              </a:rPr>
            </a:br>
            <a:r>
              <a:rPr lang="en-GB" sz="1000" b="1" dirty="0">
                <a:solidFill>
                  <a:schemeClr val="bg1"/>
                </a:solidFill>
              </a:rPr>
              <a:t>86%</a:t>
            </a:r>
          </a:p>
        </p:txBody>
      </p:sp>
      <p:sp>
        <p:nvSpPr>
          <p:cNvPr id="72" name="TextBox 71">
            <a:extLst>
              <a:ext uri="{FF2B5EF4-FFF2-40B4-BE49-F238E27FC236}">
                <a16:creationId xmlns:a16="http://schemas.microsoft.com/office/drawing/2014/main" id="{D19123A4-00B6-47FE-9020-312903BC148C}"/>
              </a:ext>
              <a:ext uri="{C183D7F6-B498-43B3-948B-1728B52AA6E4}">
                <adec:decorative xmlns:adec="http://schemas.microsoft.com/office/drawing/2017/decorative" val="1"/>
              </a:ext>
            </a:extLst>
          </p:cNvPr>
          <p:cNvSpPr txBox="1"/>
          <p:nvPr/>
        </p:nvSpPr>
        <p:spPr>
          <a:xfrm>
            <a:off x="9014908" y="2662734"/>
            <a:ext cx="859344" cy="428727"/>
          </a:xfrm>
          <a:prstGeom prst="rect">
            <a:avLst/>
          </a:prstGeom>
          <a:noFill/>
        </p:spPr>
        <p:txBody>
          <a:bodyPr wrap="square" lIns="36000" tIns="36000" rIns="36000" bIns="36000" rtlCol="0">
            <a:noAutofit/>
          </a:bodyPr>
          <a:lstStyle/>
          <a:p>
            <a:pPr algn="ctr"/>
            <a:br>
              <a:rPr lang="en-GB" sz="1000" b="1" dirty="0">
                <a:solidFill>
                  <a:schemeClr val="bg1"/>
                </a:solidFill>
              </a:rPr>
            </a:br>
            <a:r>
              <a:rPr lang="en-GB" sz="1000" b="1" dirty="0">
                <a:solidFill>
                  <a:schemeClr val="bg1"/>
                </a:solidFill>
              </a:rPr>
              <a:t>72%</a:t>
            </a:r>
          </a:p>
        </p:txBody>
      </p:sp>
      <p:sp>
        <p:nvSpPr>
          <p:cNvPr id="4" name="TextBox 3">
            <a:extLst>
              <a:ext uri="{FF2B5EF4-FFF2-40B4-BE49-F238E27FC236}">
                <a16:creationId xmlns:a16="http://schemas.microsoft.com/office/drawing/2014/main" id="{EBAD048C-A37C-40D2-AFB2-67F6E9D0F4F8}"/>
              </a:ext>
              <a:ext uri="{C183D7F6-B498-43B3-948B-1728B52AA6E4}">
                <adec:decorative xmlns:adec="http://schemas.microsoft.com/office/drawing/2017/decorative" val="1"/>
              </a:ext>
            </a:extLst>
          </p:cNvPr>
          <p:cNvSpPr txBox="1"/>
          <p:nvPr/>
        </p:nvSpPr>
        <p:spPr>
          <a:xfrm>
            <a:off x="6928988" y="3493785"/>
            <a:ext cx="1037114" cy="710020"/>
          </a:xfrm>
          <a:prstGeom prst="rect">
            <a:avLst/>
          </a:prstGeom>
          <a:noFill/>
        </p:spPr>
        <p:txBody>
          <a:bodyPr wrap="square" lIns="36000" tIns="36000" rIns="36000" bIns="36000" rtlCol="0">
            <a:noAutofit/>
          </a:bodyPr>
          <a:lstStyle/>
          <a:p>
            <a:r>
              <a:rPr lang="en-US" sz="1100" b="1" dirty="0">
                <a:solidFill>
                  <a:schemeClr val="tx1">
                    <a:lumMod val="65000"/>
                    <a:lumOff val="35000"/>
                  </a:schemeClr>
                </a:solidFill>
              </a:rPr>
              <a:t>% of adults who say that there are large differences in opportunities in different parts of Britain :</a:t>
            </a:r>
            <a:endParaRPr lang="en-GB" sz="800" dirty="0">
              <a:solidFill>
                <a:schemeClr val="tx1">
                  <a:lumMod val="65000"/>
                  <a:lumOff val="35000"/>
                </a:schemeClr>
              </a:solidFill>
            </a:endParaRPr>
          </a:p>
        </p:txBody>
      </p:sp>
      <p:sp>
        <p:nvSpPr>
          <p:cNvPr id="10" name="Rectangle 9">
            <a:extLst>
              <a:ext uri="{FF2B5EF4-FFF2-40B4-BE49-F238E27FC236}">
                <a16:creationId xmlns:a16="http://schemas.microsoft.com/office/drawing/2014/main" id="{2848ACF1-E31A-4710-8DDD-751B2DC6F910}"/>
              </a:ext>
              <a:ext uri="{C183D7F6-B498-43B3-948B-1728B52AA6E4}">
                <adec:decorative xmlns:adec="http://schemas.microsoft.com/office/drawing/2017/decorative" val="1"/>
              </a:ext>
            </a:extLst>
          </p:cNvPr>
          <p:cNvSpPr/>
          <p:nvPr/>
        </p:nvSpPr>
        <p:spPr>
          <a:xfrm>
            <a:off x="9931943" y="1905705"/>
            <a:ext cx="596116" cy="1336427"/>
          </a:xfrm>
          <a:prstGeom prst="rect">
            <a:avLst/>
          </a:prstGeom>
          <a:noFill/>
          <a:ln>
            <a:solidFill>
              <a:srgbClr val="083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C204F2B5-DE34-4E52-923B-962E14C03DD4}"/>
              </a:ext>
            </a:extLst>
          </p:cNvPr>
          <p:cNvSpPr txBox="1"/>
          <p:nvPr/>
        </p:nvSpPr>
        <p:spPr>
          <a:xfrm>
            <a:off x="540544" y="6882752"/>
            <a:ext cx="9487436" cy="338554"/>
          </a:xfrm>
          <a:prstGeom prst="rect">
            <a:avLst/>
          </a:prstGeom>
        </p:spPr>
        <p:txBody>
          <a:bodyPr wrap="square" rtlCol="0" anchor="ctr" anchorCtr="0">
            <a:spAutoFit/>
          </a:bodyPr>
          <a:lstStyle/>
          <a:p>
            <a:r>
              <a:rPr lang="en-GB" sz="800" dirty="0">
                <a:solidFill>
                  <a:schemeClr val="tx1">
                    <a:lumMod val="65000"/>
                    <a:lumOff val="35000"/>
                  </a:schemeClr>
                </a:solidFill>
              </a:rPr>
              <a:t>Sample size: 4693 adults in UK. </a:t>
            </a:r>
            <a:r>
              <a:rPr lang="en-US" sz="800" dirty="0">
                <a:solidFill>
                  <a:schemeClr val="tx1">
                    <a:lumMod val="65000"/>
                    <a:lumOff val="35000"/>
                  </a:schemeClr>
                </a:solidFill>
              </a:rPr>
              <a:t>(unweighted sample size by region: London n=452, South East n=603, South West n=432, West Midlands n=335, East Midlands n=345, East of England n=416, Wales n=495, North East n=181, North West n=429, Scotland n=543, Northern Ireland n=100). </a:t>
            </a:r>
            <a:r>
              <a:rPr lang="en-GB" sz="800" dirty="0">
                <a:solidFill>
                  <a:schemeClr val="tx1">
                    <a:lumMod val="65000"/>
                    <a:lumOff val="35000"/>
                  </a:schemeClr>
                </a:solidFill>
              </a:rPr>
              <a:t>Fieldwork: 27 January – 1 February </a:t>
            </a:r>
          </a:p>
        </p:txBody>
      </p:sp>
      <p:sp>
        <p:nvSpPr>
          <p:cNvPr id="2" name="Slide Number Placeholder 1">
            <a:extLst>
              <a:ext uri="{FF2B5EF4-FFF2-40B4-BE49-F238E27FC236}">
                <a16:creationId xmlns:a16="http://schemas.microsoft.com/office/drawing/2014/main" id="{B989F8B6-D6F3-4BBC-A133-E7E6A64DF179}"/>
              </a:ext>
            </a:extLst>
          </p:cNvPr>
          <p:cNvSpPr>
            <a:spLocks noGrp="1"/>
          </p:cNvSpPr>
          <p:nvPr>
            <p:ph type="sldNum" sz="quarter" idx="11"/>
          </p:nvPr>
        </p:nvSpPr>
        <p:spPr/>
        <p:txBody>
          <a:bodyPr/>
          <a:lstStyle/>
          <a:p>
            <a:fld id="{2EABE287-61B3-43B4-9C32-8BB54FC1D647}" type="slidenum">
              <a:rPr lang="en-GB" smtClean="0"/>
              <a:pPr/>
              <a:t>33</a:t>
            </a:fld>
            <a:endParaRPr lang="en-GB" dirty="0"/>
          </a:p>
        </p:txBody>
      </p:sp>
    </p:spTree>
    <p:extLst>
      <p:ext uri="{BB962C8B-B14F-4D97-AF65-F5344CB8AC3E}">
        <p14:creationId xmlns:p14="http://schemas.microsoft.com/office/powerpoint/2010/main" val="1056350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3023" y="522367"/>
            <a:ext cx="3126027" cy="1249272"/>
          </a:xfrm>
        </p:spPr>
        <p:txBody>
          <a:bodyPr/>
          <a:lstStyle/>
          <a:p>
            <a:r>
              <a:rPr lang="en-GB" dirty="0">
                <a:solidFill>
                  <a:srgbClr val="EB652E"/>
                </a:solidFill>
              </a:rPr>
              <a:t>People in the South East are twice as likely to say they have good opportunities than people in the North East of England</a:t>
            </a:r>
            <a:br>
              <a:rPr lang="en-GB" dirty="0">
                <a:solidFill>
                  <a:srgbClr val="EB652E"/>
                </a:solidFill>
              </a:rPr>
            </a:br>
            <a:endParaRPr lang="en-GB" dirty="0">
              <a:solidFill>
                <a:srgbClr val="EB652E"/>
              </a:solidFill>
            </a:endParaRPr>
          </a:p>
        </p:txBody>
      </p:sp>
      <p:sp>
        <p:nvSpPr>
          <p:cNvPr id="5" name="Text Placeholder 4"/>
          <p:cNvSpPr>
            <a:spLocks noGrp="1"/>
          </p:cNvSpPr>
          <p:nvPr>
            <p:ph type="body" sz="quarter" idx="15"/>
          </p:nvPr>
        </p:nvSpPr>
        <p:spPr>
          <a:xfrm>
            <a:off x="573667" y="3214998"/>
            <a:ext cx="2989263" cy="3630981"/>
          </a:xfrm>
        </p:spPr>
        <p:txBody>
          <a:bodyPr numCol="1">
            <a:normAutofit/>
          </a:bodyPr>
          <a:lstStyle/>
          <a:p>
            <a:r>
              <a:rPr lang="en-GB" dirty="0"/>
              <a:t>Over half (53%) of the public say there are ‘very’ or ‘fairly good’ opportunities for people to progress in their area. In London 74% say they have good opportunities. Figures are high across the South of England, particularly the South East (65%).</a:t>
            </a:r>
          </a:p>
          <a:p>
            <a:r>
              <a:rPr lang="en-GB" dirty="0"/>
              <a:t>People in the North are less likely to say that their area gives more opportunities than anywhere else. In the North East, only 31% rated their area as ‘good’ for progression. </a:t>
            </a:r>
          </a:p>
          <a:p>
            <a:r>
              <a:rPr lang="en-GB" dirty="0"/>
              <a:t>Yorkshire &amp; the Humber (44%), the North West (45%) and Wales (35%) are also given low ratings by their residents. </a:t>
            </a:r>
          </a:p>
          <a:p>
            <a:pPr algn="just"/>
            <a:endParaRPr lang="en-GB" dirty="0"/>
          </a:p>
        </p:txBody>
      </p:sp>
      <p:sp>
        <p:nvSpPr>
          <p:cNvPr id="17" name="TextBox 16">
            <a:extLst>
              <a:ext uri="{FF2B5EF4-FFF2-40B4-BE49-F238E27FC236}">
                <a16:creationId xmlns:a16="http://schemas.microsoft.com/office/drawing/2014/main" id="{72DF1507-0718-4CC2-AC4D-CB0D0C35B1D6}"/>
              </a:ext>
            </a:extLst>
          </p:cNvPr>
          <p:cNvSpPr txBox="1"/>
          <p:nvPr/>
        </p:nvSpPr>
        <p:spPr>
          <a:xfrm>
            <a:off x="4281819" y="520815"/>
            <a:ext cx="2996360" cy="544444"/>
          </a:xfrm>
          <a:prstGeom prst="rect">
            <a:avLst/>
          </a:prstGeom>
          <a:noFill/>
        </p:spPr>
        <p:txBody>
          <a:bodyPr wrap="square" lIns="36000" tIns="36000" rIns="36000" bIns="36000" rtlCol="0">
            <a:noAutofit/>
          </a:bodyPr>
          <a:lstStyle/>
          <a:p>
            <a:pPr algn="ctr">
              <a:defRPr sz="1000" b="1" i="0" u="none" strike="noStrike" kern="1200" spc="0" baseline="0">
                <a:solidFill>
                  <a:prstClr val="black">
                    <a:lumMod val="65000"/>
                    <a:lumOff val="35000"/>
                  </a:prstClr>
                </a:solidFill>
                <a:latin typeface="+mn-lt"/>
                <a:ea typeface="+mn-ea"/>
                <a:cs typeface="+mn-cs"/>
              </a:defRPr>
            </a:pPr>
            <a:r>
              <a:rPr lang="en-GB" sz="1400" b="1" dirty="0">
                <a:solidFill>
                  <a:schemeClr val="tx1">
                    <a:lumMod val="65000"/>
                    <a:lumOff val="35000"/>
                  </a:schemeClr>
                </a:solidFill>
              </a:rPr>
              <a:t>Considering</a:t>
            </a:r>
            <a:r>
              <a:rPr lang="en-GB" sz="1400" b="1" dirty="0"/>
              <a:t> the area you live in, compared to other parts of the United Kingdom, do you think the opportunities available for people to progress are…</a:t>
            </a:r>
          </a:p>
        </p:txBody>
      </p:sp>
      <p:graphicFrame>
        <p:nvGraphicFramePr>
          <p:cNvPr id="15" name="Content Placeholder 8" descr="Bar graph showing over half (53%) of UK adults think the opportunities available for people in their area, compared to other parts of the UK are 'good', compared to 34% who say 'poor' and 12% who don't know">
            <a:extLst>
              <a:ext uri="{FF2B5EF4-FFF2-40B4-BE49-F238E27FC236}">
                <a16:creationId xmlns:a16="http://schemas.microsoft.com/office/drawing/2014/main" id="{4891B71C-FB76-451C-BBD4-74B97C444BBE}"/>
              </a:ext>
            </a:extLst>
          </p:cNvPr>
          <p:cNvGraphicFramePr>
            <a:graphicFrameLocks noGrp="1"/>
          </p:cNvGraphicFramePr>
          <p:nvPr>
            <p:ph sz="quarter" idx="13"/>
            <p:extLst>
              <p:ext uri="{D42A27DB-BD31-4B8C-83A1-F6EECF244321}">
                <p14:modId xmlns:p14="http://schemas.microsoft.com/office/powerpoint/2010/main" val="3578355604"/>
              </p:ext>
            </p:extLst>
          </p:nvPr>
        </p:nvGraphicFramePr>
        <p:xfrm>
          <a:off x="3684486" y="1542305"/>
          <a:ext cx="3066127" cy="5266038"/>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Map of Britain showing percentages of adults in each region who say there are good opportunities to progress in their area - this info is also in the data that accompanies this">
            <a:extLst>
              <a:ext uri="{FF2B5EF4-FFF2-40B4-BE49-F238E27FC236}">
                <a16:creationId xmlns:a16="http://schemas.microsoft.com/office/drawing/2014/main" id="{55204F32-F573-430E-84D6-02C58A82D4A3}"/>
              </a:ext>
            </a:extLst>
          </p:cNvPr>
          <p:cNvPicPr>
            <a:picLocks noChangeAspect="1"/>
          </p:cNvPicPr>
          <p:nvPr/>
        </p:nvPicPr>
        <p:blipFill rotWithShape="1">
          <a:blip r:embed="rId4"/>
          <a:srcRect l="27164" t="14088" r="3709" b="3070"/>
          <a:stretch/>
        </p:blipFill>
        <p:spPr>
          <a:xfrm>
            <a:off x="7396646" y="0"/>
            <a:ext cx="2903368" cy="5127751"/>
          </a:xfrm>
          <a:prstGeom prst="rect">
            <a:avLst/>
          </a:prstGeom>
          <a:solidFill>
            <a:srgbClr val="E6E6E6"/>
          </a:solidFill>
        </p:spPr>
      </p:pic>
      <p:grpSp>
        <p:nvGrpSpPr>
          <p:cNvPr id="65" name="Group 64" descr="Legend showing the relevance of colours on the shaded areas of the map - darker colours indicate higher percentages of adults who feel that opportunities to progress in their area are good">
            <a:extLst>
              <a:ext uri="{FF2B5EF4-FFF2-40B4-BE49-F238E27FC236}">
                <a16:creationId xmlns:a16="http://schemas.microsoft.com/office/drawing/2014/main" id="{83C0FAFB-A799-48A8-89F7-376BED670CA4}"/>
              </a:ext>
            </a:extLst>
          </p:cNvPr>
          <p:cNvGrpSpPr/>
          <p:nvPr/>
        </p:nvGrpSpPr>
        <p:grpSpPr>
          <a:xfrm>
            <a:off x="9946107" y="1856571"/>
            <a:ext cx="413497" cy="1272742"/>
            <a:chOff x="9865057" y="1575485"/>
            <a:chExt cx="413497" cy="1272742"/>
          </a:xfrm>
        </p:grpSpPr>
        <p:pic>
          <p:nvPicPr>
            <p:cNvPr id="66" name="Picture 65">
              <a:extLst>
                <a:ext uri="{FF2B5EF4-FFF2-40B4-BE49-F238E27FC236}">
                  <a16:creationId xmlns:a16="http://schemas.microsoft.com/office/drawing/2014/main" id="{6DF41152-5657-4AE1-A9C4-412383BFDBEF}"/>
                </a:ext>
              </a:extLst>
            </p:cNvPr>
            <p:cNvPicPr>
              <a:picLocks noChangeAspect="1"/>
            </p:cNvPicPr>
            <p:nvPr/>
          </p:nvPicPr>
          <p:blipFill>
            <a:blip r:embed="rId5"/>
            <a:stretch>
              <a:fillRect/>
            </a:stretch>
          </p:blipFill>
          <p:spPr>
            <a:xfrm rot="16200000">
              <a:off x="9573704" y="2129673"/>
              <a:ext cx="1247775" cy="161925"/>
            </a:xfrm>
            <a:prstGeom prst="rect">
              <a:avLst/>
            </a:prstGeom>
          </p:spPr>
        </p:pic>
        <p:sp>
          <p:nvSpPr>
            <p:cNvPr id="67" name="TextBox 66">
              <a:extLst>
                <a:ext uri="{FF2B5EF4-FFF2-40B4-BE49-F238E27FC236}">
                  <a16:creationId xmlns:a16="http://schemas.microsoft.com/office/drawing/2014/main" id="{5D840542-0265-4DA1-B1BD-C90D83A17C03}"/>
                </a:ext>
              </a:extLst>
            </p:cNvPr>
            <p:cNvSpPr txBox="1"/>
            <p:nvPr/>
          </p:nvSpPr>
          <p:spPr>
            <a:xfrm>
              <a:off x="9865057" y="1575485"/>
              <a:ext cx="317973" cy="206802"/>
            </a:xfrm>
            <a:prstGeom prst="rect">
              <a:avLst/>
            </a:prstGeom>
            <a:noFill/>
          </p:spPr>
          <p:txBody>
            <a:bodyPr wrap="square" lIns="36000" tIns="36000" rIns="36000" bIns="36000" rtlCol="0">
              <a:noAutofit/>
            </a:bodyPr>
            <a:lstStyle/>
            <a:p>
              <a:r>
                <a:rPr lang="en-GB" sz="800" dirty="0">
                  <a:solidFill>
                    <a:schemeClr val="tx1">
                      <a:lumMod val="65000"/>
                      <a:lumOff val="35000"/>
                    </a:schemeClr>
                  </a:solidFill>
                </a:rPr>
                <a:t>80%</a:t>
              </a:r>
            </a:p>
          </p:txBody>
        </p:sp>
        <p:sp>
          <p:nvSpPr>
            <p:cNvPr id="68" name="TextBox 67">
              <a:extLst>
                <a:ext uri="{FF2B5EF4-FFF2-40B4-BE49-F238E27FC236}">
                  <a16:creationId xmlns:a16="http://schemas.microsoft.com/office/drawing/2014/main" id="{235A3257-B8AF-4E4D-B45D-8AA35AF25A7E}"/>
                </a:ext>
              </a:extLst>
            </p:cNvPr>
            <p:cNvSpPr txBox="1"/>
            <p:nvPr/>
          </p:nvSpPr>
          <p:spPr>
            <a:xfrm>
              <a:off x="9878158" y="2641425"/>
              <a:ext cx="317973" cy="206802"/>
            </a:xfrm>
            <a:prstGeom prst="rect">
              <a:avLst/>
            </a:prstGeom>
            <a:noFill/>
          </p:spPr>
          <p:txBody>
            <a:bodyPr wrap="square" lIns="36000" tIns="36000" rIns="36000" bIns="36000" rtlCol="0">
              <a:noAutofit/>
            </a:bodyPr>
            <a:lstStyle/>
            <a:p>
              <a:r>
                <a:rPr lang="en-GB" sz="800" dirty="0">
                  <a:solidFill>
                    <a:schemeClr val="tx1">
                      <a:lumMod val="65000"/>
                      <a:lumOff val="35000"/>
                    </a:schemeClr>
                  </a:solidFill>
                </a:rPr>
                <a:t>20%</a:t>
              </a:r>
            </a:p>
          </p:txBody>
        </p:sp>
      </p:grpSp>
      <p:sp>
        <p:nvSpPr>
          <p:cNvPr id="7" name="TextBox 6">
            <a:extLst>
              <a:ext uri="{FF2B5EF4-FFF2-40B4-BE49-F238E27FC236}">
                <a16:creationId xmlns:a16="http://schemas.microsoft.com/office/drawing/2014/main" id="{F2FC72B2-469F-4674-9260-35425A76CF24}"/>
              </a:ext>
              <a:ext uri="{C183D7F6-B498-43B3-948B-1728B52AA6E4}">
                <adec:decorative xmlns:adec="http://schemas.microsoft.com/office/drawing/2017/decorative" val="0"/>
              </a:ext>
            </a:extLst>
          </p:cNvPr>
          <p:cNvSpPr txBox="1"/>
          <p:nvPr/>
        </p:nvSpPr>
        <p:spPr>
          <a:xfrm>
            <a:off x="6768958" y="4043954"/>
            <a:ext cx="1292443" cy="817823"/>
          </a:xfrm>
          <a:prstGeom prst="rect">
            <a:avLst/>
          </a:prstGeom>
          <a:noFill/>
        </p:spPr>
        <p:txBody>
          <a:bodyPr wrap="square" lIns="36000" tIns="36000" rIns="36000" bIns="36000" rtlCol="0">
            <a:noAutofit/>
          </a:bodyPr>
          <a:lstStyle/>
          <a:p>
            <a:r>
              <a:rPr lang="en-GB" sz="1100" b="1" dirty="0">
                <a:solidFill>
                  <a:schemeClr val="tx1">
                    <a:lumMod val="65000"/>
                    <a:lumOff val="35000"/>
                  </a:schemeClr>
                </a:solidFill>
              </a:rPr>
              <a:t>% of adults who say that opportunities to progress in their area are good:</a:t>
            </a:r>
          </a:p>
        </p:txBody>
      </p:sp>
      <p:graphicFrame>
        <p:nvGraphicFramePr>
          <p:cNvPr id="44" name="Table 43">
            <a:extLst>
              <a:ext uri="{FF2B5EF4-FFF2-40B4-BE49-F238E27FC236}">
                <a16:creationId xmlns:a16="http://schemas.microsoft.com/office/drawing/2014/main" id="{92D5CC95-D606-48F6-A158-8E9BBD761988}"/>
              </a:ext>
            </a:extLst>
          </p:cNvPr>
          <p:cNvGraphicFramePr>
            <a:graphicFrameLocks noGrp="1"/>
          </p:cNvGraphicFramePr>
          <p:nvPr>
            <p:extLst>
              <p:ext uri="{D42A27DB-BD31-4B8C-83A1-F6EECF244321}">
                <p14:modId xmlns:p14="http://schemas.microsoft.com/office/powerpoint/2010/main" val="3368581824"/>
              </p:ext>
            </p:extLst>
          </p:nvPr>
        </p:nvGraphicFramePr>
        <p:xfrm>
          <a:off x="6783877" y="4910736"/>
          <a:ext cx="3763420" cy="1996102"/>
        </p:xfrm>
        <a:graphic>
          <a:graphicData uri="http://schemas.openxmlformats.org/drawingml/2006/table">
            <a:tbl>
              <a:tblPr firstRow="1">
                <a:tableStyleId>{5C22544A-7EE6-4342-B048-85BDC9FD1C3A}</a:tableStyleId>
              </a:tblPr>
              <a:tblGrid>
                <a:gridCol w="572693">
                  <a:extLst>
                    <a:ext uri="{9D8B030D-6E8A-4147-A177-3AD203B41FA5}">
                      <a16:colId xmlns:a16="http://schemas.microsoft.com/office/drawing/2014/main" val="2106153448"/>
                    </a:ext>
                  </a:extLst>
                </a:gridCol>
                <a:gridCol w="3190727">
                  <a:extLst>
                    <a:ext uri="{9D8B030D-6E8A-4147-A177-3AD203B41FA5}">
                      <a16:colId xmlns:a16="http://schemas.microsoft.com/office/drawing/2014/main" val="254974673"/>
                    </a:ext>
                  </a:extLst>
                </a:gridCol>
              </a:tblGrid>
              <a:tr h="290368">
                <a:tc>
                  <a:txBody>
                    <a:bodyPr/>
                    <a:lstStyle/>
                    <a:p>
                      <a:pPr algn="ctr"/>
                      <a:r>
                        <a:rPr lang="en-US" sz="1050" b="1" dirty="0">
                          <a:solidFill>
                            <a:schemeClr val="tx2">
                              <a:lumMod val="50000"/>
                            </a:schemeClr>
                          </a:solidFill>
                        </a:rPr>
                        <a:t>%</a:t>
                      </a: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1" dirty="0">
                          <a:solidFill>
                            <a:srgbClr val="2171B5"/>
                          </a:solidFill>
                        </a:rPr>
                        <a:t>Region</a:t>
                      </a:r>
                    </a:p>
                  </a:txBody>
                  <a:tcPr anchor="ctr">
                    <a:lnL w="12700" cap="flat" cmpd="sng" algn="ctr">
                      <a:noFill/>
                      <a:prstDash val="solid"/>
                      <a:round/>
                      <a:headEnd type="none" w="med" len="med"/>
                      <a:tailEnd type="none" w="med" len="med"/>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4377875"/>
                  </a:ext>
                </a:extLst>
              </a:tr>
              <a:tr h="290368">
                <a:tc>
                  <a:txBody>
                    <a:bodyPr/>
                    <a:lstStyle/>
                    <a:p>
                      <a:pPr algn="ctr"/>
                      <a:r>
                        <a:rPr lang="en-US" sz="1050" b="1" dirty="0">
                          <a:solidFill>
                            <a:schemeClr val="tx2">
                              <a:lumMod val="50000"/>
                            </a:schemeClr>
                          </a:solidFill>
                        </a:rPr>
                        <a:t>74%</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dirty="0">
                          <a:solidFill>
                            <a:srgbClr val="2171B5"/>
                          </a:solidFill>
                        </a:rPr>
                        <a:t>London</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85679"/>
                  </a:ext>
                </a:extLst>
              </a:tr>
              <a:tr h="290368">
                <a:tc>
                  <a:txBody>
                    <a:bodyPr/>
                    <a:lstStyle/>
                    <a:p>
                      <a:pPr algn="ctr"/>
                      <a:r>
                        <a:rPr lang="en-US" sz="1050" b="1" dirty="0">
                          <a:solidFill>
                            <a:schemeClr val="tx2">
                              <a:lumMod val="50000"/>
                            </a:schemeClr>
                          </a:solidFill>
                        </a:rPr>
                        <a:t>65%</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dirty="0">
                          <a:solidFill>
                            <a:srgbClr val="2171B5"/>
                          </a:solidFill>
                        </a:rPr>
                        <a:t>South East</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463324"/>
                  </a:ext>
                </a:extLst>
              </a:tr>
              <a:tr h="290368">
                <a:tc>
                  <a:txBody>
                    <a:bodyPr/>
                    <a:lstStyle/>
                    <a:p>
                      <a:pPr algn="ctr"/>
                      <a:r>
                        <a:rPr lang="en-US" sz="1050" b="1" dirty="0">
                          <a:solidFill>
                            <a:schemeClr val="tx2">
                              <a:lumMod val="50000"/>
                            </a:schemeClr>
                          </a:solidFill>
                        </a:rPr>
                        <a:t>64%</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dirty="0">
                          <a:solidFill>
                            <a:srgbClr val="2171B5"/>
                          </a:solidFill>
                        </a:rPr>
                        <a:t>East of England</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8540630"/>
                  </a:ext>
                </a:extLst>
              </a:tr>
              <a:tr h="290368">
                <a:tc>
                  <a:txBody>
                    <a:bodyPr/>
                    <a:lstStyle/>
                    <a:p>
                      <a:pPr algn="ctr"/>
                      <a:r>
                        <a:rPr lang="en-US" sz="1050" b="1" dirty="0">
                          <a:solidFill>
                            <a:schemeClr val="tx2">
                              <a:lumMod val="50000"/>
                            </a:schemeClr>
                          </a:solidFill>
                        </a:rPr>
                        <a:t>52%</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dirty="0">
                          <a:solidFill>
                            <a:srgbClr val="2171B5"/>
                          </a:solidFill>
                        </a:rPr>
                        <a:t>West Midlands</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1472181"/>
                  </a:ext>
                </a:extLst>
              </a:tr>
              <a:tr h="214164">
                <a:tc>
                  <a:txBody>
                    <a:bodyPr/>
                    <a:lstStyle/>
                    <a:p>
                      <a:pPr algn="ctr"/>
                      <a:r>
                        <a:rPr lang="en-US" sz="1050" b="1" dirty="0">
                          <a:solidFill>
                            <a:schemeClr val="tx2">
                              <a:lumMod val="50000"/>
                            </a:schemeClr>
                          </a:solidFill>
                        </a:rPr>
                        <a:t>50%</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dirty="0">
                          <a:solidFill>
                            <a:srgbClr val="2171B5"/>
                          </a:solidFill>
                        </a:rPr>
                        <a:t>South West</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2123685"/>
                  </a:ext>
                </a:extLst>
              </a:tr>
              <a:tr h="292802">
                <a:tc>
                  <a:txBody>
                    <a:bodyPr/>
                    <a:lstStyle/>
                    <a:p>
                      <a:pPr algn="ctr"/>
                      <a:r>
                        <a:rPr lang="en-US" sz="1050" b="1" dirty="0">
                          <a:solidFill>
                            <a:schemeClr val="tx2">
                              <a:lumMod val="50000"/>
                            </a:schemeClr>
                          </a:solidFill>
                        </a:rPr>
                        <a:t>49%</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dirty="0">
                          <a:solidFill>
                            <a:srgbClr val="2171B5"/>
                          </a:solidFill>
                        </a:rPr>
                        <a:t>East Midlands</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201751"/>
                  </a:ext>
                </a:extLst>
              </a:tr>
            </a:tbl>
          </a:graphicData>
        </a:graphic>
      </p:graphicFrame>
      <p:graphicFrame>
        <p:nvGraphicFramePr>
          <p:cNvPr id="45" name="Table 44">
            <a:extLst>
              <a:ext uri="{FF2B5EF4-FFF2-40B4-BE49-F238E27FC236}">
                <a16:creationId xmlns:a16="http://schemas.microsoft.com/office/drawing/2014/main" id="{B9288FF8-25E7-4AF9-996A-779BE34D13EB}"/>
              </a:ext>
            </a:extLst>
          </p:cNvPr>
          <p:cNvGraphicFramePr>
            <a:graphicFrameLocks noGrp="1"/>
          </p:cNvGraphicFramePr>
          <p:nvPr>
            <p:extLst>
              <p:ext uri="{D42A27DB-BD31-4B8C-83A1-F6EECF244321}">
                <p14:modId xmlns:p14="http://schemas.microsoft.com/office/powerpoint/2010/main" val="159074102"/>
              </p:ext>
            </p:extLst>
          </p:nvPr>
        </p:nvGraphicFramePr>
        <p:xfrm>
          <a:off x="8517188" y="4912379"/>
          <a:ext cx="3763420" cy="1996102"/>
        </p:xfrm>
        <a:graphic>
          <a:graphicData uri="http://schemas.openxmlformats.org/drawingml/2006/table">
            <a:tbl>
              <a:tblPr firstRow="1">
                <a:tableStyleId>{5C22544A-7EE6-4342-B048-85BDC9FD1C3A}</a:tableStyleId>
              </a:tblPr>
              <a:tblGrid>
                <a:gridCol w="572693">
                  <a:extLst>
                    <a:ext uri="{9D8B030D-6E8A-4147-A177-3AD203B41FA5}">
                      <a16:colId xmlns:a16="http://schemas.microsoft.com/office/drawing/2014/main" val="2106153448"/>
                    </a:ext>
                  </a:extLst>
                </a:gridCol>
                <a:gridCol w="3190727">
                  <a:extLst>
                    <a:ext uri="{9D8B030D-6E8A-4147-A177-3AD203B41FA5}">
                      <a16:colId xmlns:a16="http://schemas.microsoft.com/office/drawing/2014/main" val="254974673"/>
                    </a:ext>
                  </a:extLst>
                </a:gridCol>
              </a:tblGrid>
              <a:tr h="290368">
                <a:tc>
                  <a:txBody>
                    <a:bodyPr/>
                    <a:lstStyle/>
                    <a:p>
                      <a:pPr algn="ctr"/>
                      <a:r>
                        <a:rPr lang="en-US" sz="1050" b="1" dirty="0">
                          <a:solidFill>
                            <a:schemeClr val="tx2">
                              <a:lumMod val="50000"/>
                            </a:schemeClr>
                          </a:solidFill>
                        </a:rPr>
                        <a:t>%</a:t>
                      </a: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1" dirty="0">
                          <a:solidFill>
                            <a:srgbClr val="2171B5"/>
                          </a:solidFill>
                        </a:rPr>
                        <a:t>Region</a:t>
                      </a:r>
                    </a:p>
                  </a:txBody>
                  <a:tcPr anchor="ctr">
                    <a:lnL w="12700" cap="flat" cmpd="sng" algn="ctr">
                      <a:noFill/>
                      <a:prstDash val="solid"/>
                      <a:round/>
                      <a:headEnd type="none" w="med" len="med"/>
                      <a:tailEnd type="none" w="med" len="med"/>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364864"/>
                  </a:ext>
                </a:extLst>
              </a:tr>
              <a:tr h="290368">
                <a:tc>
                  <a:txBody>
                    <a:bodyPr/>
                    <a:lstStyle/>
                    <a:p>
                      <a:pPr algn="ctr"/>
                      <a:r>
                        <a:rPr lang="en-US" sz="1050" b="1" dirty="0">
                          <a:solidFill>
                            <a:schemeClr val="tx2">
                              <a:lumMod val="50000"/>
                            </a:schemeClr>
                          </a:solidFill>
                        </a:rPr>
                        <a:t>49%</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dirty="0">
                          <a:solidFill>
                            <a:srgbClr val="2171B5"/>
                          </a:solidFill>
                        </a:rPr>
                        <a:t>Scotland</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85679"/>
                  </a:ext>
                </a:extLst>
              </a:tr>
              <a:tr h="290368">
                <a:tc>
                  <a:txBody>
                    <a:bodyPr/>
                    <a:lstStyle/>
                    <a:p>
                      <a:pPr algn="ctr"/>
                      <a:r>
                        <a:rPr lang="en-US" sz="1050" b="1" dirty="0">
                          <a:solidFill>
                            <a:schemeClr val="tx2">
                              <a:lumMod val="50000"/>
                            </a:schemeClr>
                          </a:solidFill>
                        </a:rPr>
                        <a:t>45%</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dirty="0">
                          <a:solidFill>
                            <a:srgbClr val="2171B5"/>
                          </a:solidFill>
                        </a:rPr>
                        <a:t>North West</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463324"/>
                  </a:ext>
                </a:extLst>
              </a:tr>
              <a:tr h="290368">
                <a:tc>
                  <a:txBody>
                    <a:bodyPr/>
                    <a:lstStyle/>
                    <a:p>
                      <a:pPr algn="ctr"/>
                      <a:r>
                        <a:rPr lang="en-US" sz="1050" b="1" dirty="0">
                          <a:solidFill>
                            <a:schemeClr val="tx2">
                              <a:lumMod val="50000"/>
                            </a:schemeClr>
                          </a:solidFill>
                        </a:rPr>
                        <a:t>45%</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dirty="0">
                          <a:solidFill>
                            <a:srgbClr val="2171B5"/>
                          </a:solidFill>
                        </a:rPr>
                        <a:t>Northern Ireland</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8540630"/>
                  </a:ext>
                </a:extLst>
              </a:tr>
              <a:tr h="290368">
                <a:tc>
                  <a:txBody>
                    <a:bodyPr/>
                    <a:lstStyle/>
                    <a:p>
                      <a:pPr algn="ctr"/>
                      <a:r>
                        <a:rPr lang="en-US" sz="1050" b="1" dirty="0">
                          <a:solidFill>
                            <a:schemeClr val="tx2">
                              <a:lumMod val="50000"/>
                            </a:schemeClr>
                          </a:solidFill>
                        </a:rPr>
                        <a:t>44%</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dirty="0">
                          <a:solidFill>
                            <a:srgbClr val="2171B5"/>
                          </a:solidFill>
                        </a:rPr>
                        <a:t>Yorkshire &amp; the Humber</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1472181"/>
                  </a:ext>
                </a:extLst>
              </a:tr>
              <a:tr h="214164">
                <a:tc>
                  <a:txBody>
                    <a:bodyPr/>
                    <a:lstStyle/>
                    <a:p>
                      <a:pPr algn="ctr"/>
                      <a:r>
                        <a:rPr lang="en-US" sz="1050" b="1" dirty="0">
                          <a:solidFill>
                            <a:schemeClr val="tx2">
                              <a:lumMod val="50000"/>
                            </a:schemeClr>
                          </a:solidFill>
                        </a:rPr>
                        <a:t>35%</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dirty="0">
                          <a:solidFill>
                            <a:srgbClr val="2171B5"/>
                          </a:solidFill>
                        </a:rPr>
                        <a:t>Wales</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2123685"/>
                  </a:ext>
                </a:extLst>
              </a:tr>
              <a:tr h="292802">
                <a:tc>
                  <a:txBody>
                    <a:bodyPr/>
                    <a:lstStyle/>
                    <a:p>
                      <a:pPr algn="ctr"/>
                      <a:r>
                        <a:rPr lang="en-US" sz="1050" b="1" dirty="0">
                          <a:solidFill>
                            <a:schemeClr val="tx2">
                              <a:lumMod val="50000"/>
                            </a:schemeClr>
                          </a:solidFill>
                        </a:rPr>
                        <a:t>31%</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50" b="0" dirty="0">
                          <a:solidFill>
                            <a:srgbClr val="2171B5"/>
                          </a:solidFill>
                        </a:rPr>
                        <a:t>North East</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201751"/>
                  </a:ext>
                </a:extLst>
              </a:tr>
            </a:tbl>
          </a:graphicData>
        </a:graphic>
      </p:graphicFrame>
      <p:sp>
        <p:nvSpPr>
          <p:cNvPr id="40" name="TextBox 39">
            <a:extLst>
              <a:ext uri="{FF2B5EF4-FFF2-40B4-BE49-F238E27FC236}">
                <a16:creationId xmlns:a16="http://schemas.microsoft.com/office/drawing/2014/main" id="{C2C79CEC-BAC0-495A-8F5E-863AF779B21A}"/>
              </a:ext>
            </a:extLst>
          </p:cNvPr>
          <p:cNvSpPr txBox="1"/>
          <p:nvPr/>
        </p:nvSpPr>
        <p:spPr>
          <a:xfrm>
            <a:off x="540544" y="6882752"/>
            <a:ext cx="9487436" cy="338554"/>
          </a:xfrm>
          <a:prstGeom prst="rect">
            <a:avLst/>
          </a:prstGeom>
        </p:spPr>
        <p:txBody>
          <a:bodyPr wrap="square" rtlCol="0" anchor="ctr" anchorCtr="0">
            <a:spAutoFit/>
          </a:bodyPr>
          <a:lstStyle/>
          <a:p>
            <a:r>
              <a:rPr lang="en-GB" sz="800" dirty="0">
                <a:solidFill>
                  <a:schemeClr val="tx1">
                    <a:lumMod val="65000"/>
                    <a:lumOff val="35000"/>
                  </a:schemeClr>
                </a:solidFill>
              </a:rPr>
              <a:t>Sample size: 4693 adults in UK. </a:t>
            </a:r>
            <a:r>
              <a:rPr lang="en-US" sz="800" dirty="0">
                <a:solidFill>
                  <a:schemeClr val="tx1">
                    <a:lumMod val="65000"/>
                    <a:lumOff val="35000"/>
                  </a:schemeClr>
                </a:solidFill>
              </a:rPr>
              <a:t>(unweighted sample size by region: London n=452, South East n=603, South West n=432, West Midlands n=335, East Midlands n=345, East of England n=416, Wales n=495, North East n=181, North West n=429, Scotland n=543, Northern Ireland n=100). </a:t>
            </a:r>
            <a:r>
              <a:rPr lang="en-GB" sz="800" dirty="0">
                <a:solidFill>
                  <a:schemeClr val="tx1">
                    <a:lumMod val="65000"/>
                    <a:lumOff val="35000"/>
                  </a:schemeClr>
                </a:solidFill>
              </a:rPr>
              <a:t>Fieldwork: 27 January – 1 February </a:t>
            </a:r>
          </a:p>
        </p:txBody>
      </p:sp>
      <p:sp>
        <p:nvSpPr>
          <p:cNvPr id="42" name="TextBox 41">
            <a:extLst>
              <a:ext uri="{FF2B5EF4-FFF2-40B4-BE49-F238E27FC236}">
                <a16:creationId xmlns:a16="http://schemas.microsoft.com/office/drawing/2014/main" id="{BD9B3D9E-87A0-4895-9650-3244273E87FD}"/>
              </a:ext>
              <a:ext uri="{C183D7F6-B498-43B3-948B-1728B52AA6E4}">
                <adec:decorative xmlns:adec="http://schemas.microsoft.com/office/drawing/2017/decorative" val="1"/>
              </a:ext>
            </a:extLst>
          </p:cNvPr>
          <p:cNvSpPr txBox="1"/>
          <p:nvPr/>
        </p:nvSpPr>
        <p:spPr>
          <a:xfrm>
            <a:off x="4716923" y="1680804"/>
            <a:ext cx="1746993" cy="276999"/>
          </a:xfrm>
          <a:prstGeom prst="rect">
            <a:avLst/>
          </a:prstGeom>
          <a:noFill/>
        </p:spPr>
        <p:txBody>
          <a:bodyPr wrap="square" rtlCol="0">
            <a:spAutoFit/>
          </a:bodyPr>
          <a:lstStyle/>
          <a:p>
            <a:r>
              <a:rPr lang="en-GB" sz="1200" b="1" dirty="0">
                <a:solidFill>
                  <a:schemeClr val="tx1">
                    <a:lumMod val="65000"/>
                    <a:lumOff val="35000"/>
                  </a:schemeClr>
                </a:solidFill>
              </a:rPr>
              <a:t>All UK adults</a:t>
            </a:r>
          </a:p>
        </p:txBody>
      </p:sp>
      <p:sp>
        <p:nvSpPr>
          <p:cNvPr id="46" name="TextBox 45">
            <a:extLst>
              <a:ext uri="{FF2B5EF4-FFF2-40B4-BE49-F238E27FC236}">
                <a16:creationId xmlns:a16="http://schemas.microsoft.com/office/drawing/2014/main" id="{6B35D162-C055-4309-891F-56FE43A6784A}"/>
              </a:ext>
              <a:ext uri="{C183D7F6-B498-43B3-948B-1728B52AA6E4}">
                <adec:decorative xmlns:adec="http://schemas.microsoft.com/office/drawing/2017/decorative" val="1"/>
              </a:ext>
            </a:extLst>
          </p:cNvPr>
          <p:cNvSpPr txBox="1"/>
          <p:nvPr/>
        </p:nvSpPr>
        <p:spPr>
          <a:xfrm>
            <a:off x="9615184" y="3566267"/>
            <a:ext cx="859344" cy="428727"/>
          </a:xfrm>
          <a:prstGeom prst="rect">
            <a:avLst/>
          </a:prstGeom>
          <a:noFill/>
        </p:spPr>
        <p:txBody>
          <a:bodyPr wrap="square" lIns="36000" tIns="36000" rIns="36000" bIns="36000" rtlCol="0">
            <a:noAutofit/>
          </a:bodyPr>
          <a:lstStyle/>
          <a:p>
            <a:pPr algn="ctr"/>
            <a:br>
              <a:rPr lang="en-GB" sz="1000" b="1" u="sng" dirty="0">
                <a:solidFill>
                  <a:schemeClr val="bg1"/>
                </a:solidFill>
              </a:rPr>
            </a:br>
            <a:r>
              <a:rPr lang="en-GB" sz="1000" b="1" dirty="0">
                <a:solidFill>
                  <a:schemeClr val="bg1"/>
                </a:solidFill>
              </a:rPr>
              <a:t>64%</a:t>
            </a:r>
          </a:p>
        </p:txBody>
      </p:sp>
      <p:sp>
        <p:nvSpPr>
          <p:cNvPr id="47" name="Rectangle 46">
            <a:extLst>
              <a:ext uri="{FF2B5EF4-FFF2-40B4-BE49-F238E27FC236}">
                <a16:creationId xmlns:a16="http://schemas.microsoft.com/office/drawing/2014/main" id="{CBD9A9D4-6682-4FE0-8D06-A1C809E66E5B}"/>
              </a:ext>
              <a:ext uri="{C183D7F6-B498-43B3-948B-1728B52AA6E4}">
                <adec:decorative xmlns:adec="http://schemas.microsoft.com/office/drawing/2017/decorative" val="1"/>
              </a:ext>
            </a:extLst>
          </p:cNvPr>
          <p:cNvSpPr/>
          <p:nvPr/>
        </p:nvSpPr>
        <p:spPr>
          <a:xfrm>
            <a:off x="9556506" y="4130211"/>
            <a:ext cx="439544" cy="246221"/>
          </a:xfrm>
          <a:prstGeom prst="rect">
            <a:avLst/>
          </a:prstGeom>
        </p:spPr>
        <p:txBody>
          <a:bodyPr wrap="none">
            <a:spAutoFit/>
          </a:bodyPr>
          <a:lstStyle/>
          <a:p>
            <a:r>
              <a:rPr lang="en-GB" sz="1000" b="1" dirty="0">
                <a:solidFill>
                  <a:schemeClr val="bg1"/>
                </a:solidFill>
              </a:rPr>
              <a:t>74%</a:t>
            </a:r>
            <a:endParaRPr lang="en-GB" sz="1000" dirty="0">
              <a:solidFill>
                <a:schemeClr val="bg1"/>
              </a:solidFill>
            </a:endParaRPr>
          </a:p>
        </p:txBody>
      </p:sp>
      <p:sp>
        <p:nvSpPr>
          <p:cNvPr id="48" name="Rectangle 47">
            <a:extLst>
              <a:ext uri="{FF2B5EF4-FFF2-40B4-BE49-F238E27FC236}">
                <a16:creationId xmlns:a16="http://schemas.microsoft.com/office/drawing/2014/main" id="{B64DAE97-DDC6-4077-9791-D333357A49CA}"/>
              </a:ext>
              <a:ext uri="{C183D7F6-B498-43B3-948B-1728B52AA6E4}">
                <adec:decorative xmlns:adec="http://schemas.microsoft.com/office/drawing/2017/decorative" val="1"/>
              </a:ext>
            </a:extLst>
          </p:cNvPr>
          <p:cNvSpPr/>
          <p:nvPr/>
        </p:nvSpPr>
        <p:spPr>
          <a:xfrm>
            <a:off x="9326359" y="4299302"/>
            <a:ext cx="439544" cy="246221"/>
          </a:xfrm>
          <a:prstGeom prst="rect">
            <a:avLst/>
          </a:prstGeom>
        </p:spPr>
        <p:txBody>
          <a:bodyPr wrap="none">
            <a:spAutoFit/>
          </a:bodyPr>
          <a:lstStyle/>
          <a:p>
            <a:r>
              <a:rPr lang="en-GB" sz="1000" b="1" dirty="0">
                <a:solidFill>
                  <a:schemeClr val="bg1"/>
                </a:solidFill>
              </a:rPr>
              <a:t>65%</a:t>
            </a:r>
            <a:endParaRPr lang="en-GB" sz="1000" dirty="0">
              <a:solidFill>
                <a:schemeClr val="bg1"/>
              </a:solidFill>
            </a:endParaRPr>
          </a:p>
        </p:txBody>
      </p:sp>
      <p:sp>
        <p:nvSpPr>
          <p:cNvPr id="49" name="TextBox 48">
            <a:extLst>
              <a:ext uri="{FF2B5EF4-FFF2-40B4-BE49-F238E27FC236}">
                <a16:creationId xmlns:a16="http://schemas.microsoft.com/office/drawing/2014/main" id="{1E239AD5-A54D-48A9-BD88-2E44EE2D51DD}"/>
              </a:ext>
              <a:ext uri="{C183D7F6-B498-43B3-948B-1728B52AA6E4}">
                <adec:decorative xmlns:adec="http://schemas.microsoft.com/office/drawing/2017/decorative" val="1"/>
              </a:ext>
            </a:extLst>
          </p:cNvPr>
          <p:cNvSpPr txBox="1"/>
          <p:nvPr/>
        </p:nvSpPr>
        <p:spPr>
          <a:xfrm>
            <a:off x="9168636" y="3162885"/>
            <a:ext cx="859344" cy="428727"/>
          </a:xfrm>
          <a:prstGeom prst="rect">
            <a:avLst/>
          </a:prstGeom>
          <a:noFill/>
        </p:spPr>
        <p:txBody>
          <a:bodyPr wrap="square" lIns="36000" tIns="36000" rIns="36000" bIns="36000" rtlCol="0">
            <a:noAutofit/>
          </a:bodyPr>
          <a:lstStyle/>
          <a:p>
            <a:pPr algn="ctr"/>
            <a:br>
              <a:rPr lang="en-GB" sz="1000" b="1" u="sng" dirty="0">
                <a:solidFill>
                  <a:schemeClr val="bg1"/>
                </a:solidFill>
              </a:rPr>
            </a:br>
            <a:r>
              <a:rPr lang="en-GB" sz="1000" b="1" dirty="0">
                <a:solidFill>
                  <a:schemeClr val="bg1"/>
                </a:solidFill>
              </a:rPr>
              <a:t>49%</a:t>
            </a:r>
          </a:p>
        </p:txBody>
      </p:sp>
      <p:sp>
        <p:nvSpPr>
          <p:cNvPr id="50" name="TextBox 49">
            <a:extLst>
              <a:ext uri="{FF2B5EF4-FFF2-40B4-BE49-F238E27FC236}">
                <a16:creationId xmlns:a16="http://schemas.microsoft.com/office/drawing/2014/main" id="{34F566E9-0861-425E-8EC0-45FD02548EA8}"/>
              </a:ext>
              <a:ext uri="{C183D7F6-B498-43B3-948B-1728B52AA6E4}">
                <adec:decorative xmlns:adec="http://schemas.microsoft.com/office/drawing/2017/decorative" val="1"/>
              </a:ext>
            </a:extLst>
          </p:cNvPr>
          <p:cNvSpPr txBox="1"/>
          <p:nvPr/>
        </p:nvSpPr>
        <p:spPr>
          <a:xfrm>
            <a:off x="8235915" y="3717413"/>
            <a:ext cx="859344" cy="428727"/>
          </a:xfrm>
          <a:prstGeom prst="rect">
            <a:avLst/>
          </a:prstGeom>
          <a:noFill/>
        </p:spPr>
        <p:txBody>
          <a:bodyPr wrap="square" lIns="36000" tIns="36000" rIns="36000" bIns="36000" rtlCol="0">
            <a:noAutofit/>
          </a:bodyPr>
          <a:lstStyle/>
          <a:p>
            <a:pPr algn="ctr"/>
            <a:br>
              <a:rPr lang="en-GB" sz="1000" b="1" u="sng" dirty="0">
                <a:solidFill>
                  <a:schemeClr val="bg1"/>
                </a:solidFill>
              </a:rPr>
            </a:br>
            <a:r>
              <a:rPr lang="en-GB" sz="1000" b="1" dirty="0">
                <a:solidFill>
                  <a:schemeClr val="bg1"/>
                </a:solidFill>
              </a:rPr>
              <a:t>35%</a:t>
            </a:r>
          </a:p>
        </p:txBody>
      </p:sp>
      <p:sp>
        <p:nvSpPr>
          <p:cNvPr id="51" name="TextBox 50">
            <a:extLst>
              <a:ext uri="{FF2B5EF4-FFF2-40B4-BE49-F238E27FC236}">
                <a16:creationId xmlns:a16="http://schemas.microsoft.com/office/drawing/2014/main" id="{BF307E38-4F5C-47F2-A306-A673B511C00F}"/>
              </a:ext>
              <a:ext uri="{C183D7F6-B498-43B3-948B-1728B52AA6E4}">
                <adec:decorative xmlns:adec="http://schemas.microsoft.com/office/drawing/2017/decorative" val="1"/>
              </a:ext>
            </a:extLst>
          </p:cNvPr>
          <p:cNvSpPr txBox="1"/>
          <p:nvPr/>
        </p:nvSpPr>
        <p:spPr>
          <a:xfrm>
            <a:off x="8469085" y="4281854"/>
            <a:ext cx="859344" cy="428727"/>
          </a:xfrm>
          <a:prstGeom prst="rect">
            <a:avLst/>
          </a:prstGeom>
          <a:noFill/>
        </p:spPr>
        <p:txBody>
          <a:bodyPr wrap="square" lIns="36000" tIns="36000" rIns="36000" bIns="36000" rtlCol="0">
            <a:noAutofit/>
          </a:bodyPr>
          <a:lstStyle/>
          <a:p>
            <a:pPr algn="ctr"/>
            <a:br>
              <a:rPr lang="en-GB" sz="1000" b="1" u="sng" dirty="0">
                <a:solidFill>
                  <a:schemeClr val="bg1"/>
                </a:solidFill>
              </a:rPr>
            </a:br>
            <a:r>
              <a:rPr lang="en-GB" sz="1000" b="1" dirty="0">
                <a:solidFill>
                  <a:schemeClr val="bg1"/>
                </a:solidFill>
              </a:rPr>
              <a:t>50%</a:t>
            </a:r>
          </a:p>
        </p:txBody>
      </p:sp>
      <p:sp>
        <p:nvSpPr>
          <p:cNvPr id="52" name="TextBox 51">
            <a:extLst>
              <a:ext uri="{FF2B5EF4-FFF2-40B4-BE49-F238E27FC236}">
                <a16:creationId xmlns:a16="http://schemas.microsoft.com/office/drawing/2014/main" id="{E6F66496-10DE-4BCF-A6DE-7AFB355296F1}"/>
              </a:ext>
              <a:ext uri="{C183D7F6-B498-43B3-948B-1728B52AA6E4}">
                <adec:decorative xmlns:adec="http://schemas.microsoft.com/office/drawing/2017/decorative" val="1"/>
              </a:ext>
            </a:extLst>
          </p:cNvPr>
          <p:cNvSpPr txBox="1"/>
          <p:nvPr/>
        </p:nvSpPr>
        <p:spPr>
          <a:xfrm>
            <a:off x="8704525" y="3508005"/>
            <a:ext cx="859344" cy="428727"/>
          </a:xfrm>
          <a:prstGeom prst="rect">
            <a:avLst/>
          </a:prstGeom>
          <a:noFill/>
        </p:spPr>
        <p:txBody>
          <a:bodyPr wrap="square" lIns="36000" tIns="36000" rIns="36000" bIns="36000" rtlCol="0">
            <a:noAutofit/>
          </a:bodyPr>
          <a:lstStyle/>
          <a:p>
            <a:pPr algn="ctr"/>
            <a:br>
              <a:rPr lang="en-GB" sz="1000" b="1" dirty="0">
                <a:solidFill>
                  <a:schemeClr val="bg1"/>
                </a:solidFill>
              </a:rPr>
            </a:br>
            <a:r>
              <a:rPr lang="en-GB" sz="1000" b="1" dirty="0">
                <a:solidFill>
                  <a:schemeClr val="bg1"/>
                </a:solidFill>
              </a:rPr>
              <a:t>52%</a:t>
            </a:r>
          </a:p>
        </p:txBody>
      </p:sp>
      <p:sp>
        <p:nvSpPr>
          <p:cNvPr id="53" name="TextBox 52">
            <a:extLst>
              <a:ext uri="{FF2B5EF4-FFF2-40B4-BE49-F238E27FC236}">
                <a16:creationId xmlns:a16="http://schemas.microsoft.com/office/drawing/2014/main" id="{0A79F08D-B2C8-4A0E-8AC2-BC4C9BCD2167}"/>
              </a:ext>
              <a:ext uri="{C183D7F6-B498-43B3-948B-1728B52AA6E4}">
                <adec:decorative xmlns:adec="http://schemas.microsoft.com/office/drawing/2017/decorative" val="1"/>
              </a:ext>
            </a:extLst>
          </p:cNvPr>
          <p:cNvSpPr txBox="1"/>
          <p:nvPr/>
        </p:nvSpPr>
        <p:spPr>
          <a:xfrm>
            <a:off x="8517188" y="2402390"/>
            <a:ext cx="859344" cy="428727"/>
          </a:xfrm>
          <a:prstGeom prst="rect">
            <a:avLst/>
          </a:prstGeom>
          <a:noFill/>
        </p:spPr>
        <p:txBody>
          <a:bodyPr wrap="square" lIns="36000" tIns="36000" rIns="36000" bIns="36000" rtlCol="0">
            <a:noAutofit/>
          </a:bodyPr>
          <a:lstStyle/>
          <a:p>
            <a:pPr algn="ctr"/>
            <a:br>
              <a:rPr lang="en-GB" sz="1000" b="1" u="sng" dirty="0">
                <a:solidFill>
                  <a:schemeClr val="bg1"/>
                </a:solidFill>
              </a:rPr>
            </a:br>
            <a:r>
              <a:rPr lang="en-GB" sz="1000" b="1" dirty="0">
                <a:solidFill>
                  <a:schemeClr val="bg1"/>
                </a:solidFill>
              </a:rPr>
              <a:t>45%</a:t>
            </a:r>
          </a:p>
        </p:txBody>
      </p:sp>
      <p:sp>
        <p:nvSpPr>
          <p:cNvPr id="54" name="TextBox 53">
            <a:extLst>
              <a:ext uri="{FF2B5EF4-FFF2-40B4-BE49-F238E27FC236}">
                <a16:creationId xmlns:a16="http://schemas.microsoft.com/office/drawing/2014/main" id="{CA4BAF9A-D7B4-4505-89DA-8C37ABDD9E86}"/>
              </a:ext>
              <a:ext uri="{C183D7F6-B498-43B3-948B-1728B52AA6E4}">
                <adec:decorative xmlns:adec="http://schemas.microsoft.com/office/drawing/2017/decorative" val="1"/>
              </a:ext>
            </a:extLst>
          </p:cNvPr>
          <p:cNvSpPr txBox="1"/>
          <p:nvPr/>
        </p:nvSpPr>
        <p:spPr>
          <a:xfrm>
            <a:off x="7284747" y="2302282"/>
            <a:ext cx="859344" cy="428727"/>
          </a:xfrm>
          <a:prstGeom prst="rect">
            <a:avLst/>
          </a:prstGeom>
          <a:noFill/>
        </p:spPr>
        <p:txBody>
          <a:bodyPr wrap="square" lIns="36000" tIns="36000" rIns="36000" bIns="36000" rtlCol="0">
            <a:noAutofit/>
          </a:bodyPr>
          <a:lstStyle/>
          <a:p>
            <a:pPr algn="ctr"/>
            <a:br>
              <a:rPr lang="en-GB" sz="1000" b="1" dirty="0">
                <a:solidFill>
                  <a:schemeClr val="bg1"/>
                </a:solidFill>
              </a:rPr>
            </a:br>
            <a:r>
              <a:rPr lang="en-GB" sz="1000" b="1" dirty="0">
                <a:solidFill>
                  <a:schemeClr val="bg1"/>
                </a:solidFill>
              </a:rPr>
              <a:t>45%</a:t>
            </a:r>
          </a:p>
        </p:txBody>
      </p:sp>
      <p:sp>
        <p:nvSpPr>
          <p:cNvPr id="55" name="TextBox 54">
            <a:extLst>
              <a:ext uri="{FF2B5EF4-FFF2-40B4-BE49-F238E27FC236}">
                <a16:creationId xmlns:a16="http://schemas.microsoft.com/office/drawing/2014/main" id="{FA6C6731-3F52-487D-91FF-B17674199310}"/>
              </a:ext>
              <a:ext uri="{C183D7F6-B498-43B3-948B-1728B52AA6E4}">
                <adec:decorative xmlns:adec="http://schemas.microsoft.com/office/drawing/2017/decorative" val="1"/>
              </a:ext>
            </a:extLst>
          </p:cNvPr>
          <p:cNvSpPr txBox="1"/>
          <p:nvPr/>
        </p:nvSpPr>
        <p:spPr>
          <a:xfrm>
            <a:off x="8155564" y="1207470"/>
            <a:ext cx="859344" cy="428727"/>
          </a:xfrm>
          <a:prstGeom prst="rect">
            <a:avLst/>
          </a:prstGeom>
          <a:noFill/>
        </p:spPr>
        <p:txBody>
          <a:bodyPr wrap="square" lIns="36000" tIns="36000" rIns="36000" bIns="36000" rtlCol="0">
            <a:noAutofit/>
          </a:bodyPr>
          <a:lstStyle/>
          <a:p>
            <a:pPr algn="ctr"/>
            <a:br>
              <a:rPr lang="en-GB" sz="1000" b="1" dirty="0">
                <a:solidFill>
                  <a:schemeClr val="bg1"/>
                </a:solidFill>
              </a:rPr>
            </a:br>
            <a:r>
              <a:rPr lang="en-GB" sz="1000" b="1" dirty="0">
                <a:solidFill>
                  <a:schemeClr val="bg1"/>
                </a:solidFill>
              </a:rPr>
              <a:t>49%</a:t>
            </a:r>
          </a:p>
        </p:txBody>
      </p:sp>
      <p:sp>
        <p:nvSpPr>
          <p:cNvPr id="56" name="TextBox 55">
            <a:extLst>
              <a:ext uri="{FF2B5EF4-FFF2-40B4-BE49-F238E27FC236}">
                <a16:creationId xmlns:a16="http://schemas.microsoft.com/office/drawing/2014/main" id="{86BAD44E-44E2-43A6-8A86-04053B5DF127}"/>
              </a:ext>
              <a:ext uri="{C183D7F6-B498-43B3-948B-1728B52AA6E4}">
                <adec:decorative xmlns:adec="http://schemas.microsoft.com/office/drawing/2017/decorative" val="1"/>
              </a:ext>
            </a:extLst>
          </p:cNvPr>
          <p:cNvSpPr txBox="1"/>
          <p:nvPr/>
        </p:nvSpPr>
        <p:spPr>
          <a:xfrm>
            <a:off x="8769912" y="2150360"/>
            <a:ext cx="859344" cy="428727"/>
          </a:xfrm>
          <a:prstGeom prst="rect">
            <a:avLst/>
          </a:prstGeom>
          <a:noFill/>
        </p:spPr>
        <p:txBody>
          <a:bodyPr wrap="square" lIns="36000" tIns="36000" rIns="36000" bIns="36000" rtlCol="0">
            <a:noAutofit/>
          </a:bodyPr>
          <a:lstStyle/>
          <a:p>
            <a:pPr algn="ctr"/>
            <a:br>
              <a:rPr lang="en-GB" sz="1000" b="1" dirty="0">
                <a:solidFill>
                  <a:schemeClr val="bg1"/>
                </a:solidFill>
              </a:rPr>
            </a:br>
            <a:r>
              <a:rPr lang="en-GB" sz="1000" b="1" dirty="0">
                <a:solidFill>
                  <a:schemeClr val="bg1"/>
                </a:solidFill>
              </a:rPr>
              <a:t>31%</a:t>
            </a:r>
          </a:p>
        </p:txBody>
      </p:sp>
      <p:sp>
        <p:nvSpPr>
          <p:cNvPr id="57" name="TextBox 56">
            <a:extLst>
              <a:ext uri="{FF2B5EF4-FFF2-40B4-BE49-F238E27FC236}">
                <a16:creationId xmlns:a16="http://schemas.microsoft.com/office/drawing/2014/main" id="{66DF3109-6757-4B59-BB59-06CBBDB89C31}"/>
              </a:ext>
              <a:ext uri="{C183D7F6-B498-43B3-948B-1728B52AA6E4}">
                <adec:decorative xmlns:adec="http://schemas.microsoft.com/office/drawing/2017/decorative" val="1"/>
              </a:ext>
            </a:extLst>
          </p:cNvPr>
          <p:cNvSpPr txBox="1"/>
          <p:nvPr/>
        </p:nvSpPr>
        <p:spPr>
          <a:xfrm>
            <a:off x="9014908" y="2662734"/>
            <a:ext cx="859344" cy="428727"/>
          </a:xfrm>
          <a:prstGeom prst="rect">
            <a:avLst/>
          </a:prstGeom>
          <a:noFill/>
        </p:spPr>
        <p:txBody>
          <a:bodyPr wrap="square" lIns="36000" tIns="36000" rIns="36000" bIns="36000" rtlCol="0">
            <a:noAutofit/>
          </a:bodyPr>
          <a:lstStyle/>
          <a:p>
            <a:pPr algn="ctr"/>
            <a:br>
              <a:rPr lang="en-GB" sz="1000" b="1" dirty="0">
                <a:solidFill>
                  <a:schemeClr val="bg1"/>
                </a:solidFill>
              </a:rPr>
            </a:br>
            <a:r>
              <a:rPr lang="en-GB" sz="1000" b="1" dirty="0">
                <a:solidFill>
                  <a:schemeClr val="bg1"/>
                </a:solidFill>
              </a:rPr>
              <a:t>44%</a:t>
            </a:r>
          </a:p>
        </p:txBody>
      </p:sp>
      <p:sp>
        <p:nvSpPr>
          <p:cNvPr id="64" name="TextBox 63">
            <a:extLst>
              <a:ext uri="{FF2B5EF4-FFF2-40B4-BE49-F238E27FC236}">
                <a16:creationId xmlns:a16="http://schemas.microsoft.com/office/drawing/2014/main" id="{0584A46F-30A8-4B13-B57A-155BA9CB31CE}"/>
              </a:ext>
              <a:ext uri="{C183D7F6-B498-43B3-948B-1728B52AA6E4}">
                <adec:decorative xmlns:adec="http://schemas.microsoft.com/office/drawing/2017/decorative" val="1"/>
              </a:ext>
            </a:extLst>
          </p:cNvPr>
          <p:cNvSpPr txBox="1"/>
          <p:nvPr/>
        </p:nvSpPr>
        <p:spPr>
          <a:xfrm>
            <a:off x="9326359" y="630258"/>
            <a:ext cx="1301376" cy="660429"/>
          </a:xfrm>
          <a:prstGeom prst="rect">
            <a:avLst/>
          </a:prstGeom>
          <a:noFill/>
        </p:spPr>
        <p:txBody>
          <a:bodyPr wrap="square" lIns="36000" tIns="36000" rIns="36000" bIns="36000" rtlCol="0">
            <a:noAutofit/>
          </a:bodyPr>
          <a:lstStyle/>
          <a:p>
            <a:pPr algn="ctr"/>
            <a:r>
              <a:rPr lang="en-US" sz="1100" b="1" dirty="0">
                <a:solidFill>
                  <a:schemeClr val="tx1">
                    <a:lumMod val="65000"/>
                    <a:lumOff val="35000"/>
                  </a:schemeClr>
                </a:solidFill>
              </a:rPr>
              <a:t>% of adults who say that the opportunities to progress in their area are good </a:t>
            </a:r>
            <a:endParaRPr lang="en-GB" sz="800" dirty="0">
              <a:solidFill>
                <a:schemeClr val="tx1">
                  <a:lumMod val="65000"/>
                  <a:lumOff val="35000"/>
                </a:schemeClr>
              </a:solidFill>
            </a:endParaRPr>
          </a:p>
        </p:txBody>
      </p:sp>
      <p:sp>
        <p:nvSpPr>
          <p:cNvPr id="69" name="Rectangle 68">
            <a:extLst>
              <a:ext uri="{FF2B5EF4-FFF2-40B4-BE49-F238E27FC236}">
                <a16:creationId xmlns:a16="http://schemas.microsoft.com/office/drawing/2014/main" id="{43D3E695-2B7F-49FC-82A0-7A1969820C12}"/>
              </a:ext>
              <a:ext uri="{C183D7F6-B498-43B3-948B-1728B52AA6E4}">
                <adec:decorative xmlns:adec="http://schemas.microsoft.com/office/drawing/2017/decorative" val="1"/>
              </a:ext>
            </a:extLst>
          </p:cNvPr>
          <p:cNvSpPr/>
          <p:nvPr/>
        </p:nvSpPr>
        <p:spPr>
          <a:xfrm>
            <a:off x="9920340" y="1819304"/>
            <a:ext cx="596116" cy="1336427"/>
          </a:xfrm>
          <a:prstGeom prst="rect">
            <a:avLst/>
          </a:prstGeom>
          <a:noFill/>
          <a:ln>
            <a:solidFill>
              <a:srgbClr val="083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3FCAAF6D-B1B6-4FD8-803A-740DC050F088}"/>
              </a:ext>
            </a:extLst>
          </p:cNvPr>
          <p:cNvSpPr>
            <a:spLocks noGrp="1"/>
          </p:cNvSpPr>
          <p:nvPr>
            <p:ph type="sldNum" sz="quarter" idx="11"/>
          </p:nvPr>
        </p:nvSpPr>
        <p:spPr/>
        <p:txBody>
          <a:bodyPr/>
          <a:lstStyle/>
          <a:p>
            <a:fld id="{2EABE287-61B3-43B4-9C32-8BB54FC1D647}" type="slidenum">
              <a:rPr lang="en-GB" smtClean="0"/>
              <a:pPr/>
              <a:t>34</a:t>
            </a:fld>
            <a:endParaRPr lang="en-GB" dirty="0"/>
          </a:p>
        </p:txBody>
      </p:sp>
    </p:spTree>
    <p:extLst>
      <p:ext uri="{BB962C8B-B14F-4D97-AF65-F5344CB8AC3E}">
        <p14:creationId xmlns:p14="http://schemas.microsoft.com/office/powerpoint/2010/main" val="26886906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902381" y="458198"/>
            <a:ext cx="9072562" cy="6262688"/>
          </a:xfrm>
          <a:prstGeom prst="rect">
            <a:avLst/>
          </a:prstGeom>
          <a:solidFill>
            <a:srgbClr val="EB652E"/>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877732" rtl="0" eaLnBrk="1" fontAlgn="auto" latinLnBrk="0" hangingPunct="1">
              <a:lnSpc>
                <a:spcPct val="100000"/>
              </a:lnSpc>
              <a:spcBef>
                <a:spcPts val="0"/>
              </a:spcBef>
              <a:spcAft>
                <a:spcPts val="0"/>
              </a:spcAft>
              <a:buClrTx/>
              <a:buSzTx/>
              <a:buFontTx/>
              <a:buNone/>
              <a:tabLst/>
              <a:defRPr/>
            </a:pPr>
            <a:r>
              <a:rPr kumimoji="0" lang="en-GB" sz="4410" b="0" i="0" u="none" strike="noStrike" kern="1200" cap="none" spc="0" normalizeH="0" baseline="0" noProof="0" dirty="0">
                <a:ln>
                  <a:noFill/>
                </a:ln>
                <a:solidFill>
                  <a:schemeClr val="lt1"/>
                </a:solidFill>
                <a:effectLst/>
                <a:uLnTx/>
                <a:uFillTx/>
                <a:latin typeface="+mn-lt"/>
                <a:ea typeface="+mn-ea"/>
                <a:cs typeface="+mn-cs"/>
              </a:rPr>
              <a:t>Support from government  </a:t>
            </a:r>
          </a:p>
          <a:p>
            <a:pPr marL="0" marR="0" lvl="0" indent="0" algn="ctr" defTabSz="877732" rtl="0" eaLnBrk="1" fontAlgn="auto" latinLnBrk="0" hangingPunct="1">
              <a:lnSpc>
                <a:spcPct val="100000"/>
              </a:lnSpc>
              <a:spcBef>
                <a:spcPts val="0"/>
              </a:spcBef>
              <a:spcAft>
                <a:spcPts val="0"/>
              </a:spcAft>
              <a:buClrTx/>
              <a:buSzTx/>
              <a:buFontTx/>
              <a:buNone/>
              <a:tabLst/>
              <a:defRPr/>
            </a:pPr>
            <a:r>
              <a:rPr kumimoji="0" lang="en-GB" sz="4410" b="0" i="0" u="none" strike="noStrike" kern="1200" cap="none" spc="0" normalizeH="0" baseline="0" noProof="0" dirty="0">
                <a:ln>
                  <a:noFill/>
                </a:ln>
                <a:solidFill>
                  <a:schemeClr val="lt1"/>
                </a:solidFill>
                <a:effectLst/>
                <a:uLnTx/>
                <a:uFillTx/>
                <a:latin typeface="+mn-lt"/>
                <a:ea typeface="+mn-ea"/>
                <a:cs typeface="+mn-cs"/>
              </a:rPr>
              <a:t>and employers</a:t>
            </a:r>
          </a:p>
        </p:txBody>
      </p:sp>
    </p:spTree>
    <p:extLst>
      <p:ext uri="{BB962C8B-B14F-4D97-AF65-F5344CB8AC3E}">
        <p14:creationId xmlns:p14="http://schemas.microsoft.com/office/powerpoint/2010/main" val="202560721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7420" y="541402"/>
            <a:ext cx="3060701" cy="2052640"/>
          </a:xfrm>
        </p:spPr>
        <p:txBody>
          <a:bodyPr/>
          <a:lstStyle/>
          <a:p>
            <a:r>
              <a:rPr lang="en-GB" dirty="0">
                <a:solidFill>
                  <a:srgbClr val="EB652E"/>
                </a:solidFill>
              </a:rPr>
              <a:t>People say that those who are ‘just about managing’ are not getting enough government support</a:t>
            </a:r>
          </a:p>
        </p:txBody>
      </p:sp>
      <p:sp>
        <p:nvSpPr>
          <p:cNvPr id="5" name="Text Placeholder 4"/>
          <p:cNvSpPr>
            <a:spLocks noGrp="1"/>
          </p:cNvSpPr>
          <p:nvPr>
            <p:ph type="body" sz="quarter" idx="15"/>
          </p:nvPr>
        </p:nvSpPr>
        <p:spPr>
          <a:xfrm>
            <a:off x="573746" y="2854893"/>
            <a:ext cx="3052234" cy="4238024"/>
          </a:xfrm>
        </p:spPr>
        <p:txBody>
          <a:bodyPr numCol="1">
            <a:normAutofit/>
          </a:bodyPr>
          <a:lstStyle/>
          <a:p>
            <a:r>
              <a:rPr lang="en-GB" dirty="0"/>
              <a:t>Two-thirds (64%) of the population say that those who are ‘just about managing’ are not getting enough support from the government. Only 2% say that they’re getting too much support.</a:t>
            </a:r>
          </a:p>
          <a:p>
            <a:r>
              <a:rPr lang="en-GB" dirty="0"/>
              <a:t>Just over half (52%) say that the government should be doing more for the least well off in society. However 11% say that they’re getting too much support.</a:t>
            </a:r>
          </a:p>
          <a:p>
            <a:r>
              <a:rPr lang="en-GB" dirty="0"/>
              <a:t>The majority of people (60%) say that those who are most well off in society get too much support from the government – only 21% feel that those who are ‘fairly comfortable financially’ get too much support. </a:t>
            </a:r>
          </a:p>
          <a:p>
            <a:endParaRPr lang="en-GB" sz="1400" dirty="0"/>
          </a:p>
          <a:p>
            <a:endParaRPr lang="en-GB" dirty="0"/>
          </a:p>
        </p:txBody>
      </p:sp>
      <p:sp>
        <p:nvSpPr>
          <p:cNvPr id="23" name="TextBox 22">
            <a:extLst>
              <a:ext uri="{FF2B5EF4-FFF2-40B4-BE49-F238E27FC236}">
                <a16:creationId xmlns:a16="http://schemas.microsoft.com/office/drawing/2014/main" id="{A88AE494-DEC1-4071-BADF-1121349062EE}"/>
              </a:ext>
            </a:extLst>
          </p:cNvPr>
          <p:cNvSpPr txBox="1"/>
          <p:nvPr/>
        </p:nvSpPr>
        <p:spPr>
          <a:xfrm>
            <a:off x="4342589" y="401166"/>
            <a:ext cx="6085453" cy="759229"/>
          </a:xfrm>
          <a:prstGeom prst="rect">
            <a:avLst/>
          </a:prstGeom>
          <a:noFill/>
        </p:spPr>
        <p:txBody>
          <a:bodyPr wrap="square" lIns="36000" tIns="36000" rIns="36000" bIns="36000" rtlCol="0">
            <a:noAutofit/>
          </a:bodyPr>
          <a:lstStyle/>
          <a:p>
            <a:pPr algn="ctr"/>
            <a:r>
              <a:rPr lang="en-US" sz="1400" b="1" dirty="0">
                <a:solidFill>
                  <a:schemeClr val="tx1">
                    <a:lumMod val="65000"/>
                    <a:lumOff val="35000"/>
                  </a:schemeClr>
                </a:solidFill>
              </a:rPr>
              <a:t>Thinking about different groups in society, generally speaking do you think each of the following get too much, not enough or about the right amount of support from the Government?</a:t>
            </a:r>
            <a:endParaRPr lang="en-GB" sz="1400" dirty="0">
              <a:solidFill>
                <a:schemeClr val="tx1">
                  <a:lumMod val="65000"/>
                  <a:lumOff val="35000"/>
                </a:schemeClr>
              </a:solidFill>
            </a:endParaRPr>
          </a:p>
        </p:txBody>
      </p:sp>
      <p:graphicFrame>
        <p:nvGraphicFramePr>
          <p:cNvPr id="12" name="Chart 11" descr="Bar chart showing that 52% of people feel that those who are the least well off don't get enough government support and 64% say that those who are just about managing don't get enough support">
            <a:extLst>
              <a:ext uri="{FF2B5EF4-FFF2-40B4-BE49-F238E27FC236}">
                <a16:creationId xmlns:a16="http://schemas.microsoft.com/office/drawing/2014/main" id="{017FF15B-4026-45ED-8E78-7FC627099CCD}"/>
              </a:ext>
            </a:extLst>
          </p:cNvPr>
          <p:cNvGraphicFramePr/>
          <p:nvPr>
            <p:extLst>
              <p:ext uri="{D42A27DB-BD31-4B8C-83A1-F6EECF244321}">
                <p14:modId xmlns:p14="http://schemas.microsoft.com/office/powerpoint/2010/main" val="3009745276"/>
              </p:ext>
            </p:extLst>
          </p:nvPr>
        </p:nvGraphicFramePr>
        <p:xfrm>
          <a:off x="3550934" y="1031432"/>
          <a:ext cx="6806630" cy="31575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descr="Bar chart showing 58% think people who are fairly comfortable financially get about the right amount of support">
            <a:extLst>
              <a:ext uri="{FF2B5EF4-FFF2-40B4-BE49-F238E27FC236}">
                <a16:creationId xmlns:a16="http://schemas.microsoft.com/office/drawing/2014/main" id="{39791BA2-5613-4098-A0BA-828AD754A57A}"/>
              </a:ext>
            </a:extLst>
          </p:cNvPr>
          <p:cNvGraphicFramePr/>
          <p:nvPr>
            <p:extLst>
              <p:ext uri="{D42A27DB-BD31-4B8C-83A1-F6EECF244321}">
                <p14:modId xmlns:p14="http://schemas.microsoft.com/office/powerpoint/2010/main" val="1158982145"/>
              </p:ext>
            </p:extLst>
          </p:nvPr>
        </p:nvGraphicFramePr>
        <p:xfrm>
          <a:off x="3550934" y="4429189"/>
          <a:ext cx="6821854" cy="30227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descr="Chart showing that 60% of adults say that people who are the most well off get too much support">
            <a:extLst>
              <a:ext uri="{FF2B5EF4-FFF2-40B4-BE49-F238E27FC236}">
                <a16:creationId xmlns:a16="http://schemas.microsoft.com/office/drawing/2014/main" id="{E2313597-009F-4DE5-8413-61C95DD21CCC}"/>
              </a:ext>
            </a:extLst>
          </p:cNvPr>
          <p:cNvGraphicFramePr/>
          <p:nvPr>
            <p:extLst>
              <p:ext uri="{D42A27DB-BD31-4B8C-83A1-F6EECF244321}">
                <p14:modId xmlns:p14="http://schemas.microsoft.com/office/powerpoint/2010/main" val="870169093"/>
              </p:ext>
            </p:extLst>
          </p:nvPr>
        </p:nvGraphicFramePr>
        <p:xfrm>
          <a:off x="6894368" y="4647462"/>
          <a:ext cx="3940140" cy="2127842"/>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a:extLst>
              <a:ext uri="{FF2B5EF4-FFF2-40B4-BE49-F238E27FC236}">
                <a16:creationId xmlns:a16="http://schemas.microsoft.com/office/drawing/2014/main" id="{19707879-1C85-405D-AEF1-C50FB5D43977}"/>
              </a:ext>
            </a:extLst>
          </p:cNvPr>
          <p:cNvSpPr txBox="1"/>
          <p:nvPr/>
        </p:nvSpPr>
        <p:spPr>
          <a:xfrm>
            <a:off x="557420" y="6974144"/>
            <a:ext cx="9487436" cy="215444"/>
          </a:xfrm>
          <a:prstGeom prst="rect">
            <a:avLst/>
          </a:prstGeom>
        </p:spPr>
        <p:txBody>
          <a:bodyPr wrap="square" rtlCol="0" anchor="ctr" anchorCtr="0">
            <a:spAutoFit/>
          </a:bodyPr>
          <a:lstStyle/>
          <a:p>
            <a:r>
              <a:rPr lang="en-GB" sz="800" dirty="0">
                <a:solidFill>
                  <a:schemeClr val="tx1">
                    <a:lumMod val="65000"/>
                    <a:lumOff val="35000"/>
                  </a:schemeClr>
                </a:solidFill>
              </a:rPr>
              <a:t>Sample size 4693 adults in UK. Fieldwork: 27</a:t>
            </a:r>
            <a:r>
              <a:rPr lang="en-GB" sz="800" baseline="30000" dirty="0">
                <a:solidFill>
                  <a:schemeClr val="tx1">
                    <a:lumMod val="65000"/>
                    <a:lumOff val="35000"/>
                  </a:schemeClr>
                </a:solidFill>
              </a:rPr>
              <a:t>th</a:t>
            </a:r>
            <a:r>
              <a:rPr lang="en-GB" sz="800" dirty="0">
                <a:solidFill>
                  <a:schemeClr val="tx1">
                    <a:lumMod val="65000"/>
                    <a:lumOff val="35000"/>
                  </a:schemeClr>
                </a:solidFill>
              </a:rPr>
              <a:t> January – 1</a:t>
            </a:r>
            <a:r>
              <a:rPr lang="en-GB" sz="800" baseline="30000" dirty="0">
                <a:solidFill>
                  <a:schemeClr val="tx1">
                    <a:lumMod val="65000"/>
                    <a:lumOff val="35000"/>
                  </a:schemeClr>
                </a:solidFill>
              </a:rPr>
              <a:t>st</a:t>
            </a:r>
            <a:r>
              <a:rPr lang="en-GB" sz="800" dirty="0">
                <a:solidFill>
                  <a:schemeClr val="tx1">
                    <a:lumMod val="65000"/>
                    <a:lumOff val="35000"/>
                  </a:schemeClr>
                </a:solidFill>
              </a:rPr>
              <a:t> February 2021.</a:t>
            </a:r>
          </a:p>
        </p:txBody>
      </p:sp>
      <p:graphicFrame>
        <p:nvGraphicFramePr>
          <p:cNvPr id="14" name="Chart 13">
            <a:extLst>
              <a:ext uri="{FF2B5EF4-FFF2-40B4-BE49-F238E27FC236}">
                <a16:creationId xmlns:a16="http://schemas.microsoft.com/office/drawing/2014/main" id="{341AEF5E-263D-49A7-B4E0-48A4C7008BA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0817010"/>
              </p:ext>
            </p:extLst>
          </p:nvPr>
        </p:nvGraphicFramePr>
        <p:xfrm>
          <a:off x="6894367" y="2039838"/>
          <a:ext cx="3940140" cy="2127842"/>
        </p:xfrm>
        <a:graphic>
          <a:graphicData uri="http://schemas.openxmlformats.org/drawingml/2006/chart">
            <c:chart xmlns:c="http://schemas.openxmlformats.org/drawingml/2006/chart" xmlns:r="http://schemas.openxmlformats.org/officeDocument/2006/relationships" r:id="rId5"/>
          </a:graphicData>
        </a:graphic>
      </p:graphicFrame>
      <p:sp>
        <p:nvSpPr>
          <p:cNvPr id="18" name="Rectangle 17">
            <a:extLst>
              <a:ext uri="{FF2B5EF4-FFF2-40B4-BE49-F238E27FC236}">
                <a16:creationId xmlns:a16="http://schemas.microsoft.com/office/drawing/2014/main" id="{399EC43F-EFC4-42B3-852F-407E4E92524B}"/>
              </a:ext>
              <a:ext uri="{C183D7F6-B498-43B3-948B-1728B52AA6E4}">
                <adec:decorative xmlns:adec="http://schemas.microsoft.com/office/drawing/2017/decorative" val="1"/>
              </a:ext>
            </a:extLst>
          </p:cNvPr>
          <p:cNvSpPr/>
          <p:nvPr/>
        </p:nvSpPr>
        <p:spPr>
          <a:xfrm>
            <a:off x="7632181" y="2019935"/>
            <a:ext cx="2866490" cy="276999"/>
          </a:xfrm>
          <a:prstGeom prst="rect">
            <a:avLst/>
          </a:prstGeom>
        </p:spPr>
        <p:txBody>
          <a:bodyPr wrap="none">
            <a:spAutoFit/>
          </a:bodyPr>
          <a:lstStyle/>
          <a:p>
            <a:r>
              <a:rPr lang="en-US" sz="1200" b="1" dirty="0">
                <a:solidFill>
                  <a:schemeClr val="tx1">
                    <a:lumMod val="65000"/>
                    <a:lumOff val="35000"/>
                  </a:schemeClr>
                </a:solidFill>
              </a:rPr>
              <a:t>People who are just about managing</a:t>
            </a:r>
            <a:endParaRPr lang="en-GB" sz="1200" b="1" dirty="0">
              <a:solidFill>
                <a:schemeClr val="tx1">
                  <a:lumMod val="65000"/>
                  <a:lumOff val="35000"/>
                </a:schemeClr>
              </a:solidFill>
            </a:endParaRPr>
          </a:p>
        </p:txBody>
      </p:sp>
      <p:sp>
        <p:nvSpPr>
          <p:cNvPr id="19" name="Rectangle 18">
            <a:extLst>
              <a:ext uri="{FF2B5EF4-FFF2-40B4-BE49-F238E27FC236}">
                <a16:creationId xmlns:a16="http://schemas.microsoft.com/office/drawing/2014/main" id="{B1B3A15A-EAD2-481C-B679-5A1B82053340}"/>
              </a:ext>
              <a:ext uri="{C183D7F6-B498-43B3-948B-1728B52AA6E4}">
                <adec:decorative xmlns:adec="http://schemas.microsoft.com/office/drawing/2017/decorative" val="1"/>
              </a:ext>
            </a:extLst>
          </p:cNvPr>
          <p:cNvSpPr/>
          <p:nvPr/>
        </p:nvSpPr>
        <p:spPr>
          <a:xfrm>
            <a:off x="3940142" y="4583294"/>
            <a:ext cx="3445174" cy="276999"/>
          </a:xfrm>
          <a:prstGeom prst="rect">
            <a:avLst/>
          </a:prstGeom>
        </p:spPr>
        <p:txBody>
          <a:bodyPr wrap="none">
            <a:spAutoFit/>
          </a:bodyPr>
          <a:lstStyle/>
          <a:p>
            <a:r>
              <a:rPr lang="en-US" sz="1200" b="1" dirty="0">
                <a:solidFill>
                  <a:schemeClr val="tx1">
                    <a:lumMod val="65000"/>
                    <a:lumOff val="35000"/>
                  </a:schemeClr>
                </a:solidFill>
              </a:rPr>
              <a:t>People who are fairly comfortable financially</a:t>
            </a:r>
            <a:endParaRPr lang="en-GB" sz="1200" b="1" dirty="0">
              <a:solidFill>
                <a:schemeClr val="tx1">
                  <a:lumMod val="65000"/>
                  <a:lumOff val="35000"/>
                </a:schemeClr>
              </a:solidFill>
            </a:endParaRPr>
          </a:p>
        </p:txBody>
      </p:sp>
      <p:sp>
        <p:nvSpPr>
          <p:cNvPr id="20" name="Rectangle 19">
            <a:extLst>
              <a:ext uri="{FF2B5EF4-FFF2-40B4-BE49-F238E27FC236}">
                <a16:creationId xmlns:a16="http://schemas.microsoft.com/office/drawing/2014/main" id="{473D47C8-0C4A-4325-BD16-C664BA770BA0}"/>
              </a:ext>
              <a:ext uri="{C183D7F6-B498-43B3-948B-1728B52AA6E4}">
                <adec:decorative xmlns:adec="http://schemas.microsoft.com/office/drawing/2017/decorative" val="1"/>
              </a:ext>
            </a:extLst>
          </p:cNvPr>
          <p:cNvSpPr/>
          <p:nvPr/>
        </p:nvSpPr>
        <p:spPr>
          <a:xfrm>
            <a:off x="7810018" y="4564890"/>
            <a:ext cx="2618024" cy="276999"/>
          </a:xfrm>
          <a:prstGeom prst="rect">
            <a:avLst/>
          </a:prstGeom>
        </p:spPr>
        <p:txBody>
          <a:bodyPr wrap="none">
            <a:spAutoFit/>
          </a:bodyPr>
          <a:lstStyle/>
          <a:p>
            <a:r>
              <a:rPr lang="en-US" sz="1200" b="1" dirty="0">
                <a:solidFill>
                  <a:schemeClr val="tx1">
                    <a:lumMod val="65000"/>
                    <a:lumOff val="35000"/>
                  </a:schemeClr>
                </a:solidFill>
              </a:rPr>
              <a:t>People who are the most well off</a:t>
            </a:r>
            <a:r>
              <a:rPr lang="en-US" sz="1200" dirty="0">
                <a:solidFill>
                  <a:schemeClr val="tx1">
                    <a:lumMod val="65000"/>
                    <a:lumOff val="35000"/>
                  </a:schemeClr>
                </a:solidFill>
              </a:rPr>
              <a:t> </a:t>
            </a:r>
            <a:endParaRPr lang="en-GB" sz="1200" b="1" dirty="0">
              <a:solidFill>
                <a:schemeClr val="tx1">
                  <a:lumMod val="65000"/>
                  <a:lumOff val="35000"/>
                </a:schemeClr>
              </a:solidFill>
            </a:endParaRPr>
          </a:p>
        </p:txBody>
      </p:sp>
      <p:sp>
        <p:nvSpPr>
          <p:cNvPr id="13" name="Rectangle 12">
            <a:extLst>
              <a:ext uri="{FF2B5EF4-FFF2-40B4-BE49-F238E27FC236}">
                <a16:creationId xmlns:a16="http://schemas.microsoft.com/office/drawing/2014/main" id="{C4E30451-D53C-4ECA-A85D-4B449E30C15E}"/>
              </a:ext>
              <a:ext uri="{C183D7F6-B498-43B3-948B-1728B52AA6E4}">
                <adec:decorative xmlns:adec="http://schemas.microsoft.com/office/drawing/2017/decorative" val="1"/>
              </a:ext>
            </a:extLst>
          </p:cNvPr>
          <p:cNvSpPr/>
          <p:nvPr/>
        </p:nvSpPr>
        <p:spPr>
          <a:xfrm>
            <a:off x="4272419" y="2053771"/>
            <a:ext cx="2557110" cy="276999"/>
          </a:xfrm>
          <a:prstGeom prst="rect">
            <a:avLst/>
          </a:prstGeom>
        </p:spPr>
        <p:txBody>
          <a:bodyPr wrap="none">
            <a:spAutoFit/>
          </a:bodyPr>
          <a:lstStyle/>
          <a:p>
            <a:r>
              <a:rPr lang="en-GB" sz="1200" b="1" dirty="0">
                <a:solidFill>
                  <a:schemeClr val="tx1">
                    <a:lumMod val="65000"/>
                    <a:lumOff val="35000"/>
                  </a:schemeClr>
                </a:solidFill>
              </a:rPr>
              <a:t>People who are the least well off</a:t>
            </a:r>
          </a:p>
        </p:txBody>
      </p:sp>
      <p:sp>
        <p:nvSpPr>
          <p:cNvPr id="2" name="Slide Number Placeholder 1">
            <a:extLst>
              <a:ext uri="{FF2B5EF4-FFF2-40B4-BE49-F238E27FC236}">
                <a16:creationId xmlns:a16="http://schemas.microsoft.com/office/drawing/2014/main" id="{9098F087-C4B0-4477-B616-86455B77CCF9}"/>
              </a:ext>
            </a:extLst>
          </p:cNvPr>
          <p:cNvSpPr>
            <a:spLocks noGrp="1"/>
          </p:cNvSpPr>
          <p:nvPr>
            <p:ph type="sldNum" sz="quarter" idx="11"/>
          </p:nvPr>
        </p:nvSpPr>
        <p:spPr/>
        <p:txBody>
          <a:bodyPr/>
          <a:lstStyle/>
          <a:p>
            <a:fld id="{2EABE287-61B3-43B4-9C32-8BB54FC1D647}" type="slidenum">
              <a:rPr lang="en-GB" smtClean="0"/>
              <a:pPr/>
              <a:t>36</a:t>
            </a:fld>
            <a:endParaRPr lang="en-GB" dirty="0"/>
          </a:p>
        </p:txBody>
      </p:sp>
    </p:spTree>
    <p:extLst>
      <p:ext uri="{BB962C8B-B14F-4D97-AF65-F5344CB8AC3E}">
        <p14:creationId xmlns:p14="http://schemas.microsoft.com/office/powerpoint/2010/main" val="2770903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9815" y="539748"/>
            <a:ext cx="3052235" cy="2052640"/>
          </a:xfrm>
        </p:spPr>
        <p:txBody>
          <a:bodyPr/>
          <a:lstStyle/>
          <a:p>
            <a:r>
              <a:rPr lang="en-GB" dirty="0">
                <a:solidFill>
                  <a:srgbClr val="EB652E"/>
                </a:solidFill>
              </a:rPr>
              <a:t>People say that government should do more for social mobility – and schools could offer a solution</a:t>
            </a:r>
          </a:p>
        </p:txBody>
      </p:sp>
      <p:sp>
        <p:nvSpPr>
          <p:cNvPr id="5" name="Text Placeholder 4"/>
          <p:cNvSpPr>
            <a:spLocks noGrp="1"/>
          </p:cNvSpPr>
          <p:nvPr>
            <p:ph type="body" sz="quarter" idx="15"/>
          </p:nvPr>
        </p:nvSpPr>
        <p:spPr>
          <a:xfrm>
            <a:off x="540544" y="3346704"/>
            <a:ext cx="2857584" cy="3627440"/>
          </a:xfrm>
        </p:spPr>
        <p:txBody>
          <a:bodyPr numCol="1">
            <a:normAutofit/>
          </a:bodyPr>
          <a:lstStyle/>
          <a:p>
            <a:r>
              <a:rPr lang="en-GB" dirty="0"/>
              <a:t>When people were asked which institutions are best equipped to improve social mobility, and promote equal opportunities, the most commonly cited response was ‘schools’ (46%) followed by central government (37%) and employers (36%).</a:t>
            </a:r>
          </a:p>
          <a:p>
            <a:r>
              <a:rPr lang="en-GB" dirty="0"/>
              <a:t>People thought that government should be doing more to ensure opportunities for all, with central government (53%) and local government (42%) most frequently cited.</a:t>
            </a:r>
          </a:p>
          <a:p>
            <a:endParaRPr lang="en-GB" dirty="0"/>
          </a:p>
        </p:txBody>
      </p:sp>
      <p:sp>
        <p:nvSpPr>
          <p:cNvPr id="4" name="TextBox 3">
            <a:extLst>
              <a:ext uri="{FF2B5EF4-FFF2-40B4-BE49-F238E27FC236}">
                <a16:creationId xmlns:a16="http://schemas.microsoft.com/office/drawing/2014/main" id="{101C6D17-C91A-4281-8915-C45E9ADBE246}"/>
              </a:ext>
            </a:extLst>
          </p:cNvPr>
          <p:cNvSpPr txBox="1"/>
          <p:nvPr/>
        </p:nvSpPr>
        <p:spPr>
          <a:xfrm>
            <a:off x="4076948" y="262162"/>
            <a:ext cx="5967907" cy="887505"/>
          </a:xfrm>
          <a:prstGeom prst="rect">
            <a:avLst/>
          </a:prstGeom>
          <a:noFill/>
        </p:spPr>
        <p:txBody>
          <a:bodyPr wrap="square" lIns="36000" tIns="36000" rIns="36000" bIns="36000" rtlCol="0">
            <a:noAutofit/>
          </a:bodyPr>
          <a:lstStyle/>
          <a:p>
            <a:pPr algn="ctr" rtl="0">
              <a:defRPr sz="1000" b="1" i="0" u="none" strike="noStrike" kern="1200" spc="0" baseline="0">
                <a:solidFill>
                  <a:prstClr val="black">
                    <a:lumMod val="65000"/>
                    <a:lumOff val="35000"/>
                  </a:prstClr>
                </a:solidFill>
                <a:latin typeface="+mn-lt"/>
                <a:ea typeface="+mn-ea"/>
                <a:cs typeface="+mn-cs"/>
              </a:defRPr>
            </a:pPr>
            <a:r>
              <a:rPr lang="en-US" sz="1400" b="1" i="0" baseline="0" dirty="0">
                <a:effectLst/>
              </a:rPr>
              <a:t>Which of the following is best equipped to have an impact on social mobility and ensuring opportunity for all (including those from disadvantaged backgrounds)? Please tick up to three.</a:t>
            </a:r>
            <a:endParaRPr lang="en-GB" sz="1400" b="1" i="0" dirty="0">
              <a:effectLst/>
            </a:endParaRPr>
          </a:p>
        </p:txBody>
      </p:sp>
      <p:graphicFrame>
        <p:nvGraphicFramePr>
          <p:cNvPr id="9" name="Content Placeholder 8" descr="Graph showing which entities people think are best equipped to have an impact on social mobility.&#10;The majority of people think schools are best equipped (46%), followed by  Central Government (37%) and employers (36%)."/>
          <p:cNvGraphicFramePr>
            <a:graphicFrameLocks noGrp="1"/>
          </p:cNvGraphicFramePr>
          <p:nvPr>
            <p:ph sz="quarter" idx="13"/>
            <p:extLst>
              <p:ext uri="{D42A27DB-BD31-4B8C-83A1-F6EECF244321}">
                <p14:modId xmlns:p14="http://schemas.microsoft.com/office/powerpoint/2010/main" val="728865744"/>
              </p:ext>
            </p:extLst>
          </p:nvPr>
        </p:nvGraphicFramePr>
        <p:xfrm>
          <a:off x="3873027" y="539748"/>
          <a:ext cx="6499271" cy="316865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A04BC0A2-644F-4D98-9D98-132EE499F3F7}"/>
              </a:ext>
            </a:extLst>
          </p:cNvPr>
          <p:cNvSpPr txBox="1"/>
          <p:nvPr/>
        </p:nvSpPr>
        <p:spPr>
          <a:xfrm>
            <a:off x="3910381" y="3712888"/>
            <a:ext cx="6461917" cy="495534"/>
          </a:xfrm>
          <a:prstGeom prst="rect">
            <a:avLst/>
          </a:prstGeom>
          <a:noFill/>
        </p:spPr>
        <p:txBody>
          <a:bodyPr wrap="square" lIns="36000" tIns="36000" rIns="36000" bIns="36000" rtlCol="0">
            <a:noAutofit/>
          </a:bodyPr>
          <a:lstStyle/>
          <a:p>
            <a:r>
              <a:rPr lang="en-US" sz="1400" b="1" i="0" baseline="0" dirty="0">
                <a:solidFill>
                  <a:schemeClr val="tx1">
                    <a:lumMod val="65000"/>
                    <a:lumOff val="35000"/>
                  </a:schemeClr>
                </a:solidFill>
                <a:effectLst/>
              </a:rPr>
              <a:t>And which, if any, of the following do you think SHOULD be doing more to impact on social mobility and ensuring opportunity for all (including those from disadvantaged backgrounds)? Please tick all that apply.</a:t>
            </a:r>
            <a:endParaRPr lang="en-GB" sz="1400" dirty="0">
              <a:solidFill>
                <a:schemeClr val="tx1">
                  <a:lumMod val="65000"/>
                  <a:lumOff val="35000"/>
                </a:schemeClr>
              </a:solidFill>
            </a:endParaRPr>
          </a:p>
        </p:txBody>
      </p:sp>
      <p:graphicFrame>
        <p:nvGraphicFramePr>
          <p:cNvPr id="15" name="Content Placeholder 8" descr="Graph showing which entities people think should be doing more to impact social mobility&#10;Half of people (53%) think central government should be doing more, followed by local government and schools (42% and 36% respectively)."/>
          <p:cNvGraphicFramePr>
            <a:graphicFrameLocks/>
          </p:cNvGraphicFramePr>
          <p:nvPr>
            <p:extLst>
              <p:ext uri="{D42A27DB-BD31-4B8C-83A1-F6EECF244321}">
                <p14:modId xmlns:p14="http://schemas.microsoft.com/office/powerpoint/2010/main" val="2817792567"/>
              </p:ext>
            </p:extLst>
          </p:nvPr>
        </p:nvGraphicFramePr>
        <p:xfrm>
          <a:off x="3690938" y="3859110"/>
          <a:ext cx="6461918" cy="3168651"/>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0DEDDFFF-3988-48B2-8B22-1DDBC8267F8F}"/>
              </a:ext>
            </a:extLst>
          </p:cNvPr>
          <p:cNvSpPr txBox="1"/>
          <p:nvPr/>
        </p:nvSpPr>
        <p:spPr>
          <a:xfrm>
            <a:off x="557420" y="6974144"/>
            <a:ext cx="9487436" cy="215444"/>
          </a:xfrm>
          <a:prstGeom prst="rect">
            <a:avLst/>
          </a:prstGeom>
        </p:spPr>
        <p:txBody>
          <a:bodyPr wrap="square" rtlCol="0" anchor="ctr" anchorCtr="0">
            <a:spAutoFit/>
          </a:bodyPr>
          <a:lstStyle/>
          <a:p>
            <a:r>
              <a:rPr lang="en-GB" sz="800" dirty="0">
                <a:solidFill>
                  <a:schemeClr val="tx1">
                    <a:lumMod val="65000"/>
                    <a:lumOff val="35000"/>
                  </a:schemeClr>
                </a:solidFill>
              </a:rPr>
              <a:t>Sample size 4693 adults in UK. Fieldwork: 27</a:t>
            </a:r>
            <a:r>
              <a:rPr lang="en-GB" sz="800" baseline="30000" dirty="0">
                <a:solidFill>
                  <a:schemeClr val="tx1">
                    <a:lumMod val="65000"/>
                    <a:lumOff val="35000"/>
                  </a:schemeClr>
                </a:solidFill>
              </a:rPr>
              <a:t>th</a:t>
            </a:r>
            <a:r>
              <a:rPr lang="en-GB" sz="800" dirty="0">
                <a:solidFill>
                  <a:schemeClr val="tx1">
                    <a:lumMod val="65000"/>
                    <a:lumOff val="35000"/>
                  </a:schemeClr>
                </a:solidFill>
              </a:rPr>
              <a:t> January – 1</a:t>
            </a:r>
            <a:r>
              <a:rPr lang="en-GB" sz="800" baseline="30000" dirty="0">
                <a:solidFill>
                  <a:schemeClr val="tx1">
                    <a:lumMod val="65000"/>
                    <a:lumOff val="35000"/>
                  </a:schemeClr>
                </a:solidFill>
              </a:rPr>
              <a:t>st</a:t>
            </a:r>
            <a:r>
              <a:rPr lang="en-GB" sz="800" dirty="0">
                <a:solidFill>
                  <a:schemeClr val="tx1">
                    <a:lumMod val="65000"/>
                    <a:lumOff val="35000"/>
                  </a:schemeClr>
                </a:solidFill>
              </a:rPr>
              <a:t> February 2021.</a:t>
            </a:r>
          </a:p>
        </p:txBody>
      </p:sp>
      <p:sp>
        <p:nvSpPr>
          <p:cNvPr id="2" name="Slide Number Placeholder 1">
            <a:extLst>
              <a:ext uri="{FF2B5EF4-FFF2-40B4-BE49-F238E27FC236}">
                <a16:creationId xmlns:a16="http://schemas.microsoft.com/office/drawing/2014/main" id="{AE1DD16F-C084-418F-81C0-C2D15FD650EF}"/>
              </a:ext>
            </a:extLst>
          </p:cNvPr>
          <p:cNvSpPr>
            <a:spLocks noGrp="1"/>
          </p:cNvSpPr>
          <p:nvPr>
            <p:ph type="sldNum" sz="quarter" idx="11"/>
          </p:nvPr>
        </p:nvSpPr>
        <p:spPr/>
        <p:txBody>
          <a:bodyPr/>
          <a:lstStyle/>
          <a:p>
            <a:fld id="{2EABE287-61B3-43B4-9C32-8BB54FC1D647}" type="slidenum">
              <a:rPr lang="en-GB" smtClean="0"/>
              <a:pPr/>
              <a:t>37</a:t>
            </a:fld>
            <a:endParaRPr lang="en-GB" dirty="0"/>
          </a:p>
        </p:txBody>
      </p:sp>
    </p:spTree>
    <p:extLst>
      <p:ext uri="{BB962C8B-B14F-4D97-AF65-F5344CB8AC3E}">
        <p14:creationId xmlns:p14="http://schemas.microsoft.com/office/powerpoint/2010/main" val="2184341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7143" y="616376"/>
            <a:ext cx="3240088" cy="2052640"/>
          </a:xfrm>
        </p:spPr>
        <p:txBody>
          <a:bodyPr/>
          <a:lstStyle/>
          <a:p>
            <a:r>
              <a:rPr lang="en-GB" dirty="0">
                <a:solidFill>
                  <a:srgbClr val="EB652E"/>
                </a:solidFill>
              </a:rPr>
              <a:t>Young people say employers should take action to improve social mobility</a:t>
            </a:r>
            <a:br>
              <a:rPr lang="en-GB" dirty="0">
                <a:solidFill>
                  <a:srgbClr val="EB652E"/>
                </a:solidFill>
              </a:rPr>
            </a:br>
            <a:endParaRPr lang="en-GB" dirty="0">
              <a:solidFill>
                <a:srgbClr val="EB652E"/>
              </a:solidFill>
            </a:endParaRPr>
          </a:p>
        </p:txBody>
      </p:sp>
      <p:sp>
        <p:nvSpPr>
          <p:cNvPr id="22" name="Text Placeholder 4">
            <a:extLst>
              <a:ext uri="{FF2B5EF4-FFF2-40B4-BE49-F238E27FC236}">
                <a16:creationId xmlns:a16="http://schemas.microsoft.com/office/drawing/2014/main" id="{E564BA8E-DD63-468A-81BC-E5425ADE4DD8}"/>
              </a:ext>
            </a:extLst>
          </p:cNvPr>
          <p:cNvSpPr txBox="1">
            <a:spLocks/>
          </p:cNvSpPr>
          <p:nvPr/>
        </p:nvSpPr>
        <p:spPr>
          <a:xfrm>
            <a:off x="560053" y="2798780"/>
            <a:ext cx="2857584" cy="3627440"/>
          </a:xfrm>
          <a:prstGeom prst="rect">
            <a:avLst/>
          </a:prstGeom>
        </p:spPr>
        <p:txBody>
          <a:bodyPr vert="horz" lIns="0" tIns="0" rIns="0" bIns="0" numCol="1" spcCol="180000" rtlCol="0">
            <a:normAutofit/>
          </a:bodyPr>
          <a:lstStyle>
            <a:lvl1pPr marL="0" indent="1588" algn="l" defTabSz="877732" rtl="0" eaLnBrk="1" latinLnBrk="0" hangingPunct="1">
              <a:spcBef>
                <a:spcPts val="600"/>
              </a:spcBef>
              <a:spcAft>
                <a:spcPts val="300"/>
              </a:spcAft>
              <a:buClrTx/>
              <a:buSzPct val="75000"/>
              <a:buFont typeface="Wingdings" pitchFamily="2" charset="2"/>
              <a:buNone/>
              <a:defRPr sz="1200" kern="1200">
                <a:solidFill>
                  <a:schemeClr val="tx1">
                    <a:lumMod val="65000"/>
                    <a:lumOff val="35000"/>
                  </a:schemeClr>
                </a:solidFill>
                <a:latin typeface="+mn-lt"/>
                <a:ea typeface="+mn-ea"/>
                <a:cs typeface="+mn-cs"/>
              </a:defRPr>
            </a:lvl1pPr>
            <a:lvl2pPr marL="269875" indent="-90488"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2pPr>
            <a:lvl3pPr marL="544513" indent="-92075"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3pPr>
            <a:lvl4pPr marL="890588" indent="-82550"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4pPr>
            <a:lvl5pPr marL="1165225" indent="-80963"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5pPr>
            <a:lvl6pPr marL="2413764"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852630"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91496"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30362"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Two-fifths (42%) of UK adults think that employers should have to take action to improve social mobility. This is more than in our 2019 survey (31%).</a:t>
            </a:r>
          </a:p>
          <a:p>
            <a:r>
              <a:rPr lang="en-US" dirty="0"/>
              <a:t>The younger you are, the more likely you are to say that employers should take responsibility (53% of 18 to 24 year </a:t>
            </a:r>
            <a:r>
              <a:rPr lang="en-US" dirty="0" err="1"/>
              <a:t>olds</a:t>
            </a:r>
            <a:r>
              <a:rPr lang="en-US" dirty="0"/>
              <a:t> vs 36% of people aged 65+).</a:t>
            </a:r>
          </a:p>
          <a:p>
            <a:r>
              <a:rPr lang="en-GB" dirty="0"/>
              <a:t>Based on the relatively small sub-sample of ethnic minority respondents, the survey found </a:t>
            </a:r>
            <a:r>
              <a:rPr lang="en-US" dirty="0"/>
              <a:t>people from BME backgrounds are more likely to think that employers should take action than white respondents (58% compared with 41%). </a:t>
            </a:r>
          </a:p>
        </p:txBody>
      </p:sp>
      <p:sp>
        <p:nvSpPr>
          <p:cNvPr id="63" name="TextBox 62">
            <a:extLst>
              <a:ext uri="{FF2B5EF4-FFF2-40B4-BE49-F238E27FC236}">
                <a16:creationId xmlns:a16="http://schemas.microsoft.com/office/drawing/2014/main" id="{625F02A9-13B0-4299-ACD7-0622295191BA}"/>
              </a:ext>
            </a:extLst>
          </p:cNvPr>
          <p:cNvSpPr txBox="1"/>
          <p:nvPr/>
        </p:nvSpPr>
        <p:spPr>
          <a:xfrm>
            <a:off x="5753454" y="363141"/>
            <a:ext cx="3487767" cy="396345"/>
          </a:xfrm>
          <a:prstGeom prst="rect">
            <a:avLst/>
          </a:prstGeom>
          <a:noFill/>
        </p:spPr>
        <p:txBody>
          <a:bodyPr wrap="none" lIns="36000" tIns="36000" rIns="36000" bIns="36000" rtlCol="0">
            <a:noAutofit/>
          </a:bodyPr>
          <a:lstStyle/>
          <a:p>
            <a:pPr algn="ctr"/>
            <a:r>
              <a:rPr lang="en-US" sz="1400" b="1" dirty="0">
                <a:solidFill>
                  <a:schemeClr val="tx1">
                    <a:lumMod val="65000"/>
                    <a:lumOff val="35000"/>
                  </a:schemeClr>
                </a:solidFill>
              </a:rPr>
              <a:t>Do you think employers should or should not have to take </a:t>
            </a:r>
          </a:p>
          <a:p>
            <a:pPr algn="ctr"/>
            <a:r>
              <a:rPr lang="en-US" sz="1400" b="1" dirty="0">
                <a:solidFill>
                  <a:schemeClr val="tx1">
                    <a:lumMod val="65000"/>
                    <a:lumOff val="35000"/>
                  </a:schemeClr>
                </a:solidFill>
              </a:rPr>
              <a:t>action to try and improve social mobility?</a:t>
            </a:r>
            <a:r>
              <a:rPr lang="en-US" sz="1400" dirty="0">
                <a:solidFill>
                  <a:schemeClr val="tx1">
                    <a:lumMod val="65000"/>
                    <a:lumOff val="35000"/>
                  </a:schemeClr>
                </a:solidFill>
              </a:rPr>
              <a:t> </a:t>
            </a:r>
            <a:endParaRPr lang="en-GB" sz="1400" b="1" dirty="0">
              <a:solidFill>
                <a:schemeClr val="tx1">
                  <a:lumMod val="65000"/>
                  <a:lumOff val="35000"/>
                </a:schemeClr>
              </a:solidFill>
            </a:endParaRPr>
          </a:p>
        </p:txBody>
      </p:sp>
      <p:sp>
        <p:nvSpPr>
          <p:cNvPr id="4" name="Rectangle 3" descr="Legend showing what the colours mean (dark purple = should have to, pink = should not have to, grey = don't know)">
            <a:extLst>
              <a:ext uri="{FF2B5EF4-FFF2-40B4-BE49-F238E27FC236}">
                <a16:creationId xmlns:a16="http://schemas.microsoft.com/office/drawing/2014/main" id="{7EBBC1E6-30A6-48A7-955A-BAA35AE09799}"/>
              </a:ext>
              <a:ext uri="{C183D7F6-B498-43B3-948B-1728B52AA6E4}">
                <adec:decorative xmlns:adec="http://schemas.microsoft.com/office/drawing/2017/decorative" val="0"/>
              </a:ext>
            </a:extLst>
          </p:cNvPr>
          <p:cNvSpPr/>
          <p:nvPr/>
        </p:nvSpPr>
        <p:spPr>
          <a:xfrm>
            <a:off x="8834034" y="1177871"/>
            <a:ext cx="1462335" cy="1400006"/>
          </a:xfrm>
          <a:prstGeom prst="rect">
            <a:avLst/>
          </a:prstGeom>
          <a:noFill/>
          <a:ln>
            <a:solidFill>
              <a:srgbClr val="5A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descr="Bar chart showing a breakdown of UK adults (by age group and ethnicity) and their views on whether employers should take action to improve social mobility - BME respondents are more likely that White respondents to say that action should be taken (small sample size). Younger people are also more likely to think they should.">
            <a:extLst>
              <a:ext uri="{FF2B5EF4-FFF2-40B4-BE49-F238E27FC236}">
                <a16:creationId xmlns:a16="http://schemas.microsoft.com/office/drawing/2014/main" id="{FC0BF946-8DD9-4966-980D-2071B9EA5732}"/>
              </a:ext>
            </a:extLst>
          </p:cNvPr>
          <p:cNvGrpSpPr/>
          <p:nvPr/>
        </p:nvGrpSpPr>
        <p:grpSpPr>
          <a:xfrm>
            <a:off x="4276138" y="-442537"/>
            <a:ext cx="6723136" cy="5011782"/>
            <a:chOff x="4335883" y="2023382"/>
            <a:chExt cx="6723136" cy="5011782"/>
          </a:xfrm>
        </p:grpSpPr>
        <p:graphicFrame>
          <p:nvGraphicFramePr>
            <p:cNvPr id="11" name="Chart 10">
              <a:extLst>
                <a:ext uri="{FF2B5EF4-FFF2-40B4-BE49-F238E27FC236}">
                  <a16:creationId xmlns:a16="http://schemas.microsoft.com/office/drawing/2014/main" id="{0D547FC2-7693-488A-8C9B-A753F7566359}"/>
                </a:ext>
              </a:extLst>
            </p:cNvPr>
            <p:cNvGraphicFramePr/>
            <p:nvPr>
              <p:extLst>
                <p:ext uri="{D42A27DB-BD31-4B8C-83A1-F6EECF244321}">
                  <p14:modId xmlns:p14="http://schemas.microsoft.com/office/powerpoint/2010/main" val="2816751757"/>
                </p:ext>
              </p:extLst>
            </p:nvPr>
          </p:nvGraphicFramePr>
          <p:xfrm>
            <a:off x="4335883" y="2023382"/>
            <a:ext cx="6723136" cy="5011782"/>
          </p:xfrm>
          <a:graphic>
            <a:graphicData uri="http://schemas.openxmlformats.org/drawingml/2006/chart">
              <c:chart xmlns:c="http://schemas.openxmlformats.org/drawingml/2006/chart" xmlns:r="http://schemas.openxmlformats.org/officeDocument/2006/relationships" r:id="rId2"/>
            </a:graphicData>
          </a:graphic>
        </p:graphicFrame>
        <p:sp>
          <p:nvSpPr>
            <p:cNvPr id="58" name="TextBox 57">
              <a:extLst>
                <a:ext uri="{FF2B5EF4-FFF2-40B4-BE49-F238E27FC236}">
                  <a16:creationId xmlns:a16="http://schemas.microsoft.com/office/drawing/2014/main" id="{86E120B2-DB3B-4975-AC8E-56A6FC366321}"/>
                </a:ext>
              </a:extLst>
            </p:cNvPr>
            <p:cNvSpPr txBox="1"/>
            <p:nvPr/>
          </p:nvSpPr>
          <p:spPr>
            <a:xfrm>
              <a:off x="4366788" y="3367847"/>
              <a:ext cx="1746993" cy="276999"/>
            </a:xfrm>
            <a:prstGeom prst="rect">
              <a:avLst/>
            </a:prstGeom>
            <a:noFill/>
          </p:spPr>
          <p:txBody>
            <a:bodyPr wrap="square" rtlCol="0">
              <a:spAutoFit/>
            </a:bodyPr>
            <a:lstStyle/>
            <a:p>
              <a:r>
                <a:rPr lang="en-GB" sz="1200" b="1" dirty="0">
                  <a:solidFill>
                    <a:schemeClr val="tx1">
                      <a:lumMod val="65000"/>
                      <a:lumOff val="35000"/>
                    </a:schemeClr>
                  </a:solidFill>
                </a:rPr>
                <a:t>All UK adults</a:t>
              </a:r>
            </a:p>
          </p:txBody>
        </p:sp>
        <p:sp>
          <p:nvSpPr>
            <p:cNvPr id="59" name="TextBox 58">
              <a:extLst>
                <a:ext uri="{FF2B5EF4-FFF2-40B4-BE49-F238E27FC236}">
                  <a16:creationId xmlns:a16="http://schemas.microsoft.com/office/drawing/2014/main" id="{845F1C0F-8F6D-4725-9941-6BE30FCAAA92}"/>
                </a:ext>
              </a:extLst>
            </p:cNvPr>
            <p:cNvSpPr txBox="1"/>
            <p:nvPr/>
          </p:nvSpPr>
          <p:spPr>
            <a:xfrm>
              <a:off x="4366787" y="4417824"/>
              <a:ext cx="1746993" cy="276999"/>
            </a:xfrm>
            <a:prstGeom prst="rect">
              <a:avLst/>
            </a:prstGeom>
            <a:noFill/>
          </p:spPr>
          <p:txBody>
            <a:bodyPr wrap="square" rtlCol="0">
              <a:spAutoFit/>
            </a:bodyPr>
            <a:lstStyle/>
            <a:p>
              <a:r>
                <a:rPr lang="en-GB" sz="1200" b="1" dirty="0">
                  <a:solidFill>
                    <a:schemeClr val="tx1">
                      <a:lumMod val="65000"/>
                      <a:lumOff val="35000"/>
                    </a:schemeClr>
                  </a:solidFill>
                </a:rPr>
                <a:t>White</a:t>
              </a:r>
            </a:p>
          </p:txBody>
        </p:sp>
        <p:sp>
          <p:nvSpPr>
            <p:cNvPr id="61" name="TextBox 60">
              <a:extLst>
                <a:ext uri="{FF2B5EF4-FFF2-40B4-BE49-F238E27FC236}">
                  <a16:creationId xmlns:a16="http://schemas.microsoft.com/office/drawing/2014/main" id="{2BE80C5B-3D3F-4CD9-B20E-5589BC99A3C3}"/>
                </a:ext>
              </a:extLst>
            </p:cNvPr>
            <p:cNvSpPr txBox="1"/>
            <p:nvPr/>
          </p:nvSpPr>
          <p:spPr>
            <a:xfrm>
              <a:off x="4388533" y="5430155"/>
              <a:ext cx="1746993" cy="276999"/>
            </a:xfrm>
            <a:prstGeom prst="rect">
              <a:avLst/>
            </a:prstGeom>
            <a:noFill/>
          </p:spPr>
          <p:txBody>
            <a:bodyPr wrap="square" rtlCol="0">
              <a:spAutoFit/>
            </a:bodyPr>
            <a:lstStyle/>
            <a:p>
              <a:r>
                <a:rPr lang="en-GB" sz="1200" b="1" dirty="0">
                  <a:solidFill>
                    <a:schemeClr val="tx1">
                      <a:lumMod val="65000"/>
                      <a:lumOff val="35000"/>
                    </a:schemeClr>
                  </a:solidFill>
                </a:rPr>
                <a:t>BME*</a:t>
              </a:r>
            </a:p>
          </p:txBody>
        </p:sp>
      </p:grpSp>
      <p:grpSp>
        <p:nvGrpSpPr>
          <p:cNvPr id="62" name="Group 61" descr="Bar chart showing how different age groups felt about whether employers should have to improve social mobility - younger age groups are most likely to think so.">
            <a:extLst>
              <a:ext uri="{FF2B5EF4-FFF2-40B4-BE49-F238E27FC236}">
                <a16:creationId xmlns:a16="http://schemas.microsoft.com/office/drawing/2014/main" id="{9191A603-01BC-4993-951D-9FD09E046A88}"/>
              </a:ext>
            </a:extLst>
          </p:cNvPr>
          <p:cNvGrpSpPr/>
          <p:nvPr/>
        </p:nvGrpSpPr>
        <p:grpSpPr>
          <a:xfrm>
            <a:off x="4174266" y="4211002"/>
            <a:ext cx="6926880" cy="2562514"/>
            <a:chOff x="4270509" y="295806"/>
            <a:chExt cx="6926880" cy="2562514"/>
          </a:xfrm>
        </p:grpSpPr>
        <p:graphicFrame>
          <p:nvGraphicFramePr>
            <p:cNvPr id="51" name="Chart 50">
              <a:extLst>
                <a:ext uri="{FF2B5EF4-FFF2-40B4-BE49-F238E27FC236}">
                  <a16:creationId xmlns:a16="http://schemas.microsoft.com/office/drawing/2014/main" id="{C35E2638-D95D-4D33-AC0B-EB465F5A3D59}"/>
                </a:ext>
              </a:extLst>
            </p:cNvPr>
            <p:cNvGraphicFramePr/>
            <p:nvPr>
              <p:extLst>
                <p:ext uri="{D42A27DB-BD31-4B8C-83A1-F6EECF244321}">
                  <p14:modId xmlns:p14="http://schemas.microsoft.com/office/powerpoint/2010/main" val="3626765791"/>
                </p:ext>
              </p:extLst>
            </p:nvPr>
          </p:nvGraphicFramePr>
          <p:xfrm>
            <a:off x="7584505" y="539747"/>
            <a:ext cx="3612884" cy="2245991"/>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2F44911F-50D6-4C66-9751-3A18D1B0367F}"/>
                </a:ext>
              </a:extLst>
            </p:cNvPr>
            <p:cNvGrpSpPr/>
            <p:nvPr/>
          </p:nvGrpSpPr>
          <p:grpSpPr>
            <a:xfrm>
              <a:off x="4270509" y="295806"/>
              <a:ext cx="4907961" cy="2562514"/>
              <a:chOff x="4270509" y="295806"/>
              <a:chExt cx="4907961" cy="2562514"/>
            </a:xfrm>
          </p:grpSpPr>
          <p:graphicFrame>
            <p:nvGraphicFramePr>
              <p:cNvPr id="53" name="Chart 52">
                <a:extLst>
                  <a:ext uri="{FF2B5EF4-FFF2-40B4-BE49-F238E27FC236}">
                    <a16:creationId xmlns:a16="http://schemas.microsoft.com/office/drawing/2014/main" id="{C7336455-187B-4B27-8E81-C3960A271536}"/>
                  </a:ext>
                </a:extLst>
              </p:cNvPr>
              <p:cNvGraphicFramePr/>
              <p:nvPr>
                <p:extLst>
                  <p:ext uri="{D42A27DB-BD31-4B8C-83A1-F6EECF244321}">
                    <p14:modId xmlns:p14="http://schemas.microsoft.com/office/powerpoint/2010/main" val="1496033236"/>
                  </p:ext>
                </p:extLst>
              </p:nvPr>
            </p:nvGraphicFramePr>
            <p:xfrm>
              <a:off x="4270509" y="539747"/>
              <a:ext cx="3612884" cy="2318573"/>
            </p:xfrm>
            <a:graphic>
              <a:graphicData uri="http://schemas.openxmlformats.org/drawingml/2006/chart">
                <c:chart xmlns:c="http://schemas.openxmlformats.org/drawingml/2006/chart" xmlns:r="http://schemas.openxmlformats.org/officeDocument/2006/relationships" r:id="rId4"/>
              </a:graphicData>
            </a:graphic>
          </p:graphicFrame>
          <p:sp>
            <p:nvSpPr>
              <p:cNvPr id="54" name="TextBox 53">
                <a:extLst>
                  <a:ext uri="{FF2B5EF4-FFF2-40B4-BE49-F238E27FC236}">
                    <a16:creationId xmlns:a16="http://schemas.microsoft.com/office/drawing/2014/main" id="{742ABE7C-1BEC-4A1D-8051-A300F517537A}"/>
                  </a:ext>
                </a:extLst>
              </p:cNvPr>
              <p:cNvSpPr txBox="1"/>
              <p:nvPr/>
            </p:nvSpPr>
            <p:spPr>
              <a:xfrm>
                <a:off x="4405167" y="295806"/>
                <a:ext cx="1462335" cy="262330"/>
              </a:xfrm>
              <a:prstGeom prst="rect">
                <a:avLst/>
              </a:prstGeom>
              <a:noFill/>
            </p:spPr>
            <p:txBody>
              <a:bodyPr wrap="square" rtlCol="0">
                <a:spAutoFit/>
              </a:bodyPr>
              <a:lstStyle/>
              <a:p>
                <a:r>
                  <a:rPr lang="en-GB" sz="1200" b="1" dirty="0">
                    <a:solidFill>
                      <a:schemeClr val="tx1">
                        <a:lumMod val="65000"/>
                        <a:lumOff val="35000"/>
                      </a:schemeClr>
                    </a:solidFill>
                  </a:rPr>
                  <a:t>18 – 24 year olds</a:t>
                </a:r>
              </a:p>
            </p:txBody>
          </p:sp>
          <p:sp>
            <p:nvSpPr>
              <p:cNvPr id="55" name="TextBox 54">
                <a:extLst>
                  <a:ext uri="{FF2B5EF4-FFF2-40B4-BE49-F238E27FC236}">
                    <a16:creationId xmlns:a16="http://schemas.microsoft.com/office/drawing/2014/main" id="{4139DF11-D552-47DA-B8EA-A4A30205F59C}"/>
                  </a:ext>
                </a:extLst>
              </p:cNvPr>
              <p:cNvSpPr txBox="1"/>
              <p:nvPr/>
            </p:nvSpPr>
            <p:spPr>
              <a:xfrm>
                <a:off x="4405167" y="1749138"/>
                <a:ext cx="1462335" cy="276999"/>
              </a:xfrm>
              <a:prstGeom prst="rect">
                <a:avLst/>
              </a:prstGeom>
              <a:noFill/>
            </p:spPr>
            <p:txBody>
              <a:bodyPr wrap="square" rtlCol="0">
                <a:spAutoFit/>
              </a:bodyPr>
              <a:lstStyle/>
              <a:p>
                <a:r>
                  <a:rPr lang="en-GB" sz="1200" b="1" dirty="0">
                    <a:solidFill>
                      <a:schemeClr val="tx1">
                        <a:lumMod val="65000"/>
                        <a:lumOff val="35000"/>
                      </a:schemeClr>
                    </a:solidFill>
                  </a:rPr>
                  <a:t>25 – 49 year olds</a:t>
                </a:r>
              </a:p>
            </p:txBody>
          </p:sp>
          <p:sp>
            <p:nvSpPr>
              <p:cNvPr id="56" name="TextBox 55">
                <a:extLst>
                  <a:ext uri="{FF2B5EF4-FFF2-40B4-BE49-F238E27FC236}">
                    <a16:creationId xmlns:a16="http://schemas.microsoft.com/office/drawing/2014/main" id="{24D00C50-C8F5-404C-8270-42AC92D212B7}"/>
                  </a:ext>
                </a:extLst>
              </p:cNvPr>
              <p:cNvSpPr txBox="1"/>
              <p:nvPr/>
            </p:nvSpPr>
            <p:spPr>
              <a:xfrm>
                <a:off x="7716135" y="299135"/>
                <a:ext cx="1462335" cy="262329"/>
              </a:xfrm>
              <a:prstGeom prst="rect">
                <a:avLst/>
              </a:prstGeom>
              <a:noFill/>
            </p:spPr>
            <p:txBody>
              <a:bodyPr wrap="square" rtlCol="0">
                <a:spAutoFit/>
              </a:bodyPr>
              <a:lstStyle/>
              <a:p>
                <a:r>
                  <a:rPr lang="en-GB" sz="1200" b="1" dirty="0">
                    <a:solidFill>
                      <a:schemeClr val="tx1">
                        <a:lumMod val="65000"/>
                        <a:lumOff val="35000"/>
                      </a:schemeClr>
                    </a:solidFill>
                  </a:rPr>
                  <a:t>50 – 64 year olds</a:t>
                </a:r>
              </a:p>
            </p:txBody>
          </p:sp>
          <p:sp>
            <p:nvSpPr>
              <p:cNvPr id="57" name="TextBox 56">
                <a:extLst>
                  <a:ext uri="{FF2B5EF4-FFF2-40B4-BE49-F238E27FC236}">
                    <a16:creationId xmlns:a16="http://schemas.microsoft.com/office/drawing/2014/main" id="{87327AA1-F606-4DC6-B407-8BD1EA4E186A}"/>
                  </a:ext>
                </a:extLst>
              </p:cNvPr>
              <p:cNvSpPr txBox="1"/>
              <p:nvPr/>
            </p:nvSpPr>
            <p:spPr>
              <a:xfrm>
                <a:off x="7716135" y="1749138"/>
                <a:ext cx="1462335" cy="262329"/>
              </a:xfrm>
              <a:prstGeom prst="rect">
                <a:avLst/>
              </a:prstGeom>
              <a:noFill/>
            </p:spPr>
            <p:txBody>
              <a:bodyPr wrap="square" rtlCol="0">
                <a:spAutoFit/>
              </a:bodyPr>
              <a:lstStyle/>
              <a:p>
                <a:r>
                  <a:rPr lang="en-GB" sz="1200" b="1" dirty="0">
                    <a:solidFill>
                      <a:schemeClr val="tx1">
                        <a:lumMod val="65000"/>
                        <a:lumOff val="35000"/>
                      </a:schemeClr>
                    </a:solidFill>
                  </a:rPr>
                  <a:t>65+ year olds</a:t>
                </a:r>
              </a:p>
            </p:txBody>
          </p:sp>
        </p:grpSp>
      </p:grpSp>
      <p:sp>
        <p:nvSpPr>
          <p:cNvPr id="25" name="TextBox 24">
            <a:extLst>
              <a:ext uri="{FF2B5EF4-FFF2-40B4-BE49-F238E27FC236}">
                <a16:creationId xmlns:a16="http://schemas.microsoft.com/office/drawing/2014/main" id="{0FB9D724-EDF4-4380-90A3-D91EA9E0B79C}"/>
              </a:ext>
            </a:extLst>
          </p:cNvPr>
          <p:cNvSpPr txBox="1"/>
          <p:nvPr/>
        </p:nvSpPr>
        <p:spPr>
          <a:xfrm>
            <a:off x="547143" y="6886896"/>
            <a:ext cx="9720902" cy="338554"/>
          </a:xfrm>
          <a:prstGeom prst="rect">
            <a:avLst/>
          </a:prstGeom>
        </p:spPr>
        <p:txBody>
          <a:bodyPr wrap="square" rtlCol="0" anchor="ctr" anchorCtr="0">
            <a:spAutoFit/>
          </a:bodyPr>
          <a:lstStyle/>
          <a:p>
            <a:r>
              <a:rPr lang="en-US" sz="800" dirty="0">
                <a:solidFill>
                  <a:schemeClr val="tx1">
                    <a:lumMod val="65000"/>
                    <a:lumOff val="35000"/>
                  </a:schemeClr>
                </a:solidFill>
              </a:rPr>
              <a:t>Sample Size: 4693 adults in UK (unweighted sample size by age: 18-24 n=369, 25-49 n=1878, 50-64 n=1166, 65+ n=1280) (unweighted sample size by ethnicity: White n=4390, BME n=240</a:t>
            </a:r>
          </a:p>
          <a:p>
            <a:r>
              <a:rPr lang="en-GB" sz="800" dirty="0">
                <a:solidFill>
                  <a:schemeClr val="tx1">
                    <a:lumMod val="65000"/>
                    <a:lumOff val="35000"/>
                  </a:schemeClr>
                </a:solidFill>
              </a:rPr>
              <a:t> </a:t>
            </a:r>
            <a:r>
              <a:rPr lang="en-US" sz="800" dirty="0">
                <a:solidFill>
                  <a:schemeClr val="tx1">
                    <a:lumMod val="65000"/>
                    <a:lumOff val="35000"/>
                  </a:schemeClr>
                </a:solidFill>
              </a:rPr>
              <a:t>Fieldwork: 27</a:t>
            </a:r>
            <a:r>
              <a:rPr lang="en-US" sz="800" baseline="30000" dirty="0">
                <a:solidFill>
                  <a:schemeClr val="tx1">
                    <a:lumMod val="65000"/>
                    <a:lumOff val="35000"/>
                  </a:schemeClr>
                </a:solidFill>
              </a:rPr>
              <a:t>th</a:t>
            </a:r>
            <a:r>
              <a:rPr lang="en-US" sz="800" dirty="0">
                <a:solidFill>
                  <a:schemeClr val="tx1">
                    <a:lumMod val="65000"/>
                    <a:lumOff val="35000"/>
                  </a:schemeClr>
                </a:solidFill>
              </a:rPr>
              <a:t> January – 1</a:t>
            </a:r>
            <a:r>
              <a:rPr lang="en-US" sz="800" baseline="30000" dirty="0">
                <a:solidFill>
                  <a:schemeClr val="tx1">
                    <a:lumMod val="65000"/>
                    <a:lumOff val="35000"/>
                  </a:schemeClr>
                </a:solidFill>
              </a:rPr>
              <a:t>st</a:t>
            </a:r>
            <a:r>
              <a:rPr lang="en-US" sz="800" dirty="0">
                <a:solidFill>
                  <a:schemeClr val="tx1">
                    <a:lumMod val="65000"/>
                    <a:lumOff val="35000"/>
                  </a:schemeClr>
                </a:solidFill>
              </a:rPr>
              <a:t> February 2021. *</a:t>
            </a:r>
            <a:r>
              <a:rPr lang="en-GB" sz="800" dirty="0">
                <a:solidFill>
                  <a:schemeClr val="tx1">
                    <a:lumMod val="65000"/>
                    <a:lumOff val="35000"/>
                  </a:schemeClr>
                </a:solidFill>
              </a:rPr>
              <a:t>The sample size was too small to allow analysis of individual ethnic groups.</a:t>
            </a:r>
          </a:p>
        </p:txBody>
      </p:sp>
      <p:sp>
        <p:nvSpPr>
          <p:cNvPr id="2" name="Slide Number Placeholder 1">
            <a:extLst>
              <a:ext uri="{FF2B5EF4-FFF2-40B4-BE49-F238E27FC236}">
                <a16:creationId xmlns:a16="http://schemas.microsoft.com/office/drawing/2014/main" id="{BFD1233F-6159-42AD-960D-2155B6BCE8E7}"/>
              </a:ext>
            </a:extLst>
          </p:cNvPr>
          <p:cNvSpPr>
            <a:spLocks noGrp="1"/>
          </p:cNvSpPr>
          <p:nvPr>
            <p:ph type="sldNum" sz="quarter" idx="11"/>
          </p:nvPr>
        </p:nvSpPr>
        <p:spPr/>
        <p:txBody>
          <a:bodyPr/>
          <a:lstStyle/>
          <a:p>
            <a:fld id="{2EABE287-61B3-43B4-9C32-8BB54FC1D647}" type="slidenum">
              <a:rPr lang="en-GB" smtClean="0"/>
              <a:pPr/>
              <a:t>38</a:t>
            </a:fld>
            <a:endParaRPr lang="en-GB" dirty="0"/>
          </a:p>
        </p:txBody>
      </p:sp>
    </p:spTree>
    <p:extLst>
      <p:ext uri="{BB962C8B-B14F-4D97-AF65-F5344CB8AC3E}">
        <p14:creationId xmlns:p14="http://schemas.microsoft.com/office/powerpoint/2010/main" val="1900645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810419" y="510449"/>
            <a:ext cx="9072562" cy="6262688"/>
          </a:xfrm>
          <a:prstGeom prst="rect">
            <a:avLst/>
          </a:prstGeom>
          <a:solidFill>
            <a:srgbClr val="EB652E"/>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877732" rtl="0" eaLnBrk="1" fontAlgn="auto" latinLnBrk="0" hangingPunct="1">
              <a:lnSpc>
                <a:spcPct val="100000"/>
              </a:lnSpc>
              <a:spcBef>
                <a:spcPts val="0"/>
              </a:spcBef>
              <a:spcAft>
                <a:spcPts val="0"/>
              </a:spcAft>
              <a:buClrTx/>
              <a:buSzTx/>
              <a:buFontTx/>
              <a:buNone/>
              <a:tabLst/>
              <a:defRPr/>
            </a:pPr>
            <a:r>
              <a:rPr kumimoji="0" lang="en-GB" sz="4410" b="0" i="0" u="none" strike="noStrike" kern="1200" cap="none" spc="0" normalizeH="0" baseline="0" noProof="0" dirty="0">
                <a:ln>
                  <a:noFill/>
                </a:ln>
                <a:solidFill>
                  <a:schemeClr val="lt1"/>
                </a:solidFill>
                <a:effectLst/>
                <a:uLnTx/>
                <a:uFillTx/>
                <a:latin typeface="+mn-lt"/>
                <a:ea typeface="+mn-ea"/>
                <a:cs typeface="+mn-cs"/>
              </a:rPr>
              <a:t>Trends over time</a:t>
            </a:r>
          </a:p>
        </p:txBody>
      </p:sp>
    </p:spTree>
    <p:extLst>
      <p:ext uri="{BB962C8B-B14F-4D97-AF65-F5344CB8AC3E}">
        <p14:creationId xmlns:p14="http://schemas.microsoft.com/office/powerpoint/2010/main" val="428204252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BF231A-B2D8-4D10-ABF9-2F751842361C}"/>
              </a:ext>
              <a:ext uri="{C183D7F6-B498-43B3-948B-1728B52AA6E4}">
                <adec:decorative xmlns:adec="http://schemas.microsoft.com/office/drawing/2017/decorative" val="0"/>
              </a:ext>
            </a:extLst>
          </p:cNvPr>
          <p:cNvSpPr>
            <a:spLocks noGrp="1"/>
          </p:cNvSpPr>
          <p:nvPr>
            <p:ph type="title"/>
          </p:nvPr>
        </p:nvSpPr>
        <p:spPr/>
        <p:txBody>
          <a:bodyPr/>
          <a:lstStyle/>
          <a:p>
            <a:r>
              <a:rPr lang="en-GB" dirty="0">
                <a:solidFill>
                  <a:srgbClr val="EB652E"/>
                </a:solidFill>
              </a:rPr>
              <a:t>Foreword</a:t>
            </a:r>
            <a:br>
              <a:rPr lang="en-GB" dirty="0">
                <a:solidFill>
                  <a:srgbClr val="EB652E"/>
                </a:solidFill>
              </a:rPr>
            </a:br>
            <a:r>
              <a:rPr lang="en-GB" dirty="0">
                <a:solidFill>
                  <a:srgbClr val="EB652E"/>
                </a:solidFill>
              </a:rPr>
              <a:t>(continued)</a:t>
            </a:r>
            <a:endParaRPr lang="en-GB" dirty="0">
              <a:solidFill>
                <a:schemeClr val="accent4"/>
              </a:solidFill>
            </a:endParaRPr>
          </a:p>
        </p:txBody>
      </p:sp>
      <p:sp>
        <p:nvSpPr>
          <p:cNvPr id="4" name="Content Placeholder 3">
            <a:extLst>
              <a:ext uri="{FF2B5EF4-FFF2-40B4-BE49-F238E27FC236}">
                <a16:creationId xmlns:a16="http://schemas.microsoft.com/office/drawing/2014/main" id="{5C76ECD9-016E-4B82-8407-FEB8259EBC83}"/>
              </a:ext>
              <a:ext uri="{C183D7F6-B498-43B3-948B-1728B52AA6E4}">
                <adec:decorative xmlns:adec="http://schemas.microsoft.com/office/drawing/2017/decorative" val="0"/>
              </a:ext>
            </a:extLst>
          </p:cNvPr>
          <p:cNvSpPr>
            <a:spLocks noGrp="1"/>
          </p:cNvSpPr>
          <p:nvPr>
            <p:ph sz="quarter" idx="13"/>
          </p:nvPr>
        </p:nvSpPr>
        <p:spPr>
          <a:xfrm>
            <a:off x="3795824" y="650375"/>
            <a:ext cx="6023176" cy="6152430"/>
          </a:xfrm>
        </p:spPr>
        <p:txBody>
          <a:bodyPr/>
          <a:lstStyle/>
          <a:p>
            <a:pPr hangingPunct="0"/>
            <a:r>
              <a:rPr lang="en-GB" dirty="0">
                <a:effectLst/>
                <a:ea typeface="Times New Roman" panose="02020603050405020304" pitchFamily="18" charset="0"/>
                <a:cs typeface="Times New Roman" panose="02020603050405020304" pitchFamily="18" charset="0"/>
              </a:rPr>
              <a:t>There were also big regional differences in perceptions of opportunities. People in London are much more likely to think </a:t>
            </a:r>
            <a:r>
              <a:rPr lang="en-GB" dirty="0">
                <a:ea typeface="Times New Roman" panose="02020603050405020304" pitchFamily="18" charset="0"/>
                <a:cs typeface="Times New Roman" panose="02020603050405020304" pitchFamily="18" charset="0"/>
              </a:rPr>
              <a:t>the </a:t>
            </a:r>
            <a:r>
              <a:rPr lang="en-GB" dirty="0">
                <a:effectLst/>
                <a:ea typeface="Times New Roman" panose="02020603050405020304" pitchFamily="18" charset="0"/>
                <a:cs typeface="Times New Roman" panose="02020603050405020304" pitchFamily="18" charset="0"/>
              </a:rPr>
              <a:t>opportunities to progress in their area are ‘good’ (74%) than people in the North East (31%). </a:t>
            </a:r>
          </a:p>
          <a:p>
            <a:pPr hangingPunct="0"/>
            <a:r>
              <a:rPr lang="en-GB" dirty="0">
                <a:effectLst/>
                <a:ea typeface="Times New Roman" panose="02020603050405020304" pitchFamily="18" charset="0"/>
                <a:cs typeface="Times New Roman" panose="02020603050405020304" pitchFamily="18" charset="0"/>
              </a:rPr>
              <a:t>Our research last autumn, looking at socio-economic data throughout England, showed dramatic differences in earnings for those from disadvantaged backgrounds depending on where they lived. This year we hope to work with central government, local leaders and metro mayors to share best practice and encourage more targeted action in the “coldest spots” across England.</a:t>
            </a:r>
          </a:p>
          <a:p>
            <a:pPr hangingPunct="0"/>
            <a:r>
              <a:rPr lang="en-GB" dirty="0">
                <a:effectLst/>
                <a:ea typeface="Times New Roman" panose="02020603050405020304" pitchFamily="18" charset="0"/>
                <a:cs typeface="Times New Roman" panose="02020603050405020304" pitchFamily="18" charset="0"/>
              </a:rPr>
              <a:t>The social mobility agenda could not be more relevant than it is now. The pandemic is exposing those without jobs, welfare claimants, people in cramped housing with no outside space, and students fearful of their future. There are families without basic provisions – let alone laptops. The Commission wishes to seize this moment of greater public awareness to help drive and deliver an agenda for fairness and equal opportunity, particularly in the regions. </a:t>
            </a:r>
          </a:p>
          <a:p>
            <a:pPr hangingPunct="0"/>
            <a:r>
              <a:rPr lang="en-GB" dirty="0">
                <a:effectLst/>
                <a:ea typeface="Times New Roman" panose="02020603050405020304" pitchFamily="18" charset="0"/>
                <a:cs typeface="Times New Roman" panose="02020603050405020304" pitchFamily="18" charset="0"/>
              </a:rPr>
              <a:t>Our move to the Cabinet Office next month should let us help shape that agenda from the heart of Whitehall. The poll shows that people think that local and central government should do more to boost social mobility. Our job in the next few months is to help ensure that happens. </a:t>
            </a:r>
          </a:p>
          <a:p>
            <a:endParaRPr lang="en-GB" dirty="0"/>
          </a:p>
        </p:txBody>
      </p:sp>
      <p:sp>
        <p:nvSpPr>
          <p:cNvPr id="5" name="Text Placeholder 4">
            <a:extLst>
              <a:ext uri="{FF2B5EF4-FFF2-40B4-BE49-F238E27FC236}">
                <a16:creationId xmlns:a16="http://schemas.microsoft.com/office/drawing/2014/main" id="{5A3D90F2-5A0A-4D92-8EA1-F43DD3FAC30D}"/>
              </a:ext>
              <a:ext uri="{C183D7F6-B498-43B3-948B-1728B52AA6E4}">
                <adec:decorative xmlns:adec="http://schemas.microsoft.com/office/drawing/2017/decorative" val="0"/>
              </a:ext>
            </a:extLst>
          </p:cNvPr>
          <p:cNvSpPr>
            <a:spLocks noGrp="1"/>
          </p:cNvSpPr>
          <p:nvPr>
            <p:ph type="body" sz="quarter" idx="15"/>
          </p:nvPr>
        </p:nvSpPr>
        <p:spPr>
          <a:xfrm>
            <a:off x="3870326" y="6404711"/>
            <a:ext cx="9954491" cy="921700"/>
          </a:xfrm>
        </p:spPr>
        <p:txBody>
          <a:bodyPr/>
          <a:lstStyle/>
          <a:p>
            <a:r>
              <a:rPr lang="en-GB" b="1" dirty="0"/>
              <a:t>Steven Cooper and Sandra Wallace</a:t>
            </a:r>
          </a:p>
          <a:p>
            <a:r>
              <a:rPr lang="en-GB" dirty="0"/>
              <a:t>Interim Co-Chairs of the Social Mobility Commission</a:t>
            </a:r>
          </a:p>
        </p:txBody>
      </p:sp>
      <p:pic>
        <p:nvPicPr>
          <p:cNvPr id="8" name="Picture 7">
            <a:extLst>
              <a:ext uri="{FF2B5EF4-FFF2-40B4-BE49-F238E27FC236}">
                <a16:creationId xmlns:a16="http://schemas.microsoft.com/office/drawing/2014/main" id="{DD0CA718-DFE4-4513-A06D-73B533D6E39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9174" y="5109406"/>
            <a:ext cx="2590800" cy="728663"/>
          </a:xfrm>
          <a:prstGeom prst="rect">
            <a:avLst/>
          </a:prstGeom>
        </p:spPr>
      </p:pic>
      <p:pic>
        <p:nvPicPr>
          <p:cNvPr id="7" name="Picture 6">
            <a:extLst>
              <a:ext uri="{FF2B5EF4-FFF2-40B4-BE49-F238E27FC236}">
                <a16:creationId xmlns:a16="http://schemas.microsoft.com/office/drawing/2014/main" id="{EC89361D-8A7E-4192-8CD7-1B33650ED4E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836" y="5300722"/>
            <a:ext cx="2509838" cy="566738"/>
          </a:xfrm>
          <a:prstGeom prst="rect">
            <a:avLst/>
          </a:prstGeom>
        </p:spPr>
      </p:pic>
      <p:sp>
        <p:nvSpPr>
          <p:cNvPr id="2" name="Slide Number Placeholder 1">
            <a:extLst>
              <a:ext uri="{FF2B5EF4-FFF2-40B4-BE49-F238E27FC236}">
                <a16:creationId xmlns:a16="http://schemas.microsoft.com/office/drawing/2014/main" id="{E3C9431F-AB80-4AEC-ACB4-1EBC5F9192B1}"/>
              </a:ext>
            </a:extLst>
          </p:cNvPr>
          <p:cNvSpPr>
            <a:spLocks noGrp="1"/>
          </p:cNvSpPr>
          <p:nvPr>
            <p:ph type="sldNum" sz="quarter" idx="11"/>
          </p:nvPr>
        </p:nvSpPr>
        <p:spPr/>
        <p:txBody>
          <a:bodyPr/>
          <a:lstStyle/>
          <a:p>
            <a:fld id="{2EABE287-61B3-43B4-9C32-8BB54FC1D647}" type="slidenum">
              <a:rPr lang="en-GB" smtClean="0"/>
              <a:pPr/>
              <a:t>4</a:t>
            </a:fld>
            <a:endParaRPr lang="en-GB" dirty="0"/>
          </a:p>
        </p:txBody>
      </p:sp>
    </p:spTree>
    <p:extLst>
      <p:ext uri="{BB962C8B-B14F-4D97-AF65-F5344CB8AC3E}">
        <p14:creationId xmlns:p14="http://schemas.microsoft.com/office/powerpoint/2010/main" val="2344608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2132" y="320556"/>
            <a:ext cx="3240087" cy="2461800"/>
          </a:xfrm>
        </p:spPr>
        <p:txBody>
          <a:bodyPr/>
          <a:lstStyle/>
          <a:p>
            <a:r>
              <a:rPr lang="en-GB" sz="2200" dirty="0">
                <a:solidFill>
                  <a:srgbClr val="EB652E"/>
                </a:solidFill>
              </a:rPr>
              <a:t>For the past five years, people have said there’s a large gap between the social classes – but now they think it’s getting easier for the least advantaged to move up  </a:t>
            </a:r>
            <a:br>
              <a:rPr lang="en-GB" dirty="0">
                <a:solidFill>
                  <a:srgbClr val="EB652E"/>
                </a:solidFill>
              </a:rPr>
            </a:br>
            <a:br>
              <a:rPr lang="en-GB" dirty="0">
                <a:solidFill>
                  <a:srgbClr val="EB652E"/>
                </a:solidFill>
              </a:rPr>
            </a:br>
            <a:endParaRPr lang="en-GB" dirty="0">
              <a:solidFill>
                <a:srgbClr val="EB652E"/>
              </a:solidFill>
            </a:endParaRPr>
          </a:p>
        </p:txBody>
      </p:sp>
      <p:sp>
        <p:nvSpPr>
          <p:cNvPr id="5" name="Text Placeholder 4"/>
          <p:cNvSpPr>
            <a:spLocks noGrp="1"/>
          </p:cNvSpPr>
          <p:nvPr>
            <p:ph type="body" sz="quarter" idx="15"/>
          </p:nvPr>
        </p:nvSpPr>
        <p:spPr>
          <a:xfrm>
            <a:off x="592568" y="2951633"/>
            <a:ext cx="3052234" cy="4088267"/>
          </a:xfrm>
        </p:spPr>
        <p:txBody>
          <a:bodyPr numCol="1">
            <a:normAutofit/>
          </a:bodyPr>
          <a:lstStyle/>
          <a:p>
            <a:r>
              <a:rPr lang="en-GB" dirty="0"/>
              <a:t>79% of UK adults believe there is large gap between social classes in Britain, continuing a small upward trend from 2018 and 2019 (75% and 77% respectively). We are now at the same level that we were in 2017. </a:t>
            </a:r>
          </a:p>
          <a:p>
            <a:r>
              <a:rPr lang="en-GB" dirty="0"/>
              <a:t>People are most likely to say that their own  background has had no advantages or disadvantages in terms of impacting on their career and education. However a third (33%) say that their background has given them advantages with their education, which is slightly down on 2019’s figure of 35%.</a:t>
            </a:r>
          </a:p>
          <a:p>
            <a:r>
              <a:rPr lang="en-GB" dirty="0"/>
              <a:t>More people than ever say that it’s becoming easier for the less advantaged sectors to move up in society – 23% agreed with this in 2021 compared with 18% in 2017. However,  two-fifths (39%) think it’s getting harder (no change from 2019).</a:t>
            </a:r>
          </a:p>
        </p:txBody>
      </p:sp>
      <p:graphicFrame>
        <p:nvGraphicFramePr>
          <p:cNvPr id="142" name="Content Placeholder 8" descr="Graph showing the percentage of people who think there is a gap between different social classes in Britain today&#10;&#10;79% of people think there is a large gap between social classes, which has slightly increased from last year. Those who think there is a 'small' gap have remained unchanged."/>
          <p:cNvGraphicFramePr>
            <a:graphicFrameLocks/>
          </p:cNvGraphicFramePr>
          <p:nvPr>
            <p:extLst>
              <p:ext uri="{D42A27DB-BD31-4B8C-83A1-F6EECF244321}">
                <p14:modId xmlns:p14="http://schemas.microsoft.com/office/powerpoint/2010/main" val="2357078633"/>
              </p:ext>
            </p:extLst>
          </p:nvPr>
        </p:nvGraphicFramePr>
        <p:xfrm>
          <a:off x="3852068" y="240171"/>
          <a:ext cx="3060701" cy="20436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ontent Placeholder 8" descr="Graph showing trends over time and if where you end up in society is fair or determined by your background. &#10;46% of the UK public believe where you end up is mainly determined by your background and who your parents are, up from 44% in 2019."/>
          <p:cNvGraphicFramePr>
            <a:graphicFrameLocks/>
          </p:cNvGraphicFramePr>
          <p:nvPr>
            <p:extLst>
              <p:ext uri="{D42A27DB-BD31-4B8C-83A1-F6EECF244321}">
                <p14:modId xmlns:p14="http://schemas.microsoft.com/office/powerpoint/2010/main" val="3462356606"/>
              </p:ext>
            </p:extLst>
          </p:nvPr>
        </p:nvGraphicFramePr>
        <p:xfrm>
          <a:off x="7073900" y="240171"/>
          <a:ext cx="3240087" cy="20436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8" descr="Graph showing change over time in whether people think it is easier or harder to move up in society. 23% said 'easier' in 2021 compared to 22% in 2019, 21% in 2018 and 18% in 2017.&#10;"/>
          <p:cNvGraphicFramePr>
            <a:graphicFrameLocks/>
          </p:cNvGraphicFramePr>
          <p:nvPr>
            <p:extLst>
              <p:ext uri="{D42A27DB-BD31-4B8C-83A1-F6EECF244321}">
                <p14:modId xmlns:p14="http://schemas.microsoft.com/office/powerpoint/2010/main" val="2086723029"/>
              </p:ext>
            </p:extLst>
          </p:nvPr>
        </p:nvGraphicFramePr>
        <p:xfrm>
          <a:off x="3852069" y="2463204"/>
          <a:ext cx="3046760" cy="20436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ontent Placeholder 8" descr="Graph showing the change over time in people who think their family background has given them advantages or disadvantages in their education. 'None' remains the most cited (45%), similar to previous years. "/>
          <p:cNvGraphicFramePr>
            <a:graphicFrameLocks/>
          </p:cNvGraphicFramePr>
          <p:nvPr>
            <p:extLst>
              <p:ext uri="{D42A27DB-BD31-4B8C-83A1-F6EECF244321}">
                <p14:modId xmlns:p14="http://schemas.microsoft.com/office/powerpoint/2010/main" val="2128407095"/>
              </p:ext>
            </p:extLst>
          </p:nvPr>
        </p:nvGraphicFramePr>
        <p:xfrm>
          <a:off x="7106096" y="2472196"/>
          <a:ext cx="3046760" cy="204364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ontent Placeholder 8" descr="Graph showing the change over time in people who think their family background has given them advantages or disadvantages in their career. Around half of respondents said 'none'."/>
          <p:cNvGraphicFramePr>
            <a:graphicFrameLocks/>
          </p:cNvGraphicFramePr>
          <p:nvPr>
            <p:extLst>
              <p:ext uri="{D42A27DB-BD31-4B8C-83A1-F6EECF244321}">
                <p14:modId xmlns:p14="http://schemas.microsoft.com/office/powerpoint/2010/main" val="3475853697"/>
              </p:ext>
            </p:extLst>
          </p:nvPr>
        </p:nvGraphicFramePr>
        <p:xfrm>
          <a:off x="3866008" y="4695229"/>
          <a:ext cx="3240087" cy="204364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Content Placeholder 8" descr="Graph showing the change over time in people who think their family background has given them advantages or disadvantages in their progression at work. 'None' remains the most cited (58%).&#10;"/>
          <p:cNvGraphicFramePr>
            <a:graphicFrameLocks/>
          </p:cNvGraphicFramePr>
          <p:nvPr>
            <p:extLst>
              <p:ext uri="{D42A27DB-BD31-4B8C-83A1-F6EECF244321}">
                <p14:modId xmlns:p14="http://schemas.microsoft.com/office/powerpoint/2010/main" val="1599605986"/>
              </p:ext>
            </p:extLst>
          </p:nvPr>
        </p:nvGraphicFramePr>
        <p:xfrm>
          <a:off x="7073900" y="4695229"/>
          <a:ext cx="3143423" cy="2043646"/>
        </p:xfrm>
        <a:graphic>
          <a:graphicData uri="http://schemas.openxmlformats.org/drawingml/2006/chart">
            <c:chart xmlns:c="http://schemas.openxmlformats.org/drawingml/2006/chart" xmlns:r="http://schemas.openxmlformats.org/officeDocument/2006/relationships" r:id="rId7"/>
          </a:graphicData>
        </a:graphic>
      </p:graphicFrame>
      <p:sp>
        <p:nvSpPr>
          <p:cNvPr id="11" name="TextBox 10"/>
          <p:cNvSpPr txBox="1"/>
          <p:nvPr/>
        </p:nvSpPr>
        <p:spPr>
          <a:xfrm>
            <a:off x="557420" y="6870623"/>
            <a:ext cx="9487436" cy="338554"/>
          </a:xfrm>
          <a:prstGeom prst="rect">
            <a:avLst/>
          </a:prstGeom>
        </p:spPr>
        <p:txBody>
          <a:bodyPr wrap="square" rtlCol="0" anchor="ctr" anchorCtr="0">
            <a:spAutoFit/>
          </a:bodyPr>
          <a:lstStyle/>
          <a:p>
            <a:r>
              <a:rPr lang="en-GB" sz="800" dirty="0">
                <a:solidFill>
                  <a:schemeClr val="tx1">
                    <a:lumMod val="65000"/>
                    <a:lumOff val="35000"/>
                  </a:schemeClr>
                </a:solidFill>
              </a:rPr>
              <a:t>Sample size for March 2017: 4723 UK Adults. Fieldwork: 6-9 March 2017. Sample size for March 2018: 5520 UK Adults. Fieldwork: 19-22 March 2018. Sample size for October 2018: 1656 GB Adults. Fieldwork: 9-10</a:t>
            </a:r>
            <a:r>
              <a:rPr lang="en-GB" sz="800" baseline="30000" dirty="0">
                <a:solidFill>
                  <a:schemeClr val="tx1">
                    <a:lumMod val="65000"/>
                    <a:lumOff val="35000"/>
                  </a:schemeClr>
                </a:solidFill>
              </a:rPr>
              <a:t> </a:t>
            </a:r>
            <a:r>
              <a:rPr lang="en-GB" sz="800" dirty="0">
                <a:solidFill>
                  <a:schemeClr val="tx1">
                    <a:lumMod val="65000"/>
                    <a:lumOff val="35000"/>
                  </a:schemeClr>
                </a:solidFill>
              </a:rPr>
              <a:t>October 2018. Sample size for March 2019: 4860 UK adults. Sample size for February 2021: 4693 UK adults. Fieldwork: 27 January – 1</a:t>
            </a:r>
            <a:r>
              <a:rPr lang="en-GB" sz="800" baseline="30000" dirty="0">
                <a:solidFill>
                  <a:schemeClr val="tx1">
                    <a:lumMod val="65000"/>
                    <a:lumOff val="35000"/>
                  </a:schemeClr>
                </a:solidFill>
              </a:rPr>
              <a:t> </a:t>
            </a:r>
            <a:r>
              <a:rPr lang="en-GB" sz="800" dirty="0">
                <a:solidFill>
                  <a:schemeClr val="tx1">
                    <a:lumMod val="65000"/>
                    <a:lumOff val="35000"/>
                  </a:schemeClr>
                </a:solidFill>
              </a:rPr>
              <a:t>February.</a:t>
            </a:r>
          </a:p>
        </p:txBody>
      </p:sp>
      <p:sp>
        <p:nvSpPr>
          <p:cNvPr id="2" name="Slide Number Placeholder 1">
            <a:extLst>
              <a:ext uri="{FF2B5EF4-FFF2-40B4-BE49-F238E27FC236}">
                <a16:creationId xmlns:a16="http://schemas.microsoft.com/office/drawing/2014/main" id="{D43DE14D-1BDD-4B25-AF9E-CCCF04E0E6A9}"/>
              </a:ext>
            </a:extLst>
          </p:cNvPr>
          <p:cNvSpPr>
            <a:spLocks noGrp="1"/>
          </p:cNvSpPr>
          <p:nvPr>
            <p:ph type="sldNum" sz="quarter" idx="11"/>
          </p:nvPr>
        </p:nvSpPr>
        <p:spPr/>
        <p:txBody>
          <a:bodyPr/>
          <a:lstStyle/>
          <a:p>
            <a:fld id="{2EABE287-61B3-43B4-9C32-8BB54FC1D647}" type="slidenum">
              <a:rPr lang="en-GB" smtClean="0"/>
              <a:pPr/>
              <a:t>40</a:t>
            </a:fld>
            <a:endParaRPr lang="en-GB" dirty="0"/>
          </a:p>
        </p:txBody>
      </p:sp>
    </p:spTree>
    <p:extLst>
      <p:ext uri="{BB962C8B-B14F-4D97-AF65-F5344CB8AC3E}">
        <p14:creationId xmlns:p14="http://schemas.microsoft.com/office/powerpoint/2010/main" val="3181425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3991" y="321114"/>
            <a:ext cx="3073739" cy="2313341"/>
          </a:xfrm>
        </p:spPr>
        <p:txBody>
          <a:bodyPr/>
          <a:lstStyle/>
          <a:p>
            <a:r>
              <a:rPr lang="en-GB" dirty="0">
                <a:solidFill>
                  <a:srgbClr val="EB652E"/>
                </a:solidFill>
              </a:rPr>
              <a:t>Despite coronavirus, more people than ever say that their financial situation is ‘better’ than it was a decade ago</a:t>
            </a:r>
          </a:p>
        </p:txBody>
      </p:sp>
      <p:sp>
        <p:nvSpPr>
          <p:cNvPr id="26" name="Text Placeholder 4">
            <a:extLst>
              <a:ext uri="{FF2B5EF4-FFF2-40B4-BE49-F238E27FC236}">
                <a16:creationId xmlns:a16="http://schemas.microsoft.com/office/drawing/2014/main" id="{2A9FB599-C371-4303-ADB7-81AFCF97100E}"/>
              </a:ext>
            </a:extLst>
          </p:cNvPr>
          <p:cNvSpPr txBox="1">
            <a:spLocks/>
          </p:cNvSpPr>
          <p:nvPr/>
        </p:nvSpPr>
        <p:spPr>
          <a:xfrm>
            <a:off x="553991" y="2777285"/>
            <a:ext cx="3052234" cy="4674639"/>
          </a:xfrm>
          <a:prstGeom prst="rect">
            <a:avLst/>
          </a:prstGeom>
        </p:spPr>
        <p:txBody>
          <a:bodyPr vert="horz" lIns="0" tIns="0" rIns="0" bIns="0" numCol="1" spcCol="180000" rtlCol="0">
            <a:noAutofit/>
          </a:bodyPr>
          <a:lstStyle>
            <a:lvl1pPr marL="0" indent="1588" algn="l" defTabSz="877732" rtl="0" eaLnBrk="1" latinLnBrk="0" hangingPunct="1">
              <a:spcBef>
                <a:spcPts val="600"/>
              </a:spcBef>
              <a:spcAft>
                <a:spcPts val="300"/>
              </a:spcAft>
              <a:buClrTx/>
              <a:buSzPct val="75000"/>
              <a:buFont typeface="Wingdings" pitchFamily="2" charset="2"/>
              <a:buNone/>
              <a:defRPr sz="1200" kern="1200">
                <a:solidFill>
                  <a:schemeClr val="tx1">
                    <a:lumMod val="65000"/>
                    <a:lumOff val="35000"/>
                  </a:schemeClr>
                </a:solidFill>
                <a:latin typeface="+mn-lt"/>
                <a:ea typeface="+mn-ea"/>
                <a:cs typeface="+mn-cs"/>
              </a:defRPr>
            </a:lvl1pPr>
            <a:lvl2pPr marL="269875" indent="-90488"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2pPr>
            <a:lvl3pPr marL="544513" indent="-92075"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3pPr>
            <a:lvl4pPr marL="890588" indent="-82550"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4pPr>
            <a:lvl5pPr marL="1165225" indent="-80963"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5pPr>
            <a:lvl6pPr marL="2413764"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852630"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91496"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30362"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There has been a steep increase in the proportion of people who say that their current financial situation is better than it was 10 years ago (44% in 2021 vs 37% in 2017). A decreasing proportion say their financial situation is getting worse (24% in 2021 vs 31% in 2017). </a:t>
            </a:r>
          </a:p>
          <a:p>
            <a:r>
              <a:rPr lang="en-GB" dirty="0"/>
              <a:t>For the past four years, around half the population has consistently said that the least well off don’t get enough government support (52% in 2021). </a:t>
            </a:r>
          </a:p>
          <a:p>
            <a:r>
              <a:rPr lang="en-GB" dirty="0"/>
              <a:t>A high proportion of people (64% in 2021) have also consistently been saying that those who are ‘just about managing’ need more support. </a:t>
            </a:r>
          </a:p>
          <a:p>
            <a:r>
              <a:rPr lang="en-GB" dirty="0"/>
              <a:t>Overall, people see a divided Britain, with large differences in opportunities, depending on where you live. 74% report seeing ‘large differences’ in 2021, which is up slightly since 2017 (71%). </a:t>
            </a:r>
            <a:endParaRPr lang="en-GB" dirty="0">
              <a:solidFill>
                <a:schemeClr val="tx1"/>
              </a:solidFill>
            </a:endParaRPr>
          </a:p>
        </p:txBody>
      </p:sp>
      <p:graphicFrame>
        <p:nvGraphicFramePr>
          <p:cNvPr id="16" name="Content Placeholder 8" descr="Graph showing the change over time in people who think there are differences in opportunity in available in different parts of Britain today&#10;&#10;This shows there has been a small increase year-on-year in the percentage of people who think there are large differences in opportunity across Britain.">
            <a:extLs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994554950"/>
              </p:ext>
            </p:extLst>
          </p:nvPr>
        </p:nvGraphicFramePr>
        <p:xfrm>
          <a:off x="3764879" y="135924"/>
          <a:ext cx="3869856" cy="24617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Content Placeholder 8" descr="Graph showing changes over time in people what people think about their current financial situation compared to ten years ago. There has been a sharp increase of people saying their financial situation is better than a decade ago.">
            <a:extLs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370112990"/>
              </p:ext>
            </p:extLst>
          </p:nvPr>
        </p:nvGraphicFramePr>
        <p:xfrm>
          <a:off x="7327196" y="160264"/>
          <a:ext cx="3046760" cy="246170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C183D7F6-B498-43B3-948B-1728B52AA6E4}">
                <adec:decorative xmlns:adec="http://schemas.microsoft.com/office/drawing/2017/decorative" val="0"/>
              </a:ext>
            </a:extLst>
          </p:cNvPr>
          <p:cNvSpPr txBox="1"/>
          <p:nvPr/>
        </p:nvSpPr>
        <p:spPr>
          <a:xfrm>
            <a:off x="4009990" y="2777285"/>
            <a:ext cx="6235632" cy="360453"/>
          </a:xfrm>
          <a:prstGeom prst="rect">
            <a:avLst/>
          </a:prstGeom>
          <a:noFill/>
        </p:spPr>
        <p:txBody>
          <a:bodyPr wrap="square" lIns="36000" tIns="36000" rIns="36000" bIns="36000" rtlCol="0">
            <a:noAutofit/>
          </a:bodyPr>
          <a:lstStyle/>
          <a:p>
            <a:pPr algn="ctr"/>
            <a:r>
              <a:rPr lang="en-GB" sz="1050" b="1" dirty="0">
                <a:solidFill>
                  <a:schemeClr val="tx1">
                    <a:lumMod val="65000"/>
                    <a:lumOff val="35000"/>
                  </a:schemeClr>
                </a:solidFill>
              </a:rPr>
              <a:t>Do you think those who are least well off get too much, not enough, or about the right amount of support from the government?</a:t>
            </a:r>
            <a:endParaRPr lang="en-GB" sz="1050" dirty="0">
              <a:solidFill>
                <a:schemeClr val="tx1">
                  <a:lumMod val="65000"/>
                  <a:lumOff val="35000"/>
                </a:schemeClr>
              </a:solidFill>
            </a:endParaRPr>
          </a:p>
          <a:p>
            <a:pPr algn="ctr"/>
            <a:endParaRPr lang="en-GB" sz="600" dirty="0">
              <a:solidFill>
                <a:schemeClr val="tx1">
                  <a:lumMod val="65000"/>
                  <a:lumOff val="35000"/>
                </a:schemeClr>
              </a:solidFill>
            </a:endParaRPr>
          </a:p>
        </p:txBody>
      </p:sp>
      <p:graphicFrame>
        <p:nvGraphicFramePr>
          <p:cNvPr id="17" name="Content Placeholder 8">
            <a:extLs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6194328"/>
              </p:ext>
            </p:extLst>
          </p:nvPr>
        </p:nvGraphicFramePr>
        <p:xfrm>
          <a:off x="3816198" y="3174713"/>
          <a:ext cx="3930998" cy="236397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descr="Graph of changes over time in whether people think those who are the least well off get enough support from Government&#10;&#10;Approximately half of people feel those who are least well off do not get enough support from the government.">
            <a:extLst>
              <a:ext uri="{FF2B5EF4-FFF2-40B4-BE49-F238E27FC236}">
                <a16:creationId xmlns:a16="http://schemas.microsoft.com/office/drawing/2014/main" id="{26AD273C-D5F0-4D3B-90C9-B35788659EBB}"/>
              </a:ext>
            </a:extLst>
          </p:cNvPr>
          <p:cNvSpPr txBox="1"/>
          <p:nvPr/>
        </p:nvSpPr>
        <p:spPr>
          <a:xfrm>
            <a:off x="4476750" y="3174713"/>
            <a:ext cx="2209800" cy="142683"/>
          </a:xfrm>
          <a:prstGeom prst="rect">
            <a:avLst/>
          </a:prstGeom>
          <a:noFill/>
        </p:spPr>
        <p:txBody>
          <a:bodyPr wrap="square" lIns="36000" tIns="36000" rIns="36000" bIns="36000" rtlCol="0">
            <a:noAutofit/>
          </a:bodyPr>
          <a:lstStyle/>
          <a:p>
            <a:pPr algn="l"/>
            <a:endParaRPr lang="en-GB" sz="800" dirty="0">
              <a:solidFill>
                <a:schemeClr val="tx1">
                  <a:lumMod val="65000"/>
                  <a:lumOff val="35000"/>
                </a:schemeClr>
              </a:solidFill>
            </a:endParaRPr>
          </a:p>
        </p:txBody>
      </p:sp>
      <p:graphicFrame>
        <p:nvGraphicFramePr>
          <p:cNvPr id="21" name="Content Placeholder 8" descr="Over  60% feel that those who are just about managing don't get enough support. This has increased slightly from 2017 to 2019. ">
            <a:extLs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454247970"/>
              </p:ext>
            </p:extLst>
          </p:nvPr>
        </p:nvGraphicFramePr>
        <p:xfrm>
          <a:off x="7249613" y="3166559"/>
          <a:ext cx="3060700" cy="165785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Content Placeholder 8" descr="Graph of changes over time in whether people think those who are fairly comfortable financially get enough support from Government.&#10;&#10;Over half of people feel that those who are fairly comfortable financially get the right amount of support from government, and this is unchanged from last year."/>
          <p:cNvGraphicFramePr>
            <a:graphicFrameLocks/>
          </p:cNvGraphicFramePr>
          <p:nvPr>
            <p:extLst>
              <p:ext uri="{D42A27DB-BD31-4B8C-83A1-F6EECF244321}">
                <p14:modId xmlns:p14="http://schemas.microsoft.com/office/powerpoint/2010/main" val="2051957594"/>
              </p:ext>
            </p:extLst>
          </p:nvPr>
        </p:nvGraphicFramePr>
        <p:xfrm>
          <a:off x="3716185" y="5003211"/>
          <a:ext cx="3333749" cy="166089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Content Placeholder 8" descr="Graph of changes over time in whether people think those who are most well off get enough support from Government.&#10;&#10;Around three-fifths of people feel those who are most well off get too much support, and this has stayed broadly consistent from 2017 to 2019."/>
          <p:cNvGraphicFramePr>
            <a:graphicFrameLocks/>
          </p:cNvGraphicFramePr>
          <p:nvPr>
            <p:extLst>
              <p:ext uri="{D42A27DB-BD31-4B8C-83A1-F6EECF244321}">
                <p14:modId xmlns:p14="http://schemas.microsoft.com/office/powerpoint/2010/main" val="939896505"/>
              </p:ext>
            </p:extLst>
          </p:nvPr>
        </p:nvGraphicFramePr>
        <p:xfrm>
          <a:off x="7440460" y="5003211"/>
          <a:ext cx="3060700" cy="1657854"/>
        </p:xfrm>
        <a:graphic>
          <a:graphicData uri="http://schemas.openxmlformats.org/drawingml/2006/chart">
            <c:chart xmlns:c="http://schemas.openxmlformats.org/drawingml/2006/chart" xmlns:r="http://schemas.openxmlformats.org/officeDocument/2006/relationships" r:id="rId7"/>
          </a:graphicData>
        </a:graphic>
      </p:graphicFrame>
      <p:sp>
        <p:nvSpPr>
          <p:cNvPr id="25" name="TextBox 24">
            <a:extLst>
              <a:ext uri="{FF2B5EF4-FFF2-40B4-BE49-F238E27FC236}">
                <a16:creationId xmlns:a16="http://schemas.microsoft.com/office/drawing/2014/main" id="{5F7B93E6-42B1-4AE7-86AA-61959C315268}"/>
              </a:ext>
            </a:extLst>
          </p:cNvPr>
          <p:cNvSpPr txBox="1"/>
          <p:nvPr/>
        </p:nvSpPr>
        <p:spPr>
          <a:xfrm>
            <a:off x="557420" y="6870623"/>
            <a:ext cx="9487436" cy="338554"/>
          </a:xfrm>
          <a:prstGeom prst="rect">
            <a:avLst/>
          </a:prstGeom>
        </p:spPr>
        <p:txBody>
          <a:bodyPr wrap="square" rtlCol="0" anchor="ctr" anchorCtr="0">
            <a:spAutoFit/>
          </a:bodyPr>
          <a:lstStyle/>
          <a:p>
            <a:r>
              <a:rPr lang="en-GB" sz="800" dirty="0">
                <a:solidFill>
                  <a:schemeClr val="tx1">
                    <a:lumMod val="65000"/>
                    <a:lumOff val="35000"/>
                  </a:schemeClr>
                </a:solidFill>
              </a:rPr>
              <a:t>Sample size for March 2017: 4723 UK Adults. Fieldwork: 6-9 March 2017. Sample size for March 2018: 5520 UK Adults. Fieldwork: 19-22 March 2018. Sample size for October 2018: 1656 GB Adults. Fieldwork: 9-10 October 2018. Sample size for March 2019: 4860 UK adults. Sample size for February 2021: 4693 UK adults. Fieldwork: 27</a:t>
            </a:r>
            <a:r>
              <a:rPr lang="en-GB" sz="800" baseline="30000" dirty="0">
                <a:solidFill>
                  <a:schemeClr val="tx1">
                    <a:lumMod val="65000"/>
                    <a:lumOff val="35000"/>
                  </a:schemeClr>
                </a:solidFill>
              </a:rPr>
              <a:t> </a:t>
            </a:r>
            <a:r>
              <a:rPr lang="en-GB" sz="800" dirty="0">
                <a:solidFill>
                  <a:schemeClr val="tx1">
                    <a:lumMod val="65000"/>
                    <a:lumOff val="35000"/>
                  </a:schemeClr>
                </a:solidFill>
              </a:rPr>
              <a:t>January – 1</a:t>
            </a:r>
            <a:r>
              <a:rPr lang="en-GB" sz="800" baseline="30000" dirty="0">
                <a:solidFill>
                  <a:schemeClr val="tx1">
                    <a:lumMod val="65000"/>
                    <a:lumOff val="35000"/>
                  </a:schemeClr>
                </a:solidFill>
              </a:rPr>
              <a:t> </a:t>
            </a:r>
            <a:r>
              <a:rPr lang="en-GB" sz="800" dirty="0">
                <a:solidFill>
                  <a:schemeClr val="tx1">
                    <a:lumMod val="65000"/>
                    <a:lumOff val="35000"/>
                  </a:schemeClr>
                </a:solidFill>
              </a:rPr>
              <a:t>February.</a:t>
            </a:r>
          </a:p>
        </p:txBody>
      </p:sp>
      <p:sp>
        <p:nvSpPr>
          <p:cNvPr id="18" name="TextBox 1">
            <a:extLst>
              <a:ext uri="{C183D7F6-B498-43B3-948B-1728B52AA6E4}">
                <adec:decorative xmlns:adec="http://schemas.microsoft.com/office/drawing/2017/decorative" val="1"/>
              </a:ext>
            </a:extLst>
          </p:cNvPr>
          <p:cNvSpPr txBox="1"/>
          <p:nvPr/>
        </p:nvSpPr>
        <p:spPr>
          <a:xfrm>
            <a:off x="9903762" y="1589133"/>
            <a:ext cx="470194" cy="195047"/>
          </a:xfrm>
          <a:prstGeom prst="rect">
            <a:avLst/>
          </a:prstGeom>
          <a:noFill/>
        </p:spPr>
        <p:txBody>
          <a:bodyPr wrap="square" lIns="36000" tIns="36000" rIns="36000" bIns="3600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800" dirty="0">
                <a:solidFill>
                  <a:schemeClr val="tx1">
                    <a:lumMod val="65000"/>
                    <a:lumOff val="35000"/>
                  </a:schemeClr>
                </a:solidFill>
              </a:rPr>
              <a:t>Worse</a:t>
            </a:r>
          </a:p>
        </p:txBody>
      </p:sp>
      <p:sp>
        <p:nvSpPr>
          <p:cNvPr id="19" name="TextBox 1">
            <a:extLst>
              <a:ext uri="{C183D7F6-B498-43B3-948B-1728B52AA6E4}">
                <adec:decorative xmlns:adec="http://schemas.microsoft.com/office/drawing/2017/decorative" val="1"/>
              </a:ext>
            </a:extLst>
          </p:cNvPr>
          <p:cNvSpPr txBox="1"/>
          <p:nvPr/>
        </p:nvSpPr>
        <p:spPr>
          <a:xfrm>
            <a:off x="9895386" y="1346386"/>
            <a:ext cx="470194" cy="195047"/>
          </a:xfrm>
          <a:prstGeom prst="rect">
            <a:avLst/>
          </a:prstGeom>
          <a:noFill/>
        </p:spPr>
        <p:txBody>
          <a:bodyPr wrap="square" lIns="36000" tIns="36000" rIns="36000" bIns="3600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800" dirty="0">
                <a:solidFill>
                  <a:schemeClr val="tx1">
                    <a:lumMod val="65000"/>
                    <a:lumOff val="35000"/>
                  </a:schemeClr>
                </a:solidFill>
              </a:rPr>
              <a:t>Same</a:t>
            </a:r>
          </a:p>
        </p:txBody>
      </p:sp>
      <p:sp>
        <p:nvSpPr>
          <p:cNvPr id="20" name="TextBox 1">
            <a:extLst>
              <a:ext uri="{C183D7F6-B498-43B3-948B-1728B52AA6E4}">
                <adec:decorative xmlns:adec="http://schemas.microsoft.com/office/drawing/2017/decorative" val="1"/>
              </a:ext>
            </a:extLst>
          </p:cNvPr>
          <p:cNvSpPr txBox="1"/>
          <p:nvPr/>
        </p:nvSpPr>
        <p:spPr>
          <a:xfrm>
            <a:off x="9838380" y="2048594"/>
            <a:ext cx="622594" cy="197965"/>
          </a:xfrm>
          <a:prstGeom prst="rect">
            <a:avLst/>
          </a:prstGeom>
          <a:noFill/>
        </p:spPr>
        <p:txBody>
          <a:bodyPr wrap="square" lIns="36000" tIns="36000" rIns="36000" bIns="3600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800" dirty="0">
                <a:solidFill>
                  <a:schemeClr val="tx1">
                    <a:lumMod val="65000"/>
                    <a:lumOff val="35000"/>
                  </a:schemeClr>
                </a:solidFill>
              </a:rPr>
              <a:t>Don’t know</a:t>
            </a:r>
          </a:p>
        </p:txBody>
      </p:sp>
      <p:sp>
        <p:nvSpPr>
          <p:cNvPr id="15" name="TextBox 1">
            <a:extLst>
              <a:ext uri="{C183D7F6-B498-43B3-948B-1728B52AA6E4}">
                <adec:decorative xmlns:adec="http://schemas.microsoft.com/office/drawing/2017/decorative" val="1"/>
              </a:ext>
            </a:extLst>
          </p:cNvPr>
          <p:cNvSpPr txBox="1"/>
          <p:nvPr/>
        </p:nvSpPr>
        <p:spPr>
          <a:xfrm>
            <a:off x="9895386" y="724167"/>
            <a:ext cx="470194" cy="195047"/>
          </a:xfrm>
          <a:prstGeom prst="rect">
            <a:avLst/>
          </a:prstGeom>
          <a:noFill/>
        </p:spPr>
        <p:txBody>
          <a:bodyPr wrap="square" lIns="36000" tIns="36000" rIns="36000" bIns="3600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800" dirty="0">
                <a:solidFill>
                  <a:schemeClr val="tx1">
                    <a:lumMod val="65000"/>
                    <a:lumOff val="35000"/>
                  </a:schemeClr>
                </a:solidFill>
              </a:rPr>
              <a:t>Better</a:t>
            </a:r>
          </a:p>
        </p:txBody>
      </p:sp>
      <p:sp>
        <p:nvSpPr>
          <p:cNvPr id="2" name="Slide Number Placeholder 1">
            <a:extLst>
              <a:ext uri="{FF2B5EF4-FFF2-40B4-BE49-F238E27FC236}">
                <a16:creationId xmlns:a16="http://schemas.microsoft.com/office/drawing/2014/main" id="{75EF5270-5A31-4D31-8B27-233BF7E1DF2C}"/>
              </a:ext>
            </a:extLst>
          </p:cNvPr>
          <p:cNvSpPr>
            <a:spLocks noGrp="1"/>
          </p:cNvSpPr>
          <p:nvPr>
            <p:ph type="sldNum" sz="quarter" idx="11"/>
          </p:nvPr>
        </p:nvSpPr>
        <p:spPr/>
        <p:txBody>
          <a:bodyPr/>
          <a:lstStyle/>
          <a:p>
            <a:fld id="{2EABE287-61B3-43B4-9C32-8BB54FC1D647}" type="slidenum">
              <a:rPr lang="en-GB" smtClean="0"/>
              <a:pPr/>
              <a:t>41</a:t>
            </a:fld>
            <a:endParaRPr lang="en-GB" dirty="0"/>
          </a:p>
        </p:txBody>
      </p:sp>
    </p:spTree>
    <p:extLst>
      <p:ext uri="{BB962C8B-B14F-4D97-AF65-F5344CB8AC3E}">
        <p14:creationId xmlns:p14="http://schemas.microsoft.com/office/powerpoint/2010/main" val="783926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idx="4294967295"/>
          </p:nvPr>
        </p:nvSpPr>
        <p:spPr>
          <a:xfrm>
            <a:off x="635471" y="5667890"/>
            <a:ext cx="9535641"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87773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p>
          <a:p>
            <a:pPr marL="0" marR="0" lvl="0" indent="0" algn="l" defTabSz="87773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lumMod val="75000"/>
                    <a:lumOff val="25000"/>
                  </a:schemeClr>
                </a:solidFill>
                <a:effectLst/>
                <a:uLnTx/>
                <a:uFillTx/>
                <a:latin typeface="+mn-lt"/>
                <a:ea typeface="+mn-ea"/>
                <a:cs typeface="+mn-cs"/>
              </a:rPr>
              <a:t>Any enquiries regarding this publication should be sent to us at the Social Mobility Commission, Sanctuary Buildings, 20 Great Smith Street, London, SW1P 3BT. Email: </a:t>
            </a:r>
            <a:r>
              <a:rPr kumimoji="0" lang="en-GB" sz="1200" b="0" i="0" u="sng" strike="noStrike" kern="1200" cap="none" spc="0" normalizeH="0" baseline="0" noProof="0" dirty="0">
                <a:ln>
                  <a:noFill/>
                </a:ln>
                <a:solidFill>
                  <a:schemeClr val="tx1">
                    <a:lumMod val="75000"/>
                    <a:lumOff val="25000"/>
                  </a:schemeClr>
                </a:solidFill>
                <a:effectLst/>
                <a:uLnTx/>
                <a:uFillTx/>
                <a:latin typeface="+mn-lt"/>
                <a:ea typeface="+mn-ea"/>
                <a:cs typeface="+mn-cs"/>
              </a:rPr>
              <a:t>contact@socialmobilitycommission.gov.uk</a:t>
            </a:r>
          </a:p>
          <a:p>
            <a:pPr marL="0" marR="0" lvl="0" indent="0" algn="l" defTabSz="877732"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0" marR="0" lvl="0" indent="0" algn="l" defTabSz="87773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lumMod val="75000"/>
                    <a:lumOff val="25000"/>
                  </a:schemeClr>
                </a:solidFill>
                <a:effectLst/>
                <a:uLnTx/>
                <a:uFillTx/>
                <a:latin typeface="+mn-lt"/>
                <a:ea typeface="+mn-ea"/>
                <a:cs typeface="+mn-cs"/>
              </a:rPr>
              <a:t>This document is also available from our website at: </a:t>
            </a:r>
            <a:r>
              <a:rPr kumimoji="0" lang="en-GB" sz="1200" b="0" i="0" u="sng" strike="noStrike" kern="1200" cap="none" spc="0" normalizeH="0" baseline="0" noProof="0" dirty="0">
                <a:ln>
                  <a:noFill/>
                </a:ln>
                <a:solidFill>
                  <a:schemeClr val="tx1">
                    <a:lumMod val="75000"/>
                    <a:lumOff val="25000"/>
                  </a:schemeClr>
                </a:solidFill>
                <a:effectLst/>
                <a:uLnTx/>
                <a:uFillTx/>
                <a:latin typeface="+mn-lt"/>
                <a:ea typeface="+mn-ea"/>
                <a:cs typeface="+mn-cs"/>
              </a:rPr>
              <a:t>https://www.gov.uk/government/organisations/social-mobility-commission</a:t>
            </a:r>
            <a:endParaRPr kumimoji="0" lang="en-GB" sz="12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
        <p:nvSpPr>
          <p:cNvPr id="4" name="TextBox 3">
            <a:extLst>
              <a:ext uri="{FF2B5EF4-FFF2-40B4-BE49-F238E27FC236}">
                <a16:creationId xmlns:a16="http://schemas.microsoft.com/office/drawing/2014/main" id="{DC226979-BF2F-4556-8213-FA58D2F69E01}"/>
              </a:ext>
            </a:extLst>
          </p:cNvPr>
          <p:cNvSpPr txBox="1"/>
          <p:nvPr/>
        </p:nvSpPr>
        <p:spPr>
          <a:xfrm>
            <a:off x="692621" y="6799263"/>
            <a:ext cx="3392120" cy="2014905"/>
          </a:xfrm>
          <a:prstGeom prst="rect">
            <a:avLst/>
          </a:prstGeom>
          <a:noFill/>
        </p:spPr>
        <p:txBody>
          <a:bodyPr wrap="square" lIns="36000" tIns="36000" rIns="36000" bIns="36000" rtlCol="0">
            <a:noAutofit/>
          </a:bodyPr>
          <a:lstStyle/>
          <a:p>
            <a:r>
              <a:rPr lang="en-GB" sz="1200" dirty="0">
                <a:solidFill>
                  <a:schemeClr val="tx1">
                    <a:lumMod val="75000"/>
                    <a:lumOff val="25000"/>
                  </a:schemeClr>
                </a:solidFill>
              </a:rPr>
              <a:t>© Copyright 2021</a:t>
            </a:r>
            <a:endParaRPr lang="en-GB" sz="1200" dirty="0">
              <a:solidFill>
                <a:schemeClr val="tx1">
                  <a:lumMod val="65000"/>
                  <a:lumOff val="35000"/>
                </a:schemeClr>
              </a:solidFill>
            </a:endParaRPr>
          </a:p>
        </p:txBody>
      </p:sp>
      <p:pic>
        <p:nvPicPr>
          <p:cNvPr id="7" name="Picture 6">
            <a:extLst>
              <a:ext uri="{C183D7F6-B498-43B3-948B-1728B52AA6E4}">
                <adec:decorative xmlns:adec="http://schemas.microsoft.com/office/drawing/2017/decorative" val="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35471" y="762000"/>
            <a:ext cx="2222029" cy="1162049"/>
          </a:xfrm>
          <a:prstGeom prst="rect">
            <a:avLst/>
          </a:prstGeom>
          <a:noFill/>
        </p:spPr>
      </p:pic>
      <p:sp>
        <p:nvSpPr>
          <p:cNvPr id="2" name="Slide Number Placeholder 1">
            <a:extLst>
              <a:ext uri="{FF2B5EF4-FFF2-40B4-BE49-F238E27FC236}">
                <a16:creationId xmlns:a16="http://schemas.microsoft.com/office/drawing/2014/main" id="{329007A9-1528-47D4-9B3D-D6735229A624}"/>
              </a:ext>
            </a:extLst>
          </p:cNvPr>
          <p:cNvSpPr>
            <a:spLocks noGrp="1"/>
          </p:cNvSpPr>
          <p:nvPr>
            <p:ph type="sldNum" sz="quarter" idx="11"/>
          </p:nvPr>
        </p:nvSpPr>
        <p:spPr/>
        <p:txBody>
          <a:bodyPr/>
          <a:lstStyle/>
          <a:p>
            <a:fld id="{2EABE287-61B3-43B4-9C32-8BB54FC1D647}" type="slidenum">
              <a:rPr lang="en-GB" smtClean="0"/>
              <a:pPr/>
              <a:t>42</a:t>
            </a:fld>
            <a:endParaRPr lang="en-GB" dirty="0"/>
          </a:p>
        </p:txBody>
      </p:sp>
    </p:spTree>
    <p:extLst>
      <p:ext uri="{BB962C8B-B14F-4D97-AF65-F5344CB8AC3E}">
        <p14:creationId xmlns:p14="http://schemas.microsoft.com/office/powerpoint/2010/main" val="415313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solidFill>
                  <a:srgbClr val="EB652E"/>
                </a:solidFill>
              </a:rPr>
              <a:t>Methodology</a:t>
            </a:r>
            <a:br>
              <a:rPr lang="en-GB" dirty="0">
                <a:solidFill>
                  <a:srgbClr val="EB652E"/>
                </a:solidFill>
              </a:rPr>
            </a:br>
            <a:endParaRPr lang="en-GB" dirty="0">
              <a:solidFill>
                <a:srgbClr val="EB652E"/>
              </a:solidFill>
            </a:endParaRPr>
          </a:p>
        </p:txBody>
      </p:sp>
      <p:sp>
        <p:nvSpPr>
          <p:cNvPr id="8" name="Rectangle 7">
            <a:extLst>
              <a:ext uri="{FF2B5EF4-FFF2-40B4-BE49-F238E27FC236}">
                <a16:creationId xmlns:a16="http://schemas.microsoft.com/office/drawing/2014/main" id="{22EF4A53-83D6-4DBD-93F2-E3907C1B72F9}"/>
              </a:ext>
              <a:ext uri="{C183D7F6-B498-43B3-948B-1728B52AA6E4}">
                <adec:decorative xmlns:adec="http://schemas.microsoft.com/office/drawing/2017/decorative" val="0"/>
              </a:ext>
            </a:extLst>
          </p:cNvPr>
          <p:cNvSpPr/>
          <p:nvPr/>
        </p:nvSpPr>
        <p:spPr>
          <a:xfrm>
            <a:off x="3787637" y="635282"/>
            <a:ext cx="6282530" cy="3970318"/>
          </a:xfrm>
          <a:prstGeom prst="rect">
            <a:avLst/>
          </a:prstGeom>
          <a:solidFill>
            <a:srgbClr val="FCE3D4"/>
          </a:solidFill>
        </p:spPr>
        <p:txBody>
          <a:bodyPr wrap="square">
            <a:spAutoFit/>
          </a:bodyPr>
          <a:lstStyle/>
          <a:p>
            <a:endParaRPr lang="en-US" sz="1200" dirty="0">
              <a:solidFill>
                <a:schemeClr val="tx1">
                  <a:lumMod val="65000"/>
                  <a:lumOff val="35000"/>
                </a:schemeClr>
              </a:solidFill>
              <a:latin typeface="+mj-lt"/>
            </a:endParaRPr>
          </a:p>
          <a:p>
            <a:r>
              <a:rPr lang="en-US" sz="1200" dirty="0">
                <a:solidFill>
                  <a:schemeClr val="tx1">
                    <a:lumMod val="65000"/>
                    <a:lumOff val="35000"/>
                  </a:schemeClr>
                </a:solidFill>
              </a:rPr>
              <a:t>All figures, unless otherwise stated, are from YouGov Plc. Total sample size was 4,693 adults. Fieldwork was undertaken between 27 January - 1 February 2021. The survey was carried out online. </a:t>
            </a:r>
          </a:p>
          <a:p>
            <a:endParaRPr lang="en-US" sz="1200" dirty="0">
              <a:solidFill>
                <a:schemeClr val="tx1">
                  <a:lumMod val="65000"/>
                  <a:lumOff val="35000"/>
                </a:schemeClr>
              </a:solidFill>
            </a:endParaRPr>
          </a:p>
          <a:p>
            <a:r>
              <a:rPr lang="en-US" sz="1200" dirty="0">
                <a:solidFill>
                  <a:schemeClr val="tx1">
                    <a:lumMod val="65000"/>
                    <a:lumOff val="35000"/>
                  </a:schemeClr>
                </a:solidFill>
              </a:rPr>
              <a:t>The figures have been weighted and are representative of all UK adults (aged 18+).</a:t>
            </a:r>
            <a:r>
              <a:rPr lang="en-GB" sz="1200" dirty="0">
                <a:solidFill>
                  <a:schemeClr val="tx1">
                    <a:lumMod val="65000"/>
                    <a:lumOff val="35000"/>
                  </a:schemeClr>
                </a:solidFill>
              </a:rPr>
              <a:t>YouGov ensured that the survey was representative based on several criteria:</a:t>
            </a:r>
          </a:p>
          <a:p>
            <a:endParaRPr lang="en-GB" sz="1200" dirty="0">
              <a:solidFill>
                <a:schemeClr val="tx1">
                  <a:lumMod val="65000"/>
                  <a:lumOff val="35000"/>
                </a:schemeClr>
              </a:solidFill>
            </a:endParaRPr>
          </a:p>
          <a:p>
            <a:pPr marL="171450" indent="-171450">
              <a:buFont typeface="Arial" panose="020B0604020202020204" pitchFamily="34" charset="0"/>
              <a:buChar char="•"/>
            </a:pPr>
            <a:r>
              <a:rPr lang="en-GB" sz="1200" dirty="0">
                <a:solidFill>
                  <a:schemeClr val="tx1">
                    <a:lumMod val="65000"/>
                    <a:lumOff val="35000"/>
                  </a:schemeClr>
                </a:solidFill>
              </a:rPr>
              <a:t>Age </a:t>
            </a:r>
          </a:p>
          <a:p>
            <a:pPr marL="171450" indent="-171450">
              <a:buFont typeface="Arial" panose="020B0604020202020204" pitchFamily="34" charset="0"/>
              <a:buChar char="•"/>
            </a:pPr>
            <a:r>
              <a:rPr lang="en-GB" sz="1200" dirty="0">
                <a:solidFill>
                  <a:schemeClr val="tx1">
                    <a:lumMod val="65000"/>
                    <a:lumOff val="35000"/>
                  </a:schemeClr>
                </a:solidFill>
              </a:rPr>
              <a:t>Gender</a:t>
            </a:r>
          </a:p>
          <a:p>
            <a:pPr marL="171450" indent="-171450">
              <a:buFont typeface="Arial" panose="020B0604020202020204" pitchFamily="34" charset="0"/>
              <a:buChar char="•"/>
            </a:pPr>
            <a:r>
              <a:rPr lang="en-GB" sz="1200" dirty="0">
                <a:solidFill>
                  <a:schemeClr val="tx1">
                    <a:lumMod val="65000"/>
                    <a:lumOff val="35000"/>
                  </a:schemeClr>
                </a:solidFill>
              </a:rPr>
              <a:t>Political attention</a:t>
            </a:r>
          </a:p>
          <a:p>
            <a:pPr marL="171450" indent="-171450">
              <a:buFont typeface="Arial" panose="020B0604020202020204" pitchFamily="34" charset="0"/>
              <a:buChar char="•"/>
            </a:pPr>
            <a:r>
              <a:rPr lang="en-GB" sz="1200" dirty="0">
                <a:solidFill>
                  <a:schemeClr val="tx1">
                    <a:lumMod val="65000"/>
                    <a:lumOff val="35000"/>
                  </a:schemeClr>
                </a:solidFill>
              </a:rPr>
              <a:t>Region</a:t>
            </a:r>
          </a:p>
          <a:p>
            <a:pPr marL="171450" indent="-171450">
              <a:buFont typeface="Arial" panose="020B0604020202020204" pitchFamily="34" charset="0"/>
              <a:buChar char="•"/>
            </a:pPr>
            <a:r>
              <a:rPr lang="en-GB" sz="1200" dirty="0">
                <a:solidFill>
                  <a:schemeClr val="tx1">
                    <a:lumMod val="65000"/>
                    <a:lumOff val="35000"/>
                  </a:schemeClr>
                </a:solidFill>
              </a:rPr>
              <a:t>Social grade</a:t>
            </a:r>
          </a:p>
          <a:p>
            <a:pPr marL="171450" indent="-171450">
              <a:buFont typeface="Arial" panose="020B0604020202020204" pitchFamily="34" charset="0"/>
              <a:buChar char="•"/>
            </a:pPr>
            <a:r>
              <a:rPr lang="en-GB" sz="1200" dirty="0">
                <a:solidFill>
                  <a:schemeClr val="tx1">
                    <a:lumMod val="65000"/>
                    <a:lumOff val="35000"/>
                  </a:schemeClr>
                </a:solidFill>
              </a:rPr>
              <a:t>Education level</a:t>
            </a:r>
          </a:p>
          <a:p>
            <a:pPr marL="171450" indent="-171450">
              <a:buFont typeface="Arial" panose="020B0604020202020204" pitchFamily="34" charset="0"/>
              <a:buChar char="•"/>
            </a:pPr>
            <a:r>
              <a:rPr lang="en-GB" sz="1200" dirty="0">
                <a:solidFill>
                  <a:schemeClr val="tx1">
                    <a:lumMod val="65000"/>
                    <a:lumOff val="35000"/>
                  </a:schemeClr>
                </a:solidFill>
              </a:rPr>
              <a:t>General election vote in 2019</a:t>
            </a:r>
          </a:p>
          <a:p>
            <a:pPr marL="171450" indent="-171450">
              <a:buFont typeface="Arial" panose="020B0604020202020204" pitchFamily="34" charset="0"/>
              <a:buChar char="•"/>
            </a:pPr>
            <a:r>
              <a:rPr lang="en-GB" sz="1200" dirty="0">
                <a:solidFill>
                  <a:schemeClr val="tx1">
                    <a:lumMod val="65000"/>
                    <a:lumOff val="35000"/>
                  </a:schemeClr>
                </a:solidFill>
              </a:rPr>
              <a:t>EU referendum vote in 2016</a:t>
            </a:r>
            <a:br>
              <a:rPr lang="en-GB" sz="1200" dirty="0">
                <a:solidFill>
                  <a:schemeClr val="tx1">
                    <a:lumMod val="65000"/>
                    <a:lumOff val="35000"/>
                  </a:schemeClr>
                </a:solidFill>
              </a:rPr>
            </a:br>
            <a:endParaRPr lang="en-GB" sz="1200" dirty="0">
              <a:solidFill>
                <a:schemeClr val="tx1">
                  <a:lumMod val="65000"/>
                  <a:lumOff val="35000"/>
                </a:schemeClr>
              </a:solidFill>
            </a:endParaRPr>
          </a:p>
          <a:p>
            <a:br>
              <a:rPr lang="en-US" sz="1200" dirty="0">
                <a:solidFill>
                  <a:schemeClr val="tx1">
                    <a:lumMod val="65000"/>
                    <a:lumOff val="35000"/>
                  </a:schemeClr>
                </a:solidFill>
              </a:rPr>
            </a:br>
            <a:r>
              <a:rPr lang="en-US" sz="1200" b="1" dirty="0">
                <a:solidFill>
                  <a:schemeClr val="tx1">
                    <a:lumMod val="65000"/>
                    <a:lumOff val="35000"/>
                  </a:schemeClr>
                </a:solidFill>
              </a:rPr>
              <a:t>YouGov is registered with the Information Commissioner and is a member of the British Polling Council </a:t>
            </a:r>
          </a:p>
          <a:p>
            <a:endParaRPr lang="en-GB" sz="1200" b="1" dirty="0">
              <a:solidFill>
                <a:schemeClr val="tx1">
                  <a:lumMod val="65000"/>
                  <a:lumOff val="35000"/>
                </a:schemeClr>
              </a:solidFill>
            </a:endParaRPr>
          </a:p>
        </p:txBody>
      </p:sp>
      <p:sp>
        <p:nvSpPr>
          <p:cNvPr id="2" name="Slide Number Placeholder 1">
            <a:extLst>
              <a:ext uri="{FF2B5EF4-FFF2-40B4-BE49-F238E27FC236}">
                <a16:creationId xmlns:a16="http://schemas.microsoft.com/office/drawing/2014/main" id="{57613953-0BBA-4E2F-8BD5-3582CBB24768}"/>
              </a:ext>
            </a:extLst>
          </p:cNvPr>
          <p:cNvSpPr>
            <a:spLocks noGrp="1"/>
          </p:cNvSpPr>
          <p:nvPr>
            <p:ph type="sldNum" sz="quarter" idx="11"/>
          </p:nvPr>
        </p:nvSpPr>
        <p:spPr/>
        <p:txBody>
          <a:bodyPr/>
          <a:lstStyle/>
          <a:p>
            <a:fld id="{2EABE287-61B3-43B4-9C32-8BB54FC1D647}" type="slidenum">
              <a:rPr lang="en-GB" smtClean="0"/>
              <a:pPr/>
              <a:t>5</a:t>
            </a:fld>
            <a:endParaRPr lang="en-GB" dirty="0"/>
          </a:p>
        </p:txBody>
      </p:sp>
    </p:spTree>
    <p:extLst>
      <p:ext uri="{BB962C8B-B14F-4D97-AF65-F5344CB8AC3E}">
        <p14:creationId xmlns:p14="http://schemas.microsoft.com/office/powerpoint/2010/main" val="4242584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solidFill>
                  <a:srgbClr val="EB652E"/>
                </a:solidFill>
              </a:rPr>
              <a:t>Top line findings</a:t>
            </a:r>
          </a:p>
        </p:txBody>
      </p:sp>
      <p:sp>
        <p:nvSpPr>
          <p:cNvPr id="10" name="Text Placeholder 4">
            <a:extLst>
              <a:ext uri="{FF2B5EF4-FFF2-40B4-BE49-F238E27FC236}">
                <a16:creationId xmlns:a16="http://schemas.microsoft.com/office/drawing/2014/main" id="{2F448516-77B7-4175-9173-9BF867EA4C62}"/>
              </a:ext>
            </a:extLst>
          </p:cNvPr>
          <p:cNvSpPr>
            <a:spLocks noGrp="1"/>
          </p:cNvSpPr>
          <p:nvPr>
            <p:ph type="body" sz="quarter" idx="15"/>
          </p:nvPr>
        </p:nvSpPr>
        <p:spPr>
          <a:xfrm>
            <a:off x="3839931" y="238831"/>
            <a:ext cx="6292322" cy="6817913"/>
          </a:xfrm>
          <a:solidFill>
            <a:srgbClr val="FCE3D4"/>
          </a:solidFill>
        </p:spPr>
        <p:txBody>
          <a:bodyPr numCol="1">
            <a:noAutofit/>
          </a:bodyPr>
          <a:lstStyle/>
          <a:p>
            <a:pPr hangingPunct="0"/>
            <a:r>
              <a:rPr lang="en-GB" sz="1400" b="1" dirty="0"/>
              <a:t> Overall</a:t>
            </a:r>
          </a:p>
          <a:p>
            <a:pPr marL="266700" lvl="0" indent="-180975" hangingPunct="0">
              <a:buFont typeface="Arial" panose="020B0604020202020204" pitchFamily="34" charset="0"/>
              <a:buChar char="•"/>
            </a:pPr>
            <a:r>
              <a:rPr lang="en-GB" b="1" dirty="0"/>
              <a:t>Around half of the public (48%) consider themselves to be working class, 36% middle class and 0% upper class. </a:t>
            </a:r>
            <a:r>
              <a:rPr lang="en-GB" dirty="0"/>
              <a:t>Those aged 50 to 64 are most likely to describe themselves as working class (54%).</a:t>
            </a:r>
          </a:p>
          <a:p>
            <a:pPr marL="266700" lvl="0" indent="-180975" hangingPunct="0">
              <a:buFont typeface="Arial" panose="020B0604020202020204" pitchFamily="34" charset="0"/>
              <a:buChar char="•"/>
            </a:pPr>
            <a:r>
              <a:rPr lang="en-GB" b="1" dirty="0"/>
              <a:t>79% of adults across all regions say there is a large gap between social classes in Britain today, while 11% say there is a small gap. </a:t>
            </a:r>
            <a:r>
              <a:rPr lang="en-GB" dirty="0"/>
              <a:t>Those who live in Scotland and those in Northern Ireland are most likely to think there is a large gap (both 84%).</a:t>
            </a:r>
          </a:p>
          <a:p>
            <a:pPr marL="266700" indent="-180975" hangingPunct="0">
              <a:buFont typeface="Arial" panose="020B0604020202020204" pitchFamily="34" charset="0"/>
              <a:buChar char="•"/>
            </a:pPr>
            <a:r>
              <a:rPr lang="en-GB" b="1" dirty="0"/>
              <a:t>39% of the public think it’s getting harder for people from less advantaged backgrounds to move up in British society.</a:t>
            </a:r>
            <a:r>
              <a:rPr lang="en-GB" dirty="0"/>
              <a:t> 28% say it’s staying much the same, while 23% say it’s getting easier.</a:t>
            </a:r>
          </a:p>
          <a:p>
            <a:pPr marL="85725" indent="0" hangingPunct="0"/>
            <a:br>
              <a:rPr lang="en-GB" sz="1400" b="1" dirty="0"/>
            </a:br>
            <a:r>
              <a:rPr lang="en-GB" sz="1400" b="1" dirty="0"/>
              <a:t>The impact of coronavirus </a:t>
            </a:r>
          </a:p>
          <a:p>
            <a:pPr marL="266700" indent="-180975" hangingPunct="0">
              <a:buFont typeface="Arial" panose="020B0604020202020204" pitchFamily="34" charset="0"/>
              <a:buChar char="•"/>
            </a:pPr>
            <a:r>
              <a:rPr lang="en-US" b="1" dirty="0"/>
              <a:t>56% of the UK adults think the coronavirus outbreak has increased inequality in Britain: </a:t>
            </a:r>
            <a:r>
              <a:rPr lang="en-US" dirty="0"/>
              <a:t>33% say by ‘a lot’ and 23% by ‘a little’.</a:t>
            </a:r>
            <a:endParaRPr lang="en-US" b="1" dirty="0"/>
          </a:p>
          <a:p>
            <a:pPr marL="266700" indent="-180975" hangingPunct="0">
              <a:buFont typeface="Arial" panose="020B0604020202020204" pitchFamily="34" charset="0"/>
              <a:buChar char="•"/>
            </a:pPr>
            <a:r>
              <a:rPr lang="en-US" b="1" dirty="0"/>
              <a:t>Most people (55%) think the pandemic has had the biggest impact on mental health.</a:t>
            </a:r>
            <a:r>
              <a:rPr lang="en-US" dirty="0"/>
              <a:t> 44% cite lack of social contact while 26% say employment opportunities.</a:t>
            </a:r>
            <a:endParaRPr lang="en-GB" dirty="0"/>
          </a:p>
          <a:p>
            <a:pPr marL="266700" indent="-180975" hangingPunct="0">
              <a:buFont typeface="Arial" panose="020B0604020202020204" pitchFamily="34" charset="0"/>
              <a:buChar char="•"/>
            </a:pPr>
            <a:r>
              <a:rPr lang="en-US" b="1" dirty="0"/>
              <a:t>Nearly half (47%) of UK adults believe that the government should make employment opportunities one of their priorities as the country recovers from the pandemic</a:t>
            </a:r>
            <a:r>
              <a:rPr lang="en-US" dirty="0"/>
              <a:t>. Other priorities should include mental health (46%) and education (33%).</a:t>
            </a:r>
          </a:p>
          <a:p>
            <a:pPr marL="266700" indent="-180975" hangingPunct="0">
              <a:buFont typeface="Arial" panose="020B0604020202020204" pitchFamily="34" charset="0"/>
              <a:buChar char="•"/>
            </a:pPr>
            <a:r>
              <a:rPr lang="en-GB" b="1" dirty="0"/>
              <a:t>Women are more likely than men to believe that the effect on mental health is one of the biggest impacts of the coronavirus pandemic and that it should be a priority in the recovery. (</a:t>
            </a:r>
            <a:r>
              <a:rPr lang="en-GB" dirty="0"/>
              <a:t>59% vs 51% and 51% vs 42% respectively). </a:t>
            </a:r>
          </a:p>
          <a:p>
            <a:pPr marL="85725" indent="0" hangingPunct="0"/>
            <a:br>
              <a:rPr lang="en-GB" sz="1400" b="1" dirty="0"/>
            </a:br>
            <a:r>
              <a:rPr lang="en-GB" sz="1400" b="1" dirty="0"/>
              <a:t>Regional differences </a:t>
            </a:r>
          </a:p>
          <a:p>
            <a:pPr marL="266700" indent="-180975" hangingPunct="0">
              <a:buFont typeface="Arial" panose="020B0604020202020204" pitchFamily="34" charset="0"/>
              <a:buChar char="•"/>
            </a:pPr>
            <a:r>
              <a:rPr lang="en-US" b="1" dirty="0"/>
              <a:t>People in the South are much more likely to describe the opportunities for progression in their area as ‘good’: </a:t>
            </a:r>
            <a:r>
              <a:rPr lang="en-US" dirty="0"/>
              <a:t>74% in London; 31% in the North East.</a:t>
            </a:r>
            <a:endParaRPr lang="en-GB" b="1" dirty="0"/>
          </a:p>
          <a:p>
            <a:pPr marL="266700" indent="-180975" hangingPunct="0">
              <a:buFont typeface="Arial" panose="020B0604020202020204" pitchFamily="34" charset="0"/>
              <a:buChar char="•"/>
            </a:pPr>
            <a:r>
              <a:rPr lang="en-GB" b="1" dirty="0"/>
              <a:t>Three quarters (74%) of adults believe there is a ‘very’ or ‘fairly’ large difference in the opportunities available in different parts of Britain today. </a:t>
            </a:r>
            <a:r>
              <a:rPr lang="en-GB" dirty="0"/>
              <a:t>16% said there was ‘not much’ or</a:t>
            </a:r>
            <a:r>
              <a:rPr lang="en-GB" b="1" dirty="0"/>
              <a:t> </a:t>
            </a:r>
            <a:r>
              <a:rPr lang="en-GB" dirty="0"/>
              <a:t>‘no difference at all’.</a:t>
            </a:r>
          </a:p>
          <a:p>
            <a:pPr marL="266700" indent="-180975" hangingPunct="0">
              <a:buFont typeface="Arial" panose="020B0604020202020204" pitchFamily="34" charset="0"/>
              <a:buChar char="•"/>
            </a:pPr>
            <a:endParaRPr lang="en-GB" sz="1100" dirty="0"/>
          </a:p>
          <a:p>
            <a:pPr marL="85725" lvl="0" indent="0" hangingPunct="0"/>
            <a:endParaRPr lang="en-GB" sz="1050" dirty="0"/>
          </a:p>
        </p:txBody>
      </p:sp>
      <p:sp>
        <p:nvSpPr>
          <p:cNvPr id="11" name="TextBox 10">
            <a:extLst>
              <a:ext uri="{FF2B5EF4-FFF2-40B4-BE49-F238E27FC236}">
                <a16:creationId xmlns:a16="http://schemas.microsoft.com/office/drawing/2014/main" id="{FE209B9C-A8D4-4D7D-A623-01414355C464}"/>
              </a:ext>
            </a:extLst>
          </p:cNvPr>
          <p:cNvSpPr txBox="1"/>
          <p:nvPr/>
        </p:nvSpPr>
        <p:spPr>
          <a:xfrm>
            <a:off x="557420" y="6912589"/>
            <a:ext cx="9487436" cy="338554"/>
          </a:xfrm>
          <a:prstGeom prst="rect">
            <a:avLst/>
          </a:prstGeom>
        </p:spPr>
        <p:txBody>
          <a:bodyPr wrap="square" rtlCol="0" anchor="ctr" anchorCtr="0">
            <a:spAutoFit/>
          </a:bodyPr>
          <a:lstStyle/>
          <a:p>
            <a:r>
              <a:rPr lang="en-GB" sz="800" dirty="0">
                <a:solidFill>
                  <a:schemeClr val="tx1">
                    <a:lumMod val="65000"/>
                    <a:lumOff val="35000"/>
                  </a:schemeClr>
                </a:solidFill>
              </a:rPr>
              <a:t>Sample size 4693 adults in UK.</a:t>
            </a:r>
          </a:p>
          <a:p>
            <a:r>
              <a:rPr lang="en-GB" sz="800" dirty="0">
                <a:solidFill>
                  <a:schemeClr val="tx1">
                    <a:lumMod val="65000"/>
                    <a:lumOff val="35000"/>
                  </a:schemeClr>
                </a:solidFill>
              </a:rPr>
              <a:t>Fieldwork: 27</a:t>
            </a:r>
            <a:r>
              <a:rPr lang="en-GB" sz="800" baseline="30000" dirty="0">
                <a:solidFill>
                  <a:schemeClr val="tx1">
                    <a:lumMod val="65000"/>
                    <a:lumOff val="35000"/>
                  </a:schemeClr>
                </a:solidFill>
              </a:rPr>
              <a:t>th</a:t>
            </a:r>
            <a:r>
              <a:rPr lang="en-GB" sz="800" dirty="0">
                <a:solidFill>
                  <a:schemeClr val="tx1">
                    <a:lumMod val="65000"/>
                    <a:lumOff val="35000"/>
                  </a:schemeClr>
                </a:solidFill>
              </a:rPr>
              <a:t> January – 1</a:t>
            </a:r>
            <a:r>
              <a:rPr lang="en-GB" sz="800" baseline="30000" dirty="0">
                <a:solidFill>
                  <a:schemeClr val="tx1">
                    <a:lumMod val="65000"/>
                    <a:lumOff val="35000"/>
                  </a:schemeClr>
                </a:solidFill>
              </a:rPr>
              <a:t>st</a:t>
            </a:r>
            <a:r>
              <a:rPr lang="en-GB" sz="800" dirty="0">
                <a:solidFill>
                  <a:schemeClr val="tx1">
                    <a:lumMod val="65000"/>
                    <a:lumOff val="35000"/>
                  </a:schemeClr>
                </a:solidFill>
              </a:rPr>
              <a:t> February 2021.</a:t>
            </a:r>
          </a:p>
        </p:txBody>
      </p:sp>
      <p:sp>
        <p:nvSpPr>
          <p:cNvPr id="2" name="Slide Number Placeholder 1">
            <a:extLst>
              <a:ext uri="{FF2B5EF4-FFF2-40B4-BE49-F238E27FC236}">
                <a16:creationId xmlns:a16="http://schemas.microsoft.com/office/drawing/2014/main" id="{88825637-1FB5-4A93-A364-1D66F2795056}"/>
              </a:ext>
            </a:extLst>
          </p:cNvPr>
          <p:cNvSpPr>
            <a:spLocks noGrp="1"/>
          </p:cNvSpPr>
          <p:nvPr>
            <p:ph type="sldNum" sz="quarter" idx="11"/>
          </p:nvPr>
        </p:nvSpPr>
        <p:spPr/>
        <p:txBody>
          <a:bodyPr/>
          <a:lstStyle/>
          <a:p>
            <a:fld id="{2EABE287-61B3-43B4-9C32-8BB54FC1D647}" type="slidenum">
              <a:rPr lang="en-GB" smtClean="0"/>
              <a:pPr/>
              <a:t>6</a:t>
            </a:fld>
            <a:endParaRPr lang="en-GB" dirty="0"/>
          </a:p>
        </p:txBody>
      </p:sp>
    </p:spTree>
    <p:extLst>
      <p:ext uri="{BB962C8B-B14F-4D97-AF65-F5344CB8AC3E}">
        <p14:creationId xmlns:p14="http://schemas.microsoft.com/office/powerpoint/2010/main" val="112850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a:spLocks noGrp="1"/>
          </p:cNvSpPr>
          <p:nvPr>
            <p:ph type="title"/>
          </p:nvPr>
        </p:nvSpPr>
        <p:spPr/>
        <p:txBody>
          <a:bodyPr/>
          <a:lstStyle/>
          <a:p>
            <a:r>
              <a:rPr lang="en-GB" dirty="0">
                <a:solidFill>
                  <a:srgbClr val="EB652E"/>
                </a:solidFill>
              </a:rPr>
              <a:t>Top line findings (continued)</a:t>
            </a:r>
          </a:p>
        </p:txBody>
      </p:sp>
      <p:sp>
        <p:nvSpPr>
          <p:cNvPr id="15" name="Text Placeholder 4">
            <a:extLst>
              <a:ext uri="{FF2B5EF4-FFF2-40B4-BE49-F238E27FC236}">
                <a16:creationId xmlns:a16="http://schemas.microsoft.com/office/drawing/2014/main" id="{5154158F-9DCE-43A1-97F6-3BB90E268ECD}"/>
              </a:ext>
            </a:extLst>
          </p:cNvPr>
          <p:cNvSpPr txBox="1">
            <a:spLocks/>
          </p:cNvSpPr>
          <p:nvPr/>
        </p:nvSpPr>
        <p:spPr>
          <a:xfrm>
            <a:off x="3870326" y="360364"/>
            <a:ext cx="6292322" cy="6625091"/>
          </a:xfrm>
          <a:prstGeom prst="rect">
            <a:avLst/>
          </a:prstGeom>
          <a:solidFill>
            <a:srgbClr val="FCE3D4"/>
          </a:solidFill>
        </p:spPr>
        <p:txBody>
          <a:bodyPr vert="horz" lIns="0" tIns="0" rIns="0" bIns="0" numCol="1" spcCol="180000" rtlCol="0">
            <a:noAutofit/>
          </a:bodyPr>
          <a:lstStyle>
            <a:lvl1pPr marL="0" indent="1588" algn="l" defTabSz="877732" rtl="0" eaLnBrk="1" latinLnBrk="0" hangingPunct="1">
              <a:spcBef>
                <a:spcPts val="600"/>
              </a:spcBef>
              <a:spcAft>
                <a:spcPts val="300"/>
              </a:spcAft>
              <a:buClrTx/>
              <a:buSzPct val="75000"/>
              <a:buFont typeface="Wingdings" pitchFamily="2" charset="2"/>
              <a:buNone/>
              <a:defRPr sz="1200" kern="1200">
                <a:solidFill>
                  <a:schemeClr val="tx1">
                    <a:lumMod val="65000"/>
                    <a:lumOff val="35000"/>
                  </a:schemeClr>
                </a:solidFill>
                <a:latin typeface="+mn-lt"/>
                <a:ea typeface="+mn-ea"/>
                <a:cs typeface="+mn-cs"/>
              </a:defRPr>
            </a:lvl1pPr>
            <a:lvl2pPr marL="269875" indent="-90488"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2pPr>
            <a:lvl3pPr marL="544513" indent="-92075"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3pPr>
            <a:lvl4pPr marL="890588" indent="-82550"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4pPr>
            <a:lvl5pPr marL="1165225" indent="-80963" algn="l" defTabSz="877732" rtl="0" eaLnBrk="1" latinLnBrk="0" hangingPunct="1">
              <a:spcBef>
                <a:spcPts val="0"/>
              </a:spcBef>
              <a:spcAft>
                <a:spcPts val="300"/>
              </a:spcAft>
              <a:buClrTx/>
              <a:buSzPct val="75000"/>
              <a:buFont typeface="Wingdings" pitchFamily="2" charset="2"/>
              <a:buChar char="§"/>
              <a:defRPr sz="1200" kern="1200">
                <a:solidFill>
                  <a:schemeClr val="tx1">
                    <a:lumMod val="65000"/>
                    <a:lumOff val="35000"/>
                  </a:schemeClr>
                </a:solidFill>
                <a:latin typeface="+mn-lt"/>
                <a:ea typeface="+mn-ea"/>
                <a:cs typeface="+mn-cs"/>
              </a:defRPr>
            </a:lvl5pPr>
            <a:lvl6pPr marL="2413764"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852630"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91496"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30362" indent="-219433" algn="l" defTabSz="87773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 indent="0" hangingPunct="0"/>
            <a:r>
              <a:rPr lang="en-GB" sz="1400" b="1" dirty="0"/>
              <a:t>Generational differences &amp; impact of background</a:t>
            </a:r>
            <a:endParaRPr lang="en-GB" sz="1400" dirty="0"/>
          </a:p>
          <a:p>
            <a:pPr marL="266700" lvl="0" indent="-180975" hangingPunct="0">
              <a:buFont typeface="Arial" panose="020B0604020202020204" pitchFamily="34" charset="0"/>
              <a:buChar char="•"/>
            </a:pPr>
            <a:r>
              <a:rPr lang="en-GB" b="1" dirty="0"/>
              <a:t>People aged 25 to 49 are least likely to think that everyone in Britain has a fair chance to go as far as their talent and hard work will take them (28%). </a:t>
            </a:r>
            <a:r>
              <a:rPr lang="en-GB" dirty="0"/>
              <a:t>This contrasts with 47% of people aged 65+. </a:t>
            </a:r>
          </a:p>
          <a:p>
            <a:pPr marL="266700" indent="-180975" hangingPunct="0">
              <a:buFont typeface="Arial" panose="020B0604020202020204" pitchFamily="34" charset="0"/>
              <a:buChar char="•"/>
            </a:pPr>
            <a:r>
              <a:rPr lang="en-GB" b="1" dirty="0"/>
              <a:t>Older generations are more likely to believe they are better off than their parents, on a number of different measures. </a:t>
            </a:r>
            <a:r>
              <a:rPr lang="en-GB" dirty="0"/>
              <a:t>A net total of 72% of people over 65 say they received better education than their parents – compared with 48% of those aged 18 to 24. (Net total is the total who are ‘better off’ minus the total who are ‘worse off’). </a:t>
            </a:r>
          </a:p>
          <a:p>
            <a:pPr marL="266700" lvl="0" indent="-180975" hangingPunct="0">
              <a:buFont typeface="Arial" panose="020B0604020202020204" pitchFamily="34" charset="0"/>
              <a:buChar char="•"/>
            </a:pPr>
            <a:r>
              <a:rPr lang="en-GB" b="1" dirty="0"/>
              <a:t>Young people are more likely than their older counterparts to think that it’s becoming easier for people from less advantaged backgrounds to move up in British society. </a:t>
            </a:r>
            <a:r>
              <a:rPr lang="en-GB" dirty="0"/>
              <a:t>35% of 18 to 24 year olds say it’s becoming easier, compared with 19% of 25 to 49 year olds. </a:t>
            </a:r>
            <a:endParaRPr lang="en-GB" sz="1400" b="1" dirty="0"/>
          </a:p>
          <a:p>
            <a:pPr marL="85725" lvl="0" indent="0" hangingPunct="0"/>
            <a:r>
              <a:rPr lang="en-GB" sz="1400" b="1" dirty="0"/>
              <a:t>Ethnic differences*</a:t>
            </a:r>
          </a:p>
          <a:p>
            <a:pPr marL="266700" indent="-180975" hangingPunct="0">
              <a:buFont typeface="Arial" panose="020B0604020202020204" pitchFamily="34" charset="0"/>
              <a:buChar char="•"/>
            </a:pPr>
            <a:r>
              <a:rPr lang="en-GB" b="1" dirty="0"/>
              <a:t>Black and minority ethnic (BME) people are more likely than white people to say that their background has hindered their career. </a:t>
            </a:r>
            <a:r>
              <a:rPr lang="en-GB" dirty="0"/>
              <a:t>23% of BME respondents say that their family background is a disadvantage for progression at work – compared with 14% of white respondents. </a:t>
            </a:r>
          </a:p>
          <a:p>
            <a:pPr marL="266700" indent="-180975" hangingPunct="0">
              <a:buFont typeface="Arial" panose="020B0604020202020204" pitchFamily="34" charset="0"/>
              <a:buChar char="•"/>
            </a:pPr>
            <a:r>
              <a:rPr lang="en-GB" b="1" dirty="0"/>
              <a:t>58% of BME respondents say that employers should have to take action to try and improve social mobility. </a:t>
            </a:r>
            <a:r>
              <a:rPr lang="en-GB" dirty="0"/>
              <a:t>This is compared to the UK average of 42%.  </a:t>
            </a:r>
            <a:endParaRPr lang="en-GB" sz="1400" b="1" dirty="0"/>
          </a:p>
          <a:p>
            <a:pPr marL="85725" indent="0" hangingPunct="0"/>
            <a:r>
              <a:rPr lang="en-GB" sz="1400" b="1" dirty="0"/>
              <a:t>Government support</a:t>
            </a:r>
            <a:endParaRPr lang="en-GB" sz="1100" b="1" dirty="0"/>
          </a:p>
          <a:p>
            <a:pPr marL="266700" indent="-180975" hangingPunct="0">
              <a:buFont typeface="Arial" panose="020B0604020202020204" pitchFamily="34" charset="0"/>
              <a:buChar char="•"/>
            </a:pPr>
            <a:r>
              <a:rPr lang="en-GB" b="1" dirty="0"/>
              <a:t>The public says that the government is not providing enough support to those who are ‘just about managing’</a:t>
            </a:r>
            <a:r>
              <a:rPr lang="en-GB" dirty="0"/>
              <a:t> </a:t>
            </a:r>
            <a:r>
              <a:rPr lang="en-GB" b="1" dirty="0"/>
              <a:t>(64%) </a:t>
            </a:r>
            <a:r>
              <a:rPr lang="en-GB" dirty="0"/>
              <a:t>and the least well off (52%).</a:t>
            </a:r>
          </a:p>
          <a:p>
            <a:pPr marL="266700" indent="-180975" hangingPunct="0">
              <a:buFont typeface="Arial" panose="020B0604020202020204" pitchFamily="34" charset="0"/>
              <a:buChar char="•"/>
            </a:pPr>
            <a:r>
              <a:rPr lang="en-GB" b="1" dirty="0"/>
              <a:t>When asked which institutions should be doing more to promote social mobility and provide opportunities for everyone, 53% say central government while </a:t>
            </a:r>
            <a:r>
              <a:rPr lang="en-GB" dirty="0"/>
              <a:t>42% point to local government. </a:t>
            </a:r>
          </a:p>
          <a:p>
            <a:pPr marL="266700" indent="-180975" hangingPunct="0">
              <a:buFont typeface="Arial" panose="020B0604020202020204" pitchFamily="34" charset="0"/>
              <a:buChar char="•"/>
            </a:pPr>
            <a:r>
              <a:rPr lang="en-GB" b="1" dirty="0"/>
              <a:t>When asked which institutions are best equipped to have an impact on social mobility and ensure opportunities for all, the most popular answer was ‘schools’ (46%</a:t>
            </a:r>
            <a:r>
              <a:rPr lang="en-GB" dirty="0"/>
              <a:t>). This was followed by central government 37%, and employers 36%.</a:t>
            </a:r>
          </a:p>
          <a:p>
            <a:pPr marL="266700" indent="-180975" hangingPunct="0">
              <a:buFont typeface="Arial" panose="020B0604020202020204" pitchFamily="34" charset="0"/>
              <a:buChar char="•"/>
            </a:pPr>
            <a:endParaRPr lang="en-GB" sz="1100" dirty="0"/>
          </a:p>
          <a:p>
            <a:pPr marL="266700" indent="-180975" hangingPunct="0">
              <a:buFont typeface="Arial" panose="020B0604020202020204" pitchFamily="34" charset="0"/>
              <a:buChar char="•"/>
            </a:pPr>
            <a:endParaRPr lang="en-GB" sz="1100" dirty="0"/>
          </a:p>
        </p:txBody>
      </p:sp>
      <p:sp>
        <p:nvSpPr>
          <p:cNvPr id="11" name="TextBox 10">
            <a:extLst>
              <a:ext uri="{FF2B5EF4-FFF2-40B4-BE49-F238E27FC236}">
                <a16:creationId xmlns:a16="http://schemas.microsoft.com/office/drawing/2014/main" id="{627A79AD-57E7-4BC6-8B21-47887B4E5CE1}"/>
              </a:ext>
            </a:extLst>
          </p:cNvPr>
          <p:cNvSpPr txBox="1"/>
          <p:nvPr/>
        </p:nvSpPr>
        <p:spPr>
          <a:xfrm>
            <a:off x="540544" y="6985455"/>
            <a:ext cx="9487436" cy="215444"/>
          </a:xfrm>
          <a:prstGeom prst="rect">
            <a:avLst/>
          </a:prstGeom>
        </p:spPr>
        <p:txBody>
          <a:bodyPr wrap="square" rtlCol="0" anchor="ctr" anchorCtr="0">
            <a:spAutoFit/>
          </a:bodyPr>
          <a:lstStyle/>
          <a:p>
            <a:r>
              <a:rPr lang="en-GB" sz="800" dirty="0">
                <a:solidFill>
                  <a:schemeClr val="tx1">
                    <a:lumMod val="65000"/>
                    <a:lumOff val="35000"/>
                  </a:schemeClr>
                </a:solidFill>
              </a:rPr>
              <a:t>Sample size 4693 adults in UK.  Fieldwork: 27</a:t>
            </a:r>
            <a:r>
              <a:rPr lang="en-GB" sz="800" baseline="30000" dirty="0">
                <a:solidFill>
                  <a:schemeClr val="tx1">
                    <a:lumMod val="65000"/>
                    <a:lumOff val="35000"/>
                  </a:schemeClr>
                </a:solidFill>
              </a:rPr>
              <a:t>th</a:t>
            </a:r>
            <a:r>
              <a:rPr lang="en-GB" sz="800" dirty="0">
                <a:solidFill>
                  <a:schemeClr val="tx1">
                    <a:lumMod val="65000"/>
                    <a:lumOff val="35000"/>
                  </a:schemeClr>
                </a:solidFill>
              </a:rPr>
              <a:t> January – 1</a:t>
            </a:r>
            <a:r>
              <a:rPr lang="en-GB" sz="800" baseline="30000" dirty="0">
                <a:solidFill>
                  <a:schemeClr val="tx1">
                    <a:lumMod val="65000"/>
                    <a:lumOff val="35000"/>
                  </a:schemeClr>
                </a:solidFill>
              </a:rPr>
              <a:t>st</a:t>
            </a:r>
            <a:r>
              <a:rPr lang="en-GB" sz="800" dirty="0">
                <a:solidFill>
                  <a:schemeClr val="tx1">
                    <a:lumMod val="65000"/>
                    <a:lumOff val="35000"/>
                  </a:schemeClr>
                </a:solidFill>
              </a:rPr>
              <a:t> February 2021. </a:t>
            </a:r>
            <a:r>
              <a:rPr lang="en-US" sz="800" dirty="0">
                <a:solidFill>
                  <a:schemeClr val="tx1">
                    <a:lumMod val="65000"/>
                    <a:lumOff val="35000"/>
                  </a:schemeClr>
                </a:solidFill>
              </a:rPr>
              <a:t>*</a:t>
            </a:r>
            <a:r>
              <a:rPr lang="en-GB" sz="800" dirty="0">
                <a:solidFill>
                  <a:schemeClr val="tx1">
                    <a:lumMod val="65000"/>
                    <a:lumOff val="35000"/>
                  </a:schemeClr>
                </a:solidFill>
              </a:rPr>
              <a:t>The sample size was too small to allow analysis of individual ethnic groups.</a:t>
            </a:r>
          </a:p>
        </p:txBody>
      </p:sp>
      <p:sp>
        <p:nvSpPr>
          <p:cNvPr id="2" name="Slide Number Placeholder 1">
            <a:extLst>
              <a:ext uri="{FF2B5EF4-FFF2-40B4-BE49-F238E27FC236}">
                <a16:creationId xmlns:a16="http://schemas.microsoft.com/office/drawing/2014/main" id="{D751A87B-9BD9-4B62-8D67-5C709E3515EC}"/>
              </a:ext>
            </a:extLst>
          </p:cNvPr>
          <p:cNvSpPr>
            <a:spLocks noGrp="1"/>
          </p:cNvSpPr>
          <p:nvPr>
            <p:ph type="sldNum" sz="quarter" idx="11"/>
          </p:nvPr>
        </p:nvSpPr>
        <p:spPr/>
        <p:txBody>
          <a:bodyPr/>
          <a:lstStyle/>
          <a:p>
            <a:fld id="{2EABE287-61B3-43B4-9C32-8BB54FC1D647}" type="slidenum">
              <a:rPr lang="en-GB" smtClean="0"/>
              <a:pPr/>
              <a:t>7</a:t>
            </a:fld>
            <a:endParaRPr lang="en-GB" dirty="0"/>
          </a:p>
        </p:txBody>
      </p:sp>
    </p:spTree>
    <p:extLst>
      <p:ext uri="{BB962C8B-B14F-4D97-AF65-F5344CB8AC3E}">
        <p14:creationId xmlns:p14="http://schemas.microsoft.com/office/powerpoint/2010/main" val="1291727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19909" y="361575"/>
            <a:ext cx="3011836" cy="2052640"/>
          </a:xfrm>
        </p:spPr>
        <p:txBody>
          <a:bodyPr/>
          <a:lstStyle/>
          <a:p>
            <a:r>
              <a:rPr lang="en-GB" dirty="0">
                <a:solidFill>
                  <a:srgbClr val="EB652E"/>
                </a:solidFill>
              </a:rPr>
              <a:t>Around half of UK adults say they’re working class, while a third say they’re middle class </a:t>
            </a:r>
          </a:p>
        </p:txBody>
      </p:sp>
      <p:sp>
        <p:nvSpPr>
          <p:cNvPr id="4" name="TextBox 3">
            <a:extLst>
              <a:ext uri="{FF2B5EF4-FFF2-40B4-BE49-F238E27FC236}">
                <a16:creationId xmlns:a16="http://schemas.microsoft.com/office/drawing/2014/main" id="{121AE4A8-8898-4901-B5D9-DE5E88A78FBA}"/>
              </a:ext>
            </a:extLst>
          </p:cNvPr>
          <p:cNvSpPr txBox="1"/>
          <p:nvPr/>
        </p:nvSpPr>
        <p:spPr>
          <a:xfrm>
            <a:off x="511735" y="2763963"/>
            <a:ext cx="2957515" cy="2977251"/>
          </a:xfrm>
          <a:prstGeom prst="rect">
            <a:avLst/>
          </a:prstGeom>
          <a:noFill/>
        </p:spPr>
        <p:txBody>
          <a:bodyPr wrap="square" lIns="36000" tIns="36000" rIns="36000" bIns="36000" rtlCol="0">
            <a:noAutofit/>
          </a:bodyPr>
          <a:lstStyle/>
          <a:p>
            <a:r>
              <a:rPr lang="en-GB" sz="1200" dirty="0">
                <a:solidFill>
                  <a:schemeClr val="tx1">
                    <a:lumMod val="65000"/>
                    <a:lumOff val="35000"/>
                  </a:schemeClr>
                </a:solidFill>
              </a:rPr>
              <a:t>48% of UK adults think of themselves as working class. Those most likely to identify themselves as working class are aged 50 to 64 (54%), compared with 40% of 18 to 24 year olds. </a:t>
            </a:r>
          </a:p>
          <a:p>
            <a:endParaRPr lang="en-GB" sz="1200" dirty="0">
              <a:solidFill>
                <a:schemeClr val="tx1">
                  <a:lumMod val="65000"/>
                  <a:lumOff val="35000"/>
                </a:schemeClr>
              </a:solidFill>
            </a:endParaRPr>
          </a:p>
          <a:p>
            <a:r>
              <a:rPr lang="en-GB" sz="1200" dirty="0">
                <a:solidFill>
                  <a:schemeClr val="tx1">
                    <a:lumMod val="65000"/>
                    <a:lumOff val="35000"/>
                  </a:schemeClr>
                </a:solidFill>
              </a:rPr>
              <a:t>People over 65 are most likely to identify as middle class (43%) compared to the UK average of 36%.</a:t>
            </a:r>
          </a:p>
          <a:p>
            <a:endParaRPr lang="en-GB" sz="1200" dirty="0">
              <a:solidFill>
                <a:schemeClr val="tx1">
                  <a:lumMod val="65000"/>
                  <a:lumOff val="35000"/>
                </a:schemeClr>
              </a:solidFill>
            </a:endParaRPr>
          </a:p>
          <a:p>
            <a:r>
              <a:rPr lang="en-GB" sz="1200" dirty="0">
                <a:solidFill>
                  <a:schemeClr val="tx1">
                    <a:lumMod val="65000"/>
                    <a:lumOff val="35000"/>
                  </a:schemeClr>
                </a:solidFill>
              </a:rPr>
              <a:t>One in 10 (11%) of all respondents do not consider themselves to be any of these classes, while 5% ‘don’t know’.</a:t>
            </a:r>
          </a:p>
          <a:p>
            <a:endParaRPr lang="en-GB" sz="800" dirty="0">
              <a:solidFill>
                <a:schemeClr val="tx1">
                  <a:lumMod val="65000"/>
                  <a:lumOff val="35000"/>
                </a:schemeClr>
              </a:solidFill>
            </a:endParaRPr>
          </a:p>
        </p:txBody>
      </p:sp>
      <p:pic>
        <p:nvPicPr>
          <p:cNvPr id="132" name="Graphic 131" descr="Graphic showing that 48% of adults say they're working class, 36% say middle class, 0% say upper class, 11% say none of them, 5% say don't know.">
            <a:extLst>
              <a:ext uri="{FF2B5EF4-FFF2-40B4-BE49-F238E27FC236}">
                <a16:creationId xmlns:a16="http://schemas.microsoft.com/office/drawing/2014/main" id="{800C1CB8-CBC9-4399-96F5-2E8CBC449A3D}"/>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4908" y="443535"/>
            <a:ext cx="505486" cy="472181"/>
          </a:xfrm>
          <a:prstGeom prst="rect">
            <a:avLst/>
          </a:prstGeom>
        </p:spPr>
      </p:pic>
      <p:graphicFrame>
        <p:nvGraphicFramePr>
          <p:cNvPr id="247" name="Chart 246" descr="Bar charts show which classes various age groups associate themselves with. There are variations, for example 18 to 24 year olds are most likely to say they're middle class (42%) whereas 50 to 64 year olds are most likely to say they're working class (54%).">
            <a:extLst>
              <a:ext uri="{FF2B5EF4-FFF2-40B4-BE49-F238E27FC236}">
                <a16:creationId xmlns:a16="http://schemas.microsoft.com/office/drawing/2014/main" id="{376EAADD-C016-47EB-AD17-AFFC8F8B040E}"/>
              </a:ext>
            </a:extLst>
          </p:cNvPr>
          <p:cNvGraphicFramePr/>
          <p:nvPr>
            <p:extLst>
              <p:ext uri="{D42A27DB-BD31-4B8C-83A1-F6EECF244321}">
                <p14:modId xmlns:p14="http://schemas.microsoft.com/office/powerpoint/2010/main" val="3784318952"/>
              </p:ext>
            </p:extLst>
          </p:nvPr>
        </p:nvGraphicFramePr>
        <p:xfrm>
          <a:off x="39449" y="5157607"/>
          <a:ext cx="10582017" cy="1823697"/>
        </p:xfrm>
        <a:graphic>
          <a:graphicData uri="http://schemas.openxmlformats.org/drawingml/2006/chart">
            <c:chart xmlns:c="http://schemas.openxmlformats.org/drawingml/2006/chart" xmlns:r="http://schemas.openxmlformats.org/officeDocument/2006/relationships" r:id="rId5"/>
          </a:graphicData>
        </a:graphic>
      </p:graphicFrame>
      <p:sp>
        <p:nvSpPr>
          <p:cNvPr id="5" name="Rectangle 4" descr="Legend for the bar chart - each social class has a defined colour (eg red = working class). ">
            <a:extLst>
              <a:ext uri="{FF2B5EF4-FFF2-40B4-BE49-F238E27FC236}">
                <a16:creationId xmlns:a16="http://schemas.microsoft.com/office/drawing/2014/main" id="{8D60E592-D9E3-424A-BA68-D2424E93D6FD}"/>
              </a:ext>
            </a:extLst>
          </p:cNvPr>
          <p:cNvSpPr/>
          <p:nvPr/>
        </p:nvSpPr>
        <p:spPr>
          <a:xfrm>
            <a:off x="2431845" y="6710820"/>
            <a:ext cx="5866731" cy="203049"/>
          </a:xfrm>
          <a:prstGeom prst="rect">
            <a:avLst/>
          </a:prstGeom>
          <a:noFill/>
          <a:ln>
            <a:solidFill>
              <a:srgbClr val="EF3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C183D7F6-B498-43B3-948B-1728B52AA6E4}">
                <adec:decorative xmlns:adec="http://schemas.microsoft.com/office/drawing/2017/decorative" val="0"/>
              </a:ext>
            </a:extLst>
          </p:cNvPr>
          <p:cNvSpPr txBox="1"/>
          <p:nvPr/>
        </p:nvSpPr>
        <p:spPr>
          <a:xfrm>
            <a:off x="576739" y="7020764"/>
            <a:ext cx="9576941" cy="215444"/>
          </a:xfrm>
          <a:prstGeom prst="rect">
            <a:avLst/>
          </a:prstGeom>
        </p:spPr>
        <p:txBody>
          <a:bodyPr wrap="square" rtlCol="0" anchor="ctr" anchorCtr="0">
            <a:spAutoFit/>
          </a:bodyPr>
          <a:lstStyle/>
          <a:p>
            <a:r>
              <a:rPr lang="en-US" sz="800" dirty="0">
                <a:solidFill>
                  <a:schemeClr val="tx1">
                    <a:lumMod val="65000"/>
                    <a:lumOff val="35000"/>
                  </a:schemeClr>
                </a:solidFill>
              </a:rPr>
              <a:t>Sample Size: 4693 adults in UK (unweighted sample size by age: 18-24 n=369, 25-49 n=1878, 50-64 n=1166, 65+ n=1280). Fieldwork: 27</a:t>
            </a:r>
            <a:r>
              <a:rPr lang="en-US" sz="800" baseline="30000" dirty="0">
                <a:solidFill>
                  <a:schemeClr val="tx1">
                    <a:lumMod val="65000"/>
                    <a:lumOff val="35000"/>
                  </a:schemeClr>
                </a:solidFill>
              </a:rPr>
              <a:t>th</a:t>
            </a:r>
            <a:r>
              <a:rPr lang="en-US" sz="800" dirty="0">
                <a:solidFill>
                  <a:schemeClr val="tx1">
                    <a:lumMod val="65000"/>
                    <a:lumOff val="35000"/>
                  </a:schemeClr>
                </a:solidFill>
              </a:rPr>
              <a:t> January – 1</a:t>
            </a:r>
            <a:r>
              <a:rPr lang="en-US" sz="800" baseline="30000" dirty="0">
                <a:solidFill>
                  <a:schemeClr val="tx1">
                    <a:lumMod val="65000"/>
                    <a:lumOff val="35000"/>
                  </a:schemeClr>
                </a:solidFill>
              </a:rPr>
              <a:t>st</a:t>
            </a:r>
            <a:r>
              <a:rPr lang="en-US" sz="800" dirty="0">
                <a:solidFill>
                  <a:schemeClr val="tx1">
                    <a:lumMod val="65000"/>
                    <a:lumOff val="35000"/>
                  </a:schemeClr>
                </a:solidFill>
              </a:rPr>
              <a:t> February 2021</a:t>
            </a:r>
            <a:endParaRPr lang="en-GB" sz="800" dirty="0">
              <a:solidFill>
                <a:schemeClr val="tx1">
                  <a:lumMod val="65000"/>
                  <a:lumOff val="35000"/>
                </a:schemeClr>
              </a:solidFill>
            </a:endParaRPr>
          </a:p>
        </p:txBody>
      </p:sp>
      <p:sp>
        <p:nvSpPr>
          <p:cNvPr id="131" name="TextBox 130">
            <a:extLst>
              <a:ext uri="{FF2B5EF4-FFF2-40B4-BE49-F238E27FC236}">
                <a16:creationId xmlns:a16="http://schemas.microsoft.com/office/drawing/2014/main" id="{5091A831-B347-458E-B8BF-3FC96B26EEEA}"/>
              </a:ext>
              <a:ext uri="{C183D7F6-B498-43B3-948B-1728B52AA6E4}">
                <adec:decorative xmlns:adec="http://schemas.microsoft.com/office/drawing/2017/decorative" val="1"/>
              </a:ext>
            </a:extLst>
          </p:cNvPr>
          <p:cNvSpPr txBox="1"/>
          <p:nvPr/>
        </p:nvSpPr>
        <p:spPr>
          <a:xfrm>
            <a:off x="3839700" y="3808224"/>
            <a:ext cx="1287730" cy="274102"/>
          </a:xfrm>
          <a:prstGeom prst="rect">
            <a:avLst/>
          </a:prstGeom>
          <a:noFill/>
        </p:spPr>
        <p:txBody>
          <a:bodyPr wrap="square" rtlCol="0">
            <a:spAutoFit/>
          </a:bodyPr>
          <a:lstStyle/>
          <a:p>
            <a:pPr algn="ctr"/>
            <a:r>
              <a:rPr lang="en-GB" sz="1200" b="1" dirty="0">
                <a:solidFill>
                  <a:schemeClr val="tx1">
                    <a:lumMod val="65000"/>
                    <a:lumOff val="35000"/>
                  </a:schemeClr>
                </a:solidFill>
              </a:rPr>
              <a:t>None of these</a:t>
            </a:r>
          </a:p>
        </p:txBody>
      </p:sp>
      <p:pic>
        <p:nvPicPr>
          <p:cNvPr id="133" name="Graphic 132">
            <a:extLst>
              <a:ext uri="{FF2B5EF4-FFF2-40B4-BE49-F238E27FC236}">
                <a16:creationId xmlns:a16="http://schemas.microsoft.com/office/drawing/2014/main" id="{0E7B171F-2C02-4759-B9F9-74C2171A396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0423" y="915716"/>
            <a:ext cx="505486" cy="472181"/>
          </a:xfrm>
          <a:prstGeom prst="rect">
            <a:avLst/>
          </a:prstGeom>
        </p:spPr>
      </p:pic>
      <p:pic>
        <p:nvPicPr>
          <p:cNvPr id="134" name="Graphic 133">
            <a:extLst>
              <a:ext uri="{FF2B5EF4-FFF2-40B4-BE49-F238E27FC236}">
                <a16:creationId xmlns:a16="http://schemas.microsoft.com/office/drawing/2014/main" id="{CF80849A-510A-4856-B4E5-20814FA085E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9397" y="1387895"/>
            <a:ext cx="505486" cy="472181"/>
          </a:xfrm>
          <a:prstGeom prst="rect">
            <a:avLst/>
          </a:prstGeom>
        </p:spPr>
      </p:pic>
      <p:pic>
        <p:nvPicPr>
          <p:cNvPr id="135" name="Graphic 134">
            <a:extLst>
              <a:ext uri="{FF2B5EF4-FFF2-40B4-BE49-F238E27FC236}">
                <a16:creationId xmlns:a16="http://schemas.microsoft.com/office/drawing/2014/main" id="{3058F586-3052-438A-9405-365CDBD460D2}"/>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64908" y="2007224"/>
            <a:ext cx="505486" cy="472181"/>
          </a:xfrm>
          <a:prstGeom prst="rect">
            <a:avLst/>
          </a:prstGeom>
        </p:spPr>
      </p:pic>
      <p:pic>
        <p:nvPicPr>
          <p:cNvPr id="136" name="Graphic 135">
            <a:extLst>
              <a:ext uri="{FF2B5EF4-FFF2-40B4-BE49-F238E27FC236}">
                <a16:creationId xmlns:a16="http://schemas.microsoft.com/office/drawing/2014/main" id="{75405F65-E71A-48DD-A95E-D93FD62B3302}"/>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17723" y="3749936"/>
            <a:ext cx="505486" cy="472181"/>
          </a:xfrm>
          <a:prstGeom prst="rect">
            <a:avLst/>
          </a:prstGeom>
        </p:spPr>
      </p:pic>
      <p:pic>
        <p:nvPicPr>
          <p:cNvPr id="137" name="Graphic 136">
            <a:extLst>
              <a:ext uri="{FF2B5EF4-FFF2-40B4-BE49-F238E27FC236}">
                <a16:creationId xmlns:a16="http://schemas.microsoft.com/office/drawing/2014/main" id="{559E11DB-CC50-49F5-8E7E-48DB17D784F2}"/>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98937" y="4491706"/>
            <a:ext cx="505486" cy="472181"/>
          </a:xfrm>
          <a:prstGeom prst="rect">
            <a:avLst/>
          </a:prstGeom>
        </p:spPr>
      </p:pic>
      <p:pic>
        <p:nvPicPr>
          <p:cNvPr id="138" name="Graphic 137">
            <a:extLst>
              <a:ext uri="{FF2B5EF4-FFF2-40B4-BE49-F238E27FC236}">
                <a16:creationId xmlns:a16="http://schemas.microsoft.com/office/drawing/2014/main" id="{B73F9AB1-4F4C-47AA-9C4F-F429E0DC79C6}"/>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82452" y="3068726"/>
            <a:ext cx="505486" cy="472181"/>
          </a:xfrm>
          <a:prstGeom prst="rect">
            <a:avLst/>
          </a:prstGeom>
        </p:spPr>
      </p:pic>
      <p:sp>
        <p:nvSpPr>
          <p:cNvPr id="139" name="TextBox 138">
            <a:extLst>
              <a:ext uri="{FF2B5EF4-FFF2-40B4-BE49-F238E27FC236}">
                <a16:creationId xmlns:a16="http://schemas.microsoft.com/office/drawing/2014/main" id="{98EDC8AF-8AB2-4AF1-9082-040BE047F7AD}"/>
              </a:ext>
              <a:ext uri="{C183D7F6-B498-43B3-948B-1728B52AA6E4}">
                <adec:decorative xmlns:adec="http://schemas.microsoft.com/office/drawing/2017/decorative" val="1"/>
              </a:ext>
            </a:extLst>
          </p:cNvPr>
          <p:cNvSpPr txBox="1"/>
          <p:nvPr/>
        </p:nvSpPr>
        <p:spPr>
          <a:xfrm>
            <a:off x="3812268" y="966946"/>
            <a:ext cx="1379503" cy="274102"/>
          </a:xfrm>
          <a:prstGeom prst="rect">
            <a:avLst/>
          </a:prstGeom>
          <a:noFill/>
        </p:spPr>
        <p:txBody>
          <a:bodyPr wrap="square" rtlCol="0">
            <a:spAutoFit/>
          </a:bodyPr>
          <a:lstStyle/>
          <a:p>
            <a:pPr algn="ctr"/>
            <a:r>
              <a:rPr lang="en-GB" sz="1200" b="1" dirty="0">
                <a:solidFill>
                  <a:schemeClr val="tx1">
                    <a:lumMod val="65000"/>
                    <a:lumOff val="35000"/>
                  </a:schemeClr>
                </a:solidFill>
              </a:rPr>
              <a:t>Working class</a:t>
            </a:r>
          </a:p>
        </p:txBody>
      </p:sp>
      <p:sp>
        <p:nvSpPr>
          <p:cNvPr id="140" name="TextBox 139">
            <a:extLst>
              <a:ext uri="{FF2B5EF4-FFF2-40B4-BE49-F238E27FC236}">
                <a16:creationId xmlns:a16="http://schemas.microsoft.com/office/drawing/2014/main" id="{727F571C-A4D0-44CA-BB69-278704D32365}"/>
              </a:ext>
              <a:ext uri="{C183D7F6-B498-43B3-948B-1728B52AA6E4}">
                <adec:decorative xmlns:adec="http://schemas.microsoft.com/office/drawing/2017/decorative" val="1"/>
              </a:ext>
            </a:extLst>
          </p:cNvPr>
          <p:cNvSpPr txBox="1"/>
          <p:nvPr/>
        </p:nvSpPr>
        <p:spPr>
          <a:xfrm>
            <a:off x="3802437" y="2341899"/>
            <a:ext cx="1311255" cy="274102"/>
          </a:xfrm>
          <a:prstGeom prst="rect">
            <a:avLst/>
          </a:prstGeom>
          <a:noFill/>
        </p:spPr>
        <p:txBody>
          <a:bodyPr wrap="square" rtlCol="0">
            <a:spAutoFit/>
          </a:bodyPr>
          <a:lstStyle/>
          <a:p>
            <a:pPr algn="ctr"/>
            <a:r>
              <a:rPr lang="en-GB" sz="1200" b="1" dirty="0">
                <a:solidFill>
                  <a:schemeClr val="tx1">
                    <a:lumMod val="65000"/>
                    <a:lumOff val="35000"/>
                  </a:schemeClr>
                </a:solidFill>
              </a:rPr>
              <a:t>Middle class</a:t>
            </a:r>
          </a:p>
        </p:txBody>
      </p:sp>
      <p:sp>
        <p:nvSpPr>
          <p:cNvPr id="141" name="TextBox 140">
            <a:extLst>
              <a:ext uri="{FF2B5EF4-FFF2-40B4-BE49-F238E27FC236}">
                <a16:creationId xmlns:a16="http://schemas.microsoft.com/office/drawing/2014/main" id="{4FBDA481-AA21-4F87-9D38-DE3462484FB1}"/>
              </a:ext>
              <a:ext uri="{C183D7F6-B498-43B3-948B-1728B52AA6E4}">
                <adec:decorative xmlns:adec="http://schemas.microsoft.com/office/drawing/2017/decorative" val="1"/>
              </a:ext>
            </a:extLst>
          </p:cNvPr>
          <p:cNvSpPr txBox="1"/>
          <p:nvPr/>
        </p:nvSpPr>
        <p:spPr>
          <a:xfrm>
            <a:off x="3895630" y="4590745"/>
            <a:ext cx="1031388" cy="274102"/>
          </a:xfrm>
          <a:prstGeom prst="rect">
            <a:avLst/>
          </a:prstGeom>
          <a:noFill/>
        </p:spPr>
        <p:txBody>
          <a:bodyPr wrap="square" rtlCol="0">
            <a:spAutoFit/>
          </a:bodyPr>
          <a:lstStyle/>
          <a:p>
            <a:pPr algn="ctr"/>
            <a:r>
              <a:rPr lang="en-GB" sz="1200" b="1" dirty="0">
                <a:solidFill>
                  <a:schemeClr val="tx1">
                    <a:lumMod val="65000"/>
                    <a:lumOff val="35000"/>
                  </a:schemeClr>
                </a:solidFill>
              </a:rPr>
              <a:t>Don’t know</a:t>
            </a:r>
          </a:p>
        </p:txBody>
      </p:sp>
      <p:sp>
        <p:nvSpPr>
          <p:cNvPr id="145" name="TextBox 144">
            <a:extLst>
              <a:ext uri="{FF2B5EF4-FFF2-40B4-BE49-F238E27FC236}">
                <a16:creationId xmlns:a16="http://schemas.microsoft.com/office/drawing/2014/main" id="{DC77122E-5107-4D69-84CF-A0388CA6FE34}"/>
              </a:ext>
              <a:ext uri="{C183D7F6-B498-43B3-948B-1728B52AA6E4}">
                <adec:decorative xmlns:adec="http://schemas.microsoft.com/office/drawing/2017/decorative" val="1"/>
              </a:ext>
            </a:extLst>
          </p:cNvPr>
          <p:cNvSpPr txBox="1"/>
          <p:nvPr/>
        </p:nvSpPr>
        <p:spPr>
          <a:xfrm>
            <a:off x="3754201" y="3151113"/>
            <a:ext cx="1287729" cy="274102"/>
          </a:xfrm>
          <a:prstGeom prst="rect">
            <a:avLst/>
          </a:prstGeom>
          <a:noFill/>
        </p:spPr>
        <p:txBody>
          <a:bodyPr wrap="square" rtlCol="0">
            <a:spAutoFit/>
          </a:bodyPr>
          <a:lstStyle/>
          <a:p>
            <a:pPr algn="ctr"/>
            <a:r>
              <a:rPr lang="en-GB" sz="1200" b="1" dirty="0">
                <a:solidFill>
                  <a:schemeClr val="tx1">
                    <a:lumMod val="65000"/>
                    <a:lumOff val="35000"/>
                  </a:schemeClr>
                </a:solidFill>
              </a:rPr>
              <a:t>Upper class</a:t>
            </a:r>
          </a:p>
        </p:txBody>
      </p:sp>
      <p:pic>
        <p:nvPicPr>
          <p:cNvPr id="146" name="Graphic 145">
            <a:extLst>
              <a:ext uri="{FF2B5EF4-FFF2-40B4-BE49-F238E27FC236}">
                <a16:creationId xmlns:a16="http://schemas.microsoft.com/office/drawing/2014/main" id="{10E7E118-C82A-4713-B164-C1AB37FD35A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2139" y="443535"/>
            <a:ext cx="505486" cy="472181"/>
          </a:xfrm>
          <a:prstGeom prst="rect">
            <a:avLst/>
          </a:prstGeom>
        </p:spPr>
      </p:pic>
      <p:pic>
        <p:nvPicPr>
          <p:cNvPr id="148" name="Graphic 147">
            <a:extLst>
              <a:ext uri="{FF2B5EF4-FFF2-40B4-BE49-F238E27FC236}">
                <a16:creationId xmlns:a16="http://schemas.microsoft.com/office/drawing/2014/main" id="{6179C611-BD5F-4282-AE0D-F6F5A233D4E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70396" y="443535"/>
            <a:ext cx="505486" cy="472181"/>
          </a:xfrm>
          <a:prstGeom prst="rect">
            <a:avLst/>
          </a:prstGeom>
        </p:spPr>
      </p:pic>
      <p:pic>
        <p:nvPicPr>
          <p:cNvPr id="149" name="Graphic 148">
            <a:extLst>
              <a:ext uri="{FF2B5EF4-FFF2-40B4-BE49-F238E27FC236}">
                <a16:creationId xmlns:a16="http://schemas.microsoft.com/office/drawing/2014/main" id="{6253E38C-43A2-441A-844F-5E701115137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7626" y="443535"/>
            <a:ext cx="505486" cy="472181"/>
          </a:xfrm>
          <a:prstGeom prst="rect">
            <a:avLst/>
          </a:prstGeom>
        </p:spPr>
      </p:pic>
      <p:pic>
        <p:nvPicPr>
          <p:cNvPr id="150" name="Graphic 149">
            <a:extLst>
              <a:ext uri="{FF2B5EF4-FFF2-40B4-BE49-F238E27FC236}">
                <a16:creationId xmlns:a16="http://schemas.microsoft.com/office/drawing/2014/main" id="{97011C9C-28EE-4814-AF58-2BCC8A1BC40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78874" y="443535"/>
            <a:ext cx="505486" cy="472181"/>
          </a:xfrm>
          <a:prstGeom prst="rect">
            <a:avLst/>
          </a:prstGeom>
        </p:spPr>
      </p:pic>
      <p:pic>
        <p:nvPicPr>
          <p:cNvPr id="152" name="Graphic 151">
            <a:extLst>
              <a:ext uri="{FF2B5EF4-FFF2-40B4-BE49-F238E27FC236}">
                <a16:creationId xmlns:a16="http://schemas.microsoft.com/office/drawing/2014/main" id="{2F50C3F7-6FEF-4E86-B694-F6548C70347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6105" y="443535"/>
            <a:ext cx="505486" cy="472181"/>
          </a:xfrm>
          <a:prstGeom prst="rect">
            <a:avLst/>
          </a:prstGeom>
        </p:spPr>
      </p:pic>
      <p:pic>
        <p:nvPicPr>
          <p:cNvPr id="153" name="Graphic 152">
            <a:extLst>
              <a:ext uri="{FF2B5EF4-FFF2-40B4-BE49-F238E27FC236}">
                <a16:creationId xmlns:a16="http://schemas.microsoft.com/office/drawing/2014/main" id="{0BA7077A-34DF-44CD-B6B3-8AEFA1E7DC5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84362" y="443535"/>
            <a:ext cx="505486" cy="472181"/>
          </a:xfrm>
          <a:prstGeom prst="rect">
            <a:avLst/>
          </a:prstGeom>
        </p:spPr>
      </p:pic>
      <p:pic>
        <p:nvPicPr>
          <p:cNvPr id="154" name="Graphic 153">
            <a:extLst>
              <a:ext uri="{FF2B5EF4-FFF2-40B4-BE49-F238E27FC236}">
                <a16:creationId xmlns:a16="http://schemas.microsoft.com/office/drawing/2014/main" id="{4C88E3F4-9864-46CB-B8FB-09A11C31BAF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41591" y="443535"/>
            <a:ext cx="505486" cy="472181"/>
          </a:xfrm>
          <a:prstGeom prst="rect">
            <a:avLst/>
          </a:prstGeom>
        </p:spPr>
      </p:pic>
      <p:pic>
        <p:nvPicPr>
          <p:cNvPr id="155" name="Graphic 154">
            <a:extLst>
              <a:ext uri="{FF2B5EF4-FFF2-40B4-BE49-F238E27FC236}">
                <a16:creationId xmlns:a16="http://schemas.microsoft.com/office/drawing/2014/main" id="{472037C6-7666-413F-9F3F-F709F52F77A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17652" y="915716"/>
            <a:ext cx="505486" cy="472181"/>
          </a:xfrm>
          <a:prstGeom prst="rect">
            <a:avLst/>
          </a:prstGeom>
        </p:spPr>
      </p:pic>
      <p:pic>
        <p:nvPicPr>
          <p:cNvPr id="156" name="Graphic 155">
            <a:extLst>
              <a:ext uri="{FF2B5EF4-FFF2-40B4-BE49-F238E27FC236}">
                <a16:creationId xmlns:a16="http://schemas.microsoft.com/office/drawing/2014/main" id="{95C005DF-A2C1-4D9D-A001-CB85DA0811B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65908" y="915716"/>
            <a:ext cx="505486" cy="472181"/>
          </a:xfrm>
          <a:prstGeom prst="rect">
            <a:avLst/>
          </a:prstGeom>
        </p:spPr>
      </p:pic>
      <p:pic>
        <p:nvPicPr>
          <p:cNvPr id="157" name="Graphic 156">
            <a:extLst>
              <a:ext uri="{FF2B5EF4-FFF2-40B4-BE49-F238E27FC236}">
                <a16:creationId xmlns:a16="http://schemas.microsoft.com/office/drawing/2014/main" id="{FBD1D911-3135-49AB-8752-593324017FD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3139" y="915716"/>
            <a:ext cx="505486" cy="472181"/>
          </a:xfrm>
          <a:prstGeom prst="rect">
            <a:avLst/>
          </a:prstGeom>
        </p:spPr>
      </p:pic>
      <p:pic>
        <p:nvPicPr>
          <p:cNvPr id="158" name="Graphic 157">
            <a:extLst>
              <a:ext uri="{FF2B5EF4-FFF2-40B4-BE49-F238E27FC236}">
                <a16:creationId xmlns:a16="http://schemas.microsoft.com/office/drawing/2014/main" id="{AD8D880F-F225-46D6-9254-63D943BAB29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74388" y="915716"/>
            <a:ext cx="505486" cy="472181"/>
          </a:xfrm>
          <a:prstGeom prst="rect">
            <a:avLst/>
          </a:prstGeom>
        </p:spPr>
      </p:pic>
      <p:pic>
        <p:nvPicPr>
          <p:cNvPr id="159" name="Graphic 158">
            <a:extLst>
              <a:ext uri="{FF2B5EF4-FFF2-40B4-BE49-F238E27FC236}">
                <a16:creationId xmlns:a16="http://schemas.microsoft.com/office/drawing/2014/main" id="{5098093C-FBE4-4B3E-B070-472C378843B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1618" y="915716"/>
            <a:ext cx="505486" cy="472181"/>
          </a:xfrm>
          <a:prstGeom prst="rect">
            <a:avLst/>
          </a:prstGeom>
        </p:spPr>
      </p:pic>
      <p:pic>
        <p:nvPicPr>
          <p:cNvPr id="160" name="Graphic 159">
            <a:extLst>
              <a:ext uri="{FF2B5EF4-FFF2-40B4-BE49-F238E27FC236}">
                <a16:creationId xmlns:a16="http://schemas.microsoft.com/office/drawing/2014/main" id="{E8918FBA-FB41-4C8C-9348-5C7B006BBDE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79875" y="915716"/>
            <a:ext cx="505486" cy="472181"/>
          </a:xfrm>
          <a:prstGeom prst="rect">
            <a:avLst/>
          </a:prstGeom>
        </p:spPr>
      </p:pic>
      <p:pic>
        <p:nvPicPr>
          <p:cNvPr id="161" name="Graphic 160">
            <a:extLst>
              <a:ext uri="{FF2B5EF4-FFF2-40B4-BE49-F238E27FC236}">
                <a16:creationId xmlns:a16="http://schemas.microsoft.com/office/drawing/2014/main" id="{C8B35283-DAFD-4107-88B4-CDAEC60108B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37105" y="915716"/>
            <a:ext cx="505486" cy="472181"/>
          </a:xfrm>
          <a:prstGeom prst="rect">
            <a:avLst/>
          </a:prstGeom>
        </p:spPr>
      </p:pic>
      <p:pic>
        <p:nvPicPr>
          <p:cNvPr id="162" name="Graphic 161">
            <a:extLst>
              <a:ext uri="{FF2B5EF4-FFF2-40B4-BE49-F238E27FC236}">
                <a16:creationId xmlns:a16="http://schemas.microsoft.com/office/drawing/2014/main" id="{9E50ED54-4BBB-4A25-86E5-751FB708695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6625" y="1387895"/>
            <a:ext cx="505486" cy="472181"/>
          </a:xfrm>
          <a:prstGeom prst="rect">
            <a:avLst/>
          </a:prstGeom>
        </p:spPr>
      </p:pic>
      <p:pic>
        <p:nvPicPr>
          <p:cNvPr id="163" name="Graphic 162">
            <a:extLst>
              <a:ext uri="{FF2B5EF4-FFF2-40B4-BE49-F238E27FC236}">
                <a16:creationId xmlns:a16="http://schemas.microsoft.com/office/drawing/2014/main" id="{02F24F5C-57E6-4F91-94D1-A7DE838F2E5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74883" y="1387895"/>
            <a:ext cx="505486" cy="472181"/>
          </a:xfrm>
          <a:prstGeom prst="rect">
            <a:avLst/>
          </a:prstGeom>
        </p:spPr>
      </p:pic>
      <p:pic>
        <p:nvPicPr>
          <p:cNvPr id="164" name="Graphic 163">
            <a:extLst>
              <a:ext uri="{FF2B5EF4-FFF2-40B4-BE49-F238E27FC236}">
                <a16:creationId xmlns:a16="http://schemas.microsoft.com/office/drawing/2014/main" id="{7CBE9D07-CEF2-4627-A687-772D8EF4F02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2113" y="1387895"/>
            <a:ext cx="505486" cy="472181"/>
          </a:xfrm>
          <a:prstGeom prst="rect">
            <a:avLst/>
          </a:prstGeom>
        </p:spPr>
      </p:pic>
      <p:pic>
        <p:nvPicPr>
          <p:cNvPr id="165" name="Graphic 164">
            <a:extLst>
              <a:ext uri="{FF2B5EF4-FFF2-40B4-BE49-F238E27FC236}">
                <a16:creationId xmlns:a16="http://schemas.microsoft.com/office/drawing/2014/main" id="{7403A6F3-9340-494E-9FC6-A5A3A0A3984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83362" y="1387895"/>
            <a:ext cx="505486" cy="472181"/>
          </a:xfrm>
          <a:prstGeom prst="rect">
            <a:avLst/>
          </a:prstGeom>
        </p:spPr>
      </p:pic>
      <p:pic>
        <p:nvPicPr>
          <p:cNvPr id="166" name="Graphic 165">
            <a:extLst>
              <a:ext uri="{FF2B5EF4-FFF2-40B4-BE49-F238E27FC236}">
                <a16:creationId xmlns:a16="http://schemas.microsoft.com/office/drawing/2014/main" id="{C9E21FDE-DA98-4B57-AE25-5A6800FEFB4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0592" y="1387895"/>
            <a:ext cx="505486" cy="472181"/>
          </a:xfrm>
          <a:prstGeom prst="rect">
            <a:avLst/>
          </a:prstGeom>
        </p:spPr>
      </p:pic>
      <p:pic>
        <p:nvPicPr>
          <p:cNvPr id="167" name="Graphic 166">
            <a:extLst>
              <a:ext uri="{FF2B5EF4-FFF2-40B4-BE49-F238E27FC236}">
                <a16:creationId xmlns:a16="http://schemas.microsoft.com/office/drawing/2014/main" id="{EA87A688-6288-4DC6-999C-FB5FF53A046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88849" y="1387895"/>
            <a:ext cx="505486" cy="472181"/>
          </a:xfrm>
          <a:prstGeom prst="rect">
            <a:avLst/>
          </a:prstGeom>
        </p:spPr>
      </p:pic>
      <p:pic>
        <p:nvPicPr>
          <p:cNvPr id="168" name="Graphic 167">
            <a:extLst>
              <a:ext uri="{FF2B5EF4-FFF2-40B4-BE49-F238E27FC236}">
                <a16:creationId xmlns:a16="http://schemas.microsoft.com/office/drawing/2014/main" id="{2122BA73-A1EE-4D12-B072-78C3F2FC353F}"/>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45571" y="2479404"/>
            <a:ext cx="505486" cy="472181"/>
          </a:xfrm>
          <a:prstGeom prst="rect">
            <a:avLst/>
          </a:prstGeom>
        </p:spPr>
      </p:pic>
      <p:pic>
        <p:nvPicPr>
          <p:cNvPr id="169" name="Graphic 168">
            <a:extLst>
              <a:ext uri="{FF2B5EF4-FFF2-40B4-BE49-F238E27FC236}">
                <a16:creationId xmlns:a16="http://schemas.microsoft.com/office/drawing/2014/main" id="{7596C7F4-F2E4-43F4-AF3F-3E5363AA8B0F}"/>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22139" y="2007224"/>
            <a:ext cx="505486" cy="472181"/>
          </a:xfrm>
          <a:prstGeom prst="rect">
            <a:avLst/>
          </a:prstGeom>
        </p:spPr>
      </p:pic>
      <p:pic>
        <p:nvPicPr>
          <p:cNvPr id="170" name="Graphic 169">
            <a:extLst>
              <a:ext uri="{FF2B5EF4-FFF2-40B4-BE49-F238E27FC236}">
                <a16:creationId xmlns:a16="http://schemas.microsoft.com/office/drawing/2014/main" id="{E528A35D-B357-4F95-A16C-3F97BFD246B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70396" y="2007224"/>
            <a:ext cx="505486" cy="472181"/>
          </a:xfrm>
          <a:prstGeom prst="rect">
            <a:avLst/>
          </a:prstGeom>
        </p:spPr>
      </p:pic>
      <p:pic>
        <p:nvPicPr>
          <p:cNvPr id="171" name="Graphic 170">
            <a:extLst>
              <a:ext uri="{FF2B5EF4-FFF2-40B4-BE49-F238E27FC236}">
                <a16:creationId xmlns:a16="http://schemas.microsoft.com/office/drawing/2014/main" id="{65AA7434-3A69-49B8-A627-C5C96FE3C8CD}"/>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27626" y="2007224"/>
            <a:ext cx="505486" cy="472181"/>
          </a:xfrm>
          <a:prstGeom prst="rect">
            <a:avLst/>
          </a:prstGeom>
        </p:spPr>
      </p:pic>
      <p:pic>
        <p:nvPicPr>
          <p:cNvPr id="172" name="Graphic 171">
            <a:extLst>
              <a:ext uri="{FF2B5EF4-FFF2-40B4-BE49-F238E27FC236}">
                <a16:creationId xmlns:a16="http://schemas.microsoft.com/office/drawing/2014/main" id="{034FC026-4809-44A6-88EA-71820BA697D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78874" y="2007224"/>
            <a:ext cx="505486" cy="472181"/>
          </a:xfrm>
          <a:prstGeom prst="rect">
            <a:avLst/>
          </a:prstGeom>
        </p:spPr>
      </p:pic>
      <p:pic>
        <p:nvPicPr>
          <p:cNvPr id="173" name="Graphic 172">
            <a:extLst>
              <a:ext uri="{FF2B5EF4-FFF2-40B4-BE49-F238E27FC236}">
                <a16:creationId xmlns:a16="http://schemas.microsoft.com/office/drawing/2014/main" id="{0BC57F1C-BD36-41E1-8FB8-744E76EECEC0}"/>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36105" y="2007224"/>
            <a:ext cx="505486" cy="472181"/>
          </a:xfrm>
          <a:prstGeom prst="rect">
            <a:avLst/>
          </a:prstGeom>
        </p:spPr>
      </p:pic>
      <p:pic>
        <p:nvPicPr>
          <p:cNvPr id="174" name="Graphic 173">
            <a:extLst>
              <a:ext uri="{FF2B5EF4-FFF2-40B4-BE49-F238E27FC236}">
                <a16:creationId xmlns:a16="http://schemas.microsoft.com/office/drawing/2014/main" id="{23D394FE-BC8A-4F16-B1E7-731743E48EFB}"/>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84362" y="2007224"/>
            <a:ext cx="505486" cy="472181"/>
          </a:xfrm>
          <a:prstGeom prst="rect">
            <a:avLst/>
          </a:prstGeom>
        </p:spPr>
      </p:pic>
      <p:pic>
        <p:nvPicPr>
          <p:cNvPr id="175" name="Graphic 174">
            <a:extLst>
              <a:ext uri="{FF2B5EF4-FFF2-40B4-BE49-F238E27FC236}">
                <a16:creationId xmlns:a16="http://schemas.microsoft.com/office/drawing/2014/main" id="{93F65AB1-58B9-4ABC-B606-C97AB023BA7D}"/>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41591" y="2007224"/>
            <a:ext cx="505486" cy="472181"/>
          </a:xfrm>
          <a:prstGeom prst="rect">
            <a:avLst/>
          </a:prstGeom>
        </p:spPr>
      </p:pic>
      <p:pic>
        <p:nvPicPr>
          <p:cNvPr id="176" name="Graphic 175">
            <a:extLst>
              <a:ext uri="{FF2B5EF4-FFF2-40B4-BE49-F238E27FC236}">
                <a16:creationId xmlns:a16="http://schemas.microsoft.com/office/drawing/2014/main" id="{D123380C-2198-40C5-96B6-F0143B42C0F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98823" y="443535"/>
            <a:ext cx="505486" cy="472181"/>
          </a:xfrm>
          <a:prstGeom prst="rect">
            <a:avLst/>
          </a:prstGeom>
        </p:spPr>
      </p:pic>
      <p:pic>
        <p:nvPicPr>
          <p:cNvPr id="177" name="Graphic 176">
            <a:extLst>
              <a:ext uri="{FF2B5EF4-FFF2-40B4-BE49-F238E27FC236}">
                <a16:creationId xmlns:a16="http://schemas.microsoft.com/office/drawing/2014/main" id="{E532873A-8C5A-47DA-A90A-C9CFFB31ADF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56052" y="443535"/>
            <a:ext cx="505486" cy="472181"/>
          </a:xfrm>
          <a:prstGeom prst="rect">
            <a:avLst/>
          </a:prstGeom>
        </p:spPr>
      </p:pic>
      <p:pic>
        <p:nvPicPr>
          <p:cNvPr id="178" name="Graphic 177">
            <a:extLst>
              <a:ext uri="{FF2B5EF4-FFF2-40B4-BE49-F238E27FC236}">
                <a16:creationId xmlns:a16="http://schemas.microsoft.com/office/drawing/2014/main" id="{F078FB4D-5F4C-4D09-8B61-074638E2142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94336" y="915716"/>
            <a:ext cx="505486" cy="472181"/>
          </a:xfrm>
          <a:prstGeom prst="rect">
            <a:avLst/>
          </a:prstGeom>
        </p:spPr>
      </p:pic>
      <p:pic>
        <p:nvPicPr>
          <p:cNvPr id="179" name="Graphic 178">
            <a:extLst>
              <a:ext uri="{FF2B5EF4-FFF2-40B4-BE49-F238E27FC236}">
                <a16:creationId xmlns:a16="http://schemas.microsoft.com/office/drawing/2014/main" id="{54C0A4AF-89F8-4CA6-944D-B8289C0B0E9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51566" y="915716"/>
            <a:ext cx="505486" cy="472181"/>
          </a:xfrm>
          <a:prstGeom prst="rect">
            <a:avLst/>
          </a:prstGeom>
        </p:spPr>
      </p:pic>
      <p:pic>
        <p:nvPicPr>
          <p:cNvPr id="180" name="Graphic 179">
            <a:extLst>
              <a:ext uri="{FF2B5EF4-FFF2-40B4-BE49-F238E27FC236}">
                <a16:creationId xmlns:a16="http://schemas.microsoft.com/office/drawing/2014/main" id="{4A6523FC-F3D0-4FA4-9B04-CA6F2F48A96F}"/>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02801" y="2479404"/>
            <a:ext cx="505486" cy="472181"/>
          </a:xfrm>
          <a:prstGeom prst="rect">
            <a:avLst/>
          </a:prstGeom>
        </p:spPr>
      </p:pic>
      <p:pic>
        <p:nvPicPr>
          <p:cNvPr id="181" name="Graphic 180">
            <a:extLst>
              <a:ext uri="{FF2B5EF4-FFF2-40B4-BE49-F238E27FC236}">
                <a16:creationId xmlns:a16="http://schemas.microsoft.com/office/drawing/2014/main" id="{137F4ECB-1F5B-4875-99D9-BE1AB5A9D75B}"/>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60033" y="2479404"/>
            <a:ext cx="505486" cy="472181"/>
          </a:xfrm>
          <a:prstGeom prst="rect">
            <a:avLst/>
          </a:prstGeom>
        </p:spPr>
      </p:pic>
      <p:pic>
        <p:nvPicPr>
          <p:cNvPr id="182" name="Graphic 181">
            <a:extLst>
              <a:ext uri="{FF2B5EF4-FFF2-40B4-BE49-F238E27FC236}">
                <a16:creationId xmlns:a16="http://schemas.microsoft.com/office/drawing/2014/main" id="{25BC6655-5659-408B-8E1E-877BCA388E80}"/>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98823" y="2007224"/>
            <a:ext cx="505486" cy="472181"/>
          </a:xfrm>
          <a:prstGeom prst="rect">
            <a:avLst/>
          </a:prstGeom>
        </p:spPr>
      </p:pic>
      <p:pic>
        <p:nvPicPr>
          <p:cNvPr id="183" name="Graphic 182">
            <a:extLst>
              <a:ext uri="{FF2B5EF4-FFF2-40B4-BE49-F238E27FC236}">
                <a16:creationId xmlns:a16="http://schemas.microsoft.com/office/drawing/2014/main" id="{C0DD6366-5AB9-4DFD-8CF4-3A9CBB24C880}"/>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56052" y="2007224"/>
            <a:ext cx="505486" cy="472181"/>
          </a:xfrm>
          <a:prstGeom prst="rect">
            <a:avLst/>
          </a:prstGeom>
        </p:spPr>
      </p:pic>
      <p:pic>
        <p:nvPicPr>
          <p:cNvPr id="184" name="Graphic 183">
            <a:extLst>
              <a:ext uri="{FF2B5EF4-FFF2-40B4-BE49-F238E27FC236}">
                <a16:creationId xmlns:a16="http://schemas.microsoft.com/office/drawing/2014/main" id="{DA155FF7-3772-4C60-A3E1-207F0E47AD3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73882" y="2479404"/>
            <a:ext cx="505486" cy="472181"/>
          </a:xfrm>
          <a:prstGeom prst="rect">
            <a:avLst/>
          </a:prstGeom>
        </p:spPr>
      </p:pic>
      <p:pic>
        <p:nvPicPr>
          <p:cNvPr id="185" name="Graphic 184">
            <a:extLst>
              <a:ext uri="{FF2B5EF4-FFF2-40B4-BE49-F238E27FC236}">
                <a16:creationId xmlns:a16="http://schemas.microsoft.com/office/drawing/2014/main" id="{1148DF00-7002-4783-8504-1C16EE7741F5}"/>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31112" y="2479404"/>
            <a:ext cx="505486" cy="472181"/>
          </a:xfrm>
          <a:prstGeom prst="rect">
            <a:avLst/>
          </a:prstGeom>
        </p:spPr>
      </p:pic>
      <p:pic>
        <p:nvPicPr>
          <p:cNvPr id="186" name="Graphic 185">
            <a:extLst>
              <a:ext uri="{FF2B5EF4-FFF2-40B4-BE49-F238E27FC236}">
                <a16:creationId xmlns:a16="http://schemas.microsoft.com/office/drawing/2014/main" id="{7A1F4CC3-7FD2-4B85-A733-5A2D86C9D7DA}"/>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79368" y="2479404"/>
            <a:ext cx="505486" cy="472181"/>
          </a:xfrm>
          <a:prstGeom prst="rect">
            <a:avLst/>
          </a:prstGeom>
        </p:spPr>
      </p:pic>
      <p:pic>
        <p:nvPicPr>
          <p:cNvPr id="188" name="Graphic 187">
            <a:extLst>
              <a:ext uri="{FF2B5EF4-FFF2-40B4-BE49-F238E27FC236}">
                <a16:creationId xmlns:a16="http://schemas.microsoft.com/office/drawing/2014/main" id="{0DCCE7D2-4B54-45F5-96C6-3BA409A6E729}"/>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52518" y="3736965"/>
            <a:ext cx="505486" cy="472181"/>
          </a:xfrm>
          <a:prstGeom prst="rect">
            <a:avLst/>
          </a:prstGeom>
        </p:spPr>
      </p:pic>
      <p:pic>
        <p:nvPicPr>
          <p:cNvPr id="189" name="Graphic 188">
            <a:extLst>
              <a:ext uri="{FF2B5EF4-FFF2-40B4-BE49-F238E27FC236}">
                <a16:creationId xmlns:a16="http://schemas.microsoft.com/office/drawing/2014/main" id="{D9B231EE-4E37-4585-9426-505158C0E8AE}"/>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23209" y="3749936"/>
            <a:ext cx="505486" cy="472181"/>
          </a:xfrm>
          <a:prstGeom prst="rect">
            <a:avLst/>
          </a:prstGeom>
        </p:spPr>
      </p:pic>
      <p:pic>
        <p:nvPicPr>
          <p:cNvPr id="190" name="Graphic 189">
            <a:extLst>
              <a:ext uri="{FF2B5EF4-FFF2-40B4-BE49-F238E27FC236}">
                <a16:creationId xmlns:a16="http://schemas.microsoft.com/office/drawing/2014/main" id="{76132327-A8F0-42B9-81AD-C73452BB7CA0}"/>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80440" y="3749936"/>
            <a:ext cx="505486" cy="472181"/>
          </a:xfrm>
          <a:prstGeom prst="rect">
            <a:avLst/>
          </a:prstGeom>
        </p:spPr>
      </p:pic>
      <p:pic>
        <p:nvPicPr>
          <p:cNvPr id="191" name="Graphic 190">
            <a:extLst>
              <a:ext uri="{FF2B5EF4-FFF2-40B4-BE49-F238E27FC236}">
                <a16:creationId xmlns:a16="http://schemas.microsoft.com/office/drawing/2014/main" id="{94A89B20-B382-461A-A323-F076F63589F7}"/>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37672" y="3749936"/>
            <a:ext cx="505486" cy="472181"/>
          </a:xfrm>
          <a:prstGeom prst="rect">
            <a:avLst/>
          </a:prstGeom>
        </p:spPr>
      </p:pic>
      <p:pic>
        <p:nvPicPr>
          <p:cNvPr id="192" name="Graphic 191">
            <a:extLst>
              <a:ext uri="{FF2B5EF4-FFF2-40B4-BE49-F238E27FC236}">
                <a16:creationId xmlns:a16="http://schemas.microsoft.com/office/drawing/2014/main" id="{9FAF033E-EA6A-4844-850F-8B2B6C8CFF2E}"/>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94902" y="3749936"/>
            <a:ext cx="505486" cy="472181"/>
          </a:xfrm>
          <a:prstGeom prst="rect">
            <a:avLst/>
          </a:prstGeom>
        </p:spPr>
      </p:pic>
      <p:pic>
        <p:nvPicPr>
          <p:cNvPr id="193" name="Graphic 192">
            <a:extLst>
              <a:ext uri="{FF2B5EF4-FFF2-40B4-BE49-F238E27FC236}">
                <a16:creationId xmlns:a16="http://schemas.microsoft.com/office/drawing/2014/main" id="{C237A95F-46DE-413B-B885-8C8EC4C30E9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17770" y="443535"/>
            <a:ext cx="505486" cy="472181"/>
          </a:xfrm>
          <a:prstGeom prst="rect">
            <a:avLst/>
          </a:prstGeom>
        </p:spPr>
      </p:pic>
      <p:pic>
        <p:nvPicPr>
          <p:cNvPr id="194" name="Graphic 193">
            <a:extLst>
              <a:ext uri="{FF2B5EF4-FFF2-40B4-BE49-F238E27FC236}">
                <a16:creationId xmlns:a16="http://schemas.microsoft.com/office/drawing/2014/main" id="{FA23881E-2D96-4FCD-80D8-EB02D5BC763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75003" y="443535"/>
            <a:ext cx="505486" cy="472181"/>
          </a:xfrm>
          <a:prstGeom prst="rect">
            <a:avLst/>
          </a:prstGeom>
        </p:spPr>
      </p:pic>
      <p:pic>
        <p:nvPicPr>
          <p:cNvPr id="195" name="Graphic 194">
            <a:extLst>
              <a:ext uri="{FF2B5EF4-FFF2-40B4-BE49-F238E27FC236}">
                <a16:creationId xmlns:a16="http://schemas.microsoft.com/office/drawing/2014/main" id="{DCE256CC-80BC-49DC-9CED-6526B99CA1B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3258" y="443535"/>
            <a:ext cx="505486" cy="472181"/>
          </a:xfrm>
          <a:prstGeom prst="rect">
            <a:avLst/>
          </a:prstGeom>
        </p:spPr>
      </p:pic>
      <p:pic>
        <p:nvPicPr>
          <p:cNvPr id="196" name="Graphic 195">
            <a:extLst>
              <a:ext uri="{FF2B5EF4-FFF2-40B4-BE49-F238E27FC236}">
                <a16:creationId xmlns:a16="http://schemas.microsoft.com/office/drawing/2014/main" id="{9570D6C9-23D5-426F-9EC3-A1D9928A39D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80489" y="443535"/>
            <a:ext cx="505486" cy="472181"/>
          </a:xfrm>
          <a:prstGeom prst="rect">
            <a:avLst/>
          </a:prstGeom>
        </p:spPr>
      </p:pic>
      <p:pic>
        <p:nvPicPr>
          <p:cNvPr id="197" name="Graphic 196">
            <a:extLst>
              <a:ext uri="{FF2B5EF4-FFF2-40B4-BE49-F238E27FC236}">
                <a16:creationId xmlns:a16="http://schemas.microsoft.com/office/drawing/2014/main" id="{2C2FAA44-2939-4186-ADEF-09CCBBB00A0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31737" y="443535"/>
            <a:ext cx="505486" cy="472181"/>
          </a:xfrm>
          <a:prstGeom prst="rect">
            <a:avLst/>
          </a:prstGeom>
        </p:spPr>
      </p:pic>
      <p:pic>
        <p:nvPicPr>
          <p:cNvPr id="198" name="Graphic 197">
            <a:extLst>
              <a:ext uri="{FF2B5EF4-FFF2-40B4-BE49-F238E27FC236}">
                <a16:creationId xmlns:a16="http://schemas.microsoft.com/office/drawing/2014/main" id="{98F03516-D134-411E-819F-640AF5E6E2E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88968" y="443535"/>
            <a:ext cx="505486" cy="472181"/>
          </a:xfrm>
          <a:prstGeom prst="rect">
            <a:avLst/>
          </a:prstGeom>
        </p:spPr>
      </p:pic>
      <p:pic>
        <p:nvPicPr>
          <p:cNvPr id="199" name="Graphic 198">
            <a:extLst>
              <a:ext uri="{FF2B5EF4-FFF2-40B4-BE49-F238E27FC236}">
                <a16:creationId xmlns:a16="http://schemas.microsoft.com/office/drawing/2014/main" id="{F6E2CC23-F919-4460-A1A7-15DC68D9CDA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37223" y="443535"/>
            <a:ext cx="505486" cy="472181"/>
          </a:xfrm>
          <a:prstGeom prst="rect">
            <a:avLst/>
          </a:prstGeom>
        </p:spPr>
      </p:pic>
      <p:pic>
        <p:nvPicPr>
          <p:cNvPr id="200" name="Graphic 199">
            <a:extLst>
              <a:ext uri="{FF2B5EF4-FFF2-40B4-BE49-F238E27FC236}">
                <a16:creationId xmlns:a16="http://schemas.microsoft.com/office/drawing/2014/main" id="{1E1DDC99-9157-4F19-8EDF-0BB4EC2611B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94454" y="443535"/>
            <a:ext cx="505486" cy="472181"/>
          </a:xfrm>
          <a:prstGeom prst="rect">
            <a:avLst/>
          </a:prstGeom>
        </p:spPr>
      </p:pic>
      <p:pic>
        <p:nvPicPr>
          <p:cNvPr id="201" name="Graphic 200">
            <a:extLst>
              <a:ext uri="{FF2B5EF4-FFF2-40B4-BE49-F238E27FC236}">
                <a16:creationId xmlns:a16="http://schemas.microsoft.com/office/drawing/2014/main" id="{9D30858B-C63C-4A82-896D-E98AE8B2FFF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13284" y="915716"/>
            <a:ext cx="505486" cy="472181"/>
          </a:xfrm>
          <a:prstGeom prst="rect">
            <a:avLst/>
          </a:prstGeom>
        </p:spPr>
      </p:pic>
      <p:pic>
        <p:nvPicPr>
          <p:cNvPr id="202" name="Graphic 201">
            <a:extLst>
              <a:ext uri="{FF2B5EF4-FFF2-40B4-BE49-F238E27FC236}">
                <a16:creationId xmlns:a16="http://schemas.microsoft.com/office/drawing/2014/main" id="{49B303FD-BB22-4121-9450-85A0BB00DAA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70515" y="915716"/>
            <a:ext cx="505486" cy="472181"/>
          </a:xfrm>
          <a:prstGeom prst="rect">
            <a:avLst/>
          </a:prstGeom>
        </p:spPr>
      </p:pic>
      <p:pic>
        <p:nvPicPr>
          <p:cNvPr id="203" name="Graphic 202">
            <a:extLst>
              <a:ext uri="{FF2B5EF4-FFF2-40B4-BE49-F238E27FC236}">
                <a16:creationId xmlns:a16="http://schemas.microsoft.com/office/drawing/2014/main" id="{B176D8D6-CBE1-40F3-A34C-1750687E13E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18771" y="915716"/>
            <a:ext cx="505486" cy="472181"/>
          </a:xfrm>
          <a:prstGeom prst="rect">
            <a:avLst/>
          </a:prstGeom>
        </p:spPr>
      </p:pic>
      <p:pic>
        <p:nvPicPr>
          <p:cNvPr id="204" name="Graphic 203">
            <a:extLst>
              <a:ext uri="{FF2B5EF4-FFF2-40B4-BE49-F238E27FC236}">
                <a16:creationId xmlns:a16="http://schemas.microsoft.com/office/drawing/2014/main" id="{7A949013-7C8F-4858-86F5-AEBBB35070D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76003" y="915716"/>
            <a:ext cx="505486" cy="472181"/>
          </a:xfrm>
          <a:prstGeom prst="rect">
            <a:avLst/>
          </a:prstGeom>
        </p:spPr>
      </p:pic>
      <p:pic>
        <p:nvPicPr>
          <p:cNvPr id="205" name="Graphic 204">
            <a:extLst>
              <a:ext uri="{FF2B5EF4-FFF2-40B4-BE49-F238E27FC236}">
                <a16:creationId xmlns:a16="http://schemas.microsoft.com/office/drawing/2014/main" id="{FCE782E9-F90D-4F44-BC48-6539663036C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27251" y="915716"/>
            <a:ext cx="505486" cy="472181"/>
          </a:xfrm>
          <a:prstGeom prst="rect">
            <a:avLst/>
          </a:prstGeom>
        </p:spPr>
      </p:pic>
      <p:pic>
        <p:nvPicPr>
          <p:cNvPr id="206" name="Graphic 205">
            <a:extLst>
              <a:ext uri="{FF2B5EF4-FFF2-40B4-BE49-F238E27FC236}">
                <a16:creationId xmlns:a16="http://schemas.microsoft.com/office/drawing/2014/main" id="{A3AED489-7496-4D67-AC61-7D63AF295A9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84481" y="915716"/>
            <a:ext cx="505486" cy="472181"/>
          </a:xfrm>
          <a:prstGeom prst="rect">
            <a:avLst/>
          </a:prstGeom>
        </p:spPr>
      </p:pic>
      <p:pic>
        <p:nvPicPr>
          <p:cNvPr id="207" name="Graphic 206">
            <a:extLst>
              <a:ext uri="{FF2B5EF4-FFF2-40B4-BE49-F238E27FC236}">
                <a16:creationId xmlns:a16="http://schemas.microsoft.com/office/drawing/2014/main" id="{7266E2F4-E898-4B9B-9439-BD424CF8309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32737" y="915716"/>
            <a:ext cx="505486" cy="472181"/>
          </a:xfrm>
          <a:prstGeom prst="rect">
            <a:avLst/>
          </a:prstGeom>
        </p:spPr>
      </p:pic>
      <p:pic>
        <p:nvPicPr>
          <p:cNvPr id="208" name="Graphic 207">
            <a:extLst>
              <a:ext uri="{FF2B5EF4-FFF2-40B4-BE49-F238E27FC236}">
                <a16:creationId xmlns:a16="http://schemas.microsoft.com/office/drawing/2014/main" id="{FA46B486-86E4-4FED-A077-D71D2C97AB7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9968" y="915716"/>
            <a:ext cx="505486" cy="472181"/>
          </a:xfrm>
          <a:prstGeom prst="rect">
            <a:avLst/>
          </a:prstGeom>
        </p:spPr>
      </p:pic>
      <p:pic>
        <p:nvPicPr>
          <p:cNvPr id="209" name="Graphic 208">
            <a:extLst>
              <a:ext uri="{FF2B5EF4-FFF2-40B4-BE49-F238E27FC236}">
                <a16:creationId xmlns:a16="http://schemas.microsoft.com/office/drawing/2014/main" id="{E9443D03-F736-4267-8FEF-71360DC933C8}"/>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21750" y="2479404"/>
            <a:ext cx="505486" cy="472181"/>
          </a:xfrm>
          <a:prstGeom prst="rect">
            <a:avLst/>
          </a:prstGeom>
        </p:spPr>
      </p:pic>
      <p:pic>
        <p:nvPicPr>
          <p:cNvPr id="210" name="Graphic 209">
            <a:extLst>
              <a:ext uri="{FF2B5EF4-FFF2-40B4-BE49-F238E27FC236}">
                <a16:creationId xmlns:a16="http://schemas.microsoft.com/office/drawing/2014/main" id="{6D836407-40E0-4A0C-809F-303EAB6E0412}"/>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78981" y="2479404"/>
            <a:ext cx="505486" cy="472181"/>
          </a:xfrm>
          <a:prstGeom prst="rect">
            <a:avLst/>
          </a:prstGeom>
        </p:spPr>
      </p:pic>
      <p:pic>
        <p:nvPicPr>
          <p:cNvPr id="211" name="Graphic 210">
            <a:extLst>
              <a:ext uri="{FF2B5EF4-FFF2-40B4-BE49-F238E27FC236}">
                <a16:creationId xmlns:a16="http://schemas.microsoft.com/office/drawing/2014/main" id="{FCD73467-AFA6-4B95-9995-3A1FA37679B6}"/>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27238" y="2479404"/>
            <a:ext cx="505486" cy="472181"/>
          </a:xfrm>
          <a:prstGeom prst="rect">
            <a:avLst/>
          </a:prstGeom>
        </p:spPr>
      </p:pic>
      <p:pic>
        <p:nvPicPr>
          <p:cNvPr id="212" name="Graphic 211">
            <a:extLst>
              <a:ext uri="{FF2B5EF4-FFF2-40B4-BE49-F238E27FC236}">
                <a16:creationId xmlns:a16="http://schemas.microsoft.com/office/drawing/2014/main" id="{9A3F98E0-1482-403C-A3C0-EC7CA18E1E9F}"/>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84467" y="2479404"/>
            <a:ext cx="505486" cy="472181"/>
          </a:xfrm>
          <a:prstGeom prst="rect">
            <a:avLst/>
          </a:prstGeom>
        </p:spPr>
      </p:pic>
      <p:pic>
        <p:nvPicPr>
          <p:cNvPr id="213" name="Graphic 212">
            <a:extLst>
              <a:ext uri="{FF2B5EF4-FFF2-40B4-BE49-F238E27FC236}">
                <a16:creationId xmlns:a16="http://schemas.microsoft.com/office/drawing/2014/main" id="{FC9A5EF4-FD38-4F9D-BC2C-274D0F29A985}"/>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35717" y="2479404"/>
            <a:ext cx="505486" cy="472181"/>
          </a:xfrm>
          <a:prstGeom prst="rect">
            <a:avLst/>
          </a:prstGeom>
        </p:spPr>
      </p:pic>
      <p:pic>
        <p:nvPicPr>
          <p:cNvPr id="214" name="Graphic 213">
            <a:extLst>
              <a:ext uri="{FF2B5EF4-FFF2-40B4-BE49-F238E27FC236}">
                <a16:creationId xmlns:a16="http://schemas.microsoft.com/office/drawing/2014/main" id="{5EF98FFF-30CF-4AF1-BC5F-12697C8FB4F9}"/>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92946" y="2479404"/>
            <a:ext cx="505486" cy="472181"/>
          </a:xfrm>
          <a:prstGeom prst="rect">
            <a:avLst/>
          </a:prstGeom>
        </p:spPr>
      </p:pic>
      <p:pic>
        <p:nvPicPr>
          <p:cNvPr id="215" name="Graphic 214">
            <a:extLst>
              <a:ext uri="{FF2B5EF4-FFF2-40B4-BE49-F238E27FC236}">
                <a16:creationId xmlns:a16="http://schemas.microsoft.com/office/drawing/2014/main" id="{93B3A999-98A5-4255-91B2-A48B6FDD5E8F}"/>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41203" y="2479404"/>
            <a:ext cx="505486" cy="472181"/>
          </a:xfrm>
          <a:prstGeom prst="rect">
            <a:avLst/>
          </a:prstGeom>
        </p:spPr>
      </p:pic>
      <p:pic>
        <p:nvPicPr>
          <p:cNvPr id="216" name="Graphic 215">
            <a:extLst>
              <a:ext uri="{FF2B5EF4-FFF2-40B4-BE49-F238E27FC236}">
                <a16:creationId xmlns:a16="http://schemas.microsoft.com/office/drawing/2014/main" id="{26EDD565-1E64-4A6B-826A-D48DA1202B6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98432" y="2479404"/>
            <a:ext cx="505486" cy="472181"/>
          </a:xfrm>
          <a:prstGeom prst="rect">
            <a:avLst/>
          </a:prstGeom>
        </p:spPr>
      </p:pic>
      <p:pic>
        <p:nvPicPr>
          <p:cNvPr id="217" name="Graphic 216">
            <a:extLst>
              <a:ext uri="{FF2B5EF4-FFF2-40B4-BE49-F238E27FC236}">
                <a16:creationId xmlns:a16="http://schemas.microsoft.com/office/drawing/2014/main" id="{946730F7-86A7-4E2E-B40D-393C67386D4D}"/>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17770" y="2007224"/>
            <a:ext cx="505486" cy="472181"/>
          </a:xfrm>
          <a:prstGeom prst="rect">
            <a:avLst/>
          </a:prstGeom>
        </p:spPr>
      </p:pic>
      <p:pic>
        <p:nvPicPr>
          <p:cNvPr id="218" name="Graphic 217">
            <a:extLst>
              <a:ext uri="{FF2B5EF4-FFF2-40B4-BE49-F238E27FC236}">
                <a16:creationId xmlns:a16="http://schemas.microsoft.com/office/drawing/2014/main" id="{480D5603-9246-489A-A966-F94FD2C0C6D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75003" y="2007224"/>
            <a:ext cx="505486" cy="472181"/>
          </a:xfrm>
          <a:prstGeom prst="rect">
            <a:avLst/>
          </a:prstGeom>
        </p:spPr>
      </p:pic>
      <p:pic>
        <p:nvPicPr>
          <p:cNvPr id="219" name="Graphic 218">
            <a:extLst>
              <a:ext uri="{FF2B5EF4-FFF2-40B4-BE49-F238E27FC236}">
                <a16:creationId xmlns:a16="http://schemas.microsoft.com/office/drawing/2014/main" id="{E825442E-82BC-42C2-85BC-E1EF0F00779F}"/>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23258" y="2007224"/>
            <a:ext cx="505486" cy="472181"/>
          </a:xfrm>
          <a:prstGeom prst="rect">
            <a:avLst/>
          </a:prstGeom>
        </p:spPr>
      </p:pic>
      <p:pic>
        <p:nvPicPr>
          <p:cNvPr id="220" name="Graphic 219">
            <a:extLst>
              <a:ext uri="{FF2B5EF4-FFF2-40B4-BE49-F238E27FC236}">
                <a16:creationId xmlns:a16="http://schemas.microsoft.com/office/drawing/2014/main" id="{173BAA35-11DB-4928-968C-4D4E804E098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80489" y="2007224"/>
            <a:ext cx="505486" cy="472181"/>
          </a:xfrm>
          <a:prstGeom prst="rect">
            <a:avLst/>
          </a:prstGeom>
        </p:spPr>
      </p:pic>
      <p:pic>
        <p:nvPicPr>
          <p:cNvPr id="221" name="Graphic 220">
            <a:extLst>
              <a:ext uri="{FF2B5EF4-FFF2-40B4-BE49-F238E27FC236}">
                <a16:creationId xmlns:a16="http://schemas.microsoft.com/office/drawing/2014/main" id="{2822F8E9-28DD-42C2-A2A9-193000D42669}"/>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31737" y="2007224"/>
            <a:ext cx="505486" cy="472181"/>
          </a:xfrm>
          <a:prstGeom prst="rect">
            <a:avLst/>
          </a:prstGeom>
        </p:spPr>
      </p:pic>
      <p:pic>
        <p:nvPicPr>
          <p:cNvPr id="222" name="Graphic 221">
            <a:extLst>
              <a:ext uri="{FF2B5EF4-FFF2-40B4-BE49-F238E27FC236}">
                <a16:creationId xmlns:a16="http://schemas.microsoft.com/office/drawing/2014/main" id="{5AA0020F-2E8B-47F4-AF45-064E4465E0D3}"/>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88968" y="2007224"/>
            <a:ext cx="505486" cy="472181"/>
          </a:xfrm>
          <a:prstGeom prst="rect">
            <a:avLst/>
          </a:prstGeom>
        </p:spPr>
      </p:pic>
      <p:pic>
        <p:nvPicPr>
          <p:cNvPr id="223" name="Graphic 222">
            <a:extLst>
              <a:ext uri="{FF2B5EF4-FFF2-40B4-BE49-F238E27FC236}">
                <a16:creationId xmlns:a16="http://schemas.microsoft.com/office/drawing/2014/main" id="{F24EA4FB-69C2-4B3B-87CF-D662A65B78D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37223" y="2007224"/>
            <a:ext cx="505486" cy="472181"/>
          </a:xfrm>
          <a:prstGeom prst="rect">
            <a:avLst/>
          </a:prstGeom>
        </p:spPr>
      </p:pic>
      <p:pic>
        <p:nvPicPr>
          <p:cNvPr id="224" name="Graphic 223">
            <a:extLst>
              <a:ext uri="{FF2B5EF4-FFF2-40B4-BE49-F238E27FC236}">
                <a16:creationId xmlns:a16="http://schemas.microsoft.com/office/drawing/2014/main" id="{09B188E5-2C3D-44AD-9BE5-1D0AEB915F3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94454" y="2007224"/>
            <a:ext cx="505486" cy="472181"/>
          </a:xfrm>
          <a:prstGeom prst="rect">
            <a:avLst/>
          </a:prstGeom>
        </p:spPr>
      </p:pic>
      <p:pic>
        <p:nvPicPr>
          <p:cNvPr id="225" name="Graphic 224">
            <a:extLst>
              <a:ext uri="{FF2B5EF4-FFF2-40B4-BE49-F238E27FC236}">
                <a16:creationId xmlns:a16="http://schemas.microsoft.com/office/drawing/2014/main" id="{6BB82E5B-AC22-408B-BAF8-1D2A05A93A7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51685" y="443535"/>
            <a:ext cx="505486" cy="472181"/>
          </a:xfrm>
          <a:prstGeom prst="rect">
            <a:avLst/>
          </a:prstGeom>
        </p:spPr>
      </p:pic>
      <p:pic>
        <p:nvPicPr>
          <p:cNvPr id="226" name="Graphic 225">
            <a:extLst>
              <a:ext uri="{FF2B5EF4-FFF2-40B4-BE49-F238E27FC236}">
                <a16:creationId xmlns:a16="http://schemas.microsoft.com/office/drawing/2014/main" id="{790B6085-3B4E-42F8-A13C-775A47E9D6F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08915" y="443535"/>
            <a:ext cx="505486" cy="472181"/>
          </a:xfrm>
          <a:prstGeom prst="rect">
            <a:avLst/>
          </a:prstGeom>
        </p:spPr>
      </p:pic>
      <p:pic>
        <p:nvPicPr>
          <p:cNvPr id="227" name="Graphic 226">
            <a:extLst>
              <a:ext uri="{FF2B5EF4-FFF2-40B4-BE49-F238E27FC236}">
                <a16:creationId xmlns:a16="http://schemas.microsoft.com/office/drawing/2014/main" id="{02D48E1D-3BD4-4CE7-964A-4BEE7E1331B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47198" y="915716"/>
            <a:ext cx="505486" cy="472181"/>
          </a:xfrm>
          <a:prstGeom prst="rect">
            <a:avLst/>
          </a:prstGeom>
        </p:spPr>
      </p:pic>
      <p:pic>
        <p:nvPicPr>
          <p:cNvPr id="228" name="Graphic 227">
            <a:extLst>
              <a:ext uri="{FF2B5EF4-FFF2-40B4-BE49-F238E27FC236}">
                <a16:creationId xmlns:a16="http://schemas.microsoft.com/office/drawing/2014/main" id="{8DDAD57F-C2BF-40F2-8206-32301833DDE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04428" y="915716"/>
            <a:ext cx="505486" cy="472181"/>
          </a:xfrm>
          <a:prstGeom prst="rect">
            <a:avLst/>
          </a:prstGeom>
        </p:spPr>
      </p:pic>
      <p:pic>
        <p:nvPicPr>
          <p:cNvPr id="229" name="Graphic 228">
            <a:extLst>
              <a:ext uri="{FF2B5EF4-FFF2-40B4-BE49-F238E27FC236}">
                <a16:creationId xmlns:a16="http://schemas.microsoft.com/office/drawing/2014/main" id="{CC7C3E81-BCFF-48AE-9DA1-7C9CCFD20846}"/>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55664" y="2479404"/>
            <a:ext cx="505486" cy="472181"/>
          </a:xfrm>
          <a:prstGeom prst="rect">
            <a:avLst/>
          </a:prstGeom>
        </p:spPr>
      </p:pic>
      <p:pic>
        <p:nvPicPr>
          <p:cNvPr id="230" name="Graphic 229">
            <a:extLst>
              <a:ext uri="{FF2B5EF4-FFF2-40B4-BE49-F238E27FC236}">
                <a16:creationId xmlns:a16="http://schemas.microsoft.com/office/drawing/2014/main" id="{53D84188-8B21-41A5-9F01-53278EA460FD}"/>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2893" y="2479404"/>
            <a:ext cx="505486" cy="472181"/>
          </a:xfrm>
          <a:prstGeom prst="rect">
            <a:avLst/>
          </a:prstGeom>
        </p:spPr>
      </p:pic>
      <p:pic>
        <p:nvPicPr>
          <p:cNvPr id="231" name="Graphic 230">
            <a:extLst>
              <a:ext uri="{FF2B5EF4-FFF2-40B4-BE49-F238E27FC236}">
                <a16:creationId xmlns:a16="http://schemas.microsoft.com/office/drawing/2014/main" id="{05F913AE-247C-41E4-8C43-196CE8CA007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64259" y="2010378"/>
            <a:ext cx="505486" cy="472181"/>
          </a:xfrm>
          <a:prstGeom prst="rect">
            <a:avLst/>
          </a:prstGeom>
        </p:spPr>
      </p:pic>
      <p:pic>
        <p:nvPicPr>
          <p:cNvPr id="232" name="Graphic 231">
            <a:extLst>
              <a:ext uri="{FF2B5EF4-FFF2-40B4-BE49-F238E27FC236}">
                <a16:creationId xmlns:a16="http://schemas.microsoft.com/office/drawing/2014/main" id="{375417AE-9651-45AA-86D9-1056F16A0323}"/>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21489" y="2010378"/>
            <a:ext cx="505486" cy="472181"/>
          </a:xfrm>
          <a:prstGeom prst="rect">
            <a:avLst/>
          </a:prstGeom>
        </p:spPr>
      </p:pic>
      <p:pic>
        <p:nvPicPr>
          <p:cNvPr id="233" name="Graphic 232">
            <a:extLst>
              <a:ext uri="{FF2B5EF4-FFF2-40B4-BE49-F238E27FC236}">
                <a16:creationId xmlns:a16="http://schemas.microsoft.com/office/drawing/2014/main" id="{0914EB27-8F73-40E9-A98C-69B8B4A6ABC6}"/>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56621" y="3749936"/>
            <a:ext cx="505486" cy="472181"/>
          </a:xfrm>
          <a:prstGeom prst="rect">
            <a:avLst/>
          </a:prstGeom>
        </p:spPr>
      </p:pic>
      <p:pic>
        <p:nvPicPr>
          <p:cNvPr id="234" name="Graphic 233">
            <a:extLst>
              <a:ext uri="{FF2B5EF4-FFF2-40B4-BE49-F238E27FC236}">
                <a16:creationId xmlns:a16="http://schemas.microsoft.com/office/drawing/2014/main" id="{C9A65CD9-9DE6-4D8D-9EDD-79DCCA711AC3}"/>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13850" y="3749936"/>
            <a:ext cx="505486" cy="472181"/>
          </a:xfrm>
          <a:prstGeom prst="rect">
            <a:avLst/>
          </a:prstGeom>
        </p:spPr>
      </p:pic>
      <p:pic>
        <p:nvPicPr>
          <p:cNvPr id="235" name="Graphic 234">
            <a:extLst>
              <a:ext uri="{FF2B5EF4-FFF2-40B4-BE49-F238E27FC236}">
                <a16:creationId xmlns:a16="http://schemas.microsoft.com/office/drawing/2014/main" id="{A2FAF58C-B56D-4FB6-8AB2-E04B98858093}"/>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62107" y="3749936"/>
            <a:ext cx="505486" cy="472181"/>
          </a:xfrm>
          <a:prstGeom prst="rect">
            <a:avLst/>
          </a:prstGeom>
        </p:spPr>
      </p:pic>
      <p:pic>
        <p:nvPicPr>
          <p:cNvPr id="236" name="Graphic 235">
            <a:extLst>
              <a:ext uri="{FF2B5EF4-FFF2-40B4-BE49-F238E27FC236}">
                <a16:creationId xmlns:a16="http://schemas.microsoft.com/office/drawing/2014/main" id="{B244FEE1-A8CB-47A6-8810-A4AA026BB1DC}"/>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19338" y="3749936"/>
            <a:ext cx="505486" cy="472181"/>
          </a:xfrm>
          <a:prstGeom prst="rect">
            <a:avLst/>
          </a:prstGeom>
        </p:spPr>
      </p:pic>
      <p:pic>
        <p:nvPicPr>
          <p:cNvPr id="237" name="Graphic 236">
            <a:extLst>
              <a:ext uri="{FF2B5EF4-FFF2-40B4-BE49-F238E27FC236}">
                <a16:creationId xmlns:a16="http://schemas.microsoft.com/office/drawing/2014/main" id="{60FB9675-BF6B-43EA-BF7D-FC23C30CDB00}"/>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70586" y="3749936"/>
            <a:ext cx="505486" cy="472181"/>
          </a:xfrm>
          <a:prstGeom prst="rect">
            <a:avLst/>
          </a:prstGeom>
        </p:spPr>
      </p:pic>
      <p:pic>
        <p:nvPicPr>
          <p:cNvPr id="238" name="Graphic 237">
            <a:extLst>
              <a:ext uri="{FF2B5EF4-FFF2-40B4-BE49-F238E27FC236}">
                <a16:creationId xmlns:a16="http://schemas.microsoft.com/office/drawing/2014/main" id="{EABFF11E-5357-4A85-B5D5-3049AA2D0303}"/>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47194" y="4491706"/>
            <a:ext cx="505486" cy="472181"/>
          </a:xfrm>
          <a:prstGeom prst="rect">
            <a:avLst/>
          </a:prstGeom>
        </p:spPr>
      </p:pic>
      <p:pic>
        <p:nvPicPr>
          <p:cNvPr id="239" name="Graphic 238">
            <a:extLst>
              <a:ext uri="{FF2B5EF4-FFF2-40B4-BE49-F238E27FC236}">
                <a16:creationId xmlns:a16="http://schemas.microsoft.com/office/drawing/2014/main" id="{C8C584DC-A9ED-45FA-9A11-A9C164F934A7}"/>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04425" y="4491706"/>
            <a:ext cx="505486" cy="472181"/>
          </a:xfrm>
          <a:prstGeom prst="rect">
            <a:avLst/>
          </a:prstGeom>
        </p:spPr>
      </p:pic>
      <p:pic>
        <p:nvPicPr>
          <p:cNvPr id="240" name="Graphic 239">
            <a:extLst>
              <a:ext uri="{FF2B5EF4-FFF2-40B4-BE49-F238E27FC236}">
                <a16:creationId xmlns:a16="http://schemas.microsoft.com/office/drawing/2014/main" id="{284F316E-9228-466A-883D-14ED632987EA}"/>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61655" y="4491706"/>
            <a:ext cx="505486" cy="472181"/>
          </a:xfrm>
          <a:prstGeom prst="rect">
            <a:avLst/>
          </a:prstGeom>
        </p:spPr>
      </p:pic>
      <p:pic>
        <p:nvPicPr>
          <p:cNvPr id="241" name="Graphic 240">
            <a:extLst>
              <a:ext uri="{FF2B5EF4-FFF2-40B4-BE49-F238E27FC236}">
                <a16:creationId xmlns:a16="http://schemas.microsoft.com/office/drawing/2014/main" id="{E59193D5-12B3-45B3-9D84-BF53F2C0F95D}"/>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18886" y="4491706"/>
            <a:ext cx="505486" cy="472181"/>
          </a:xfrm>
          <a:prstGeom prst="rect">
            <a:avLst/>
          </a:prstGeom>
        </p:spPr>
      </p:pic>
      <p:sp>
        <p:nvSpPr>
          <p:cNvPr id="242" name="TextBox 241">
            <a:extLst>
              <a:ext uri="{FF2B5EF4-FFF2-40B4-BE49-F238E27FC236}">
                <a16:creationId xmlns:a16="http://schemas.microsoft.com/office/drawing/2014/main" id="{81892DDB-43A5-4E8C-8B26-7A056743D367}"/>
              </a:ext>
              <a:ext uri="{C183D7F6-B498-43B3-948B-1728B52AA6E4}">
                <adec:decorative xmlns:adec="http://schemas.microsoft.com/office/drawing/2017/decorative" val="1"/>
              </a:ext>
            </a:extLst>
          </p:cNvPr>
          <p:cNvSpPr txBox="1"/>
          <p:nvPr/>
        </p:nvSpPr>
        <p:spPr>
          <a:xfrm>
            <a:off x="7092213" y="1433129"/>
            <a:ext cx="677964" cy="353943"/>
          </a:xfrm>
          <a:prstGeom prst="rect">
            <a:avLst/>
          </a:prstGeom>
          <a:noFill/>
        </p:spPr>
        <p:txBody>
          <a:bodyPr wrap="square" rtlCol="0">
            <a:spAutoFit/>
          </a:bodyPr>
          <a:lstStyle/>
          <a:p>
            <a:r>
              <a:rPr lang="en-GB" b="1" dirty="0">
                <a:solidFill>
                  <a:srgbClr val="EF3B2C"/>
                </a:solidFill>
              </a:rPr>
              <a:t>48%</a:t>
            </a:r>
          </a:p>
        </p:txBody>
      </p:sp>
      <p:sp>
        <p:nvSpPr>
          <p:cNvPr id="243" name="TextBox 242">
            <a:extLst>
              <a:ext uri="{FF2B5EF4-FFF2-40B4-BE49-F238E27FC236}">
                <a16:creationId xmlns:a16="http://schemas.microsoft.com/office/drawing/2014/main" id="{75C8675D-7753-4A89-AC31-C04E6B464588}"/>
              </a:ext>
              <a:ext uri="{C183D7F6-B498-43B3-948B-1728B52AA6E4}">
                <adec:decorative xmlns:adec="http://schemas.microsoft.com/office/drawing/2017/decorative" val="1"/>
              </a:ext>
            </a:extLst>
          </p:cNvPr>
          <p:cNvSpPr txBox="1"/>
          <p:nvPr/>
        </p:nvSpPr>
        <p:spPr>
          <a:xfrm>
            <a:off x="9163852" y="2559921"/>
            <a:ext cx="773003" cy="353943"/>
          </a:xfrm>
          <a:prstGeom prst="rect">
            <a:avLst/>
          </a:prstGeom>
          <a:noFill/>
        </p:spPr>
        <p:txBody>
          <a:bodyPr wrap="square" rtlCol="0">
            <a:spAutoFit/>
          </a:bodyPr>
          <a:lstStyle/>
          <a:p>
            <a:r>
              <a:rPr lang="en-GB" b="1" dirty="0">
                <a:solidFill>
                  <a:srgbClr val="FB6A4A"/>
                </a:solidFill>
              </a:rPr>
              <a:t>36%</a:t>
            </a:r>
          </a:p>
        </p:txBody>
      </p:sp>
      <p:sp>
        <p:nvSpPr>
          <p:cNvPr id="244" name="TextBox 243">
            <a:extLst>
              <a:ext uri="{FF2B5EF4-FFF2-40B4-BE49-F238E27FC236}">
                <a16:creationId xmlns:a16="http://schemas.microsoft.com/office/drawing/2014/main" id="{7BED32C7-CA78-4E7C-B4C7-92F83B52EC1C}"/>
              </a:ext>
              <a:ext uri="{C183D7F6-B498-43B3-948B-1728B52AA6E4}">
                <adec:decorative xmlns:adec="http://schemas.microsoft.com/office/drawing/2017/decorative" val="1"/>
              </a:ext>
            </a:extLst>
          </p:cNvPr>
          <p:cNvSpPr txBox="1"/>
          <p:nvPr/>
        </p:nvSpPr>
        <p:spPr>
          <a:xfrm>
            <a:off x="7794435" y="3830453"/>
            <a:ext cx="605155" cy="353943"/>
          </a:xfrm>
          <a:prstGeom prst="rect">
            <a:avLst/>
          </a:prstGeom>
          <a:noFill/>
          <a:ln>
            <a:noFill/>
          </a:ln>
        </p:spPr>
        <p:txBody>
          <a:bodyPr wrap="square" rtlCol="0">
            <a:spAutoFit/>
          </a:bodyPr>
          <a:lstStyle/>
          <a:p>
            <a:r>
              <a:rPr lang="en-GB" b="1" dirty="0">
                <a:solidFill>
                  <a:srgbClr val="FC9272"/>
                </a:solidFill>
              </a:rPr>
              <a:t>11%</a:t>
            </a:r>
          </a:p>
        </p:txBody>
      </p:sp>
      <p:sp>
        <p:nvSpPr>
          <p:cNvPr id="245" name="TextBox 244">
            <a:extLst>
              <a:ext uri="{FF2B5EF4-FFF2-40B4-BE49-F238E27FC236}">
                <a16:creationId xmlns:a16="http://schemas.microsoft.com/office/drawing/2014/main" id="{59237CDC-C58C-4B48-AB22-331B4F66F9AF}"/>
              </a:ext>
              <a:ext uri="{C183D7F6-B498-43B3-948B-1728B52AA6E4}">
                <adec:decorative xmlns:adec="http://schemas.microsoft.com/office/drawing/2017/decorative" val="1"/>
              </a:ext>
            </a:extLst>
          </p:cNvPr>
          <p:cNvSpPr txBox="1"/>
          <p:nvPr/>
        </p:nvSpPr>
        <p:spPr>
          <a:xfrm>
            <a:off x="6301249" y="4572223"/>
            <a:ext cx="605155" cy="350241"/>
          </a:xfrm>
          <a:prstGeom prst="rect">
            <a:avLst/>
          </a:prstGeom>
          <a:noFill/>
        </p:spPr>
        <p:txBody>
          <a:bodyPr wrap="square" rtlCol="0">
            <a:spAutoFit/>
          </a:bodyPr>
          <a:lstStyle/>
          <a:p>
            <a:r>
              <a:rPr lang="en-GB" b="1" dirty="0">
                <a:solidFill>
                  <a:schemeClr val="bg1">
                    <a:lumMod val="65000"/>
                  </a:schemeClr>
                </a:solidFill>
              </a:rPr>
              <a:t>5%</a:t>
            </a:r>
          </a:p>
        </p:txBody>
      </p:sp>
      <p:sp>
        <p:nvSpPr>
          <p:cNvPr id="246" name="TextBox 245">
            <a:extLst>
              <a:ext uri="{FF2B5EF4-FFF2-40B4-BE49-F238E27FC236}">
                <a16:creationId xmlns:a16="http://schemas.microsoft.com/office/drawing/2014/main" id="{46DAC99D-68A3-4AE7-8E63-C37AE9987333}"/>
              </a:ext>
              <a:ext uri="{C183D7F6-B498-43B3-948B-1728B52AA6E4}">
                <adec:decorative xmlns:adec="http://schemas.microsoft.com/office/drawing/2017/decorative" val="1"/>
              </a:ext>
            </a:extLst>
          </p:cNvPr>
          <p:cNvSpPr txBox="1"/>
          <p:nvPr/>
        </p:nvSpPr>
        <p:spPr>
          <a:xfrm>
            <a:off x="5330458" y="3166929"/>
            <a:ext cx="605155" cy="311146"/>
          </a:xfrm>
          <a:prstGeom prst="rect">
            <a:avLst/>
          </a:prstGeom>
          <a:noFill/>
        </p:spPr>
        <p:txBody>
          <a:bodyPr wrap="square" rtlCol="0">
            <a:spAutoFit/>
          </a:bodyPr>
          <a:lstStyle/>
          <a:p>
            <a:r>
              <a:rPr lang="en-GB" b="1" dirty="0">
                <a:solidFill>
                  <a:schemeClr val="bg1">
                    <a:lumMod val="75000"/>
                  </a:schemeClr>
                </a:solidFill>
              </a:rPr>
              <a:t>0%</a:t>
            </a:r>
          </a:p>
        </p:txBody>
      </p:sp>
      <p:pic>
        <p:nvPicPr>
          <p:cNvPr id="120" name="Graphic 119">
            <a:extLst>
              <a:ext uri="{FF2B5EF4-FFF2-40B4-BE49-F238E27FC236}">
                <a16:creationId xmlns:a16="http://schemas.microsoft.com/office/drawing/2014/main" id="{41A1F4E7-5DD6-4314-A4CE-3F29F1F115B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45238" y="1389222"/>
            <a:ext cx="505486" cy="472181"/>
          </a:xfrm>
          <a:prstGeom prst="rect">
            <a:avLst/>
          </a:prstGeom>
        </p:spPr>
      </p:pic>
      <p:sp>
        <p:nvSpPr>
          <p:cNvPr id="2" name="Slide Number Placeholder 1">
            <a:extLst>
              <a:ext uri="{FF2B5EF4-FFF2-40B4-BE49-F238E27FC236}">
                <a16:creationId xmlns:a16="http://schemas.microsoft.com/office/drawing/2014/main" id="{417ADB44-19F3-44AF-8DFC-F3880A8C3BC1}"/>
              </a:ext>
            </a:extLst>
          </p:cNvPr>
          <p:cNvSpPr>
            <a:spLocks noGrp="1"/>
          </p:cNvSpPr>
          <p:nvPr>
            <p:ph type="sldNum" sz="quarter" idx="11"/>
          </p:nvPr>
        </p:nvSpPr>
        <p:spPr/>
        <p:txBody>
          <a:bodyPr/>
          <a:lstStyle/>
          <a:p>
            <a:fld id="{2EABE287-61B3-43B4-9C32-8BB54FC1D647}" type="slidenum">
              <a:rPr lang="en-GB" smtClean="0"/>
              <a:pPr/>
              <a:t>8</a:t>
            </a:fld>
            <a:endParaRPr lang="en-GB" dirty="0"/>
          </a:p>
        </p:txBody>
      </p:sp>
    </p:spTree>
    <p:extLst>
      <p:ext uri="{BB962C8B-B14F-4D97-AF65-F5344CB8AC3E}">
        <p14:creationId xmlns:p14="http://schemas.microsoft.com/office/powerpoint/2010/main" val="2506268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itle 5"/>
          <p:cNvSpPr>
            <a:spLocks noGrp="1"/>
          </p:cNvSpPr>
          <p:nvPr>
            <p:ph type="title"/>
          </p:nvPr>
        </p:nvSpPr>
        <p:spPr>
          <a:xfrm>
            <a:off x="630238" y="539748"/>
            <a:ext cx="2813172" cy="2052640"/>
          </a:xfrm>
        </p:spPr>
        <p:txBody>
          <a:bodyPr/>
          <a:lstStyle/>
          <a:p>
            <a:r>
              <a:rPr lang="en-GB" dirty="0">
                <a:solidFill>
                  <a:srgbClr val="EB652E"/>
                </a:solidFill>
              </a:rPr>
              <a:t>Four-fifths of adults think there is a large gap between social classes in Britain </a:t>
            </a:r>
          </a:p>
        </p:txBody>
      </p:sp>
      <p:sp>
        <p:nvSpPr>
          <p:cNvPr id="142" name="Text Placeholder 4"/>
          <p:cNvSpPr>
            <a:spLocks noGrp="1"/>
          </p:cNvSpPr>
          <p:nvPr>
            <p:ph type="body" sz="quarter" idx="15"/>
          </p:nvPr>
        </p:nvSpPr>
        <p:spPr>
          <a:xfrm>
            <a:off x="603037" y="2760683"/>
            <a:ext cx="3060701" cy="2526113"/>
          </a:xfrm>
        </p:spPr>
        <p:txBody>
          <a:bodyPr numCol="1">
            <a:noAutofit/>
          </a:bodyPr>
          <a:lstStyle/>
          <a:p>
            <a:r>
              <a:rPr lang="en-GB" dirty="0"/>
              <a:t>79% of all UK adults believe that a large gap exists between social classes in Britain (with 34% describing it as ‘very large’ and 45% as ‘fairly large’) – 10% said there was a ‘fairly small’ gap and 1% ‘very small’.</a:t>
            </a:r>
          </a:p>
          <a:p>
            <a:r>
              <a:rPr lang="en-GB" dirty="0"/>
              <a:t>There are regional differences: 84% of people in Scotland and Northern Ireland, say there’s a large gap, compared with 75% of people in the South West of England. </a:t>
            </a:r>
          </a:p>
          <a:p>
            <a:r>
              <a:rPr lang="en-GB" dirty="0"/>
              <a:t>Breaking this down by age, people aged 25 to 49 are most likely to say there is a large gap (80%), followed by 50 to 64 year olds (79%), those aged 65+ (77%) and then the 18 to 24 year olds (75%).</a:t>
            </a:r>
          </a:p>
        </p:txBody>
      </p:sp>
      <p:grpSp>
        <p:nvGrpSpPr>
          <p:cNvPr id="215" name="Group 214" descr="Pie chart showing that 79% of all UK adults say there's a fairly large / large gap between social classes.">
            <a:extLst>
              <a:ext uri="{FF2B5EF4-FFF2-40B4-BE49-F238E27FC236}">
                <a16:creationId xmlns:a16="http://schemas.microsoft.com/office/drawing/2014/main" id="{DF4CC5BF-547B-4370-BC77-FF93096A45FB}"/>
              </a:ext>
            </a:extLst>
          </p:cNvPr>
          <p:cNvGrpSpPr/>
          <p:nvPr/>
        </p:nvGrpSpPr>
        <p:grpSpPr>
          <a:xfrm>
            <a:off x="7238120" y="28232"/>
            <a:ext cx="3487767" cy="2316551"/>
            <a:chOff x="-725268" y="286768"/>
            <a:chExt cx="5803705" cy="3711656"/>
          </a:xfrm>
        </p:grpSpPr>
        <p:graphicFrame>
          <p:nvGraphicFramePr>
            <p:cNvPr id="216" name="Chart 215">
              <a:extLst>
                <a:ext uri="{FF2B5EF4-FFF2-40B4-BE49-F238E27FC236}">
                  <a16:creationId xmlns:a16="http://schemas.microsoft.com/office/drawing/2014/main" id="{1C359EA1-9199-4E79-B3BE-6500F1516ACB}"/>
                </a:ext>
              </a:extLst>
            </p:cNvPr>
            <p:cNvGraphicFramePr/>
            <p:nvPr>
              <p:extLst>
                <p:ext uri="{D42A27DB-BD31-4B8C-83A1-F6EECF244321}">
                  <p14:modId xmlns:p14="http://schemas.microsoft.com/office/powerpoint/2010/main" val="3690597692"/>
                </p:ext>
              </p:extLst>
            </p:nvPr>
          </p:nvGraphicFramePr>
          <p:xfrm>
            <a:off x="-725268" y="286768"/>
            <a:ext cx="5803705" cy="3711656"/>
          </p:xfrm>
          <a:graphic>
            <a:graphicData uri="http://schemas.openxmlformats.org/drawingml/2006/chart">
              <c:chart xmlns:c="http://schemas.openxmlformats.org/drawingml/2006/chart" xmlns:r="http://schemas.openxmlformats.org/officeDocument/2006/relationships" r:id="rId2"/>
            </a:graphicData>
          </a:graphic>
        </p:graphicFrame>
        <p:sp>
          <p:nvSpPr>
            <p:cNvPr id="217" name="TextBox 216">
              <a:extLst>
                <a:ext uri="{FF2B5EF4-FFF2-40B4-BE49-F238E27FC236}">
                  <a16:creationId xmlns:a16="http://schemas.microsoft.com/office/drawing/2014/main" id="{3374D760-2FE2-4610-BF24-396AF15411F0}"/>
                </a:ext>
              </a:extLst>
            </p:cNvPr>
            <p:cNvSpPr txBox="1"/>
            <p:nvPr/>
          </p:nvSpPr>
          <p:spPr>
            <a:xfrm>
              <a:off x="1109910" y="1211813"/>
              <a:ext cx="2239641" cy="2021833"/>
            </a:xfrm>
            <a:prstGeom prst="rect">
              <a:avLst/>
            </a:prstGeom>
            <a:noFill/>
          </p:spPr>
          <p:txBody>
            <a:bodyPr wrap="square" rtlCol="0">
              <a:spAutoFit/>
            </a:bodyPr>
            <a:lstStyle/>
            <a:p>
              <a:pPr algn="ctr"/>
              <a:r>
                <a:rPr lang="en-GB" sz="3200" b="1" dirty="0">
                  <a:solidFill>
                    <a:srgbClr val="EF3B2C"/>
                  </a:solidFill>
                </a:rPr>
                <a:t>79%</a:t>
              </a:r>
              <a:br>
                <a:rPr lang="en-GB" sz="1100" dirty="0"/>
              </a:br>
              <a:r>
                <a:rPr lang="en-GB" sz="1100" dirty="0">
                  <a:solidFill>
                    <a:srgbClr val="FC9272"/>
                  </a:solidFill>
                </a:rPr>
                <a:t>ALL UK ADULTS % A FAIRLY / VERY LARGE GAP</a:t>
              </a:r>
            </a:p>
          </p:txBody>
        </p:sp>
      </p:grpSp>
      <p:sp>
        <p:nvSpPr>
          <p:cNvPr id="261" name="TextBox 260">
            <a:extLst>
              <a:ext uri="{FF2B5EF4-FFF2-40B4-BE49-F238E27FC236}">
                <a16:creationId xmlns:a16="http://schemas.microsoft.com/office/drawing/2014/main" id="{8238A6A1-BE24-4725-9C2A-71C4C9FE36D0}"/>
              </a:ext>
            </a:extLst>
          </p:cNvPr>
          <p:cNvSpPr txBox="1"/>
          <p:nvPr/>
        </p:nvSpPr>
        <p:spPr>
          <a:xfrm>
            <a:off x="4021823" y="272915"/>
            <a:ext cx="3709013" cy="396345"/>
          </a:xfrm>
          <a:prstGeom prst="rect">
            <a:avLst/>
          </a:prstGeom>
          <a:noFill/>
        </p:spPr>
        <p:txBody>
          <a:bodyPr wrap="none" lIns="36000" tIns="36000" rIns="36000" bIns="36000" rtlCol="0">
            <a:noAutofit/>
          </a:bodyPr>
          <a:lstStyle/>
          <a:p>
            <a:pPr algn="ctr"/>
            <a:r>
              <a:rPr lang="en-GB" sz="1400" b="1" dirty="0">
                <a:solidFill>
                  <a:schemeClr val="tx1">
                    <a:lumMod val="65000"/>
                    <a:lumOff val="35000"/>
                  </a:schemeClr>
                </a:solidFill>
              </a:rPr>
              <a:t>How large or small do you think the gap is between</a:t>
            </a:r>
          </a:p>
          <a:p>
            <a:pPr algn="ctr"/>
            <a:r>
              <a:rPr lang="en-GB" sz="1400" b="1" dirty="0">
                <a:solidFill>
                  <a:schemeClr val="tx1">
                    <a:lumMod val="65000"/>
                    <a:lumOff val="35000"/>
                  </a:schemeClr>
                </a:solidFill>
              </a:rPr>
              <a:t> different social classes in Britain today?</a:t>
            </a:r>
          </a:p>
        </p:txBody>
      </p:sp>
      <p:grpSp>
        <p:nvGrpSpPr>
          <p:cNvPr id="218" name="Group 217" descr="Bar charts showing that all age groups say there is a large gap between social classes - for example 80% of 25 to 49 year olds.">
            <a:extLst>
              <a:ext uri="{FF2B5EF4-FFF2-40B4-BE49-F238E27FC236}">
                <a16:creationId xmlns:a16="http://schemas.microsoft.com/office/drawing/2014/main" id="{58EBFB1A-08DA-4CE4-B723-57B80958B5A1}"/>
              </a:ext>
            </a:extLst>
          </p:cNvPr>
          <p:cNvGrpSpPr/>
          <p:nvPr/>
        </p:nvGrpSpPr>
        <p:grpSpPr>
          <a:xfrm>
            <a:off x="4110716" y="864511"/>
            <a:ext cx="3750580" cy="5799224"/>
            <a:chOff x="4299618" y="518782"/>
            <a:chExt cx="4156101" cy="5831734"/>
          </a:xfrm>
        </p:grpSpPr>
        <p:grpSp>
          <p:nvGrpSpPr>
            <p:cNvPr id="219" name="Group 218">
              <a:extLst>
                <a:ext uri="{FF2B5EF4-FFF2-40B4-BE49-F238E27FC236}">
                  <a16:creationId xmlns:a16="http://schemas.microsoft.com/office/drawing/2014/main" id="{0B7BF281-A915-4696-920A-61A3DBCD7ACC}"/>
                </a:ext>
              </a:extLst>
            </p:cNvPr>
            <p:cNvGrpSpPr/>
            <p:nvPr/>
          </p:nvGrpSpPr>
          <p:grpSpPr>
            <a:xfrm>
              <a:off x="4915547" y="518782"/>
              <a:ext cx="3540172" cy="5820888"/>
              <a:chOff x="5351645" y="525362"/>
              <a:chExt cx="3540172" cy="5820888"/>
            </a:xfrm>
          </p:grpSpPr>
          <p:grpSp>
            <p:nvGrpSpPr>
              <p:cNvPr id="232" name="Group 231">
                <a:extLst>
                  <a:ext uri="{FF2B5EF4-FFF2-40B4-BE49-F238E27FC236}">
                    <a16:creationId xmlns:a16="http://schemas.microsoft.com/office/drawing/2014/main" id="{79E41A4F-D18B-4FCD-808C-6A144250E912}"/>
                  </a:ext>
                </a:extLst>
              </p:cNvPr>
              <p:cNvGrpSpPr/>
              <p:nvPr/>
            </p:nvGrpSpPr>
            <p:grpSpPr>
              <a:xfrm>
                <a:off x="5351645" y="525362"/>
                <a:ext cx="3540172" cy="5820888"/>
                <a:chOff x="4959116" y="170081"/>
                <a:chExt cx="3172009" cy="1955351"/>
              </a:xfrm>
            </p:grpSpPr>
            <p:graphicFrame>
              <p:nvGraphicFramePr>
                <p:cNvPr id="236" name="Chart 235">
                  <a:extLst>
                    <a:ext uri="{FF2B5EF4-FFF2-40B4-BE49-F238E27FC236}">
                      <a16:creationId xmlns:a16="http://schemas.microsoft.com/office/drawing/2014/main" id="{461004AD-8074-43A6-B446-D661FE17ACFF}"/>
                    </a:ext>
                  </a:extLst>
                </p:cNvPr>
                <p:cNvGraphicFramePr/>
                <p:nvPr>
                  <p:extLst>
                    <p:ext uri="{D42A27DB-BD31-4B8C-83A1-F6EECF244321}">
                      <p14:modId xmlns:p14="http://schemas.microsoft.com/office/powerpoint/2010/main" val="3503501932"/>
                    </p:ext>
                  </p:extLst>
                </p:nvPr>
              </p:nvGraphicFramePr>
              <p:xfrm>
                <a:off x="4959116" y="211832"/>
                <a:ext cx="3172009" cy="1913600"/>
              </p:xfrm>
              <a:graphic>
                <a:graphicData uri="http://schemas.openxmlformats.org/drawingml/2006/chart">
                  <c:chart xmlns:c="http://schemas.openxmlformats.org/drawingml/2006/chart" xmlns:r="http://schemas.openxmlformats.org/officeDocument/2006/relationships" r:id="rId3"/>
                </a:graphicData>
              </a:graphic>
            </p:graphicFrame>
            <p:sp>
              <p:nvSpPr>
                <p:cNvPr id="237" name="TextBox 236">
                  <a:extLst>
                    <a:ext uri="{FF2B5EF4-FFF2-40B4-BE49-F238E27FC236}">
                      <a16:creationId xmlns:a16="http://schemas.microsoft.com/office/drawing/2014/main" id="{34AFE630-029C-4748-98A0-56D7644A5B26}"/>
                    </a:ext>
                  </a:extLst>
                </p:cNvPr>
                <p:cNvSpPr txBox="1"/>
                <p:nvPr/>
              </p:nvSpPr>
              <p:spPr>
                <a:xfrm>
                  <a:off x="5591472" y="170081"/>
                  <a:ext cx="1645921" cy="88616"/>
                </a:xfrm>
                <a:prstGeom prst="rect">
                  <a:avLst/>
                </a:prstGeom>
                <a:noFill/>
              </p:spPr>
              <p:txBody>
                <a:bodyPr wrap="square" rtlCol="0">
                  <a:spAutoFit/>
                </a:bodyPr>
                <a:lstStyle/>
                <a:p>
                  <a:r>
                    <a:rPr lang="en-GB" sz="1200" b="1" dirty="0">
                      <a:solidFill>
                        <a:schemeClr val="tx1">
                          <a:lumMod val="65000"/>
                          <a:lumOff val="35000"/>
                        </a:schemeClr>
                      </a:solidFill>
                    </a:rPr>
                    <a:t>18 – 24 year olds</a:t>
                  </a:r>
                </a:p>
              </p:txBody>
            </p:sp>
          </p:grpSp>
          <p:sp>
            <p:nvSpPr>
              <p:cNvPr id="233" name="TextBox 232">
                <a:extLst>
                  <a:ext uri="{FF2B5EF4-FFF2-40B4-BE49-F238E27FC236}">
                    <a16:creationId xmlns:a16="http://schemas.microsoft.com/office/drawing/2014/main" id="{67983964-49FD-4912-BD7A-944DEDC7A37E}"/>
                  </a:ext>
                </a:extLst>
              </p:cNvPr>
              <p:cNvSpPr txBox="1"/>
              <p:nvPr/>
            </p:nvSpPr>
            <p:spPr>
              <a:xfrm>
                <a:off x="6134388" y="2124767"/>
                <a:ext cx="1836956" cy="263800"/>
              </a:xfrm>
              <a:prstGeom prst="rect">
                <a:avLst/>
              </a:prstGeom>
              <a:noFill/>
            </p:spPr>
            <p:txBody>
              <a:bodyPr wrap="square" rtlCol="0">
                <a:spAutoFit/>
              </a:bodyPr>
              <a:lstStyle/>
              <a:p>
                <a:r>
                  <a:rPr lang="en-GB" sz="1200" b="1" dirty="0">
                    <a:solidFill>
                      <a:schemeClr val="tx1">
                        <a:lumMod val="65000"/>
                        <a:lumOff val="35000"/>
                      </a:schemeClr>
                    </a:solidFill>
                  </a:rPr>
                  <a:t>25 – 49 year olds</a:t>
                </a:r>
              </a:p>
            </p:txBody>
          </p:sp>
          <p:sp>
            <p:nvSpPr>
              <p:cNvPr id="234" name="TextBox 233">
                <a:extLst>
                  <a:ext uri="{FF2B5EF4-FFF2-40B4-BE49-F238E27FC236}">
                    <a16:creationId xmlns:a16="http://schemas.microsoft.com/office/drawing/2014/main" id="{6CE85AA0-E6FF-46EB-84C9-602C189F04AC}"/>
                  </a:ext>
                </a:extLst>
              </p:cNvPr>
              <p:cNvSpPr txBox="1"/>
              <p:nvPr/>
            </p:nvSpPr>
            <p:spPr>
              <a:xfrm>
                <a:off x="6115793" y="3725954"/>
                <a:ext cx="1836956" cy="263800"/>
              </a:xfrm>
              <a:prstGeom prst="rect">
                <a:avLst/>
              </a:prstGeom>
              <a:noFill/>
            </p:spPr>
            <p:txBody>
              <a:bodyPr wrap="square" rtlCol="0">
                <a:spAutoFit/>
              </a:bodyPr>
              <a:lstStyle/>
              <a:p>
                <a:r>
                  <a:rPr lang="en-GB" sz="1200" b="1" dirty="0">
                    <a:solidFill>
                      <a:schemeClr val="tx1">
                        <a:lumMod val="65000"/>
                        <a:lumOff val="35000"/>
                      </a:schemeClr>
                    </a:solidFill>
                  </a:rPr>
                  <a:t>50 – 64 year olds</a:t>
                </a:r>
              </a:p>
            </p:txBody>
          </p:sp>
          <p:sp>
            <p:nvSpPr>
              <p:cNvPr id="235" name="TextBox 234">
                <a:extLst>
                  <a:ext uri="{FF2B5EF4-FFF2-40B4-BE49-F238E27FC236}">
                    <a16:creationId xmlns:a16="http://schemas.microsoft.com/office/drawing/2014/main" id="{12D178FF-F19F-44AD-8E60-AF1C60BC1602}"/>
                  </a:ext>
                </a:extLst>
              </p:cNvPr>
              <p:cNvSpPr txBox="1"/>
              <p:nvPr/>
            </p:nvSpPr>
            <p:spPr>
              <a:xfrm>
                <a:off x="6143131" y="5301885"/>
                <a:ext cx="1836956" cy="263800"/>
              </a:xfrm>
              <a:prstGeom prst="rect">
                <a:avLst/>
              </a:prstGeom>
              <a:noFill/>
            </p:spPr>
            <p:txBody>
              <a:bodyPr wrap="square" rtlCol="0">
                <a:spAutoFit/>
              </a:bodyPr>
              <a:lstStyle/>
              <a:p>
                <a:r>
                  <a:rPr lang="en-GB" sz="1200" b="1" dirty="0">
                    <a:solidFill>
                      <a:schemeClr val="tx1">
                        <a:lumMod val="65000"/>
                        <a:lumOff val="35000"/>
                      </a:schemeClr>
                    </a:solidFill>
                  </a:rPr>
                  <a:t>65+ year olds</a:t>
                </a:r>
              </a:p>
            </p:txBody>
          </p:sp>
        </p:grpSp>
        <p:sp>
          <p:nvSpPr>
            <p:cNvPr id="220" name="TextBox 219">
              <a:extLst>
                <a:ext uri="{FF2B5EF4-FFF2-40B4-BE49-F238E27FC236}">
                  <a16:creationId xmlns:a16="http://schemas.microsoft.com/office/drawing/2014/main" id="{C997B60E-D0A0-4BCF-A285-E48B7D4843FC}"/>
                </a:ext>
              </a:extLst>
            </p:cNvPr>
            <p:cNvSpPr txBox="1"/>
            <p:nvPr/>
          </p:nvSpPr>
          <p:spPr>
            <a:xfrm>
              <a:off x="4307609" y="716600"/>
              <a:ext cx="1001500" cy="263077"/>
            </a:xfrm>
            <a:prstGeom prst="rect">
              <a:avLst/>
            </a:prstGeom>
            <a:noFill/>
          </p:spPr>
          <p:txBody>
            <a:bodyPr wrap="square" rtlCol="0">
              <a:spAutoFit/>
            </a:bodyPr>
            <a:lstStyle/>
            <a:p>
              <a:r>
                <a:rPr lang="en-GB" sz="1100" b="1" dirty="0">
                  <a:solidFill>
                    <a:schemeClr val="tx1">
                      <a:lumMod val="65000"/>
                      <a:lumOff val="35000"/>
                    </a:schemeClr>
                  </a:solidFill>
                </a:rPr>
                <a:t>Large gap</a:t>
              </a:r>
            </a:p>
          </p:txBody>
        </p:sp>
        <p:sp>
          <p:nvSpPr>
            <p:cNvPr id="221" name="TextBox 220">
              <a:extLst>
                <a:ext uri="{FF2B5EF4-FFF2-40B4-BE49-F238E27FC236}">
                  <a16:creationId xmlns:a16="http://schemas.microsoft.com/office/drawing/2014/main" id="{5EA63737-5A0E-44EF-B090-E95E6E33FEB3}"/>
                </a:ext>
              </a:extLst>
            </p:cNvPr>
            <p:cNvSpPr txBox="1"/>
            <p:nvPr/>
          </p:nvSpPr>
          <p:spPr>
            <a:xfrm>
              <a:off x="4304352" y="2317972"/>
              <a:ext cx="1836956" cy="263800"/>
            </a:xfrm>
            <a:prstGeom prst="rect">
              <a:avLst/>
            </a:prstGeom>
            <a:noFill/>
          </p:spPr>
          <p:txBody>
            <a:bodyPr wrap="square" rtlCol="0">
              <a:spAutoFit/>
            </a:bodyPr>
            <a:lstStyle/>
            <a:p>
              <a:r>
                <a:rPr lang="en-GB" sz="1100" b="1" dirty="0">
                  <a:solidFill>
                    <a:schemeClr val="tx1">
                      <a:lumMod val="65000"/>
                      <a:lumOff val="35000"/>
                    </a:schemeClr>
                  </a:solidFill>
                </a:rPr>
                <a:t>Large gap</a:t>
              </a:r>
            </a:p>
          </p:txBody>
        </p:sp>
        <p:sp>
          <p:nvSpPr>
            <p:cNvPr id="222" name="TextBox 221">
              <a:extLst>
                <a:ext uri="{FF2B5EF4-FFF2-40B4-BE49-F238E27FC236}">
                  <a16:creationId xmlns:a16="http://schemas.microsoft.com/office/drawing/2014/main" id="{4C62C326-4C8E-4F31-83FE-60040DAF3E81}"/>
                </a:ext>
              </a:extLst>
            </p:cNvPr>
            <p:cNvSpPr txBox="1"/>
            <p:nvPr/>
          </p:nvSpPr>
          <p:spPr>
            <a:xfrm>
              <a:off x="4304194" y="3919345"/>
              <a:ext cx="1836955" cy="263800"/>
            </a:xfrm>
            <a:prstGeom prst="rect">
              <a:avLst/>
            </a:prstGeom>
            <a:noFill/>
          </p:spPr>
          <p:txBody>
            <a:bodyPr wrap="square" rtlCol="0">
              <a:spAutoFit/>
            </a:bodyPr>
            <a:lstStyle/>
            <a:p>
              <a:r>
                <a:rPr lang="en-GB" sz="1100" b="1" dirty="0">
                  <a:solidFill>
                    <a:schemeClr val="tx1">
                      <a:lumMod val="65000"/>
                      <a:lumOff val="35000"/>
                    </a:schemeClr>
                  </a:solidFill>
                </a:rPr>
                <a:t>Large gap</a:t>
              </a:r>
            </a:p>
          </p:txBody>
        </p:sp>
        <p:sp>
          <p:nvSpPr>
            <p:cNvPr id="223" name="TextBox 222">
              <a:extLst>
                <a:ext uri="{FF2B5EF4-FFF2-40B4-BE49-F238E27FC236}">
                  <a16:creationId xmlns:a16="http://schemas.microsoft.com/office/drawing/2014/main" id="{87EF6F90-DE55-4178-85FC-1A147C9C6941}"/>
                </a:ext>
              </a:extLst>
            </p:cNvPr>
            <p:cNvSpPr txBox="1"/>
            <p:nvPr/>
          </p:nvSpPr>
          <p:spPr>
            <a:xfrm>
              <a:off x="4307610" y="5533625"/>
              <a:ext cx="1836957" cy="263800"/>
            </a:xfrm>
            <a:prstGeom prst="rect">
              <a:avLst/>
            </a:prstGeom>
            <a:noFill/>
          </p:spPr>
          <p:txBody>
            <a:bodyPr wrap="square" rtlCol="0">
              <a:spAutoFit/>
            </a:bodyPr>
            <a:lstStyle/>
            <a:p>
              <a:r>
                <a:rPr lang="en-GB" sz="1100" b="1" dirty="0">
                  <a:solidFill>
                    <a:schemeClr val="tx1">
                      <a:lumMod val="65000"/>
                      <a:lumOff val="35000"/>
                    </a:schemeClr>
                  </a:solidFill>
                </a:rPr>
                <a:t>Large gap</a:t>
              </a:r>
            </a:p>
          </p:txBody>
        </p:sp>
        <p:sp>
          <p:nvSpPr>
            <p:cNvPr id="224" name="TextBox 223">
              <a:extLst>
                <a:ext uri="{FF2B5EF4-FFF2-40B4-BE49-F238E27FC236}">
                  <a16:creationId xmlns:a16="http://schemas.microsoft.com/office/drawing/2014/main" id="{EBB68A5F-1F5F-47BB-8E58-8E8FC324A438}"/>
                </a:ext>
              </a:extLst>
            </p:cNvPr>
            <p:cNvSpPr txBox="1"/>
            <p:nvPr/>
          </p:nvSpPr>
          <p:spPr>
            <a:xfrm>
              <a:off x="4300621" y="4213412"/>
              <a:ext cx="1008489" cy="263800"/>
            </a:xfrm>
            <a:prstGeom prst="rect">
              <a:avLst/>
            </a:prstGeom>
            <a:noFill/>
          </p:spPr>
          <p:txBody>
            <a:bodyPr wrap="square" rtlCol="0">
              <a:spAutoFit/>
            </a:bodyPr>
            <a:lstStyle/>
            <a:p>
              <a:r>
                <a:rPr lang="en-GB" sz="1100" b="1" dirty="0">
                  <a:solidFill>
                    <a:schemeClr val="tx1">
                      <a:lumMod val="65000"/>
                      <a:lumOff val="35000"/>
                    </a:schemeClr>
                  </a:solidFill>
                </a:rPr>
                <a:t>Small gap</a:t>
              </a:r>
            </a:p>
          </p:txBody>
        </p:sp>
        <p:sp>
          <p:nvSpPr>
            <p:cNvPr id="225" name="TextBox 224">
              <a:extLst>
                <a:ext uri="{FF2B5EF4-FFF2-40B4-BE49-F238E27FC236}">
                  <a16:creationId xmlns:a16="http://schemas.microsoft.com/office/drawing/2014/main" id="{FF097F16-7967-417B-9EE8-F6C8A175BADD}"/>
                </a:ext>
              </a:extLst>
            </p:cNvPr>
            <p:cNvSpPr txBox="1"/>
            <p:nvPr/>
          </p:nvSpPr>
          <p:spPr>
            <a:xfrm>
              <a:off x="4313691" y="5815317"/>
              <a:ext cx="1088185" cy="263800"/>
            </a:xfrm>
            <a:prstGeom prst="rect">
              <a:avLst/>
            </a:prstGeom>
            <a:noFill/>
          </p:spPr>
          <p:txBody>
            <a:bodyPr wrap="square" rtlCol="0">
              <a:spAutoFit/>
            </a:bodyPr>
            <a:lstStyle/>
            <a:p>
              <a:r>
                <a:rPr lang="en-GB" sz="1100" b="1" dirty="0">
                  <a:solidFill>
                    <a:schemeClr val="tx1">
                      <a:lumMod val="65000"/>
                      <a:lumOff val="35000"/>
                    </a:schemeClr>
                  </a:solidFill>
                </a:rPr>
                <a:t>Small gap</a:t>
              </a:r>
            </a:p>
          </p:txBody>
        </p:sp>
        <p:sp>
          <p:nvSpPr>
            <p:cNvPr id="226" name="TextBox 225">
              <a:extLst>
                <a:ext uri="{FF2B5EF4-FFF2-40B4-BE49-F238E27FC236}">
                  <a16:creationId xmlns:a16="http://schemas.microsoft.com/office/drawing/2014/main" id="{FB94BB51-6B0E-429F-9EC8-4DA8F83735B9}"/>
                </a:ext>
              </a:extLst>
            </p:cNvPr>
            <p:cNvSpPr txBox="1"/>
            <p:nvPr/>
          </p:nvSpPr>
          <p:spPr>
            <a:xfrm>
              <a:off x="4299618" y="2607878"/>
              <a:ext cx="1102257" cy="263800"/>
            </a:xfrm>
            <a:prstGeom prst="rect">
              <a:avLst/>
            </a:prstGeom>
            <a:noFill/>
          </p:spPr>
          <p:txBody>
            <a:bodyPr wrap="square" rtlCol="0">
              <a:spAutoFit/>
            </a:bodyPr>
            <a:lstStyle/>
            <a:p>
              <a:r>
                <a:rPr lang="en-GB" sz="1100" b="1" dirty="0">
                  <a:solidFill>
                    <a:schemeClr val="tx1">
                      <a:lumMod val="65000"/>
                      <a:lumOff val="35000"/>
                    </a:schemeClr>
                  </a:solidFill>
                </a:rPr>
                <a:t>Small gap</a:t>
              </a:r>
            </a:p>
          </p:txBody>
        </p:sp>
        <p:sp>
          <p:nvSpPr>
            <p:cNvPr id="227" name="TextBox 226">
              <a:extLst>
                <a:ext uri="{FF2B5EF4-FFF2-40B4-BE49-F238E27FC236}">
                  <a16:creationId xmlns:a16="http://schemas.microsoft.com/office/drawing/2014/main" id="{5FFDAA54-B1CF-4FFE-B56A-D1E65723BF31}"/>
                </a:ext>
              </a:extLst>
            </p:cNvPr>
            <p:cNvSpPr txBox="1"/>
            <p:nvPr/>
          </p:nvSpPr>
          <p:spPr>
            <a:xfrm>
              <a:off x="4307614" y="1013608"/>
              <a:ext cx="1001500" cy="263077"/>
            </a:xfrm>
            <a:prstGeom prst="rect">
              <a:avLst/>
            </a:prstGeom>
            <a:noFill/>
          </p:spPr>
          <p:txBody>
            <a:bodyPr wrap="square" rtlCol="0">
              <a:spAutoFit/>
            </a:bodyPr>
            <a:lstStyle/>
            <a:p>
              <a:r>
                <a:rPr lang="en-GB" sz="1100" b="1" dirty="0">
                  <a:solidFill>
                    <a:schemeClr val="tx1">
                      <a:lumMod val="65000"/>
                      <a:lumOff val="35000"/>
                    </a:schemeClr>
                  </a:solidFill>
                </a:rPr>
                <a:t>Small gap</a:t>
              </a:r>
            </a:p>
          </p:txBody>
        </p:sp>
        <p:sp>
          <p:nvSpPr>
            <p:cNvPr id="228" name="TextBox 227">
              <a:extLst>
                <a:ext uri="{FF2B5EF4-FFF2-40B4-BE49-F238E27FC236}">
                  <a16:creationId xmlns:a16="http://schemas.microsoft.com/office/drawing/2014/main" id="{84519E86-A12E-42E4-868E-D5834AA8D1A3}"/>
                </a:ext>
              </a:extLst>
            </p:cNvPr>
            <p:cNvSpPr txBox="1"/>
            <p:nvPr/>
          </p:nvSpPr>
          <p:spPr>
            <a:xfrm>
              <a:off x="4400377" y="1311210"/>
              <a:ext cx="1001500" cy="263077"/>
            </a:xfrm>
            <a:prstGeom prst="rect">
              <a:avLst/>
            </a:prstGeom>
            <a:noFill/>
          </p:spPr>
          <p:txBody>
            <a:bodyPr wrap="square" rtlCol="0">
              <a:spAutoFit/>
            </a:bodyPr>
            <a:lstStyle/>
            <a:p>
              <a:r>
                <a:rPr lang="en-GB" sz="1100" b="1" dirty="0">
                  <a:solidFill>
                    <a:schemeClr val="tx1">
                      <a:lumMod val="65000"/>
                      <a:lumOff val="35000"/>
                    </a:schemeClr>
                  </a:solidFill>
                </a:rPr>
                <a:t>Not sure</a:t>
              </a:r>
            </a:p>
          </p:txBody>
        </p:sp>
        <p:sp>
          <p:nvSpPr>
            <p:cNvPr id="229" name="TextBox 228">
              <a:extLst>
                <a:ext uri="{FF2B5EF4-FFF2-40B4-BE49-F238E27FC236}">
                  <a16:creationId xmlns:a16="http://schemas.microsoft.com/office/drawing/2014/main" id="{40131288-433F-487F-9C41-9A475BF86D27}"/>
                </a:ext>
              </a:extLst>
            </p:cNvPr>
            <p:cNvSpPr txBox="1"/>
            <p:nvPr/>
          </p:nvSpPr>
          <p:spPr>
            <a:xfrm>
              <a:off x="4377612" y="2898213"/>
              <a:ext cx="967972" cy="263077"/>
            </a:xfrm>
            <a:prstGeom prst="rect">
              <a:avLst/>
            </a:prstGeom>
            <a:noFill/>
          </p:spPr>
          <p:txBody>
            <a:bodyPr wrap="square" rtlCol="0">
              <a:spAutoFit/>
            </a:bodyPr>
            <a:lstStyle/>
            <a:p>
              <a:r>
                <a:rPr lang="en-GB" sz="1100" b="1" dirty="0">
                  <a:solidFill>
                    <a:schemeClr val="tx1">
                      <a:lumMod val="65000"/>
                      <a:lumOff val="35000"/>
                    </a:schemeClr>
                  </a:solidFill>
                </a:rPr>
                <a:t>Not sure</a:t>
              </a:r>
            </a:p>
          </p:txBody>
        </p:sp>
        <p:sp>
          <p:nvSpPr>
            <p:cNvPr id="230" name="TextBox 229">
              <a:extLst>
                <a:ext uri="{FF2B5EF4-FFF2-40B4-BE49-F238E27FC236}">
                  <a16:creationId xmlns:a16="http://schemas.microsoft.com/office/drawing/2014/main" id="{80A55548-EB0C-4613-89DD-3DDF87B18057}"/>
                </a:ext>
              </a:extLst>
            </p:cNvPr>
            <p:cNvSpPr txBox="1"/>
            <p:nvPr/>
          </p:nvSpPr>
          <p:spPr>
            <a:xfrm>
              <a:off x="4385967" y="4502646"/>
              <a:ext cx="1015908" cy="263800"/>
            </a:xfrm>
            <a:prstGeom prst="rect">
              <a:avLst/>
            </a:prstGeom>
            <a:noFill/>
          </p:spPr>
          <p:txBody>
            <a:bodyPr wrap="square" rtlCol="0">
              <a:spAutoFit/>
            </a:bodyPr>
            <a:lstStyle/>
            <a:p>
              <a:r>
                <a:rPr lang="en-GB" sz="1100" b="1" dirty="0">
                  <a:solidFill>
                    <a:schemeClr val="tx1">
                      <a:lumMod val="65000"/>
                      <a:lumOff val="35000"/>
                    </a:schemeClr>
                  </a:solidFill>
                </a:rPr>
                <a:t>Not sure</a:t>
              </a:r>
            </a:p>
          </p:txBody>
        </p:sp>
        <p:sp>
          <p:nvSpPr>
            <p:cNvPr id="231" name="TextBox 230">
              <a:extLst>
                <a:ext uri="{FF2B5EF4-FFF2-40B4-BE49-F238E27FC236}">
                  <a16:creationId xmlns:a16="http://schemas.microsoft.com/office/drawing/2014/main" id="{516AC40D-AE3C-46F0-A534-BA2B5670D569}"/>
                </a:ext>
              </a:extLst>
            </p:cNvPr>
            <p:cNvSpPr txBox="1"/>
            <p:nvPr/>
          </p:nvSpPr>
          <p:spPr>
            <a:xfrm>
              <a:off x="4410604" y="6086716"/>
              <a:ext cx="898504" cy="263800"/>
            </a:xfrm>
            <a:prstGeom prst="rect">
              <a:avLst/>
            </a:prstGeom>
            <a:noFill/>
          </p:spPr>
          <p:txBody>
            <a:bodyPr wrap="square" rtlCol="0">
              <a:spAutoFit/>
            </a:bodyPr>
            <a:lstStyle/>
            <a:p>
              <a:r>
                <a:rPr lang="en-GB" sz="1100" b="1" dirty="0">
                  <a:solidFill>
                    <a:schemeClr val="tx1">
                      <a:lumMod val="65000"/>
                      <a:lumOff val="35000"/>
                    </a:schemeClr>
                  </a:solidFill>
                </a:rPr>
                <a:t>Not sure</a:t>
              </a:r>
            </a:p>
          </p:txBody>
        </p:sp>
      </p:grpSp>
      <p:sp>
        <p:nvSpPr>
          <p:cNvPr id="4" name="TextBox 3">
            <a:extLst>
              <a:ext uri="{FF2B5EF4-FFF2-40B4-BE49-F238E27FC236}">
                <a16:creationId xmlns:a16="http://schemas.microsoft.com/office/drawing/2014/main" id="{1C9ED94E-96AA-40B8-97CF-B48C1DAD5EA7}"/>
              </a:ext>
            </a:extLst>
          </p:cNvPr>
          <p:cNvSpPr txBox="1"/>
          <p:nvPr/>
        </p:nvSpPr>
        <p:spPr>
          <a:xfrm>
            <a:off x="7936508" y="2455000"/>
            <a:ext cx="2216347" cy="305684"/>
          </a:xfrm>
          <a:prstGeom prst="rect">
            <a:avLst/>
          </a:prstGeom>
          <a:noFill/>
        </p:spPr>
        <p:txBody>
          <a:bodyPr wrap="none" lIns="36000" tIns="36000" rIns="36000" bIns="36000" rtlCol="0">
            <a:noAutofit/>
          </a:bodyPr>
          <a:lstStyle/>
          <a:p>
            <a:r>
              <a:rPr lang="en-GB" sz="1100" b="1" dirty="0">
                <a:solidFill>
                  <a:schemeClr val="tx1">
                    <a:lumMod val="65000"/>
                    <a:lumOff val="35000"/>
                  </a:schemeClr>
                </a:solidFill>
              </a:rPr>
              <a:t>Percentage of people in each region </a:t>
            </a:r>
          </a:p>
          <a:p>
            <a:r>
              <a:rPr lang="en-GB" sz="1100" b="1" dirty="0">
                <a:solidFill>
                  <a:schemeClr val="tx1">
                    <a:lumMod val="65000"/>
                    <a:lumOff val="35000"/>
                  </a:schemeClr>
                </a:solidFill>
              </a:rPr>
              <a:t>Who say there’s a large gap… </a:t>
            </a:r>
          </a:p>
        </p:txBody>
      </p:sp>
      <p:graphicFrame>
        <p:nvGraphicFramePr>
          <p:cNvPr id="260" name="Table 259" descr="Table showing the percentage of people in each region who say there is a large gap between social classes. For example 84% in Scotland and Northern Ireland and 81% in London.">
            <a:extLst>
              <a:ext uri="{FF2B5EF4-FFF2-40B4-BE49-F238E27FC236}">
                <a16:creationId xmlns:a16="http://schemas.microsoft.com/office/drawing/2014/main" id="{EBA4F511-9112-498A-9A5E-9D590777E7C5}"/>
              </a:ext>
            </a:extLst>
          </p:cNvPr>
          <p:cNvGraphicFramePr>
            <a:graphicFrameLocks noGrp="1"/>
          </p:cNvGraphicFramePr>
          <p:nvPr>
            <p:extLst>
              <p:ext uri="{D42A27DB-BD31-4B8C-83A1-F6EECF244321}">
                <p14:modId xmlns:p14="http://schemas.microsoft.com/office/powerpoint/2010/main" val="1841312307"/>
              </p:ext>
            </p:extLst>
          </p:nvPr>
        </p:nvGraphicFramePr>
        <p:xfrm>
          <a:off x="7936508" y="2941961"/>
          <a:ext cx="3473066" cy="3802768"/>
        </p:xfrm>
        <a:graphic>
          <a:graphicData uri="http://schemas.openxmlformats.org/drawingml/2006/table">
            <a:tbl>
              <a:tblPr firstRow="1">
                <a:tableStyleId>{5C22544A-7EE6-4342-B048-85BDC9FD1C3A}</a:tableStyleId>
              </a:tblPr>
              <a:tblGrid>
                <a:gridCol w="540198">
                  <a:extLst>
                    <a:ext uri="{9D8B030D-6E8A-4147-A177-3AD203B41FA5}">
                      <a16:colId xmlns:a16="http://schemas.microsoft.com/office/drawing/2014/main" val="2106153448"/>
                    </a:ext>
                  </a:extLst>
                </a:gridCol>
                <a:gridCol w="2932868">
                  <a:extLst>
                    <a:ext uri="{9D8B030D-6E8A-4147-A177-3AD203B41FA5}">
                      <a16:colId xmlns:a16="http://schemas.microsoft.com/office/drawing/2014/main" val="254974673"/>
                    </a:ext>
                  </a:extLst>
                </a:gridCol>
              </a:tblGrid>
              <a:tr h="292485">
                <a:tc>
                  <a:txBody>
                    <a:bodyPr/>
                    <a:lstStyle/>
                    <a:p>
                      <a:pPr algn="ctr"/>
                      <a:r>
                        <a:rPr lang="en-US" sz="1100" b="1" dirty="0">
                          <a:solidFill>
                            <a:srgbClr val="FB6A4A"/>
                          </a:solidFill>
                        </a:rPr>
                        <a:t>%</a:t>
                      </a: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1" dirty="0">
                          <a:solidFill>
                            <a:srgbClr val="EF3B2C"/>
                          </a:solidFill>
                        </a:rPr>
                        <a:t>Region</a:t>
                      </a:r>
                    </a:p>
                  </a:txBody>
                  <a:tcPr anchor="ctr">
                    <a:lnL w="12700" cap="flat" cmpd="sng" algn="ctr">
                      <a:noFill/>
                      <a:prstDash val="solid"/>
                      <a:round/>
                      <a:headEnd type="none" w="med" len="med"/>
                      <a:tailEnd type="none" w="med" len="med"/>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1886364"/>
                  </a:ext>
                </a:extLst>
              </a:tr>
              <a:tr h="292485">
                <a:tc>
                  <a:txBody>
                    <a:bodyPr/>
                    <a:lstStyle/>
                    <a:p>
                      <a:pPr algn="ctr"/>
                      <a:r>
                        <a:rPr lang="en-US" sz="1100" b="1" dirty="0">
                          <a:solidFill>
                            <a:srgbClr val="FB6A4A"/>
                          </a:solidFill>
                        </a:rPr>
                        <a:t>84%</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dirty="0">
                          <a:solidFill>
                            <a:srgbClr val="EF3B2C"/>
                          </a:solidFill>
                        </a:rPr>
                        <a:t>Scotland</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85679"/>
                  </a:ext>
                </a:extLst>
              </a:tr>
              <a:tr h="292485">
                <a:tc>
                  <a:txBody>
                    <a:bodyPr/>
                    <a:lstStyle/>
                    <a:p>
                      <a:pPr algn="ctr"/>
                      <a:r>
                        <a:rPr lang="en-US" sz="1100" b="1" dirty="0">
                          <a:solidFill>
                            <a:srgbClr val="FB6A4A"/>
                          </a:solidFill>
                        </a:rPr>
                        <a:t>84%</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dirty="0">
                          <a:solidFill>
                            <a:srgbClr val="EF3B2C"/>
                          </a:solidFill>
                        </a:rPr>
                        <a:t>Northern Ireland</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463324"/>
                  </a:ext>
                </a:extLst>
              </a:tr>
              <a:tr h="292485">
                <a:tc>
                  <a:txBody>
                    <a:bodyPr/>
                    <a:lstStyle/>
                    <a:p>
                      <a:pPr algn="ctr"/>
                      <a:r>
                        <a:rPr lang="en-US" sz="1100" b="1" dirty="0">
                          <a:solidFill>
                            <a:srgbClr val="FB6A4A"/>
                          </a:solidFill>
                        </a:rPr>
                        <a:t>81%</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dirty="0">
                          <a:solidFill>
                            <a:srgbClr val="EF3B2C"/>
                          </a:solidFill>
                        </a:rPr>
                        <a:t>London</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8540630"/>
                  </a:ext>
                </a:extLst>
              </a:tr>
              <a:tr h="292485">
                <a:tc>
                  <a:txBody>
                    <a:bodyPr/>
                    <a:lstStyle/>
                    <a:p>
                      <a:pPr algn="ctr"/>
                      <a:r>
                        <a:rPr lang="en-US" sz="1100" b="1" dirty="0">
                          <a:solidFill>
                            <a:srgbClr val="FB6A4A"/>
                          </a:solidFill>
                        </a:rPr>
                        <a:t>80%</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dirty="0">
                          <a:solidFill>
                            <a:srgbClr val="EF3B2C"/>
                          </a:solidFill>
                        </a:rPr>
                        <a:t>North West</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1472181"/>
                  </a:ext>
                </a:extLst>
              </a:tr>
              <a:tr h="292485">
                <a:tc>
                  <a:txBody>
                    <a:bodyPr/>
                    <a:lstStyle/>
                    <a:p>
                      <a:pPr algn="ctr"/>
                      <a:r>
                        <a:rPr lang="en-US" sz="1100" b="1" dirty="0">
                          <a:solidFill>
                            <a:srgbClr val="FB6A4A"/>
                          </a:solidFill>
                        </a:rPr>
                        <a:t>79%</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dirty="0">
                          <a:solidFill>
                            <a:srgbClr val="EF3B2C"/>
                          </a:solidFill>
                        </a:rPr>
                        <a:t>South East</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2123685"/>
                  </a:ext>
                </a:extLst>
              </a:tr>
              <a:tr h="292948">
                <a:tc>
                  <a:txBody>
                    <a:bodyPr/>
                    <a:lstStyle/>
                    <a:p>
                      <a:pPr algn="ctr"/>
                      <a:r>
                        <a:rPr lang="en-US" sz="1100" b="1" dirty="0">
                          <a:solidFill>
                            <a:srgbClr val="FB6A4A"/>
                          </a:solidFill>
                        </a:rPr>
                        <a:t>79%</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dirty="0">
                          <a:solidFill>
                            <a:srgbClr val="EF3B2C"/>
                          </a:solidFill>
                        </a:rPr>
                        <a:t>Wales</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201751"/>
                  </a:ext>
                </a:extLst>
              </a:tr>
              <a:tr h="292485">
                <a:tc>
                  <a:txBody>
                    <a:bodyPr/>
                    <a:lstStyle/>
                    <a:p>
                      <a:pPr algn="ctr"/>
                      <a:r>
                        <a:rPr lang="en-US" sz="1100" b="1" dirty="0">
                          <a:solidFill>
                            <a:srgbClr val="FB6A4A"/>
                          </a:solidFill>
                        </a:rPr>
                        <a:t>79%</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dirty="0">
                          <a:solidFill>
                            <a:srgbClr val="EF3B2C"/>
                          </a:solidFill>
                        </a:rPr>
                        <a:t>Yorkshire &amp; the Humber</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809704"/>
                  </a:ext>
                </a:extLst>
              </a:tr>
              <a:tr h="292485">
                <a:tc>
                  <a:txBody>
                    <a:bodyPr/>
                    <a:lstStyle/>
                    <a:p>
                      <a:pPr algn="ctr"/>
                      <a:r>
                        <a:rPr lang="en-US" sz="1100" b="1" dirty="0">
                          <a:solidFill>
                            <a:srgbClr val="FB6A4A"/>
                          </a:solidFill>
                        </a:rPr>
                        <a:t>78%</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dirty="0">
                          <a:solidFill>
                            <a:srgbClr val="EF3B2C"/>
                          </a:solidFill>
                        </a:rPr>
                        <a:t>West Midlands </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0097795"/>
                  </a:ext>
                </a:extLst>
              </a:tr>
              <a:tr h="292485">
                <a:tc>
                  <a:txBody>
                    <a:bodyPr/>
                    <a:lstStyle/>
                    <a:p>
                      <a:pPr algn="ctr"/>
                      <a:r>
                        <a:rPr lang="en-US" sz="1100" b="1" dirty="0">
                          <a:solidFill>
                            <a:srgbClr val="FB6A4A"/>
                          </a:solidFill>
                        </a:rPr>
                        <a:t>77%</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dirty="0">
                          <a:solidFill>
                            <a:srgbClr val="EF3B2C"/>
                          </a:solidFill>
                        </a:rPr>
                        <a:t>East Midlands</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9034422"/>
                  </a:ext>
                </a:extLst>
              </a:tr>
              <a:tr h="292485">
                <a:tc>
                  <a:txBody>
                    <a:bodyPr/>
                    <a:lstStyle/>
                    <a:p>
                      <a:pPr algn="ctr"/>
                      <a:r>
                        <a:rPr lang="en-US" sz="1100" b="1" dirty="0">
                          <a:solidFill>
                            <a:srgbClr val="FB6A4A"/>
                          </a:solidFill>
                        </a:rPr>
                        <a:t>77%</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dirty="0">
                          <a:solidFill>
                            <a:srgbClr val="EF3B2C"/>
                          </a:solidFill>
                        </a:rPr>
                        <a:t>North East</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5676359"/>
                  </a:ext>
                </a:extLst>
              </a:tr>
              <a:tr h="292485">
                <a:tc>
                  <a:txBody>
                    <a:bodyPr/>
                    <a:lstStyle/>
                    <a:p>
                      <a:pPr algn="ctr"/>
                      <a:r>
                        <a:rPr lang="en-US" sz="1100" b="1" dirty="0">
                          <a:solidFill>
                            <a:srgbClr val="FB6A4A"/>
                          </a:solidFill>
                        </a:rPr>
                        <a:t>76%</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dirty="0">
                          <a:solidFill>
                            <a:srgbClr val="EF3B2C"/>
                          </a:solidFill>
                        </a:rPr>
                        <a:t>East of England</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3865231"/>
                  </a:ext>
                </a:extLst>
              </a:tr>
              <a:tr h="292485">
                <a:tc>
                  <a:txBody>
                    <a:bodyPr/>
                    <a:lstStyle/>
                    <a:p>
                      <a:pPr algn="ctr"/>
                      <a:r>
                        <a:rPr lang="en-US" sz="1100" b="1" dirty="0">
                          <a:solidFill>
                            <a:srgbClr val="FB6A4A"/>
                          </a:solidFill>
                        </a:rPr>
                        <a:t>75%</a:t>
                      </a:r>
                    </a:p>
                  </a:txBody>
                  <a:tcPr anchor="ctr">
                    <a:lnL w="12700" cmpd="sng">
                      <a:noFill/>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0" dirty="0">
                          <a:solidFill>
                            <a:srgbClr val="EF3B2C"/>
                          </a:solidFill>
                        </a:rPr>
                        <a:t>South West</a:t>
                      </a:r>
                    </a:p>
                  </a:txBody>
                  <a:tcPr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1542028"/>
                  </a:ext>
                </a:extLst>
              </a:tr>
            </a:tbl>
          </a:graphicData>
        </a:graphic>
      </p:graphicFrame>
      <p:sp>
        <p:nvSpPr>
          <p:cNvPr id="32" name="TextBox 31">
            <a:extLst>
              <a:ext uri="{FF2B5EF4-FFF2-40B4-BE49-F238E27FC236}">
                <a16:creationId xmlns:a16="http://schemas.microsoft.com/office/drawing/2014/main" id="{FB3A14AE-8A35-46FB-BB61-CB7E0CE98E8B}"/>
              </a:ext>
            </a:extLst>
          </p:cNvPr>
          <p:cNvSpPr txBox="1"/>
          <p:nvPr/>
        </p:nvSpPr>
        <p:spPr>
          <a:xfrm>
            <a:off x="543401" y="6784998"/>
            <a:ext cx="9833196" cy="461665"/>
          </a:xfrm>
          <a:prstGeom prst="rect">
            <a:avLst/>
          </a:prstGeom>
        </p:spPr>
        <p:txBody>
          <a:bodyPr wrap="square" rtlCol="0" anchor="ctr" anchorCtr="0">
            <a:spAutoFit/>
          </a:bodyPr>
          <a:lstStyle/>
          <a:p>
            <a:r>
              <a:rPr lang="en-US" sz="800" dirty="0">
                <a:solidFill>
                  <a:schemeClr val="tx1">
                    <a:lumMod val="65000"/>
                    <a:lumOff val="35000"/>
                  </a:schemeClr>
                </a:solidFill>
              </a:rPr>
              <a:t>Sample size: 4693 adults in UK (unweighted sample size by age: 18-24 n=369, 25-49 n=1878, 50-64 n=1166, 65+ n=1280) (unweighted sample size by region: North East n=181, North West n=429, Yorkshire and the Humber n=362, East Midlands n=345, West Midlands n=335 , East of England n=416, London n=452, South East n=603, South West n=432, Wales n=495, Scotland n=543, Northern Ireland n=100).</a:t>
            </a:r>
          </a:p>
          <a:p>
            <a:r>
              <a:rPr lang="en-US" sz="800" dirty="0">
                <a:solidFill>
                  <a:schemeClr val="tx1">
                    <a:lumMod val="65000"/>
                    <a:lumOff val="35000"/>
                  </a:schemeClr>
                </a:solidFill>
              </a:rPr>
              <a:t>Fieldwork: 27</a:t>
            </a:r>
            <a:r>
              <a:rPr lang="en-US" sz="800" baseline="30000" dirty="0">
                <a:solidFill>
                  <a:schemeClr val="tx1">
                    <a:lumMod val="65000"/>
                    <a:lumOff val="35000"/>
                  </a:schemeClr>
                </a:solidFill>
              </a:rPr>
              <a:t>th</a:t>
            </a:r>
            <a:r>
              <a:rPr lang="en-US" sz="800" dirty="0">
                <a:solidFill>
                  <a:schemeClr val="tx1">
                    <a:lumMod val="65000"/>
                    <a:lumOff val="35000"/>
                  </a:schemeClr>
                </a:solidFill>
              </a:rPr>
              <a:t> January – 1</a:t>
            </a:r>
            <a:r>
              <a:rPr lang="en-US" sz="800" baseline="30000" dirty="0">
                <a:solidFill>
                  <a:schemeClr val="tx1">
                    <a:lumMod val="65000"/>
                    <a:lumOff val="35000"/>
                  </a:schemeClr>
                </a:solidFill>
              </a:rPr>
              <a:t>st</a:t>
            </a:r>
            <a:r>
              <a:rPr lang="en-US" sz="800" dirty="0">
                <a:solidFill>
                  <a:schemeClr val="tx1">
                    <a:lumMod val="65000"/>
                    <a:lumOff val="35000"/>
                  </a:schemeClr>
                </a:solidFill>
              </a:rPr>
              <a:t> February 2021</a:t>
            </a:r>
            <a:endParaRPr lang="en-GB" sz="800" dirty="0">
              <a:solidFill>
                <a:schemeClr val="tx1">
                  <a:lumMod val="65000"/>
                  <a:lumOff val="35000"/>
                </a:schemeClr>
              </a:solidFill>
            </a:endParaRPr>
          </a:p>
        </p:txBody>
      </p:sp>
      <p:sp>
        <p:nvSpPr>
          <p:cNvPr id="2" name="Slide Number Placeholder 1">
            <a:extLst>
              <a:ext uri="{FF2B5EF4-FFF2-40B4-BE49-F238E27FC236}">
                <a16:creationId xmlns:a16="http://schemas.microsoft.com/office/drawing/2014/main" id="{72ABFDDA-84BD-4CB0-8D72-97452ED34A6C}"/>
              </a:ext>
            </a:extLst>
          </p:cNvPr>
          <p:cNvSpPr>
            <a:spLocks noGrp="1"/>
          </p:cNvSpPr>
          <p:nvPr>
            <p:ph type="sldNum" sz="quarter" idx="11"/>
          </p:nvPr>
        </p:nvSpPr>
        <p:spPr/>
        <p:txBody>
          <a:bodyPr/>
          <a:lstStyle/>
          <a:p>
            <a:fld id="{2EABE287-61B3-43B4-9C32-8BB54FC1D647}" type="slidenum">
              <a:rPr lang="en-GB" smtClean="0"/>
              <a:pPr/>
              <a:t>9</a:t>
            </a:fld>
            <a:endParaRPr lang="en-GB" dirty="0"/>
          </a:p>
        </p:txBody>
      </p:sp>
    </p:spTree>
    <p:extLst>
      <p:ext uri="{BB962C8B-B14F-4D97-AF65-F5344CB8AC3E}">
        <p14:creationId xmlns:p14="http://schemas.microsoft.com/office/powerpoint/2010/main" val="463236184"/>
      </p:ext>
    </p:extLst>
  </p:cSld>
  <p:clrMapOvr>
    <a:masterClrMapping/>
  </p:clrMapOvr>
</p:sld>
</file>

<file path=ppt/theme/theme1.xml><?xml version="1.0" encoding="utf-8"?>
<a:theme xmlns:a="http://schemas.openxmlformats.org/drawingml/2006/main" name="Cabinet Office 2013 - AI document">
  <a:themeElements>
    <a:clrScheme name="CO2013">
      <a:dk1>
        <a:sysClr val="windowText" lastClr="000000"/>
      </a:dk1>
      <a:lt1>
        <a:sysClr val="window" lastClr="FFFFFF"/>
      </a:lt1>
      <a:dk2>
        <a:srgbClr val="005ABB"/>
      </a:dk2>
      <a:lt2>
        <a:srgbClr val="5BB4E5"/>
      </a:lt2>
      <a:accent1>
        <a:srgbClr val="A23138"/>
      </a:accent1>
      <a:accent2>
        <a:srgbClr val="57BAB7"/>
      </a:accent2>
      <a:accent3>
        <a:srgbClr val="CC5A13"/>
      </a:accent3>
      <a:accent4>
        <a:srgbClr val="ECAC00"/>
      </a:accent4>
      <a:accent5>
        <a:srgbClr val="899637"/>
      </a:accent5>
      <a:accent6>
        <a:srgbClr val="78256E"/>
      </a:accent6>
      <a:hlink>
        <a:srgbClr val="005ABB"/>
      </a:hlink>
      <a:folHlink>
        <a:srgbClr val="78256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36000" tIns="36000" rIns="36000" bIns="36000" rtlCol="0">
        <a:noAutofit/>
      </a:bodyPr>
      <a:lstStyle>
        <a:defPPr algn="l">
          <a:defRPr sz="800" dirty="0" smtClean="0">
            <a:solidFill>
              <a:schemeClr val="tx1">
                <a:lumMod val="65000"/>
                <a:lumOff val="35000"/>
              </a:schemeClr>
            </a:solidFill>
          </a:defRPr>
        </a:defPPr>
      </a:lstStyle>
    </a:txDef>
  </a:objectDefaults>
  <a:extraClrSchemeLst/>
  <a:extLst>
    <a:ext uri="{05A4C25C-085E-4340-85A3-A5531E510DB2}">
      <thm15:themeFamily xmlns:thm15="http://schemas.microsoft.com/office/thememl/2012/main" name="Cabinet Office 2013 - AI  document [Read-Only]" id="{FBC1F061-F3D5-4597-B951-1E9BD7E0BF0C}" vid="{3B7D93C5-7275-4479-9F63-F69DFBC976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label version="1.0">
  <element uid="id_newpolicy" value=""/>
  <element uid="id_unclassified" value=""/>
</label>
</file>

<file path=customXml/itemProps1.xml><?xml version="1.0" encoding="utf-8"?>
<ds:datastoreItem xmlns:ds="http://schemas.openxmlformats.org/officeDocument/2006/customXml" ds:itemID="{C791B53D-541A-4086-B1D3-C313A4698D62}">
  <ds:schemaRefs/>
</ds:datastoreItem>
</file>

<file path=docProps/app.xml><?xml version="1.0" encoding="utf-8"?>
<Properties xmlns="http://schemas.openxmlformats.org/officeDocument/2006/extended-properties" xmlns:vt="http://schemas.openxmlformats.org/officeDocument/2006/docPropsVTypes">
  <Template/>
  <TotalTime>18703</TotalTime>
  <Words>8926</Words>
  <Application>Microsoft Office PowerPoint</Application>
  <PresentationFormat>Custom</PresentationFormat>
  <Paragraphs>734</Paragraphs>
  <Slides>42</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Wingdings</vt:lpstr>
      <vt:lpstr>Cabinet Office 2013 - AI document</vt:lpstr>
      <vt:lpstr>Social Mobility Barometer</vt:lpstr>
      <vt:lpstr>About the Commission</vt:lpstr>
      <vt:lpstr>Foreword</vt:lpstr>
      <vt:lpstr>Foreword (continued)</vt:lpstr>
      <vt:lpstr>Methodology </vt:lpstr>
      <vt:lpstr>Top line findings</vt:lpstr>
      <vt:lpstr>Top line findings (continued)</vt:lpstr>
      <vt:lpstr>Around half of UK adults say they’re working class, while a third say they’re middle class </vt:lpstr>
      <vt:lpstr>Four-fifths of adults think there is a large gap between social classes in Britain </vt:lpstr>
      <vt:lpstr>The impact of coronavirus</vt:lpstr>
      <vt:lpstr>Over half of all adults think the coronavirus pandemic has increased inequality in Britain </vt:lpstr>
      <vt:lpstr>Most people think the pandemic has had the biggest impact on mental health</vt:lpstr>
      <vt:lpstr>Women are more likely to advocate mental health as a priority for the country's recovery</vt:lpstr>
      <vt:lpstr>People believe the impact of coronavirus is spread evenly across the country</vt:lpstr>
      <vt:lpstr>People in the North are the most likely to say that they have suffered more than others in terms of education and employment</vt:lpstr>
      <vt:lpstr>People in the North are also the most likely to say that they have suffered more than others in terms of living standards </vt:lpstr>
      <vt:lpstr>The impact of background</vt:lpstr>
      <vt:lpstr>Social mobility is ‘becoming harder’ for those from less advantaged backgrounds </vt:lpstr>
      <vt:lpstr>Nearly half the population say where you end up depends on your parents and background </vt:lpstr>
      <vt:lpstr>People are most likely to say that their background has no impact on their education or career   </vt:lpstr>
      <vt:lpstr>The more educated you are, the more likely you are to say that your background has helped you  </vt:lpstr>
      <vt:lpstr>People say their ethnicity could have an impact on their education and career</vt:lpstr>
      <vt:lpstr>Are things better than they  used to be?</vt:lpstr>
      <vt:lpstr>People say they’re better off than their parents in lots of ways, including their education</vt:lpstr>
      <vt:lpstr>The over 65s think they are better off than their parents in every way from finances to social standing</vt:lpstr>
      <vt:lpstr>People in Northern Ireland feel more socially mobile than anywhere else in  the UK</vt:lpstr>
      <vt:lpstr>Nearly half the sample feel better about their finances than they did a decade ago </vt:lpstr>
      <vt:lpstr>Generational differences </vt:lpstr>
      <vt:lpstr>People say Generation X had the most opportunities… while the Silent Generation lost out</vt:lpstr>
      <vt:lpstr>Generation Z is thought to have experienced the highest standard of living  </vt:lpstr>
      <vt:lpstr>People think that the oldest and youngest generations have lost out in the job market</vt:lpstr>
      <vt:lpstr>Regional differences</vt:lpstr>
      <vt:lpstr>Three quarters of adults see a divided nation for opportunities</vt:lpstr>
      <vt:lpstr>People in the South East are twice as likely to say they have good opportunities than people in the North East of England </vt:lpstr>
      <vt:lpstr>Support from government   and employers</vt:lpstr>
      <vt:lpstr>People say that those who are ‘just about managing’ are not getting enough government support</vt:lpstr>
      <vt:lpstr>People say that government should do more for social mobility – and schools could offer a solution</vt:lpstr>
      <vt:lpstr>Young people say employers should take action to improve social mobility </vt:lpstr>
      <vt:lpstr>Trends over time</vt:lpstr>
      <vt:lpstr>For the past five years, people have said there’s a large gap between the social classes – but now they think it’s getting easier for the least advantaged to move up    </vt:lpstr>
      <vt:lpstr>Despite coronavirus, more people than ever say that their financial situation is ‘better’ than it was a decade ago</vt:lpstr>
      <vt:lpstr>  Any enquiries regarding this publication should be sent to us at the Social Mobility Commission, Sanctuary Buildings, 20 Great Smith Street, London, SW1P 3BT. Email: contact@socialmobilitycommission.gov.uk  This document is also available from our website at: https://www.gov.uk/government/organisations/social-mobility-commission</vt:lpstr>
    </vt:vector>
  </TitlesOfParts>
  <Company>DfE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Mobility Barometer</dc:title>
  <dc:creator>James MURPHY-CORKHILL</dc:creator>
  <cp:lastModifiedBy>BASSINDALE, Catherine</cp:lastModifiedBy>
  <cp:revision>1042</cp:revision>
  <cp:lastPrinted>2020-01-09T11:42:15Z</cp:lastPrinted>
  <dcterms:created xsi:type="dcterms:W3CDTF">2018-03-22T16:56:22Z</dcterms:created>
  <dcterms:modified xsi:type="dcterms:W3CDTF">2021-03-08T16:25:52Z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jDocumentSecurityLabel">
    <vt:lpwstr>UNCLASSIFIED</vt:lpwstr>
  </property>
  <property fmtid="{D5CDD505-2E9C-101B-9397-08002B2CF9AE}" pid="3" name="Document Security Label">
    <vt:lpwstr>UNCLASSIFIED</vt:lpwstr>
  </property>
  <property fmtid="{D5CDD505-2E9C-101B-9397-08002B2CF9AE}" pid="4" name="bjDocumentSecurityXML">
    <vt:lpwstr>&lt;label version="1.0"&gt;&lt;element uid="id_newpolicy" value=""/&gt;&lt;element uid="id_unclassified" value=""/&gt;&lt;/label&gt;</vt:lpwstr>
  </property>
  <property fmtid="{D5CDD505-2E9C-101B-9397-08002B2CF9AE}" pid="5" name="bjDocumentSecurityPolicyProp">
    <vt:lpwstr>UK</vt:lpwstr>
  </property>
  <property fmtid="{D5CDD505-2E9C-101B-9397-08002B2CF9AE}" pid="6" name="bjDocumentSecurityPolicyPropID">
    <vt:lpwstr>id_newpolicy</vt:lpwstr>
  </property>
  <property fmtid="{D5CDD505-2E9C-101B-9397-08002B2CF9AE}" pid="7" name="bjDocumentSecurityProp1">
    <vt:lpwstr>UNCLASSIFIED</vt:lpwstr>
  </property>
  <property fmtid="{D5CDD505-2E9C-101B-9397-08002B2CF9AE}" pid="8" name="bjSecLabelProp1ID">
    <vt:lpwstr>id_unclassified</vt:lpwstr>
  </property>
  <property fmtid="{D5CDD505-2E9C-101B-9397-08002B2CF9AE}" pid="9" name="bjDocumentSecurityProp2">
    <vt:lpwstr/>
  </property>
  <property fmtid="{D5CDD505-2E9C-101B-9397-08002B2CF9AE}" pid="10" name="bjSecLabelProp2ID">
    <vt:lpwstr/>
  </property>
  <property fmtid="{D5CDD505-2E9C-101B-9397-08002B2CF9AE}" pid="11" name="bjDocumentSecurityProp3">
    <vt:lpwstr/>
  </property>
  <property fmtid="{D5CDD505-2E9C-101B-9397-08002B2CF9AE}" pid="12" name="bjSecLabelProp3ID">
    <vt:lpwstr/>
  </property>
  <property fmtid="{D5CDD505-2E9C-101B-9397-08002B2CF9AE}" pid="13" name="eGMS.protectiveMarking">
    <vt:lpwstr/>
  </property>
  <property fmtid="{D5CDD505-2E9C-101B-9397-08002B2CF9AE}" pid="14" name="docIndexRef">
    <vt:lpwstr>f575c89e-fe7d-4efb-9d60-7de140f49469</vt:lpwstr>
  </property>
</Properties>
</file>