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495800"/>
            <a:ext cx="6123132" cy="9906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D0CCE32-9EB3-8C43-BDF5-B9D65A34694A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628649" y="1371600"/>
            <a:ext cx="6418695" cy="2832100"/>
          </a:xfrm>
        </p:spPr>
        <p:txBody>
          <a:bodyPr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54288CF8-7722-F445-804B-5EBBBCF45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8CD61F-FC5C-9E48-8643-E214C63D3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5283" y="-57236"/>
            <a:ext cx="2823411" cy="69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lide 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E74534-9B5A-F543-8CBE-D85840390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64088"/>
            <a:ext cx="7886700" cy="612906"/>
          </a:xfrm>
        </p:spPr>
        <p:txBody>
          <a:bodyPr anchor="t">
            <a:normAutofit/>
          </a:bodyPr>
          <a:lstStyle>
            <a:lvl1pPr>
              <a:defRPr sz="35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975F2B-8AB7-B64C-B158-256A652BA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5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Slide 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E74534-9B5A-F543-8CBE-D85840390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116" y="314557"/>
            <a:ext cx="4962253" cy="534522"/>
          </a:xfrm>
        </p:spPr>
        <p:txBody>
          <a:bodyPr anchor="t">
            <a:normAutofit/>
          </a:bodyPr>
          <a:lstStyle>
            <a:lvl1pPr algn="r">
              <a:defRPr sz="28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4015F6-25A7-BA48-A5E3-0D5A11734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8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. Pictur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549400"/>
            <a:ext cx="2949178" cy="2178050"/>
          </a:xfrm>
        </p:spPr>
        <p:txBody>
          <a:bodyPr anchor="b"/>
          <a:lstStyle>
            <a:lvl1pPr>
              <a:defRPr sz="32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caption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49400"/>
            <a:ext cx="4629150" cy="4311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3975100"/>
            <a:ext cx="2949178" cy="1893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76025DB-C39B-D148-A54F-6A97BD32A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6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371600"/>
            <a:ext cx="7854950" cy="2832100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495800"/>
            <a:ext cx="7854950" cy="9906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88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E73A238-4240-8745-8795-3C3E774C0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0EF784-5781-E040-96F8-4B43B5316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5293" y="5323362"/>
            <a:ext cx="1275085" cy="11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371600"/>
            <a:ext cx="7854950" cy="28321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BBA3D8-7D04-EA40-8656-1C1736482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7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. Slide 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64088"/>
            <a:ext cx="7886700" cy="614970"/>
          </a:xfrm>
        </p:spPr>
        <p:txBody>
          <a:bodyPr anchor="t">
            <a:normAutofit/>
          </a:bodyPr>
          <a:lstStyle>
            <a:lvl1pPr>
              <a:defRPr sz="35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343189"/>
            <a:ext cx="7886700" cy="3208132"/>
          </a:xfrm>
        </p:spPr>
        <p:txBody>
          <a:bodyPr/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D0438D8-9A74-6843-BCA1-326F71397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4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 Slide 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63041"/>
            <a:ext cx="7886700" cy="4713922"/>
          </a:xfrm>
        </p:spPr>
        <p:txBody>
          <a:bodyPr/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2ED535D-1064-FA45-AD18-9ECE8C4C9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116" y="314557"/>
            <a:ext cx="4962253" cy="534522"/>
          </a:xfrm>
        </p:spPr>
        <p:txBody>
          <a:bodyPr anchor="t">
            <a:normAutofit/>
          </a:bodyPr>
          <a:lstStyle>
            <a:lvl1pPr algn="r">
              <a:defRPr sz="28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E1DFB1B-195E-4140-B4C6-FD25E7D64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lide Title/Sub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64088"/>
            <a:ext cx="7886700" cy="586094"/>
          </a:xfrm>
        </p:spPr>
        <p:txBody>
          <a:bodyPr anchor="t">
            <a:normAutofit/>
          </a:bodyPr>
          <a:lstStyle>
            <a:lvl1pPr>
              <a:defRPr sz="35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888" y="3126739"/>
            <a:ext cx="7886700" cy="2975678"/>
          </a:xfrm>
        </p:spPr>
        <p:txBody>
          <a:bodyPr/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83CBBE22-9945-0B48-8FAA-7384E884F69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888" y="2308593"/>
            <a:ext cx="7886700" cy="5597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3890940-6982-804B-BE19-C763BDCF8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5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. Slide Title/Sub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39537"/>
            <a:ext cx="7886700" cy="3751690"/>
          </a:xfrm>
        </p:spPr>
        <p:txBody>
          <a:bodyPr/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83CBBE22-9945-0B48-8FAA-7384E884F69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3888" y="1505745"/>
            <a:ext cx="7886700" cy="45780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D837E5-BC75-2B43-99F9-BA736588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116" y="314557"/>
            <a:ext cx="4962253" cy="534522"/>
          </a:xfrm>
        </p:spPr>
        <p:txBody>
          <a:bodyPr anchor="t">
            <a:normAutofit/>
          </a:bodyPr>
          <a:lstStyle>
            <a:lvl1pPr algn="r">
              <a:defRPr sz="28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9C5CA2A1-996A-4547-98E3-C4E3B4275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0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lide Title/Subtitle/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64088"/>
            <a:ext cx="7886700" cy="566844"/>
          </a:xfrm>
        </p:spPr>
        <p:txBody>
          <a:bodyPr anchor="t">
            <a:normAutofit/>
          </a:bodyPr>
          <a:lstStyle>
            <a:lvl1pPr>
              <a:defRPr sz="35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8" y="3019643"/>
            <a:ext cx="3816350" cy="3053897"/>
          </a:xfrm>
        </p:spPr>
        <p:txBody>
          <a:bodyPr/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83CBBE22-9945-0B48-8FAA-7384E884F69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279719"/>
            <a:ext cx="7886700" cy="49235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769ECA7-754C-E845-80BF-260D28CBDD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99000" y="3019643"/>
            <a:ext cx="3816350" cy="3053897"/>
          </a:xfrm>
        </p:spPr>
        <p:txBody>
          <a:bodyPr/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8BF4D9B0-B51B-0243-A212-EB485C34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1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. Slide Title/Subtitle/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165035"/>
            <a:ext cx="3816350" cy="2595562"/>
          </a:xfrm>
        </p:spPr>
        <p:txBody>
          <a:bodyPr/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83CBBE22-9945-0B48-8FAA-7384E884F69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1460118"/>
            <a:ext cx="7886700" cy="45385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769ECA7-754C-E845-80BF-260D28CBDD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99002" y="2165035"/>
            <a:ext cx="3816350" cy="2595562"/>
          </a:xfrm>
        </p:spPr>
        <p:txBody>
          <a:bodyPr/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FB01EAC-6CD7-8E48-8AD0-B9B034932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116" y="314557"/>
            <a:ext cx="4962253" cy="534522"/>
          </a:xfrm>
        </p:spPr>
        <p:txBody>
          <a:bodyPr anchor="t">
            <a:normAutofit/>
          </a:bodyPr>
          <a:lstStyle>
            <a:lvl1pPr algn="r">
              <a:defRPr sz="2800">
                <a:solidFill>
                  <a:srgbClr val="008847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3BAE42A9-5117-4144-9086-612DDDAA1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9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640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968831"/>
            <a:ext cx="7886700" cy="320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6F3F541-F36A-6F4C-9EDC-62449EB5A0EC}"/>
              </a:ext>
            </a:extLst>
          </p:cNvPr>
          <p:cNvCxnSpPr/>
          <p:nvPr userDrawn="1"/>
        </p:nvCxnSpPr>
        <p:spPr>
          <a:xfrm>
            <a:off x="243912" y="1005015"/>
            <a:ext cx="8570204" cy="0"/>
          </a:xfrm>
          <a:prstGeom prst="line">
            <a:avLst/>
          </a:prstGeom>
          <a:ln w="15875">
            <a:solidFill>
              <a:srgbClr val="008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9C753D-6870-ED46-814D-BD3D98DC4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91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D0FC25-32CE-3647-8E07-8A9AB5DACFA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3912" y="250352"/>
            <a:ext cx="2209068" cy="5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E-Tender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23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886700" cy="614970"/>
          </a:xfrm>
        </p:spPr>
        <p:txBody>
          <a:bodyPr/>
          <a:lstStyle/>
          <a:p>
            <a:r>
              <a:rPr lang="en-GB" dirty="0" smtClean="0"/>
              <a:t>Stage 3 – Submit </a:t>
            </a:r>
            <a:r>
              <a:rPr lang="en-GB" dirty="0" smtClean="0"/>
              <a:t>Response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16854" r="20418" b="5682"/>
          <a:stretch/>
        </p:blipFill>
        <p:spPr bwMode="auto">
          <a:xfrm>
            <a:off x="504092" y="2079057"/>
            <a:ext cx="6928339" cy="484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62880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Sections highlighted with a red cross are mandatory and you will be unable to submit your tender response until these sections have been completed.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871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go for help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886700" cy="3208132"/>
          </a:xfrm>
        </p:spPr>
        <p:txBody>
          <a:bodyPr/>
          <a:lstStyle/>
          <a:p>
            <a:r>
              <a:rPr lang="en-GB" dirty="0" smtClean="0"/>
              <a:t>Tender specific help, delta message centre: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19111" r="51171" b="61779"/>
          <a:stretch/>
        </p:blipFill>
        <p:spPr bwMode="auto">
          <a:xfrm>
            <a:off x="961293" y="2860507"/>
            <a:ext cx="4009292" cy="139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989385"/>
            <a:ext cx="2790093" cy="570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t="39103" r="20621" b="11218"/>
          <a:stretch/>
        </p:blipFill>
        <p:spPr bwMode="auto">
          <a:xfrm>
            <a:off x="867507" y="4407953"/>
            <a:ext cx="7971693" cy="363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603"/>
            <a:ext cx="7886700" cy="614970"/>
          </a:xfrm>
        </p:spPr>
        <p:txBody>
          <a:bodyPr/>
          <a:lstStyle/>
          <a:p>
            <a:r>
              <a:rPr lang="en-GB" dirty="0" smtClean="0"/>
              <a:t>Where to go for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1573"/>
            <a:ext cx="7886700" cy="3208132"/>
          </a:xfrm>
        </p:spPr>
        <p:txBody>
          <a:bodyPr/>
          <a:lstStyle/>
          <a:p>
            <a:r>
              <a:rPr lang="en-GB" dirty="0" smtClean="0"/>
              <a:t>Delta </a:t>
            </a:r>
            <a:r>
              <a:rPr lang="en-GB" dirty="0" smtClean="0"/>
              <a:t>queries</a:t>
            </a:r>
            <a:r>
              <a:rPr lang="en-GB" dirty="0" smtClean="0"/>
              <a:t>: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t="10096" r="19452" b="73878"/>
          <a:stretch/>
        </p:blipFill>
        <p:spPr bwMode="auto">
          <a:xfrm>
            <a:off x="492369" y="2168769"/>
            <a:ext cx="8264769" cy="11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25561" r="18917" b="28446"/>
          <a:stretch/>
        </p:blipFill>
        <p:spPr bwMode="auto">
          <a:xfrm>
            <a:off x="492368" y="3493475"/>
            <a:ext cx="8264769" cy="336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06462" y="5287108"/>
            <a:ext cx="1254369" cy="222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7834" y="4009292"/>
            <a:ext cx="989135" cy="222739"/>
          </a:xfrm>
          <a:prstGeom prst="roundRect">
            <a:avLst/>
          </a:prstGeom>
          <a:noFill/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 Notice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3189"/>
            <a:ext cx="7886700" cy="3787980"/>
          </a:xfrm>
        </p:spPr>
        <p:txBody>
          <a:bodyPr/>
          <a:lstStyle/>
          <a:p>
            <a:r>
              <a:rPr lang="en-GB" dirty="0" smtClean="0"/>
              <a:t>Section VI.3 – link to e-tender system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0" t="28422" r="42245" b="56409"/>
          <a:stretch/>
        </p:blipFill>
        <p:spPr bwMode="auto">
          <a:xfrm>
            <a:off x="628650" y="3438935"/>
            <a:ext cx="9123126" cy="19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Login/Register as a Supplier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4" t="14983" r="35224" b="9983"/>
          <a:stretch/>
        </p:blipFill>
        <p:spPr bwMode="auto">
          <a:xfrm>
            <a:off x="2684584" y="1961826"/>
            <a:ext cx="3212123" cy="46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6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603"/>
            <a:ext cx="7886700" cy="614970"/>
          </a:xfrm>
        </p:spPr>
        <p:txBody>
          <a:bodyPr/>
          <a:lstStyle/>
          <a:p>
            <a:r>
              <a:rPr lang="en-GB" dirty="0" smtClean="0"/>
              <a:t>Registering as a Supplier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43" y="1775646"/>
            <a:ext cx="7886700" cy="32081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altLang="en-US" sz="2400" dirty="0"/>
              <a:t>On this next page, fill out information about yourself and your company</a:t>
            </a:r>
          </a:p>
          <a:p>
            <a:pPr>
              <a:spcBef>
                <a:spcPts val="600"/>
              </a:spcBef>
            </a:pPr>
            <a:r>
              <a:rPr lang="en-GB" altLang="en-US" sz="2400" dirty="0"/>
              <a:t>When complete, click ‘register’</a:t>
            </a:r>
          </a:p>
          <a:p>
            <a:pPr>
              <a:spcBef>
                <a:spcPts val="600"/>
              </a:spcBef>
            </a:pPr>
            <a:r>
              <a:rPr lang="en-GB" altLang="en-US" sz="2400" dirty="0"/>
              <a:t>You will receive an email confirming your registration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t="27939" r="23669" b="12340"/>
          <a:stretch/>
        </p:blipFill>
        <p:spPr bwMode="auto">
          <a:xfrm>
            <a:off x="876042" y="3573016"/>
            <a:ext cx="7197969" cy="436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6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603"/>
            <a:ext cx="7886700" cy="6149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Once you are logged in, you are taken to this page: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27243" r="17378" b="10096"/>
          <a:stretch/>
        </p:blipFill>
        <p:spPr bwMode="auto">
          <a:xfrm>
            <a:off x="410306" y="2137751"/>
            <a:ext cx="8557847" cy="458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0923" y="5568462"/>
            <a:ext cx="347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Trebuchet MS" panose="020B0603020202020204" pitchFamily="34" charset="0"/>
              </a:rPr>
              <a:t>Click ‘Response Manager’</a:t>
            </a:r>
            <a:endParaRPr lang="en-GB" sz="240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t="22115" r="21612" b="19231"/>
          <a:stretch/>
        </p:blipFill>
        <p:spPr bwMode="auto">
          <a:xfrm>
            <a:off x="234204" y="1418491"/>
            <a:ext cx="8581550" cy="461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Select the </a:t>
            </a:r>
            <a:r>
              <a:rPr lang="en-GB" dirty="0" smtClean="0"/>
              <a:t>relevant o</a:t>
            </a:r>
            <a:r>
              <a:rPr lang="en-GB" dirty="0" smtClean="0"/>
              <a:t>pportunity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21795" r="20623" b="27243"/>
          <a:stretch/>
        </p:blipFill>
        <p:spPr bwMode="auto">
          <a:xfrm>
            <a:off x="715107" y="2429119"/>
            <a:ext cx="8006862" cy="372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1599" y="3294185"/>
            <a:ext cx="2977662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8538" y="3446585"/>
            <a:ext cx="1905000" cy="846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1 -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Download all of the tender documents</a:t>
            </a:r>
          </a:p>
          <a:p>
            <a:r>
              <a:rPr lang="en-GB" dirty="0" smtClean="0"/>
              <a:t>Use the evaluation matrix </a:t>
            </a:r>
            <a:r>
              <a:rPr lang="en-GB" dirty="0" smtClean="0"/>
              <a:t>in the Invitation </a:t>
            </a:r>
            <a:r>
              <a:rPr lang="en-GB" dirty="0" smtClean="0"/>
              <a:t>to Tender to help you complete Stage 2.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767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886700" cy="614970"/>
          </a:xfrm>
        </p:spPr>
        <p:txBody>
          <a:bodyPr/>
          <a:lstStyle/>
          <a:p>
            <a:r>
              <a:rPr lang="en-GB" dirty="0" smtClean="0"/>
              <a:t>Stage 2 – Prepare Response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9180" r="20212" b="6413"/>
          <a:stretch/>
        </p:blipFill>
        <p:spPr bwMode="auto">
          <a:xfrm>
            <a:off x="1019908" y="1969477"/>
            <a:ext cx="6412523" cy="490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FA59100-342E-614D-9287-7758F866E078}" vid="{8881A05C-2437-5643-9E21-BCFBA75A18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151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E-Tender System</vt:lpstr>
      <vt:lpstr>Contract Notice </vt:lpstr>
      <vt:lpstr>Login/Register as a Supplier </vt:lpstr>
      <vt:lpstr>Registering as a Supplier</vt:lpstr>
      <vt:lpstr>Once you are logged in, you are taken to this page:</vt:lpstr>
      <vt:lpstr>PowerPoint Presentation</vt:lpstr>
      <vt:lpstr>Select the relevant opportunity </vt:lpstr>
      <vt:lpstr>Stage 1 - Overview</vt:lpstr>
      <vt:lpstr>Stage 2 – Prepare Response</vt:lpstr>
      <vt:lpstr>Stage 3 – Submit Response</vt:lpstr>
      <vt:lpstr>Where to go for help </vt:lpstr>
      <vt:lpstr>Where to go for help</vt:lpstr>
    </vt:vector>
  </TitlesOfParts>
  <Company>Forestry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E-Tender System</dc:title>
  <dc:creator>Coffin, Emily</dc:creator>
  <cp:lastModifiedBy>Coffin, Emily</cp:lastModifiedBy>
  <cp:revision>4</cp:revision>
  <dcterms:created xsi:type="dcterms:W3CDTF">2019-08-15T08:07:09Z</dcterms:created>
  <dcterms:modified xsi:type="dcterms:W3CDTF">2019-08-15T08:15:11Z</dcterms:modified>
</cp:coreProperties>
</file>