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sldIdLst>
    <p:sldId id="256" r:id="rId2"/>
    <p:sldId id="261" r:id="rId3"/>
    <p:sldId id="260" r:id="rId4"/>
    <p:sldId id="263"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BC"/>
    <a:srgbClr val="2092B6"/>
    <a:srgbClr val="CF0360"/>
    <a:srgbClr val="221E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1" d="100"/>
          <a:sy n="81" d="100"/>
        </p:scale>
        <p:origin x="1166"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F803F-D1A1-4D52-A3DB-A77171E4F83A}" type="datetimeFigureOut">
              <a:rPr lang="en-GB" smtClean="0"/>
              <a:t>23/11/2018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C5A11B-B8B8-44F3-860C-35CF1D16E115}" type="slidenum">
              <a:rPr lang="en-GB" smtClean="0"/>
              <a:t>‹#›</a:t>
            </a:fld>
            <a:endParaRPr lang="en-GB"/>
          </a:p>
        </p:txBody>
      </p:sp>
    </p:spTree>
    <p:extLst>
      <p:ext uri="{BB962C8B-B14F-4D97-AF65-F5344CB8AC3E}">
        <p14:creationId xmlns:p14="http://schemas.microsoft.com/office/powerpoint/2010/main" val="359701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1</a:t>
            </a:fld>
            <a:endParaRPr lang="en-GB"/>
          </a:p>
        </p:txBody>
      </p:sp>
    </p:spTree>
    <p:extLst>
      <p:ext uri="{BB962C8B-B14F-4D97-AF65-F5344CB8AC3E}">
        <p14:creationId xmlns:p14="http://schemas.microsoft.com/office/powerpoint/2010/main" val="1141744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bwMode="auto">
          <a:xfrm>
            <a:off x="0" y="0"/>
            <a:ext cx="12192000" cy="6858000"/>
          </a:xfrm>
          <a:prstGeom prst="rect">
            <a:avLst/>
          </a:prstGeom>
          <a:solidFill>
            <a:srgbClr val="009ABC"/>
          </a:solidFill>
          <a:ln>
            <a:no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11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1524000" y="1122363"/>
            <a:ext cx="9144000" cy="2216149"/>
          </a:xfrm>
        </p:spPr>
        <p:txBody>
          <a:bodyPr anchor="b">
            <a:normAutofit/>
          </a:bodyPr>
          <a:lstStyle>
            <a:lvl1pPr algn="l">
              <a:defRPr sz="4400" b="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524000" y="3602038"/>
            <a:ext cx="7745128"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5" name="Footer Placeholder 4"/>
          <p:cNvSpPr>
            <a:spLocks noGrp="1"/>
          </p:cNvSpPr>
          <p:nvPr>
            <p:ph type="ftr" sz="quarter" idx="11"/>
          </p:nvPr>
        </p:nvSpPr>
        <p:spPr/>
        <p:txBody>
          <a:bodyPr/>
          <a:lstStyle>
            <a:lvl1pPr>
              <a:defRPr b="0">
                <a:solidFill>
                  <a:srgbClr val="221E5B"/>
                </a:solidFill>
              </a:defRPr>
            </a:lvl1pPr>
          </a:lstStyle>
          <a:p>
            <a:r>
              <a:rPr lang="en-GB" smtClean="0"/>
              <a:t>Inspection profiles of the largest providers of children’s homes</a:t>
            </a:r>
            <a:endParaRPr lang="en-GB" dirty="0"/>
          </a:p>
        </p:txBody>
      </p:sp>
      <p:sp>
        <p:nvSpPr>
          <p:cNvPr id="6" name="Slide Number Placeholder 5"/>
          <p:cNvSpPr>
            <a:spLocks noGrp="1"/>
          </p:cNvSpPr>
          <p:nvPr>
            <p:ph type="sldNum" sz="quarter" idx="12"/>
          </p:nvPr>
        </p:nvSpPr>
        <p:spPr/>
        <p:txBody>
          <a:bodyPr/>
          <a:lstStyle>
            <a:lvl1pPr>
              <a:defRPr b="1">
                <a:solidFill>
                  <a:srgbClr val="221E5B"/>
                </a:solidFill>
              </a:defRPr>
            </a:lvl1pPr>
          </a:lstStyle>
          <a:p>
            <a:r>
              <a:rPr lang="en-GB" b="0" dirty="0"/>
              <a:t>Slide </a:t>
            </a:r>
            <a:fld id="{5F4C8201-D8A8-417D-8A18-42E93E6C5D44}" type="slidenum">
              <a:rPr lang="en-GB" smtClean="0"/>
              <a:pPr/>
              <a:t>‹#›</a:t>
            </a:fld>
            <a:endParaRPr lang="en-GB" dirty="0"/>
          </a:p>
        </p:txBody>
      </p:sp>
      <p:sp>
        <p:nvSpPr>
          <p:cNvPr id="12" name="AutoShape 3"/>
          <p:cNvSpPr>
            <a:spLocks noChangeAspect="1" noChangeArrowheads="1" noTextEdit="1"/>
          </p:cNvSpPr>
          <p:nvPr userDrawn="1"/>
        </p:nvSpPr>
        <p:spPr bwMode="auto">
          <a:xfrm>
            <a:off x="-1722438" y="1263650"/>
            <a:ext cx="15081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4" name="Group 103"/>
          <p:cNvGrpSpPr/>
          <p:nvPr userDrawn="1"/>
        </p:nvGrpSpPr>
        <p:grpSpPr>
          <a:xfrm>
            <a:off x="9939338" y="366995"/>
            <a:ext cx="1414462" cy="1200150"/>
            <a:chOff x="-1995768" y="103889"/>
            <a:chExt cx="1414462" cy="1200150"/>
          </a:xfrm>
        </p:grpSpPr>
        <p:sp>
          <p:nvSpPr>
            <p:cNvPr id="62"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3" name="AutoShape 56"/>
          <p:cNvSpPr>
            <a:spLocks noChangeAspect="1" noChangeArrowheads="1" noTextEdit="1"/>
          </p:cNvSpPr>
          <p:nvPr userDrawn="1"/>
        </p:nvSpPr>
        <p:spPr bwMode="auto">
          <a:xfrm>
            <a:off x="-2203450" y="1238250"/>
            <a:ext cx="19177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17" name="Group 116"/>
          <p:cNvGrpSpPr/>
          <p:nvPr userDrawn="1"/>
        </p:nvGrpSpPr>
        <p:grpSpPr>
          <a:xfrm>
            <a:off x="9362272" y="3637244"/>
            <a:ext cx="2247909" cy="2201807"/>
            <a:chOff x="-2039938" y="4012733"/>
            <a:chExt cx="1935163" cy="1895475"/>
          </a:xfrm>
        </p:grpSpPr>
        <p:sp>
          <p:nvSpPr>
            <p:cNvPr id="114"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18"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13593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lvl1pPr marL="228600" indent="-228600">
              <a:buFont typeface="Wingdings" panose="05000000000000000000" pitchFamily="2" charset="2"/>
              <a:buChar char="§"/>
              <a:defRPr sz="3200"/>
            </a:lvl1pPr>
            <a:lvl2pPr marL="685800" indent="-228600">
              <a:buFont typeface="Wingdings" panose="05000000000000000000" pitchFamily="2" charset="2"/>
              <a:buChar char="§"/>
              <a:defRPr sz="2800"/>
            </a:lvl2pPr>
            <a:lvl3pPr marL="1143000" indent="-228600">
              <a:buFont typeface="Wingdings" panose="05000000000000000000" pitchFamily="2" charset="2"/>
              <a:buChar char="§"/>
              <a:defRPr sz="2400"/>
            </a:lvl3pPr>
            <a:lvl4pPr marL="1600200" indent="-228600">
              <a:buFont typeface="Wingdings" panose="05000000000000000000" pitchFamily="2" charset="2"/>
              <a:buChar char="§"/>
              <a:defRPr sz="2000"/>
            </a:lvl4pPr>
            <a:lvl5pPr marL="2057400" indent="-228600">
              <a:buFont typeface="Wingdings" panose="05000000000000000000" pitchFamily="2" charset="2"/>
              <a:buChar cha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GB" smtClean="0"/>
              <a:t>Inspection profiles of the largest providers of children’s homes</a:t>
            </a:r>
            <a:endParaRPr lang="en-GB"/>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69968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1213971" cy="5811838"/>
          </a:xfrm>
        </p:spPr>
        <p:txBody>
          <a:bodyPr vert="eaVert">
            <a:normAutofit/>
          </a:bodyPr>
          <a:lstStyle>
            <a:lvl1pPr>
              <a:defRPr sz="3200"/>
            </a:lvl1pPr>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GB" smtClean="0"/>
              <a:t>Inspection profiles of the largest providers of children’s homes</a:t>
            </a:r>
            <a:endParaRPr lang="en-GB" dirty="0"/>
          </a:p>
        </p:txBody>
      </p:sp>
      <p:sp>
        <p:nvSpPr>
          <p:cNvPr id="6" name="Slide Number Placeholder 5"/>
          <p:cNvSpPr>
            <a:spLocks noGrp="1"/>
          </p:cNvSpPr>
          <p:nvPr>
            <p:ph type="sldNum" sz="quarter" idx="12"/>
          </p:nvPr>
        </p:nvSpPr>
        <p:spPr>
          <a:xfrm>
            <a:off x="10285506" y="6434038"/>
            <a:ext cx="1068294" cy="365125"/>
          </a:xfrm>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5971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21E5B"/>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marL="228600" indent="-228600">
              <a:buClr>
                <a:srgbClr val="009ABC"/>
              </a:buClr>
              <a:buSzPct val="100000"/>
              <a:buFont typeface="Wingdings" panose="05000000000000000000" pitchFamily="2" charset="2"/>
              <a:buChar char="§"/>
              <a:defRPr>
                <a:solidFill>
                  <a:srgbClr val="221E5B"/>
                </a:solidFill>
              </a:defRPr>
            </a:lvl1pPr>
            <a:lvl2pPr marL="685800" indent="-228600">
              <a:buClr>
                <a:srgbClr val="009ABC"/>
              </a:buClr>
              <a:buFont typeface="Wingdings" panose="05000000000000000000" pitchFamily="2" charset="2"/>
              <a:buChar char="§"/>
              <a:defRPr>
                <a:solidFill>
                  <a:srgbClr val="221E5B"/>
                </a:solidFill>
              </a:defRPr>
            </a:lvl2pPr>
            <a:lvl3pPr marL="1143000" indent="-228600">
              <a:buClr>
                <a:srgbClr val="009ABC"/>
              </a:buClr>
              <a:buFont typeface="Wingdings" panose="05000000000000000000" pitchFamily="2" charset="2"/>
              <a:buChar char="§"/>
              <a:defRPr>
                <a:solidFill>
                  <a:srgbClr val="221E5B"/>
                </a:solidFill>
              </a:defRPr>
            </a:lvl3pPr>
            <a:lvl4pPr marL="1600200" indent="-228600">
              <a:buClr>
                <a:srgbClr val="009ABC"/>
              </a:buClr>
              <a:buFont typeface="Wingdings" panose="05000000000000000000" pitchFamily="2" charset="2"/>
              <a:buChar char="§"/>
              <a:defRPr>
                <a:solidFill>
                  <a:srgbClr val="221E5B"/>
                </a:solidFill>
              </a:defRPr>
            </a:lvl4pPr>
            <a:lvl5pPr marL="2057400" indent="-228600">
              <a:buClr>
                <a:srgbClr val="009ABC"/>
              </a:buClr>
              <a:buFont typeface="Wingdings" panose="05000000000000000000" pitchFamily="2" charset="2"/>
              <a:buChar char="§"/>
              <a:defRPr>
                <a:solidFill>
                  <a:srgbClr val="221E5B"/>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GB" smtClean="0"/>
              <a:t>Inspection profiles of the largest providers of children’s homes</a:t>
            </a:r>
            <a:endParaRPr lang="en-GB"/>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9204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bwMode="auto">
          <a:xfrm>
            <a:off x="0" y="0"/>
            <a:ext cx="12192000" cy="6858000"/>
          </a:xfrm>
          <a:prstGeom prst="rect">
            <a:avLst/>
          </a:prstGeom>
          <a:solidFill>
            <a:srgbClr val="009ABC"/>
          </a:solidFill>
          <a:ln>
            <a:no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56"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9" name="Group 8"/>
          <p:cNvGrpSpPr/>
          <p:nvPr userDrawn="1"/>
        </p:nvGrpSpPr>
        <p:grpSpPr>
          <a:xfrm>
            <a:off x="9939338" y="366995"/>
            <a:ext cx="1414462" cy="1200150"/>
            <a:chOff x="-1995768" y="103889"/>
            <a:chExt cx="1414462" cy="1200150"/>
          </a:xfrm>
        </p:grpSpPr>
        <p:sp>
          <p:nvSpPr>
            <p:cNvPr id="10"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52" name="Group 51"/>
          <p:cNvGrpSpPr/>
          <p:nvPr userDrawn="1"/>
        </p:nvGrpSpPr>
        <p:grpSpPr>
          <a:xfrm>
            <a:off x="9362272" y="3637244"/>
            <a:ext cx="2247909" cy="2201807"/>
            <a:chOff x="-2039938" y="4012733"/>
            <a:chExt cx="1935163" cy="1895475"/>
          </a:xfrm>
        </p:grpSpPr>
        <p:sp>
          <p:nvSpPr>
            <p:cNvPr id="53"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a:xfrm>
            <a:off x="831850" y="1709738"/>
            <a:ext cx="8742456" cy="2852737"/>
          </a:xfrm>
        </p:spPr>
        <p:txBody>
          <a:bodyPr anchor="b"/>
          <a:lstStyle>
            <a:lvl1pPr>
              <a:defRPr sz="4400">
                <a:solidFill>
                  <a:schemeClr val="bg1"/>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831850" y="4589463"/>
            <a:ext cx="843765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rgbClr val="221E5B"/>
                </a:solidFill>
              </a:defRPr>
            </a:lvl1pPr>
          </a:lstStyle>
          <a:p>
            <a:r>
              <a:rPr lang="en-GB" smtClean="0"/>
              <a:t>Inspection profiles of the largest providers of children’s homes</a:t>
            </a:r>
            <a:endParaRPr lang="en-GB" dirty="0"/>
          </a:p>
        </p:txBody>
      </p:sp>
      <p:sp>
        <p:nvSpPr>
          <p:cNvPr id="6" name="Slide Number Placeholder 5"/>
          <p:cNvSpPr>
            <a:spLocks noGrp="1"/>
          </p:cNvSpPr>
          <p:nvPr>
            <p:ph type="sldNum" sz="quarter" idx="12"/>
          </p:nvPr>
        </p:nvSpPr>
        <p:spPr/>
        <p:txBody>
          <a:bodyPr/>
          <a:lstStyle/>
          <a:p>
            <a:r>
              <a:rPr lang="en-GB" dirty="0"/>
              <a:t>Slide </a:t>
            </a:r>
            <a:fld id="{5F4C8201-D8A8-417D-8A18-42E93E6C5D44}" type="slidenum">
              <a:rPr lang="en-GB" b="1" smtClean="0"/>
              <a:pPr/>
              <a:t>‹#›</a:t>
            </a:fld>
            <a:endParaRPr lang="en-GB" b="1" dirty="0"/>
          </a:p>
        </p:txBody>
      </p:sp>
      <p:sp>
        <p:nvSpPr>
          <p:cNvPr id="5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44737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p:txBody>
          <a:bodyPr/>
          <a:lstStyle/>
          <a:p>
            <a:r>
              <a:rPr lang="en-GB" smtClean="0"/>
              <a:t>Inspection profiles of the largest providers of children’s homes</a:t>
            </a:r>
            <a:endParaRPr lang="en-GB"/>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7689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p:cNvSpPr>
            <a:spLocks noGrp="1"/>
          </p:cNvSpPr>
          <p:nvPr>
            <p:ph type="ftr" sz="quarter" idx="11"/>
          </p:nvPr>
        </p:nvSpPr>
        <p:spPr/>
        <p:txBody>
          <a:bodyPr/>
          <a:lstStyle/>
          <a:p>
            <a:r>
              <a:rPr lang="en-GB" smtClean="0"/>
              <a:t>Inspection profiles of the largest providers of children’s homes</a:t>
            </a:r>
            <a:endParaRPr lang="en-GB"/>
          </a:p>
        </p:txBody>
      </p:sp>
      <p:sp>
        <p:nvSpPr>
          <p:cNvPr id="9" name="Slide Number Placeholder 8"/>
          <p:cNvSpPr>
            <a:spLocks noGrp="1"/>
          </p:cNvSpPr>
          <p:nvPr>
            <p:ph type="sldNum" sz="quarter" idx="12"/>
          </p:nvPr>
        </p:nvSpPr>
        <p:spPr/>
        <p:txBody>
          <a:bodyPr/>
          <a:lstStyle/>
          <a:p>
            <a:fld id="{5F4C8201-D8A8-417D-8A18-42E93E6C5D44}" type="slidenum">
              <a:rPr lang="en-GB" smtClean="0"/>
              <a:t>‹#›</a:t>
            </a:fld>
            <a:endParaRPr lang="en-GB"/>
          </a:p>
        </p:txBody>
      </p:sp>
      <p:sp>
        <p:nvSpPr>
          <p:cNvPr id="10"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68663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r>
              <a:rPr lang="en-GB" smtClean="0"/>
              <a:t>Inspection profiles of the largest providers of children’s homes</a:t>
            </a:r>
            <a:endParaRPr lang="en-GB"/>
          </a:p>
        </p:txBody>
      </p:sp>
      <p:sp>
        <p:nvSpPr>
          <p:cNvPr id="5" name="Slide Number Placeholder 4"/>
          <p:cNvSpPr>
            <a:spLocks noGrp="1"/>
          </p:cNvSpPr>
          <p:nvPr>
            <p:ph type="sldNum" sz="quarter" idx="12"/>
          </p:nvPr>
        </p:nvSpPr>
        <p:spPr/>
        <p:txBody>
          <a:bodyPr/>
          <a:lstStyle/>
          <a:p>
            <a:fld id="{5F4C8201-D8A8-417D-8A18-42E93E6C5D44}" type="slidenum">
              <a:rPr lang="en-GB" smtClean="0"/>
              <a:t>‹#›</a:t>
            </a:fld>
            <a:endParaRPr lang="en-GB"/>
          </a:p>
        </p:txBody>
      </p:sp>
      <p:sp>
        <p:nvSpPr>
          <p:cNvPr id="6"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007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smtClean="0"/>
              <a:t>Inspection profiles of the largest providers of children’s homes</a:t>
            </a:r>
            <a:endParaRPr lang="en-GB"/>
          </a:p>
        </p:txBody>
      </p:sp>
      <p:sp>
        <p:nvSpPr>
          <p:cNvPr id="4" name="Slide Number Placeholder 3"/>
          <p:cNvSpPr>
            <a:spLocks noGrp="1"/>
          </p:cNvSpPr>
          <p:nvPr>
            <p:ph type="sldNum" sz="quarter" idx="12"/>
          </p:nvPr>
        </p:nvSpPr>
        <p:spPr/>
        <p:txBody>
          <a:bodyPr/>
          <a:lstStyle/>
          <a:p>
            <a:fld id="{5F4C8201-D8A8-417D-8A18-42E93E6C5D44}" type="slidenum">
              <a:rPr lang="en-GB" smtClean="0"/>
              <a:t>‹#›</a:t>
            </a:fld>
            <a:endParaRPr lang="en-GB"/>
          </a:p>
        </p:txBody>
      </p:sp>
      <p:sp>
        <p:nvSpPr>
          <p:cNvPr id="5"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59612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1467853"/>
            <a:ext cx="6172200" cy="43931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GB" smtClean="0"/>
              <a:t>Inspection profiles of the largest providers of children’s homes</a:t>
            </a:r>
            <a:endParaRPr lang="en-GB"/>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12400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1411705"/>
            <a:ext cx="6172200" cy="4449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GB" smtClean="0"/>
              <a:t>Inspection profiles of the largest providers of children’s homes</a:t>
            </a:r>
            <a:endParaRPr lang="en-GB"/>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8036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2092B6"/>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Placeholder 1"/>
          <p:cNvSpPr>
            <a:spLocks noGrp="1"/>
          </p:cNvSpPr>
          <p:nvPr>
            <p:ph type="title"/>
          </p:nvPr>
        </p:nvSpPr>
        <p:spPr>
          <a:xfrm>
            <a:off x="838200" y="365125"/>
            <a:ext cx="8994775"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838200" y="6434038"/>
            <a:ext cx="7364971" cy="365125"/>
          </a:xfrm>
          <a:prstGeom prst="rect">
            <a:avLst/>
          </a:prstGeom>
        </p:spPr>
        <p:txBody>
          <a:bodyPr vert="horz" lIns="91440" tIns="45720" rIns="91440" bIns="45720" rtlCol="0" anchor="ctr"/>
          <a:lstStyle>
            <a:lvl1pPr algn="l">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GB" smtClean="0"/>
              <a:t>Inspection profiles of the largest providers of children’s homes</a:t>
            </a:r>
            <a:endParaRPr lang="en-GB" dirty="0"/>
          </a:p>
        </p:txBody>
      </p:sp>
      <p:sp>
        <p:nvSpPr>
          <p:cNvPr id="6" name="Slide Number Placeholder 5"/>
          <p:cNvSpPr>
            <a:spLocks noGrp="1"/>
          </p:cNvSpPr>
          <p:nvPr>
            <p:ph type="sldNum" sz="quarter" idx="4"/>
          </p:nvPr>
        </p:nvSpPr>
        <p:spPr>
          <a:xfrm>
            <a:off x="10285412" y="6434038"/>
            <a:ext cx="1068387" cy="365125"/>
          </a:xfrm>
          <a:prstGeom prst="rect">
            <a:avLst/>
          </a:prstGeom>
        </p:spPr>
        <p:txBody>
          <a:bodyPr vert="horz" lIns="91440" tIns="45720" rIns="91440" bIns="45720" rtlCol="0"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dirty="0">
                <a:solidFill>
                  <a:schemeClr val="bg1"/>
                </a:solidFill>
              </a:rPr>
              <a:t> Slide</a:t>
            </a:r>
            <a:r>
              <a:rPr lang="en-GB" dirty="0"/>
              <a:t> </a:t>
            </a:r>
            <a:fld id="{5F4C8201-D8A8-417D-8A18-42E93E6C5D44}" type="slidenum">
              <a:rPr lang="en-GB" b="1" smtClean="0"/>
              <a:pPr/>
              <a:t>‹#›</a:t>
            </a:fld>
            <a:endParaRPr lang="en-GB" b="1" dirty="0"/>
          </a:p>
        </p:txBody>
      </p:sp>
      <p:sp>
        <p:nvSpPr>
          <p:cNvPr id="8" name="Freeform 9"/>
          <p:cNvSpPr>
            <a:spLocks/>
          </p:cNvSpPr>
          <p:nvPr userDrawn="1"/>
        </p:nvSpPr>
        <p:spPr bwMode="auto">
          <a:xfrm>
            <a:off x="11098213" y="365125"/>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9" name="Freeform 10"/>
          <p:cNvSpPr>
            <a:spLocks/>
          </p:cNvSpPr>
          <p:nvPr userDrawn="1"/>
        </p:nvSpPr>
        <p:spPr bwMode="auto">
          <a:xfrm>
            <a:off x="10944225" y="458788"/>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0" name="Freeform 11"/>
          <p:cNvSpPr>
            <a:spLocks/>
          </p:cNvSpPr>
          <p:nvPr userDrawn="1"/>
        </p:nvSpPr>
        <p:spPr bwMode="auto">
          <a:xfrm>
            <a:off x="10795000" y="444500"/>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1" name="Freeform 12"/>
          <p:cNvSpPr>
            <a:spLocks/>
          </p:cNvSpPr>
          <p:nvPr userDrawn="1"/>
        </p:nvSpPr>
        <p:spPr bwMode="auto">
          <a:xfrm>
            <a:off x="10680700" y="517525"/>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2" name="Freeform 13"/>
          <p:cNvSpPr>
            <a:spLocks/>
          </p:cNvSpPr>
          <p:nvPr userDrawn="1"/>
        </p:nvSpPr>
        <p:spPr bwMode="auto">
          <a:xfrm>
            <a:off x="10571163" y="511175"/>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3" name="Freeform 14"/>
          <p:cNvSpPr>
            <a:spLocks/>
          </p:cNvSpPr>
          <p:nvPr userDrawn="1"/>
        </p:nvSpPr>
        <p:spPr bwMode="auto">
          <a:xfrm>
            <a:off x="10483850" y="561975"/>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4" name="Freeform 15"/>
          <p:cNvSpPr>
            <a:spLocks noEditPoints="1"/>
          </p:cNvSpPr>
          <p:nvPr userDrawn="1"/>
        </p:nvSpPr>
        <p:spPr bwMode="auto">
          <a:xfrm>
            <a:off x="9939338" y="682625"/>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5" name="Freeform 16"/>
          <p:cNvSpPr>
            <a:spLocks/>
          </p:cNvSpPr>
          <p:nvPr userDrawn="1"/>
        </p:nvSpPr>
        <p:spPr bwMode="auto">
          <a:xfrm>
            <a:off x="10287000" y="655638"/>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6" name="Freeform 17"/>
          <p:cNvSpPr>
            <a:spLocks/>
          </p:cNvSpPr>
          <p:nvPr userDrawn="1"/>
        </p:nvSpPr>
        <p:spPr bwMode="auto">
          <a:xfrm>
            <a:off x="10479088" y="795338"/>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7" name="Freeform 18"/>
          <p:cNvSpPr>
            <a:spLocks/>
          </p:cNvSpPr>
          <p:nvPr userDrawn="1"/>
        </p:nvSpPr>
        <p:spPr bwMode="auto">
          <a:xfrm>
            <a:off x="10672763" y="725488"/>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8" name="Freeform 19"/>
          <p:cNvSpPr>
            <a:spLocks noEditPoints="1"/>
          </p:cNvSpPr>
          <p:nvPr userDrawn="1"/>
        </p:nvSpPr>
        <p:spPr bwMode="auto">
          <a:xfrm>
            <a:off x="10863263" y="792163"/>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9" name="Freeform 20"/>
          <p:cNvSpPr>
            <a:spLocks noEditPoints="1"/>
          </p:cNvSpPr>
          <p:nvPr userDrawn="1"/>
        </p:nvSpPr>
        <p:spPr bwMode="auto">
          <a:xfrm>
            <a:off x="11118850" y="663575"/>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57" name="Date Placeholder 3"/>
          <p:cNvSpPr>
            <a:spLocks noGrp="1"/>
          </p:cNvSpPr>
          <p:nvPr userDrawn="1">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974225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2092B6"/>
        </a:buClr>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2092B6"/>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2092B6"/>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ocialcareinspection.blog.gov.uk/2018/08/22/the-changing-picture-in-the-childrens-homes-sector/#_bla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reports.ofsted.gov.uk/" TargetMode="External"/><Relationship Id="rId7" Type="http://schemas.openxmlformats.org/officeDocument/2006/relationships/hyperlink" Target="http://www.twitter.com/ofstednews" TargetMode="External"/><Relationship Id="rId2" Type="http://schemas.openxmlformats.org/officeDocument/2006/relationships/hyperlink" Target="http://www.gov.uk/ofsted" TargetMode="External"/><Relationship Id="rId1" Type="http://schemas.openxmlformats.org/officeDocument/2006/relationships/slideLayout" Target="../slideLayouts/slideLayout2.xml"/><Relationship Id="rId6" Type="http://schemas.openxmlformats.org/officeDocument/2006/relationships/hyperlink" Target="http://www.slideshare.net/ofstednews" TargetMode="External"/><Relationship Id="rId11" Type="http://schemas.openxmlformats.org/officeDocument/2006/relationships/image" Target="../media/image6.png"/><Relationship Id="rId5" Type="http://schemas.openxmlformats.org/officeDocument/2006/relationships/hyperlink" Target="http://www.youtube.com/ofstednews" TargetMode="External"/><Relationship Id="rId10" Type="http://schemas.openxmlformats.org/officeDocument/2006/relationships/image" Target="../media/image5.png"/><Relationship Id="rId4" Type="http://schemas.openxmlformats.org/officeDocument/2006/relationships/hyperlink" Target="http://www.linkedin.com/company/ofsted"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852205"/>
            <a:ext cx="11049000" cy="1631223"/>
          </a:xfrm>
        </p:spPr>
        <p:txBody>
          <a:bodyPr>
            <a:normAutofit fontScale="90000"/>
          </a:bodyPr>
          <a:lstStyle/>
          <a:p>
            <a:r>
              <a:rPr lang="en-GB" dirty="0"/>
              <a:t>Inspection profiles of the largest </a:t>
            </a:r>
            <a:r>
              <a:rPr lang="en-GB" dirty="0" smtClean="0"/>
              <a:t>private and voluntary providers </a:t>
            </a:r>
            <a:r>
              <a:rPr lang="en-GB" dirty="0"/>
              <a:t>of children’s </a:t>
            </a:r>
            <a:r>
              <a:rPr lang="en-GB" dirty="0" smtClean="0"/>
              <a:t>homes August 2018</a:t>
            </a:r>
            <a:endParaRPr lang="en-GB" dirty="0"/>
          </a:p>
        </p:txBody>
      </p:sp>
      <p:sp>
        <p:nvSpPr>
          <p:cNvPr id="4" name="Footer Placeholder 3"/>
          <p:cNvSpPr>
            <a:spLocks noGrp="1"/>
          </p:cNvSpPr>
          <p:nvPr>
            <p:ph type="ftr" sz="quarter" idx="11"/>
          </p:nvPr>
        </p:nvSpPr>
        <p:spPr/>
        <p:txBody>
          <a:bodyPr/>
          <a:lstStyle/>
          <a:p>
            <a:r>
              <a:rPr lang="en-GB" smtClean="0"/>
              <a:t>Inspection profiles of the largest providers of children’s homes</a:t>
            </a:r>
            <a:endParaRPr lang="en-GB" dirty="0"/>
          </a:p>
        </p:txBody>
      </p:sp>
      <p:sp>
        <p:nvSpPr>
          <p:cNvPr id="5" name="Slide Number Placeholder 4"/>
          <p:cNvSpPr>
            <a:spLocks noGrp="1"/>
          </p:cNvSpPr>
          <p:nvPr>
            <p:ph type="sldNum" sz="quarter" idx="12"/>
          </p:nvPr>
        </p:nvSpPr>
        <p:spPr/>
        <p:txBody>
          <a:bodyPr/>
          <a:lstStyle/>
          <a:p>
            <a:r>
              <a:rPr lang="en-GB" b="0"/>
              <a:t>Slide </a:t>
            </a:r>
            <a:fld id="{5F4C8201-D8A8-417D-8A18-42E93E6C5D44}" type="slidenum">
              <a:rPr lang="en-GB" smtClean="0"/>
              <a:pPr/>
              <a:t>1</a:t>
            </a:fld>
            <a:endParaRPr lang="en-GB" dirty="0"/>
          </a:p>
        </p:txBody>
      </p:sp>
    </p:spTree>
    <p:extLst>
      <p:ext uri="{BB962C8B-B14F-4D97-AF65-F5344CB8AC3E}">
        <p14:creationId xmlns:p14="http://schemas.microsoft.com/office/powerpoint/2010/main" val="3894609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659" y="252982"/>
            <a:ext cx="9280317" cy="1049607"/>
          </a:xfrm>
        </p:spPr>
        <p:txBody>
          <a:bodyPr>
            <a:normAutofit/>
          </a:bodyPr>
          <a:lstStyle/>
          <a:p>
            <a:r>
              <a:rPr lang="en-GB" sz="3200" dirty="0" smtClean="0"/>
              <a:t>The largest providers of children’s homes</a:t>
            </a:r>
            <a:endParaRPr lang="en-GB" sz="3200" dirty="0"/>
          </a:p>
        </p:txBody>
      </p:sp>
      <p:sp>
        <p:nvSpPr>
          <p:cNvPr id="3" name="Content Placeholder 2"/>
          <p:cNvSpPr>
            <a:spLocks noGrp="1"/>
          </p:cNvSpPr>
          <p:nvPr>
            <p:ph idx="1"/>
          </p:nvPr>
        </p:nvSpPr>
        <p:spPr>
          <a:xfrm>
            <a:off x="736389" y="1387688"/>
            <a:ext cx="10515600" cy="5046349"/>
          </a:xfrm>
        </p:spPr>
        <p:txBody>
          <a:bodyPr>
            <a:normAutofit/>
          </a:bodyPr>
          <a:lstStyle/>
          <a:p>
            <a:r>
              <a:rPr lang="en-GB" sz="2000" dirty="0"/>
              <a:t>I</a:t>
            </a:r>
            <a:r>
              <a:rPr lang="en-GB" sz="2000" dirty="0" smtClean="0"/>
              <a:t>n our blog post, </a:t>
            </a:r>
            <a:r>
              <a:rPr lang="en-GB" sz="2000" u="sng" dirty="0" smtClean="0">
                <a:hlinkClick r:id="rId2"/>
              </a:rPr>
              <a:t>The </a:t>
            </a:r>
            <a:r>
              <a:rPr lang="en-GB" sz="2000" u="sng" dirty="0">
                <a:hlinkClick r:id="rId2"/>
              </a:rPr>
              <a:t>changing picture in the children’s home </a:t>
            </a:r>
            <a:r>
              <a:rPr lang="en-GB" sz="2000" u="sng" dirty="0" smtClean="0">
                <a:hlinkClick r:id="rId2"/>
              </a:rPr>
              <a:t>sector</a:t>
            </a:r>
            <a:r>
              <a:rPr lang="en-GB" sz="2000" dirty="0" smtClean="0"/>
              <a:t>, we </a:t>
            </a:r>
            <a:r>
              <a:rPr lang="en-GB" sz="2000" dirty="0"/>
              <a:t>explained that we wanted to understand more about private </a:t>
            </a:r>
            <a:r>
              <a:rPr lang="en-GB" sz="2000" dirty="0" smtClean="0"/>
              <a:t>and voluntary sector ownership of children’s homes.</a:t>
            </a:r>
            <a:br>
              <a:rPr lang="en-GB" sz="2000" dirty="0" smtClean="0"/>
            </a:br>
            <a:endParaRPr lang="en-GB" sz="2000" dirty="0" smtClean="0"/>
          </a:p>
          <a:p>
            <a:r>
              <a:rPr lang="en-GB" sz="2000" dirty="0" smtClean="0"/>
              <a:t>To help us gain this understanding, we have identified the largest providers of children’s homes. As at 31 August 2018, these providers owned over 500 children’s homes – just over 30% of all private and voluntary children’s homes.</a:t>
            </a:r>
            <a:br>
              <a:rPr lang="en-GB" sz="2000" dirty="0" smtClean="0"/>
            </a:br>
            <a:endParaRPr lang="en-GB" sz="2000" dirty="0" smtClean="0"/>
          </a:p>
          <a:p>
            <a:r>
              <a:rPr lang="en-GB" sz="2000" dirty="0" smtClean="0"/>
              <a:t>The vast majority of these children’s homes had been inspected by 31 August 2018. We have taken our data at this point in time to provide the inspection outcome picture for each organisation.</a:t>
            </a:r>
          </a:p>
          <a:p>
            <a:endParaRPr lang="en-GB" sz="2000" dirty="0" smtClean="0"/>
          </a:p>
          <a:p>
            <a:r>
              <a:rPr lang="en-GB" sz="2000" dirty="0" smtClean="0"/>
              <a:t>These </a:t>
            </a:r>
            <a:r>
              <a:rPr lang="en-GB" sz="2000" dirty="0"/>
              <a:t>slides cover </a:t>
            </a:r>
            <a:r>
              <a:rPr lang="en-GB" sz="2000" dirty="0" smtClean="0"/>
              <a:t>only inspection profiles, </a:t>
            </a:r>
            <a:r>
              <a:rPr lang="en-GB" sz="2000" dirty="0"/>
              <a:t>and don't feature </a:t>
            </a:r>
            <a:r>
              <a:rPr lang="en-GB" sz="2000" dirty="0" smtClean="0"/>
              <a:t>any other characteristics of these homes or the wider factors </a:t>
            </a:r>
            <a:r>
              <a:rPr lang="en-GB" sz="2000" dirty="0"/>
              <a:t>that </a:t>
            </a:r>
            <a:r>
              <a:rPr lang="en-GB" sz="2000" dirty="0" smtClean="0"/>
              <a:t>local authorities take into account when placing a child in a children’s home. </a:t>
            </a:r>
          </a:p>
          <a:p>
            <a:pPr lvl="1"/>
            <a:endParaRPr lang="en-GB" sz="1600" dirty="0"/>
          </a:p>
        </p:txBody>
      </p:sp>
      <p:sp>
        <p:nvSpPr>
          <p:cNvPr id="4" name="Footer Placeholder 3"/>
          <p:cNvSpPr>
            <a:spLocks noGrp="1"/>
          </p:cNvSpPr>
          <p:nvPr>
            <p:ph type="ftr" sz="quarter" idx="11"/>
          </p:nvPr>
        </p:nvSpPr>
        <p:spPr/>
        <p:txBody>
          <a:bodyPr/>
          <a:lstStyle/>
          <a:p>
            <a:r>
              <a:rPr lang="en-GB" smtClean="0"/>
              <a:t>Inspection profiles of the largest providers of children’s homes</a:t>
            </a:r>
            <a:endParaRPr lang="en-GB"/>
          </a:p>
        </p:txBody>
      </p:sp>
      <p:sp>
        <p:nvSpPr>
          <p:cNvPr id="5" name="Slide Number Placeholder 4"/>
          <p:cNvSpPr>
            <a:spLocks noGrp="1"/>
          </p:cNvSpPr>
          <p:nvPr>
            <p:ph type="sldNum" sz="quarter" idx="12"/>
          </p:nvPr>
        </p:nvSpPr>
        <p:spPr/>
        <p:txBody>
          <a:bodyPr/>
          <a:lstStyle/>
          <a:p>
            <a:r>
              <a:rPr lang="en-GB" smtClean="0">
                <a:solidFill>
                  <a:schemeClr val="bg1"/>
                </a:solidFill>
              </a:rPr>
              <a:t>Slide</a:t>
            </a:r>
            <a:r>
              <a:rPr lang="en-GB" smtClean="0"/>
              <a:t> </a:t>
            </a:r>
            <a:fld id="{5F4C8201-D8A8-417D-8A18-42E93E6C5D44}" type="slidenum">
              <a:rPr lang="en-GB" b="1" smtClean="0"/>
              <a:pPr/>
              <a:t>2</a:t>
            </a:fld>
            <a:endParaRPr lang="en-GB" b="1" dirty="0"/>
          </a:p>
        </p:txBody>
      </p:sp>
    </p:spTree>
    <p:extLst>
      <p:ext uri="{BB962C8B-B14F-4D97-AF65-F5344CB8AC3E}">
        <p14:creationId xmlns:p14="http://schemas.microsoft.com/office/powerpoint/2010/main" val="287568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Inspection profiles of the largest providers of children’s homes</a:t>
            </a:r>
            <a:endParaRPr lang="en-GB"/>
          </a:p>
        </p:txBody>
      </p:sp>
      <p:sp>
        <p:nvSpPr>
          <p:cNvPr id="5" name="Slide Number Placeholder 4"/>
          <p:cNvSpPr>
            <a:spLocks noGrp="1"/>
          </p:cNvSpPr>
          <p:nvPr>
            <p:ph type="sldNum" sz="quarter" idx="12"/>
          </p:nvPr>
        </p:nvSpPr>
        <p:spPr/>
        <p:txBody>
          <a:bodyPr/>
          <a:lstStyle/>
          <a:p>
            <a:r>
              <a:rPr lang="en-GB" smtClean="0">
                <a:solidFill>
                  <a:schemeClr val="bg1"/>
                </a:solidFill>
              </a:rPr>
              <a:t>Slide</a:t>
            </a:r>
            <a:r>
              <a:rPr lang="en-GB" smtClean="0"/>
              <a:t> </a:t>
            </a:r>
            <a:fld id="{5F4C8201-D8A8-417D-8A18-42E93E6C5D44}" type="slidenum">
              <a:rPr lang="en-GB" b="1" smtClean="0"/>
              <a:pPr/>
              <a:t>3</a:t>
            </a:fld>
            <a:endParaRPr lang="en-GB" b="1" dirty="0"/>
          </a:p>
        </p:txBody>
      </p:sp>
      <p:sp>
        <p:nvSpPr>
          <p:cNvPr id="7" name="Content Placeholder 2"/>
          <p:cNvSpPr>
            <a:spLocks noGrp="1"/>
          </p:cNvSpPr>
          <p:nvPr>
            <p:ph idx="1"/>
          </p:nvPr>
        </p:nvSpPr>
        <p:spPr>
          <a:xfrm>
            <a:off x="450009" y="1145512"/>
            <a:ext cx="10515600" cy="676681"/>
          </a:xfrm>
        </p:spPr>
        <p:txBody>
          <a:bodyPr>
            <a:noAutofit/>
          </a:bodyPr>
          <a:lstStyle/>
          <a:p>
            <a:r>
              <a:rPr lang="en-GB" sz="2000" dirty="0" smtClean="0"/>
              <a:t>As at </a:t>
            </a:r>
            <a:r>
              <a:rPr lang="en-GB" sz="2000" b="1" dirty="0" smtClean="0"/>
              <a:t>31 August 2018</a:t>
            </a:r>
            <a:r>
              <a:rPr lang="en-GB" sz="2000" dirty="0" smtClean="0"/>
              <a:t>, </a:t>
            </a:r>
            <a:r>
              <a:rPr lang="en-GB" sz="2000" dirty="0"/>
              <a:t>the inspection profiles </a:t>
            </a:r>
            <a:r>
              <a:rPr lang="en-GB" sz="2000" dirty="0" smtClean="0"/>
              <a:t>of the largest private and voluntary organisations that own children’s homes were </a:t>
            </a:r>
            <a:r>
              <a:rPr lang="en-GB" sz="2000" dirty="0"/>
              <a:t>as </a:t>
            </a:r>
            <a:r>
              <a:rPr lang="en-GB" sz="2000" dirty="0" smtClean="0"/>
              <a:t>follows</a:t>
            </a:r>
            <a:r>
              <a:rPr lang="en-GB" sz="2000" dirty="0"/>
              <a:t>:</a:t>
            </a:r>
            <a:endParaRPr lang="en-GB" sz="2000" dirty="0">
              <a:solidFill>
                <a:srgbClr val="FF0000"/>
              </a:solidFill>
            </a:endParaRPr>
          </a:p>
          <a:p>
            <a:pPr lvl="1"/>
            <a:endParaRPr lang="en-GB" sz="2000" dirty="0"/>
          </a:p>
        </p:txBody>
      </p:sp>
      <p:sp>
        <p:nvSpPr>
          <p:cNvPr id="11" name="Title 1"/>
          <p:cNvSpPr txBox="1">
            <a:spLocks/>
          </p:cNvSpPr>
          <p:nvPr/>
        </p:nvSpPr>
        <p:spPr>
          <a:xfrm>
            <a:off x="450009" y="193804"/>
            <a:ext cx="9660148" cy="10923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sz="3200" dirty="0" smtClean="0"/>
              <a:t>Inspection profiles of the largest organisations</a:t>
            </a:r>
            <a:endParaRPr lang="en-GB" sz="3200" dirty="0"/>
          </a:p>
        </p:txBody>
      </p:sp>
      <p:sp>
        <p:nvSpPr>
          <p:cNvPr id="13" name="Rectangle 12"/>
          <p:cNvSpPr/>
          <p:nvPr/>
        </p:nvSpPr>
        <p:spPr>
          <a:xfrm>
            <a:off x="450009" y="5838406"/>
            <a:ext cx="11210193" cy="507831"/>
          </a:xfrm>
          <a:prstGeom prst="rect">
            <a:avLst/>
          </a:prstGeom>
        </p:spPr>
        <p:txBody>
          <a:bodyPr wrap="square">
            <a:spAutoFit/>
          </a:bodyPr>
          <a:lstStyle/>
          <a:p>
            <a:pPr marL="228600" indent="-228600">
              <a:buAutoNum type="arabicPeriod"/>
            </a:pPr>
            <a:r>
              <a:rPr lang="en-GB" sz="900" dirty="0" smtClean="0">
                <a:solidFill>
                  <a:srgbClr val="000000"/>
                </a:solidFill>
                <a:latin typeface="Tahoma" panose="020B0604030504040204" pitchFamily="34" charset="0"/>
                <a:ea typeface="Tahoma" panose="020B0604030504040204" pitchFamily="34" charset="0"/>
                <a:cs typeface="Tahoma" panose="020B0604030504040204" pitchFamily="34" charset="0"/>
              </a:rPr>
              <a:t>Data </a:t>
            </a:r>
            <a:r>
              <a:rPr lang="en-GB" sz="900" dirty="0">
                <a:solidFill>
                  <a:srgbClr val="000000"/>
                </a:solidFill>
                <a:latin typeface="Tahoma" panose="020B0604030504040204" pitchFamily="34" charset="0"/>
                <a:ea typeface="Tahoma" panose="020B0604030504040204" pitchFamily="34" charset="0"/>
                <a:cs typeface="Tahoma" panose="020B0604030504040204" pitchFamily="34" charset="0"/>
              </a:rPr>
              <a:t>is based on </a:t>
            </a:r>
            <a:r>
              <a:rPr lang="en-GB" sz="900" dirty="0" smtClean="0">
                <a:solidFill>
                  <a:srgbClr val="000000"/>
                </a:solidFill>
                <a:latin typeface="Tahoma" panose="020B0604030504040204" pitchFamily="34" charset="0"/>
                <a:ea typeface="Tahoma" panose="020B0604030504040204" pitchFamily="34" charset="0"/>
                <a:cs typeface="Tahoma" panose="020B0604030504040204" pitchFamily="34" charset="0"/>
              </a:rPr>
              <a:t>private and voluntary children's homes</a:t>
            </a:r>
            <a:r>
              <a:rPr lang="en-GB" sz="900" dirty="0" smtClean="0">
                <a:latin typeface="Tahoma" panose="020B0604030504040204" pitchFamily="34" charset="0"/>
                <a:ea typeface="Tahoma" panose="020B0604030504040204" pitchFamily="34" charset="0"/>
                <a:cs typeface="Tahoma" panose="020B0604030504040204" pitchFamily="34" charset="0"/>
              </a:rPr>
              <a:t> that had been inspected as at 31 August 2018, with their reports published as at 30 September 2018.</a:t>
            </a:r>
          </a:p>
          <a:p>
            <a:pPr marL="228600" indent="-228600">
              <a:buAutoNum type="arabicPeriod"/>
            </a:pPr>
            <a:r>
              <a:rPr lang="en-GB" sz="900" dirty="0" smtClean="0">
                <a:latin typeface="Tahoma" panose="020B0604030504040204" pitchFamily="34" charset="0"/>
                <a:ea typeface="Tahoma" panose="020B0604030504040204" pitchFamily="34" charset="0"/>
                <a:cs typeface="Tahoma" panose="020B0604030504040204" pitchFamily="34" charset="0"/>
              </a:rPr>
              <a:t>Figures in bracket indicate the number of homes for each company. Some homes owned by these organisations are new and have yet to have their first inspection.</a:t>
            </a:r>
          </a:p>
          <a:p>
            <a:pPr marL="228600" indent="-228600">
              <a:buAutoNum type="arabicPeriod"/>
            </a:pPr>
            <a:r>
              <a:rPr lang="en-GB" sz="900" dirty="0" smtClean="0">
                <a:latin typeface="Tahoma" panose="020B0604030504040204" pitchFamily="34" charset="0"/>
                <a:ea typeface="Tahoma" panose="020B0604030504040204" pitchFamily="34" charset="0"/>
                <a:cs typeface="Tahoma" panose="020B0604030504040204" pitchFamily="34" charset="0"/>
              </a:rPr>
              <a:t>Percentages may not sum to 100 due to rounding.</a:t>
            </a:r>
            <a:endParaRPr lang="en-GB" sz="900" dirty="0">
              <a:latin typeface="Tahoma" panose="020B0604030504040204" pitchFamily="34" charset="0"/>
              <a:ea typeface="Tahoma" panose="020B0604030504040204" pitchFamily="34" charset="0"/>
              <a:cs typeface="Tahoma" panose="020B0604030504040204" pitchFamily="34" charset="0"/>
            </a:endParaRPr>
          </a:p>
        </p:txBody>
      </p:sp>
      <p:sp>
        <p:nvSpPr>
          <p:cNvPr id="9" name="Content Placeholder 2"/>
          <p:cNvSpPr txBox="1">
            <a:spLocks/>
          </p:cNvSpPr>
          <p:nvPr/>
        </p:nvSpPr>
        <p:spPr>
          <a:xfrm>
            <a:off x="450009" y="5487026"/>
            <a:ext cx="10515600" cy="2635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9ABC"/>
              </a:buClr>
              <a:buSzPct val="100000"/>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009ABC"/>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009ABC"/>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t>N.B. This is a snapshot of the end of August only. Some children’s homes may have improved or declined since this date</a:t>
            </a:r>
            <a:r>
              <a:rPr lang="en-GB" sz="1400" dirty="0" smtClean="0"/>
              <a:t>.</a:t>
            </a:r>
            <a:endParaRPr lang="en-GB" sz="1400" dirty="0" smtClean="0">
              <a:solidFill>
                <a:srgbClr val="FF0000"/>
              </a:solidFill>
            </a:endParaRPr>
          </a:p>
        </p:txBody>
      </p:sp>
      <p:pic>
        <p:nvPicPr>
          <p:cNvPr id="3" name="Picture 2"/>
          <p:cNvPicPr>
            <a:picLocks noChangeAspect="1"/>
          </p:cNvPicPr>
          <p:nvPr/>
        </p:nvPicPr>
        <p:blipFill>
          <a:blip r:embed="rId2"/>
          <a:stretch>
            <a:fillRect/>
          </a:stretch>
        </p:blipFill>
        <p:spPr>
          <a:xfrm>
            <a:off x="549822" y="1615358"/>
            <a:ext cx="9460522" cy="3994134"/>
          </a:xfrm>
          <a:prstGeom prst="rect">
            <a:avLst/>
          </a:prstGeom>
        </p:spPr>
      </p:pic>
    </p:spTree>
    <p:extLst>
      <p:ext uri="{BB962C8B-B14F-4D97-AF65-F5344CB8AC3E}">
        <p14:creationId xmlns:p14="http://schemas.microsoft.com/office/powerpoint/2010/main" val="215216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90" y="189759"/>
            <a:ext cx="9678836" cy="1325563"/>
          </a:xfrm>
        </p:spPr>
        <p:txBody>
          <a:bodyPr>
            <a:normAutofit/>
          </a:bodyPr>
          <a:lstStyle/>
          <a:p>
            <a:r>
              <a:rPr lang="en-GB" sz="3200" dirty="0" smtClean="0"/>
              <a:t>National view of private and voluntary </a:t>
            </a:r>
            <a:br>
              <a:rPr lang="en-GB" sz="3200" dirty="0" smtClean="0"/>
            </a:br>
            <a:r>
              <a:rPr lang="en-GB" sz="3200" dirty="0" smtClean="0"/>
              <a:t>organisations</a:t>
            </a:r>
            <a:endParaRPr lang="en-GB" sz="3200" dirty="0"/>
          </a:p>
        </p:txBody>
      </p:sp>
      <p:sp>
        <p:nvSpPr>
          <p:cNvPr id="3" name="Content Placeholder 2"/>
          <p:cNvSpPr>
            <a:spLocks noGrp="1"/>
          </p:cNvSpPr>
          <p:nvPr>
            <p:ph idx="1"/>
          </p:nvPr>
        </p:nvSpPr>
        <p:spPr>
          <a:xfrm>
            <a:off x="475889" y="1478057"/>
            <a:ext cx="11023121" cy="4351338"/>
          </a:xfrm>
        </p:spPr>
        <p:txBody>
          <a:bodyPr>
            <a:normAutofit/>
          </a:bodyPr>
          <a:lstStyle/>
          <a:p>
            <a:r>
              <a:rPr lang="en-GB" sz="2000" dirty="0" smtClean="0"/>
              <a:t>The previous slide shows that the inspection profiles </a:t>
            </a:r>
            <a:r>
              <a:rPr lang="en-GB" sz="2000" dirty="0"/>
              <a:t>vary </a:t>
            </a:r>
            <a:r>
              <a:rPr lang="en-GB" sz="2000" dirty="0" smtClean="0"/>
              <a:t>between the largest organisations</a:t>
            </a:r>
            <a:r>
              <a:rPr lang="en-GB" sz="2000" dirty="0"/>
              <a:t>. </a:t>
            </a:r>
            <a:r>
              <a:rPr lang="en-GB" sz="2000" dirty="0" smtClean="0"/>
              <a:t/>
            </a:r>
            <a:br>
              <a:rPr lang="en-GB" sz="2000" dirty="0" smtClean="0"/>
            </a:br>
            <a:endParaRPr lang="en-GB" sz="2000" dirty="0" smtClean="0"/>
          </a:p>
          <a:p>
            <a:r>
              <a:rPr lang="en-GB" sz="2000" dirty="0" smtClean="0"/>
              <a:t>However, when we </a:t>
            </a:r>
            <a:r>
              <a:rPr lang="en-GB" sz="2000" dirty="0"/>
              <a:t>compare </a:t>
            </a:r>
            <a:r>
              <a:rPr lang="en-GB" sz="2000" dirty="0" smtClean="0"/>
              <a:t>children’s </a:t>
            </a:r>
            <a:r>
              <a:rPr lang="en-GB" sz="2000" dirty="0"/>
              <a:t>homes owned by </a:t>
            </a:r>
            <a:r>
              <a:rPr lang="en-GB" sz="2000" dirty="0" smtClean="0"/>
              <a:t>the largest </a:t>
            </a:r>
            <a:r>
              <a:rPr lang="en-GB" sz="2000" dirty="0"/>
              <a:t>organisations to </a:t>
            </a:r>
            <a:r>
              <a:rPr lang="en-GB" sz="2000" dirty="0" smtClean="0"/>
              <a:t>all private and voluntary children’s homes </a:t>
            </a:r>
            <a:r>
              <a:rPr lang="en-GB" sz="2000" dirty="0"/>
              <a:t>nationally, we </a:t>
            </a:r>
            <a:r>
              <a:rPr lang="en-GB" sz="2000" dirty="0" smtClean="0"/>
              <a:t>can see </a:t>
            </a:r>
            <a:r>
              <a:rPr lang="en-GB" sz="2000" dirty="0"/>
              <a:t>that their outcomes are </a:t>
            </a:r>
            <a:r>
              <a:rPr lang="en-GB" sz="2000" dirty="0" smtClean="0"/>
              <a:t>similar:</a:t>
            </a:r>
            <a:endParaRPr lang="en-GB" sz="2000" dirty="0"/>
          </a:p>
        </p:txBody>
      </p:sp>
      <p:sp>
        <p:nvSpPr>
          <p:cNvPr id="4" name="Footer Placeholder 3"/>
          <p:cNvSpPr>
            <a:spLocks noGrp="1"/>
          </p:cNvSpPr>
          <p:nvPr>
            <p:ph type="ftr" sz="quarter" idx="11"/>
          </p:nvPr>
        </p:nvSpPr>
        <p:spPr/>
        <p:txBody>
          <a:bodyPr/>
          <a:lstStyle/>
          <a:p>
            <a:r>
              <a:rPr lang="en-GB" smtClean="0"/>
              <a:t>Inspection profiles of the largest providers of children’s homes</a:t>
            </a:r>
            <a:endParaRPr lang="en-GB"/>
          </a:p>
        </p:txBody>
      </p:sp>
      <p:sp>
        <p:nvSpPr>
          <p:cNvPr id="5" name="Slide Number Placeholder 4"/>
          <p:cNvSpPr>
            <a:spLocks noGrp="1"/>
          </p:cNvSpPr>
          <p:nvPr>
            <p:ph type="sldNum" sz="quarter" idx="12"/>
          </p:nvPr>
        </p:nvSpPr>
        <p:spPr/>
        <p:txBody>
          <a:bodyPr/>
          <a:lstStyle/>
          <a:p>
            <a:r>
              <a:rPr lang="en-GB" smtClean="0">
                <a:solidFill>
                  <a:schemeClr val="bg1"/>
                </a:solidFill>
              </a:rPr>
              <a:t>Slide</a:t>
            </a:r>
            <a:r>
              <a:rPr lang="en-GB" smtClean="0"/>
              <a:t> </a:t>
            </a:r>
            <a:fld id="{5F4C8201-D8A8-417D-8A18-42E93E6C5D44}" type="slidenum">
              <a:rPr lang="en-GB" b="1" smtClean="0"/>
              <a:pPr/>
              <a:t>4</a:t>
            </a:fld>
            <a:endParaRPr lang="en-GB" b="1" dirty="0"/>
          </a:p>
        </p:txBody>
      </p:sp>
      <p:sp>
        <p:nvSpPr>
          <p:cNvPr id="9" name="Rectangle 8"/>
          <p:cNvSpPr/>
          <p:nvPr/>
        </p:nvSpPr>
        <p:spPr>
          <a:xfrm>
            <a:off x="475889" y="5720128"/>
            <a:ext cx="11023121" cy="384721"/>
          </a:xfrm>
          <a:prstGeom prst="rect">
            <a:avLst/>
          </a:prstGeom>
        </p:spPr>
        <p:txBody>
          <a:bodyPr wrap="square">
            <a:spAutoFit/>
          </a:bodyPr>
          <a:lstStyle/>
          <a:p>
            <a:pPr marL="228600" indent="-228600">
              <a:buFontTx/>
              <a:buAutoNum type="arabicPeriod"/>
            </a:pPr>
            <a:r>
              <a:rPr lang="en-GB" sz="900" dirty="0" smtClean="0">
                <a:solidFill>
                  <a:srgbClr val="000000"/>
                </a:solidFill>
                <a:latin typeface="Tahoma" panose="020B0604030504040204" pitchFamily="34" charset="0"/>
                <a:ea typeface="Tahoma" panose="020B0604030504040204" pitchFamily="34" charset="0"/>
                <a:cs typeface="Tahoma" panose="020B0604030504040204" pitchFamily="34" charset="0"/>
              </a:rPr>
              <a:t>Data </a:t>
            </a:r>
            <a:r>
              <a:rPr lang="en-GB" sz="900" dirty="0">
                <a:solidFill>
                  <a:srgbClr val="000000"/>
                </a:solidFill>
                <a:latin typeface="Tahoma" panose="020B0604030504040204" pitchFamily="34" charset="0"/>
                <a:ea typeface="Tahoma" panose="020B0604030504040204" pitchFamily="34" charset="0"/>
                <a:cs typeface="Tahoma" panose="020B0604030504040204" pitchFamily="34" charset="0"/>
              </a:rPr>
              <a:t>is based on </a:t>
            </a:r>
            <a:r>
              <a:rPr lang="en-GB" sz="900" dirty="0" smtClean="0">
                <a:solidFill>
                  <a:srgbClr val="000000"/>
                </a:solidFill>
                <a:latin typeface="Tahoma" panose="020B0604030504040204" pitchFamily="34" charset="0"/>
                <a:ea typeface="Tahoma" panose="020B0604030504040204" pitchFamily="34" charset="0"/>
                <a:cs typeface="Tahoma" panose="020B0604030504040204" pitchFamily="34" charset="0"/>
              </a:rPr>
              <a:t>private </a:t>
            </a:r>
            <a:r>
              <a:rPr lang="en-GB" sz="900" dirty="0">
                <a:solidFill>
                  <a:srgbClr val="000000"/>
                </a:solidFill>
                <a:latin typeface="Tahoma" panose="020B0604030504040204" pitchFamily="34" charset="0"/>
                <a:ea typeface="Tahoma" panose="020B0604030504040204" pitchFamily="34" charset="0"/>
                <a:cs typeface="Tahoma" panose="020B0604030504040204" pitchFamily="34" charset="0"/>
              </a:rPr>
              <a:t>and voluntary </a:t>
            </a:r>
            <a:r>
              <a:rPr lang="en-GB" sz="900" dirty="0" smtClean="0">
                <a:solidFill>
                  <a:srgbClr val="000000"/>
                </a:solidFill>
                <a:latin typeface="Tahoma" panose="020B0604030504040204" pitchFamily="34" charset="0"/>
                <a:ea typeface="Tahoma" panose="020B0604030504040204" pitchFamily="34" charset="0"/>
                <a:cs typeface="Tahoma" panose="020B0604030504040204" pitchFamily="34" charset="0"/>
              </a:rPr>
              <a:t>children's homes</a:t>
            </a:r>
            <a:r>
              <a:rPr lang="en-GB" sz="900" dirty="0" smtClean="0">
                <a:latin typeface="Tahoma" panose="020B0604030504040204" pitchFamily="34" charset="0"/>
                <a:ea typeface="Tahoma" panose="020B0604030504040204" pitchFamily="34" charset="0"/>
                <a:cs typeface="Tahoma" panose="020B0604030504040204" pitchFamily="34" charset="0"/>
              </a:rPr>
              <a:t> that had been inspected as at 31 August 2018 and published as at 30 </a:t>
            </a:r>
            <a:r>
              <a:rPr lang="en-GB" sz="900" dirty="0">
                <a:latin typeface="Tahoma" panose="020B0604030504040204" pitchFamily="34" charset="0"/>
                <a:ea typeface="Tahoma" panose="020B0604030504040204" pitchFamily="34" charset="0"/>
                <a:cs typeface="Tahoma" panose="020B0604030504040204" pitchFamily="34" charset="0"/>
              </a:rPr>
              <a:t>September 2018. </a:t>
            </a:r>
            <a:endParaRPr lang="en-GB" sz="900" dirty="0" smtClean="0">
              <a:latin typeface="Tahoma" panose="020B0604030504040204" pitchFamily="34" charset="0"/>
              <a:ea typeface="Tahoma" panose="020B0604030504040204" pitchFamily="34" charset="0"/>
              <a:cs typeface="Tahoma" panose="020B0604030504040204" pitchFamily="34" charset="0"/>
            </a:endParaRPr>
          </a:p>
          <a:p>
            <a:pPr marL="228600" indent="-228600">
              <a:buAutoNum type="arabicPeriod"/>
            </a:pPr>
            <a:r>
              <a:rPr lang="en-GB" sz="900" dirty="0" smtClean="0">
                <a:latin typeface="Tahoma" panose="020B0604030504040204" pitchFamily="34" charset="0"/>
                <a:ea typeface="Tahoma" panose="020B0604030504040204" pitchFamily="34" charset="0"/>
                <a:cs typeface="Tahoma" panose="020B0604030504040204" pitchFamily="34" charset="0"/>
              </a:rPr>
              <a:t>Percentages may not sum to 100 due to rounding</a:t>
            </a:r>
            <a:r>
              <a:rPr lang="en-GB" sz="1000" dirty="0" smtClean="0">
                <a:latin typeface="Tahoma" panose="020B0604030504040204" pitchFamily="34" charset="0"/>
                <a:ea typeface="Tahoma" panose="020B0604030504040204" pitchFamily="34" charset="0"/>
                <a:cs typeface="Tahoma" panose="020B0604030504040204" pitchFamily="34" charset="0"/>
              </a:rPr>
              <a:t>.</a:t>
            </a:r>
            <a:endParaRPr lang="en-GB" sz="1000"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5"/>
          <p:cNvPicPr>
            <a:picLocks noChangeAspect="1"/>
          </p:cNvPicPr>
          <p:nvPr/>
        </p:nvPicPr>
        <p:blipFill>
          <a:blip r:embed="rId2"/>
          <a:stretch>
            <a:fillRect/>
          </a:stretch>
        </p:blipFill>
        <p:spPr>
          <a:xfrm>
            <a:off x="838200" y="2882087"/>
            <a:ext cx="9730154" cy="2424088"/>
          </a:xfrm>
          <a:prstGeom prst="rect">
            <a:avLst/>
          </a:prstGeom>
        </p:spPr>
      </p:pic>
      <p:sp>
        <p:nvSpPr>
          <p:cNvPr id="10" name="Content Placeholder 2"/>
          <p:cNvSpPr txBox="1">
            <a:spLocks/>
          </p:cNvSpPr>
          <p:nvPr/>
        </p:nvSpPr>
        <p:spPr>
          <a:xfrm>
            <a:off x="475889" y="5397648"/>
            <a:ext cx="10515600" cy="2635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9ABC"/>
              </a:buClr>
              <a:buSzPct val="100000"/>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009ABC"/>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009ABC"/>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t>N.B. This is a snapshot of the end of August only. Some children’s homes may have improved or declined since this date</a:t>
            </a:r>
            <a:r>
              <a:rPr lang="en-GB" sz="1400" dirty="0" smtClean="0"/>
              <a:t>.</a:t>
            </a:r>
            <a:endParaRPr lang="en-GB" sz="1400" dirty="0" smtClean="0">
              <a:solidFill>
                <a:srgbClr val="FF0000"/>
              </a:solidFill>
            </a:endParaRPr>
          </a:p>
        </p:txBody>
      </p:sp>
    </p:spTree>
    <p:extLst>
      <p:ext uri="{BB962C8B-B14F-4D97-AF65-F5344CB8AC3E}">
        <p14:creationId xmlns:p14="http://schemas.microsoft.com/office/powerpoint/2010/main" val="215289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Ofsted on the web and on social media</a:t>
            </a:r>
            <a:endParaRPr lang="en-GB" dirty="0"/>
          </a:p>
        </p:txBody>
      </p:sp>
      <p:sp>
        <p:nvSpPr>
          <p:cNvPr id="3" name="Content Placeholder 2"/>
          <p:cNvSpPr>
            <a:spLocks noGrp="1"/>
          </p:cNvSpPr>
          <p:nvPr>
            <p:ph idx="1"/>
          </p:nvPr>
        </p:nvSpPr>
        <p:spPr/>
        <p:txBody>
          <a:bodyPr/>
          <a:lstStyle/>
          <a:p>
            <a:pPr>
              <a:buNone/>
            </a:pPr>
            <a:r>
              <a:rPr lang="en-GB" altLang="en-US" u="sng" dirty="0">
                <a:hlinkClick r:id="rId2"/>
              </a:rPr>
              <a:t>www.gov.uk/ofsted</a:t>
            </a:r>
            <a:endParaRPr lang="en-GB" altLang="en-US" u="sng" dirty="0"/>
          </a:p>
          <a:p>
            <a:pPr>
              <a:buNone/>
            </a:pPr>
            <a:r>
              <a:rPr lang="en-GB" altLang="en-US" u="sng" smtClean="0">
                <a:hlinkClick r:id="rId3"/>
              </a:rPr>
              <a:t>https://</a:t>
            </a:r>
            <a:r>
              <a:rPr lang="en-GB" altLang="en-US" u="sng" dirty="0">
                <a:hlinkClick r:id="rId3"/>
              </a:rPr>
              <a:t>reports.ofsted.gov.uk</a:t>
            </a:r>
            <a:endParaRPr lang="en-GB" altLang="en-US" u="sng" dirty="0"/>
          </a:p>
          <a:p>
            <a:pPr lvl="1">
              <a:spcBef>
                <a:spcPts val="1500"/>
              </a:spcBef>
              <a:buNone/>
            </a:pPr>
            <a:r>
              <a:rPr lang="en-GB" altLang="en-US" u="sng" dirty="0">
                <a:hlinkClick r:id="rId4"/>
              </a:rPr>
              <a:t>www.linkedin.com/company/ofsted</a:t>
            </a:r>
            <a:r>
              <a:rPr lang="en-GB" altLang="en-US" u="sng" dirty="0"/>
              <a:t> </a:t>
            </a:r>
          </a:p>
          <a:p>
            <a:pPr lvl="1">
              <a:spcBef>
                <a:spcPts val="1500"/>
              </a:spcBef>
              <a:buNone/>
            </a:pPr>
            <a:r>
              <a:rPr lang="en-GB" altLang="en-US" u="sng" dirty="0">
                <a:hlinkClick r:id="rId5"/>
              </a:rPr>
              <a:t>www.youtube.com/ofstednews</a:t>
            </a:r>
            <a:r>
              <a:rPr lang="en-GB" altLang="en-US" u="sng" dirty="0"/>
              <a:t> </a:t>
            </a:r>
          </a:p>
          <a:p>
            <a:pPr lvl="1">
              <a:spcBef>
                <a:spcPts val="1500"/>
              </a:spcBef>
              <a:buNone/>
            </a:pPr>
            <a:r>
              <a:rPr lang="en-GB" altLang="en-US" u="sng" dirty="0">
                <a:hlinkClick r:id="rId6"/>
              </a:rPr>
              <a:t>www.slideshare.net/ofstednews</a:t>
            </a:r>
            <a:r>
              <a:rPr lang="en-GB" altLang="en-US" u="sng" dirty="0"/>
              <a:t> </a:t>
            </a:r>
          </a:p>
          <a:p>
            <a:pPr lvl="1">
              <a:spcBef>
                <a:spcPts val="1500"/>
              </a:spcBef>
              <a:buNone/>
            </a:pPr>
            <a:r>
              <a:rPr lang="en-GB" altLang="en-US" u="sng" dirty="0">
                <a:hlinkClick r:id="rId7"/>
              </a:rPr>
              <a:t>www.twitter.com/ofstednews</a:t>
            </a:r>
            <a:r>
              <a:rPr lang="en-GB" altLang="en-US" u="sng" dirty="0"/>
              <a:t> </a:t>
            </a:r>
          </a:p>
        </p:txBody>
      </p:sp>
      <p:sp>
        <p:nvSpPr>
          <p:cNvPr id="4" name="Footer Placeholder 3"/>
          <p:cNvSpPr>
            <a:spLocks noGrp="1"/>
          </p:cNvSpPr>
          <p:nvPr>
            <p:ph type="ftr" sz="quarter" idx="11"/>
          </p:nvPr>
        </p:nvSpPr>
        <p:spPr/>
        <p:txBody>
          <a:bodyPr/>
          <a:lstStyle/>
          <a:p>
            <a:r>
              <a:rPr lang="en-GB" smtClean="0"/>
              <a:t>Inspection profiles of the largest providers of children’s homes</a:t>
            </a:r>
            <a:endParaRPr lang="en-GB"/>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5</a:t>
            </a:fld>
            <a:endParaRPr lang="en-GB" b="1" dirty="0"/>
          </a:p>
        </p:txBody>
      </p:sp>
      <p:pic>
        <p:nvPicPr>
          <p:cNvPr id="6" name="Picture 2" descr="C:\Users\crowe\Downloads\1469543308_slideshar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1167" y="4003934"/>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Users\crowe\Downloads\1469543276_twitt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1167" y="4534159"/>
            <a:ext cx="3968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C:\Users\crowe\Downloads\1469543271_linkedin.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21167" y="2924434"/>
            <a:ext cx="404813"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C:\Users\crowe\Downloads\1469543262_youtube_v2.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16405" y="3427671"/>
            <a:ext cx="40640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p:cNvGrpSpPr/>
          <p:nvPr/>
        </p:nvGrpSpPr>
        <p:grpSpPr>
          <a:xfrm>
            <a:off x="9362272" y="3637244"/>
            <a:ext cx="2247909" cy="2201807"/>
            <a:chOff x="-2039938" y="4012733"/>
            <a:chExt cx="1935163" cy="1895475"/>
          </a:xfrm>
          <a:solidFill>
            <a:srgbClr val="2092B6">
              <a:alpha val="25098"/>
            </a:srgbClr>
          </a:solidFill>
        </p:grpSpPr>
        <p:sp>
          <p:nvSpPr>
            <p:cNvPr id="11"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8163925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id="{B706EACD-EA6B-4E7B-95B6-07E411A3DD26}" vid="{96BCBDBA-7755-4F72-92EE-F736C6CD04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846</TotalTime>
  <Words>328</Words>
  <Application>Microsoft Office PowerPoint</Application>
  <PresentationFormat>Widescreen</PresentationFormat>
  <Paragraphs>37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Tahoma</vt:lpstr>
      <vt:lpstr>Wingdings</vt:lpstr>
      <vt:lpstr>Office Theme</vt:lpstr>
      <vt:lpstr>Inspection profiles of the largest private and voluntary providers of children’s homes August 2018</vt:lpstr>
      <vt:lpstr>The largest providers of children’s homes</vt:lpstr>
      <vt:lpstr>PowerPoint Presentation</vt:lpstr>
      <vt:lpstr>National view of private and voluntary  organisations</vt:lpstr>
      <vt:lpstr>Ofsted on the web and on social media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Inspection profiles of the  11 companies that run  the most children’s homes</dc:title>
  <dc:creator>Katherine Potts</dc:creator>
  <cp:lastModifiedBy>Richard Jones (Bristol)</cp:lastModifiedBy>
  <cp:revision>55</cp:revision>
  <dcterms:created xsi:type="dcterms:W3CDTF">2018-11-15T11:45:54Z</dcterms:created>
  <dcterms:modified xsi:type="dcterms:W3CDTF">2018-11-23T18:22:47Z</dcterms:modified>
</cp:coreProperties>
</file>