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2" r:id="rId5"/>
    <p:sldMasterId id="2147483934" r:id="rId6"/>
  </p:sldMasterIdLst>
  <p:notesMasterIdLst>
    <p:notesMasterId r:id="rId35"/>
  </p:notesMasterIdLst>
  <p:handoutMasterIdLst>
    <p:handoutMasterId r:id="rId36"/>
  </p:handoutMasterIdLst>
  <p:sldIdLst>
    <p:sldId id="348" r:id="rId7"/>
    <p:sldId id="318" r:id="rId8"/>
    <p:sldId id="349" r:id="rId9"/>
    <p:sldId id="354" r:id="rId10"/>
    <p:sldId id="350" r:id="rId11"/>
    <p:sldId id="351" r:id="rId12"/>
    <p:sldId id="352" r:id="rId13"/>
    <p:sldId id="355" r:id="rId14"/>
    <p:sldId id="356" r:id="rId15"/>
    <p:sldId id="329" r:id="rId16"/>
    <p:sldId id="330" r:id="rId17"/>
    <p:sldId id="361" r:id="rId18"/>
    <p:sldId id="362" r:id="rId19"/>
    <p:sldId id="333" r:id="rId20"/>
    <p:sldId id="335" r:id="rId21"/>
    <p:sldId id="336" r:id="rId22"/>
    <p:sldId id="337" r:id="rId23"/>
    <p:sldId id="338" r:id="rId24"/>
    <p:sldId id="339" r:id="rId25"/>
    <p:sldId id="341" r:id="rId26"/>
    <p:sldId id="342" r:id="rId27"/>
    <p:sldId id="309" r:id="rId28"/>
    <p:sldId id="358" r:id="rId29"/>
    <p:sldId id="359" r:id="rId30"/>
    <p:sldId id="312" r:id="rId31"/>
    <p:sldId id="343" r:id="rId32"/>
    <p:sldId id="344" r:id="rId33"/>
    <p:sldId id="345" r:id="rId34"/>
  </p:sldIdLst>
  <p:sldSz cx="12192000" cy="6858000"/>
  <p:notesSz cx="6669088" cy="9872663"/>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62C54502-D187-416A-B576-882DE8BD6B37}">
          <p14:sldIdLst>
            <p14:sldId id="348"/>
            <p14:sldId id="318"/>
            <p14:sldId id="349"/>
            <p14:sldId id="354"/>
            <p14:sldId id="350"/>
            <p14:sldId id="351"/>
            <p14:sldId id="352"/>
            <p14:sldId id="355"/>
            <p14:sldId id="356"/>
            <p14:sldId id="329"/>
            <p14:sldId id="330"/>
            <p14:sldId id="361"/>
            <p14:sldId id="362"/>
            <p14:sldId id="333"/>
            <p14:sldId id="335"/>
            <p14:sldId id="336"/>
            <p14:sldId id="337"/>
            <p14:sldId id="338"/>
            <p14:sldId id="339"/>
            <p14:sldId id="341"/>
            <p14:sldId id="342"/>
            <p14:sldId id="309"/>
            <p14:sldId id="358"/>
            <p14:sldId id="359"/>
            <p14:sldId id="312"/>
            <p14:sldId id="343"/>
            <p14:sldId id="344"/>
            <p14:sldId id="34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hfia Watkinson" initials="MW" lastIdx="6" clrIdx="0">
    <p:extLst>
      <p:ext uri="{19B8F6BF-5375-455C-9EA6-DF929625EA0E}">
        <p15:presenceInfo xmlns:p15="http://schemas.microsoft.com/office/powerpoint/2012/main" userId="S-1-5-21-777725935-1753470192-3977904422-11907" providerId="AD"/>
      </p:ext>
    </p:extLst>
  </p:cmAuthor>
  <p:cmAuthor id="2" name="WOODS, Sophie" initials="WS" lastIdx="6" clrIdx="1">
    <p:extLst>
      <p:ext uri="{19B8F6BF-5375-455C-9EA6-DF929625EA0E}">
        <p15:presenceInfo xmlns:p15="http://schemas.microsoft.com/office/powerpoint/2012/main" userId="S-1-5-21-1993962763-1659004503-1801674531-170521" providerId="AD"/>
      </p:ext>
    </p:extLst>
  </p:cmAuthor>
  <p:cmAuthor id="3" name="SPATCHER, Jacquie" initials="SJ" lastIdx="21" clrIdx="2">
    <p:extLst>
      <p:ext uri="{19B8F6BF-5375-455C-9EA6-DF929625EA0E}">
        <p15:presenceInfo xmlns:p15="http://schemas.microsoft.com/office/powerpoint/2012/main" userId="S-1-5-21-1993962763-1659004503-1801674531-16942" providerId="AD"/>
      </p:ext>
    </p:extLst>
  </p:cmAuthor>
  <p:cmAuthor id="4" name="Dan Cooper-Gavin" initials="DC" lastIdx="7" clrIdx="3">
    <p:extLst>
      <p:ext uri="{19B8F6BF-5375-455C-9EA6-DF929625EA0E}">
        <p15:presenceInfo xmlns:p15="http://schemas.microsoft.com/office/powerpoint/2012/main" userId="S-1-5-21-777725935-1753470192-3977904422-119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8234"/>
    <a:srgbClr val="009900"/>
    <a:srgbClr val="4D4D4D"/>
    <a:srgbClr val="000000"/>
    <a:srgbClr val="1B57B2"/>
    <a:srgbClr val="CBE2B8"/>
    <a:srgbClr val="B9B9B9"/>
    <a:srgbClr val="F23B16"/>
    <a:srgbClr val="004A4A"/>
    <a:srgbClr val="9E0E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2" autoAdjust="0"/>
    <p:restoredTop sz="50816" autoAdjust="0"/>
  </p:normalViewPr>
  <p:slideViewPr>
    <p:cSldViewPr>
      <p:cViewPr varScale="1">
        <p:scale>
          <a:sx n="61" d="100"/>
          <a:sy n="61" d="100"/>
        </p:scale>
        <p:origin x="3080" y="200"/>
      </p:cViewPr>
      <p:guideLst>
        <p:guide orient="horz" pos="2160"/>
        <p:guide pos="3840"/>
      </p:guideLst>
    </p:cSldViewPr>
  </p:slideViewPr>
  <p:outlineViewPr>
    <p:cViewPr>
      <p:scale>
        <a:sx n="33" d="100"/>
        <a:sy n="33" d="100"/>
      </p:scale>
      <p:origin x="0" y="-915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03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2AC4CCDA-8D15-48C0-B5F3-626A93EA51DD}" type="datetimeFigureOut">
              <a:rPr lang="en-GB" smtClean="0"/>
              <a:t>10/05/2019</a:t>
            </a:fld>
            <a:endParaRPr lang="en-GB" dirty="0"/>
          </a:p>
        </p:txBody>
      </p:sp>
      <p:sp>
        <p:nvSpPr>
          <p:cNvPr id="4" name="Footer Placeholder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8C2B8FE0-82A3-4413-8BF5-2C64B7633C5E}" type="slidenum">
              <a:rPr lang="en-GB" smtClean="0"/>
              <a:t>‹#›</a:t>
            </a:fld>
            <a:endParaRPr lang="en-GB" dirty="0"/>
          </a:p>
        </p:txBody>
      </p:sp>
    </p:spTree>
    <p:extLst>
      <p:ext uri="{BB962C8B-B14F-4D97-AF65-F5344CB8AC3E}">
        <p14:creationId xmlns:p14="http://schemas.microsoft.com/office/powerpoint/2010/main" val="324787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dirty="0"/>
          </a:p>
        </p:txBody>
      </p:sp>
      <p:sp>
        <p:nvSpPr>
          <p:cNvPr id="3075" name="Rectangle 3"/>
          <p:cNvSpPr>
            <a:spLocks noGrp="1" noChangeArrowheads="1"/>
          </p:cNvSpPr>
          <p:nvPr>
            <p:ph type="dt" idx="1"/>
          </p:nvPr>
        </p:nvSpPr>
        <p:spPr bwMode="auto">
          <a:xfrm>
            <a:off x="3777607" y="0"/>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dirty="0"/>
          </a:p>
        </p:txBody>
      </p:sp>
      <p:sp>
        <p:nvSpPr>
          <p:cNvPr id="16388" name="Rectangle 4"/>
          <p:cNvSpPr>
            <a:spLocks noGrp="1" noRot="1" noChangeAspect="1" noChangeArrowheads="1" noTextEdit="1"/>
          </p:cNvSpPr>
          <p:nvPr>
            <p:ph type="sldImg" idx="2"/>
          </p:nvPr>
        </p:nvSpPr>
        <p:spPr bwMode="auto">
          <a:xfrm>
            <a:off x="42863" y="739775"/>
            <a:ext cx="6583362" cy="37036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66909" y="4689515"/>
            <a:ext cx="5335270" cy="444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9377316"/>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dirty="0"/>
          </a:p>
        </p:txBody>
      </p:sp>
      <p:sp>
        <p:nvSpPr>
          <p:cNvPr id="3079" name="Rectangle 7"/>
          <p:cNvSpPr>
            <a:spLocks noGrp="1" noChangeArrowheads="1"/>
          </p:cNvSpPr>
          <p:nvPr>
            <p:ph type="sldNum" sz="quarter" idx="5"/>
          </p:nvPr>
        </p:nvSpPr>
        <p:spPr bwMode="auto">
          <a:xfrm>
            <a:off x="3777607" y="9377316"/>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CD30C55-053B-4B45-A537-EB90960D3A22}" type="slidenum">
              <a:rPr lang="en-GB" altLang="en-US"/>
              <a:pPr/>
              <a:t>‹#›</a:t>
            </a:fld>
            <a:endParaRPr lang="en-GB" altLang="en-US" dirty="0"/>
          </a:p>
        </p:txBody>
      </p:sp>
    </p:spTree>
    <p:extLst>
      <p:ext uri="{BB962C8B-B14F-4D97-AF65-F5344CB8AC3E}">
        <p14:creationId xmlns:p14="http://schemas.microsoft.com/office/powerpoint/2010/main" val="1058596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2895">
              <a:defRPr/>
            </a:pPr>
            <a:r>
              <a:rPr lang="en-GB" sz="1200" dirty="0">
                <a:solidFill>
                  <a:schemeClr val="tx1"/>
                </a:solidFill>
                <a:latin typeface="Arial" panose="020B0604020202020204" pitchFamily="34" charset="0"/>
                <a:cs typeface="Arial" panose="020B0604020202020204" pitchFamily="34" charset="0"/>
              </a:rPr>
              <a:t>This slide pack</a:t>
            </a:r>
            <a:r>
              <a:rPr lang="en-GB" sz="1200" baseline="0" dirty="0">
                <a:solidFill>
                  <a:schemeClr val="tx1"/>
                </a:solidFill>
                <a:latin typeface="Arial" panose="020B0604020202020204" pitchFamily="34" charset="0"/>
                <a:cs typeface="Arial" panose="020B0604020202020204" pitchFamily="34" charset="0"/>
              </a:rPr>
              <a:t> has been produced by the </a:t>
            </a:r>
            <a:r>
              <a:rPr lang="en-GB" sz="1200" strike="noStrike" baseline="0" dirty="0">
                <a:solidFill>
                  <a:schemeClr val="tx1"/>
                </a:solidFill>
                <a:latin typeface="Arial" panose="020B0604020202020204" pitchFamily="34" charset="0"/>
                <a:cs typeface="Arial" panose="020B0604020202020204" pitchFamily="34" charset="0"/>
              </a:rPr>
              <a:t>qualifications </a:t>
            </a:r>
            <a:r>
              <a:rPr lang="en-GB" sz="1200" baseline="0" dirty="0">
                <a:solidFill>
                  <a:schemeClr val="tx1"/>
                </a:solidFill>
                <a:latin typeface="Arial" panose="020B0604020202020204" pitchFamily="34" charset="0"/>
                <a:cs typeface="Arial" panose="020B0604020202020204" pitchFamily="34" charset="0"/>
              </a:rPr>
              <a:t>regulator Ofqual, in collaboration with the Department for Education. The </a:t>
            </a:r>
            <a:r>
              <a:rPr lang="en-GB" sz="1200" b="0" baseline="0" dirty="0">
                <a:solidFill>
                  <a:schemeClr val="tx1"/>
                </a:solidFill>
                <a:latin typeface="Arial" panose="020B0604020202020204" pitchFamily="34" charset="0"/>
                <a:cs typeface="Arial" panose="020B0604020202020204" pitchFamily="34" charset="0"/>
              </a:rPr>
              <a:t>principal </a:t>
            </a:r>
            <a:r>
              <a:rPr lang="en-GB" sz="1200" baseline="0" dirty="0">
                <a:solidFill>
                  <a:schemeClr val="tx1"/>
                </a:solidFill>
                <a:latin typeface="Arial" panose="020B0604020202020204" pitchFamily="34" charset="0"/>
                <a:cs typeface="Arial" panose="020B0604020202020204" pitchFamily="34" charset="0"/>
              </a:rPr>
              <a:t>purpose of these slides, and accompanying notes, is to provide teachers, schools and colleges with a source of information that can be used to communicate with students and parents </a:t>
            </a:r>
            <a:r>
              <a:rPr lang="en-GB" sz="1200" b="0" baseline="0" dirty="0">
                <a:solidFill>
                  <a:schemeClr val="tx1"/>
                </a:solidFill>
                <a:latin typeface="Arial" panose="020B0604020202020204" pitchFamily="34" charset="0"/>
                <a:cs typeface="Arial" panose="020B0604020202020204" pitchFamily="34" charset="0"/>
              </a:rPr>
              <a:t>about </a:t>
            </a:r>
            <a:r>
              <a:rPr lang="en-GB" sz="1200" baseline="0" dirty="0">
                <a:solidFill>
                  <a:schemeClr val="tx1"/>
                </a:solidFill>
                <a:latin typeface="Arial" panose="020B0604020202020204" pitchFamily="34" charset="0"/>
                <a:cs typeface="Arial" panose="020B0604020202020204" pitchFamily="34" charset="0"/>
              </a:rPr>
              <a:t>the changes that are happening to GCSEs, AS and A </a:t>
            </a:r>
            <a:r>
              <a:rPr lang="en-GB" sz="1200" strike="noStrike" baseline="0" dirty="0">
                <a:solidFill>
                  <a:schemeClr val="tx1"/>
                </a:solidFill>
                <a:latin typeface="Arial" panose="020B0604020202020204" pitchFamily="34" charset="0"/>
                <a:cs typeface="Arial" panose="020B0604020202020204" pitchFamily="34" charset="0"/>
              </a:rPr>
              <a:t>levels.</a:t>
            </a:r>
            <a:r>
              <a:rPr lang="en-GB" sz="1200" u="none" strike="noStrike" baseline="0" dirty="0">
                <a:solidFill>
                  <a:schemeClr val="tx1"/>
                </a:solidFill>
                <a:latin typeface="Arial" panose="020B0604020202020204" pitchFamily="34" charset="0"/>
                <a:cs typeface="Arial" panose="020B0604020202020204" pitchFamily="34" charset="0"/>
              </a:rPr>
              <a:t> This slidepack also contains information about </a:t>
            </a:r>
            <a:r>
              <a:rPr lang="en-GB" sz="1200" u="none" baseline="0" dirty="0">
                <a:solidFill>
                  <a:schemeClr val="tx1"/>
                </a:solidFill>
                <a:latin typeface="Arial" panose="020B0604020202020204" pitchFamily="34" charset="0"/>
                <a:cs typeface="Arial" panose="020B0604020202020204" pitchFamily="34" charset="0"/>
              </a:rPr>
              <a:t>school and college performance measures.</a:t>
            </a:r>
            <a:r>
              <a:rPr lang="en-GB" sz="1200" dirty="0">
                <a:solidFill>
                  <a:schemeClr val="tx1"/>
                </a:solidFill>
                <a:latin typeface="Arial" panose="020B0604020202020204" pitchFamily="34" charset="0"/>
                <a:cs typeface="Arial" panose="020B0604020202020204" pitchFamily="34" charset="0"/>
              </a:rPr>
              <a:t> </a:t>
            </a:r>
          </a:p>
          <a:p>
            <a:pPr defTabSz="902895">
              <a:defRPr/>
            </a:pPr>
            <a:endParaRPr lang="en-GB" sz="1200" dirty="0">
              <a:solidFill>
                <a:schemeClr val="tx1"/>
              </a:solidFill>
              <a:latin typeface="Arial" panose="020B0604020202020204" pitchFamily="34" charset="0"/>
              <a:cs typeface="Arial" panose="020B0604020202020204" pitchFamily="34" charset="0"/>
            </a:endParaRPr>
          </a:p>
          <a:p>
            <a:pPr defTabSz="902895">
              <a:defRPr/>
            </a:pPr>
            <a:r>
              <a:rPr lang="en-GB" sz="1200" dirty="0">
                <a:solidFill>
                  <a:schemeClr val="tx1"/>
                </a:solidFill>
                <a:latin typeface="Arial" panose="020B0604020202020204" pitchFamily="34" charset="0"/>
                <a:cs typeface="Arial" panose="020B0604020202020204" pitchFamily="34" charset="0"/>
              </a:rPr>
              <a:t>Detailed information on other qualifications offered by schools and colleges is not covered in this pack. If you would like to know more about the other qualifications Ofqual regulate,</a:t>
            </a:r>
            <a:r>
              <a:rPr lang="en-GB" sz="1200" baseline="0" dirty="0">
                <a:solidFill>
                  <a:schemeClr val="tx1"/>
                </a:solidFill>
                <a:latin typeface="Arial" panose="020B0604020202020204" pitchFamily="34" charset="0"/>
                <a:cs typeface="Arial" panose="020B0604020202020204" pitchFamily="34" charset="0"/>
              </a:rPr>
              <a:t> please visit: </a:t>
            </a:r>
            <a:r>
              <a:rPr lang="en-GB" sz="1200" b="1" u="none" baseline="0" dirty="0">
                <a:solidFill>
                  <a:schemeClr val="tx1"/>
                </a:solidFill>
                <a:latin typeface="Arial" panose="020B0604020202020204" pitchFamily="34" charset="0"/>
                <a:cs typeface="Arial" panose="020B0604020202020204" pitchFamily="34" charset="0"/>
              </a:rPr>
              <a:t>https://www.gov.uk/government/organisations/ofqual</a:t>
            </a:r>
            <a:r>
              <a:rPr lang="en-GB" sz="1200" baseline="0" dirty="0">
                <a:solidFill>
                  <a:schemeClr val="tx1"/>
                </a:solidFill>
                <a:latin typeface="Arial" panose="020B0604020202020204" pitchFamily="34" charset="0"/>
                <a:cs typeface="Arial" panose="020B0604020202020204" pitchFamily="34" charset="0"/>
              </a:rPr>
              <a:t>.  </a:t>
            </a:r>
          </a:p>
          <a:p>
            <a:pPr defTabSz="902895">
              <a:defRPr/>
            </a:pPr>
            <a:endParaRPr lang="en-GB" sz="1200" baseline="0" dirty="0">
              <a:solidFill>
                <a:schemeClr val="tx1"/>
              </a:solidFill>
              <a:latin typeface="Arial" panose="020B0604020202020204" pitchFamily="34" charset="0"/>
              <a:cs typeface="Arial" panose="020B0604020202020204" pitchFamily="34" charset="0"/>
            </a:endParaRPr>
          </a:p>
          <a:p>
            <a:pPr defTabSz="902895">
              <a:defRPr/>
            </a:pPr>
            <a:r>
              <a:rPr lang="en-GB" sz="1200" u="sng" baseline="0" dirty="0">
                <a:solidFill>
                  <a:schemeClr val="tx1"/>
                </a:solidFill>
                <a:latin typeface="Arial" panose="020B0604020202020204" pitchFamily="34" charset="0"/>
                <a:cs typeface="Arial" panose="020B0604020202020204" pitchFamily="34" charset="0"/>
              </a:rPr>
              <a:t>Please note that throughout this slide pack, there are a number of useful URL links provided. In order to access these websites you will need to copy and paste such links into your web browser window. </a:t>
            </a:r>
            <a:endParaRPr lang="en-GB" sz="1200" u="sng"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1</a:t>
            </a:fld>
            <a:endParaRPr lang="en-GB" altLang="en-US" dirty="0"/>
          </a:p>
        </p:txBody>
      </p:sp>
    </p:spTree>
    <p:extLst>
      <p:ext uri="{BB962C8B-B14F-4D97-AF65-F5344CB8AC3E}">
        <p14:creationId xmlns:p14="http://schemas.microsoft.com/office/powerpoint/2010/main" val="1058891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strike="noStrike" dirty="0">
                <a:solidFill>
                  <a:schemeClr val="tx1"/>
                </a:solidFill>
              </a:rPr>
              <a:t>The new 9</a:t>
            </a:r>
            <a:r>
              <a:rPr lang="en-GB" b="0" strike="noStrike" baseline="0" dirty="0">
                <a:solidFill>
                  <a:schemeClr val="tx1"/>
                </a:solidFill>
              </a:rPr>
              <a:t> to </a:t>
            </a:r>
            <a:r>
              <a:rPr lang="en-GB" b="0" strike="noStrike" dirty="0">
                <a:solidFill>
                  <a:schemeClr val="tx1"/>
                </a:solidFill>
              </a:rPr>
              <a:t>1 grading system means that it is clear to employers and colleges or universities whether students have taken the unreformed GCSEs or the reformed,</a:t>
            </a:r>
            <a:r>
              <a:rPr lang="en-GB" b="0" strike="noStrike" baseline="0" dirty="0">
                <a:solidFill>
                  <a:schemeClr val="tx1"/>
                </a:solidFill>
              </a:rPr>
              <a:t> more</a:t>
            </a:r>
            <a:r>
              <a:rPr lang="en-GB" b="0" strike="noStrike" dirty="0">
                <a:solidFill>
                  <a:schemeClr val="tx1"/>
                </a:solidFill>
              </a:rPr>
              <a:t> challenging ones. </a:t>
            </a:r>
          </a:p>
          <a:p>
            <a:endParaRPr lang="en-GB" dirty="0">
              <a:solidFill>
                <a:schemeClr val="tx1"/>
              </a:solidFill>
            </a:endParaRPr>
          </a:p>
          <a:p>
            <a:r>
              <a:rPr lang="en-GB" b="0" strike="noStrike" dirty="0">
                <a:solidFill>
                  <a:schemeClr val="tx1"/>
                </a:solidFill>
              </a:rPr>
              <a:t>The new grade scale is not directly equivalent to the old A*-G one. However, there are some comparable points between the old grades and the new</a:t>
            </a:r>
            <a:r>
              <a:rPr lang="en-GB" b="0" strike="noStrike" baseline="0" dirty="0">
                <a:solidFill>
                  <a:schemeClr val="tx1"/>
                </a:solidFill>
              </a:rPr>
              <a:t> ones. </a:t>
            </a:r>
          </a:p>
          <a:p>
            <a:endParaRPr lang="en-GB" b="0" strike="noStrike" dirty="0">
              <a:solidFill>
                <a:schemeClr val="tx1"/>
              </a:solidFill>
            </a:endParaRPr>
          </a:p>
          <a:p>
            <a:pPr marL="178697" lvl="1" indent="-169293" defTabSz="902895">
              <a:spcBef>
                <a:spcPts val="297"/>
              </a:spcBef>
              <a:spcAft>
                <a:spcPts val="297"/>
              </a:spcAft>
              <a:buFont typeface="Arial" panose="020B0604020202020204" pitchFamily="34" charset="0"/>
              <a:buChar char="•"/>
              <a:defRPr/>
            </a:pPr>
            <a:r>
              <a:rPr lang="en-GB" b="0" strike="noStrike" dirty="0">
                <a:solidFill>
                  <a:schemeClr val="tx1"/>
                </a:solidFill>
              </a:rPr>
              <a:t>The bottom of grade 7 is aligned with the bottom of grade A.</a:t>
            </a:r>
            <a:endParaRPr lang="en-GB" sz="1400" b="0" strike="noStrike" dirty="0">
              <a:solidFill>
                <a:schemeClr val="tx1"/>
              </a:solidFill>
            </a:endParaRPr>
          </a:p>
          <a:p>
            <a:pPr marL="178697" lvl="1" indent="-169293">
              <a:spcBef>
                <a:spcPts val="297"/>
              </a:spcBef>
              <a:spcAft>
                <a:spcPts val="297"/>
              </a:spcAft>
              <a:buFont typeface="Arial" panose="020B0604020202020204" pitchFamily="34" charset="0"/>
              <a:buChar char="•"/>
            </a:pPr>
            <a:r>
              <a:rPr lang="en-GB" b="0" strike="noStrike" dirty="0">
                <a:solidFill>
                  <a:schemeClr val="tx1"/>
                </a:solidFill>
              </a:rPr>
              <a:t>The bottom of grade 4 is aligned with the bottom of grade C.</a:t>
            </a:r>
            <a:endParaRPr lang="en-GB" sz="1400" b="0" strike="noStrike" dirty="0">
              <a:solidFill>
                <a:schemeClr val="tx1"/>
              </a:solidFill>
            </a:endParaRPr>
          </a:p>
          <a:p>
            <a:pPr marL="178697" lvl="1" indent="-169293">
              <a:spcBef>
                <a:spcPts val="297"/>
              </a:spcBef>
              <a:spcAft>
                <a:spcPts val="297"/>
              </a:spcAft>
              <a:buFont typeface="Arial" panose="020B0604020202020204" pitchFamily="34" charset="0"/>
              <a:buChar char="•"/>
            </a:pPr>
            <a:r>
              <a:rPr lang="en-GB" b="0" strike="noStrike" dirty="0">
                <a:solidFill>
                  <a:schemeClr val="tx1"/>
                </a:solidFill>
              </a:rPr>
              <a:t>The bottom of grade 1 is aligned with</a:t>
            </a:r>
            <a:r>
              <a:rPr lang="en-GB" b="0" strike="noStrike" baseline="0" dirty="0">
                <a:solidFill>
                  <a:schemeClr val="tx1"/>
                </a:solidFill>
              </a:rPr>
              <a:t> the bottom of </a:t>
            </a:r>
            <a:r>
              <a:rPr lang="en-GB" b="0" strike="noStrike" dirty="0">
                <a:solidFill>
                  <a:schemeClr val="tx1"/>
                </a:solidFill>
              </a:rPr>
              <a:t>grade G.</a:t>
            </a:r>
          </a:p>
          <a:p>
            <a:pPr marL="178697" lvl="1" indent="-169293" defTabSz="902895">
              <a:spcBef>
                <a:spcPts val="297"/>
              </a:spcBef>
              <a:spcAft>
                <a:spcPts val="297"/>
              </a:spcAft>
              <a:buFont typeface="Arial" panose="020B0604020202020204" pitchFamily="34" charset="0"/>
              <a:buChar char="•"/>
              <a:defRPr/>
            </a:pPr>
            <a:endParaRPr lang="en-GB" b="0" strike="noStrike" dirty="0">
              <a:solidFill>
                <a:schemeClr val="tx1"/>
              </a:solidFill>
            </a:endParaRPr>
          </a:p>
          <a:p>
            <a:pPr marL="9404" lvl="1" indent="0" defTabSz="902895">
              <a:spcBef>
                <a:spcPts val="297"/>
              </a:spcBef>
              <a:spcAft>
                <a:spcPts val="297"/>
              </a:spcAft>
              <a:buFont typeface="Arial" panose="020B0604020202020204" pitchFamily="34" charset="0"/>
              <a:buNone/>
              <a:defRPr/>
            </a:pPr>
            <a:r>
              <a:rPr lang="en-GB" b="0" strike="noStrike" dirty="0">
                <a:solidFill>
                  <a:schemeClr val="tx1"/>
                </a:solidFill>
              </a:rPr>
              <a:t>Grades 2, 3, 5,</a:t>
            </a:r>
            <a:r>
              <a:rPr lang="en-GB" b="0" strike="noStrike" baseline="0" dirty="0">
                <a:solidFill>
                  <a:schemeClr val="tx1"/>
                </a:solidFill>
              </a:rPr>
              <a:t> </a:t>
            </a:r>
            <a:r>
              <a:rPr lang="en-GB" b="0" strike="noStrike" dirty="0">
                <a:solidFill>
                  <a:schemeClr val="tx1"/>
                </a:solidFill>
              </a:rPr>
              <a:t>6 and 8 will be evenly spaced between these points. </a:t>
            </a:r>
          </a:p>
          <a:p>
            <a:pPr marL="9404" lvl="1" indent="0" defTabSz="902895">
              <a:spcBef>
                <a:spcPts val="297"/>
              </a:spcBef>
              <a:spcAft>
                <a:spcPts val="297"/>
              </a:spcAft>
              <a:buFont typeface="Arial" panose="020B0604020202020204" pitchFamily="34" charset="0"/>
              <a:buNone/>
              <a:defRPr/>
            </a:pPr>
            <a:endParaRPr lang="en-GB" dirty="0">
              <a:solidFill>
                <a:schemeClr val="tx1"/>
              </a:solidFill>
            </a:endParaRPr>
          </a:p>
          <a:p>
            <a:pPr marL="9404" lvl="1" indent="0" defTabSz="902895">
              <a:spcBef>
                <a:spcPts val="297"/>
              </a:spcBef>
              <a:spcAft>
                <a:spcPts val="297"/>
              </a:spcAft>
              <a:buFont typeface="Arial" panose="020B0604020202020204" pitchFamily="34" charset="0"/>
              <a:buNone/>
              <a:defRPr/>
            </a:pPr>
            <a:r>
              <a:rPr lang="en-GB" dirty="0">
                <a:solidFill>
                  <a:schemeClr val="tx1"/>
                </a:solidFill>
              </a:rPr>
              <a:t>In the first</a:t>
            </a:r>
            <a:r>
              <a:rPr lang="en-GB" baseline="0" dirty="0">
                <a:solidFill>
                  <a:schemeClr val="tx1"/>
                </a:solidFill>
              </a:rPr>
              <a:t> year of a new qualification the grade 9 </a:t>
            </a:r>
            <a:r>
              <a:rPr lang="en-GB" strike="noStrike" baseline="0" dirty="0">
                <a:solidFill>
                  <a:schemeClr val="tx1"/>
                </a:solidFill>
              </a:rPr>
              <a:t>is </a:t>
            </a:r>
            <a:r>
              <a:rPr lang="en-GB" baseline="0" dirty="0">
                <a:solidFill>
                  <a:schemeClr val="tx1"/>
                </a:solidFill>
              </a:rPr>
              <a:t>set using a tailored approach. We have written a blog to explain how this will be done, available here: </a:t>
            </a:r>
            <a:r>
              <a:rPr lang="en-GB" b="1" baseline="0" dirty="0">
                <a:solidFill>
                  <a:schemeClr val="tx1"/>
                </a:solidFill>
              </a:rPr>
              <a:t>https://ofqual.blog.gov.uk/2017/04/05/setting-grade-9-in-new-gcses/</a:t>
            </a:r>
            <a:r>
              <a:rPr lang="en-GB" b="0" baseline="0" dirty="0">
                <a:solidFill>
                  <a:schemeClr val="tx1"/>
                </a:solidFill>
              </a:rPr>
              <a:t>. The grade standard established in the first award will be carried forward in the second and subsequent years.</a:t>
            </a:r>
            <a:endParaRPr lang="en-GB" b="0" dirty="0">
              <a:solidFill>
                <a:schemeClr val="tx1"/>
              </a:solidFill>
            </a:endParaRPr>
          </a:p>
          <a:p>
            <a:pPr marL="9404" lvl="1" indent="0" defTabSz="902895">
              <a:spcBef>
                <a:spcPts val="297"/>
              </a:spcBef>
              <a:spcAft>
                <a:spcPts val="297"/>
              </a:spcAft>
              <a:buFont typeface="Arial" panose="020B0604020202020204" pitchFamily="34" charset="0"/>
              <a:buNone/>
              <a:defRPr/>
            </a:pPr>
            <a:endParaRPr lang="en-GB" dirty="0">
              <a:solidFill>
                <a:schemeClr val="tx1"/>
              </a:solidFill>
            </a:endParaRPr>
          </a:p>
          <a:p>
            <a:pPr marL="9405" lvl="1" defTabSz="902895">
              <a:spcBef>
                <a:spcPts val="297"/>
              </a:spcBef>
              <a:spcAft>
                <a:spcPts val="297"/>
              </a:spcAft>
              <a:defRPr/>
            </a:pPr>
            <a:r>
              <a:rPr lang="en-GB" b="0" u="none" baseline="0" dirty="0">
                <a:solidFill>
                  <a:schemeClr val="tx1"/>
                </a:solidFill>
              </a:rPr>
              <a:t>There is more differentiation in the reformed qualifications, as there are three top grades (7, 8 and 9), compared to two in the unreformed qualifications (A and A*). Fewer students will get a grade 9 than previously got an A*. </a:t>
            </a:r>
          </a:p>
          <a:p>
            <a:pPr marL="9405" lvl="1" defTabSz="902895">
              <a:spcBef>
                <a:spcPts val="297"/>
              </a:spcBef>
              <a:spcAft>
                <a:spcPts val="297"/>
              </a:spcAft>
              <a:defRPr/>
            </a:pPr>
            <a:endParaRPr lang="en-GB" b="0" u="none" baseline="0" dirty="0">
              <a:solidFill>
                <a:schemeClr val="tx1"/>
              </a:solidFill>
            </a:endParaRPr>
          </a:p>
          <a:p>
            <a:pPr marL="9405" lvl="1" defTabSz="902895">
              <a:spcBef>
                <a:spcPts val="297"/>
              </a:spcBef>
              <a:spcAft>
                <a:spcPts val="297"/>
              </a:spcAft>
              <a:defRPr/>
            </a:pPr>
            <a:r>
              <a:rPr lang="en-GB" b="0" i="0" dirty="0">
                <a:solidFill>
                  <a:schemeClr val="tx1"/>
                </a:solidFill>
              </a:rPr>
              <a:t>Employers, colleges and universities will continue to set their own entry requirements. We</a:t>
            </a:r>
            <a:r>
              <a:rPr lang="en-GB" i="0" dirty="0">
                <a:solidFill>
                  <a:schemeClr val="tx1"/>
                </a:solidFill>
              </a:rPr>
              <a:t> have been working with them to make sure they understand the new grading scale.  In particular, we </a:t>
            </a:r>
            <a:r>
              <a:rPr lang="en-GB" i="0" strike="noStrike" dirty="0">
                <a:solidFill>
                  <a:schemeClr val="tx1"/>
                </a:solidFill>
              </a:rPr>
              <a:t>have said </a:t>
            </a:r>
            <a:r>
              <a:rPr lang="en-GB" i="0" dirty="0">
                <a:solidFill>
                  <a:schemeClr val="tx1"/>
                </a:solidFill>
              </a:rPr>
              <a:t>that if a grade C is currently their minimum requirement, then they should expect a grade 4</a:t>
            </a:r>
            <a:r>
              <a:rPr lang="en-GB" i="0" baseline="0" dirty="0">
                <a:solidFill>
                  <a:schemeClr val="tx1"/>
                </a:solidFill>
              </a:rPr>
              <a:t> in future, unless they have made a conscious decision to raise the bar. </a:t>
            </a:r>
            <a:endParaRPr lang="en-GB" b="0" i="0" u="none" baseline="0" dirty="0">
              <a:solidFill>
                <a:schemeClr val="tx1"/>
              </a:solidFill>
            </a:endParaRPr>
          </a:p>
          <a:p>
            <a:pPr marL="9404" lvl="1" indent="0">
              <a:spcBef>
                <a:spcPts val="297"/>
              </a:spcBef>
              <a:spcAft>
                <a:spcPts val="297"/>
              </a:spcAft>
              <a:buFont typeface="Arial" panose="020B0604020202020204" pitchFamily="34" charset="0"/>
              <a:buNone/>
            </a:pPr>
            <a:endParaRPr lang="en-GB" b="1" u="sng" dirty="0">
              <a:solidFill>
                <a:schemeClr val="tx1"/>
              </a:solidFill>
            </a:endParaRPr>
          </a:p>
          <a:p>
            <a:pPr marL="9405" lvl="1">
              <a:spcBef>
                <a:spcPts val="297"/>
              </a:spcBef>
              <a:spcAft>
                <a:spcPts val="297"/>
              </a:spcAft>
            </a:pPr>
            <a:r>
              <a:rPr lang="en-GB" b="1" u="sng" dirty="0">
                <a:solidFill>
                  <a:schemeClr val="tx1"/>
                </a:solidFill>
              </a:rPr>
              <a:t>FAQs</a:t>
            </a:r>
          </a:p>
          <a:p>
            <a:pPr marL="9405" lvl="1">
              <a:spcBef>
                <a:spcPts val="297"/>
              </a:spcBef>
              <a:spcAft>
                <a:spcPts val="297"/>
              </a:spcAft>
            </a:pPr>
            <a:endParaRPr lang="en-GB" b="1" u="sng" dirty="0">
              <a:solidFill>
                <a:schemeClr val="tx1"/>
              </a:solidFill>
            </a:endParaRPr>
          </a:p>
          <a:p>
            <a:pPr marL="9405" lvl="1">
              <a:spcBef>
                <a:spcPts val="297"/>
              </a:spcBef>
              <a:spcAft>
                <a:spcPts val="297"/>
              </a:spcAft>
            </a:pPr>
            <a:r>
              <a:rPr lang="en-GB" b="1" u="none" dirty="0">
                <a:solidFill>
                  <a:schemeClr val="tx1"/>
                </a:solidFill>
              </a:rPr>
              <a:t>Q: Can</a:t>
            </a:r>
            <a:r>
              <a:rPr lang="en-GB" b="1" u="none" baseline="0" dirty="0">
                <a:solidFill>
                  <a:schemeClr val="tx1"/>
                </a:solidFill>
              </a:rPr>
              <a:t> I compare my grade in a reformed GCSE to my grade in an unreformed GCSE?</a:t>
            </a:r>
          </a:p>
          <a:p>
            <a:pPr marL="9405" lvl="1">
              <a:spcBef>
                <a:spcPts val="297"/>
              </a:spcBef>
              <a:spcAft>
                <a:spcPts val="297"/>
              </a:spcAft>
            </a:pPr>
            <a:endParaRPr lang="en-GB" b="0" u="none" baseline="0" dirty="0">
              <a:solidFill>
                <a:schemeClr val="tx1"/>
              </a:solidFill>
            </a:endParaRPr>
          </a:p>
          <a:p>
            <a:pPr marL="9405" lvl="1">
              <a:spcBef>
                <a:spcPts val="297"/>
              </a:spcBef>
              <a:spcAft>
                <a:spcPts val="297"/>
              </a:spcAft>
            </a:pPr>
            <a:r>
              <a:rPr lang="en-GB" b="0" u="none" baseline="0" dirty="0">
                <a:solidFill>
                  <a:schemeClr val="tx1"/>
                </a:solidFill>
              </a:rPr>
              <a:t>A: There is no direct read across. There are more grades in the reformed 9 to 1 scale so a direct comparison between whole grades would not be accurate. </a:t>
            </a:r>
          </a:p>
          <a:p>
            <a:pPr marL="9405" lvl="1">
              <a:spcBef>
                <a:spcPts val="297"/>
              </a:spcBef>
              <a:spcAft>
                <a:spcPts val="297"/>
              </a:spcAft>
            </a:pPr>
            <a:endParaRPr lang="en-GB" b="0" u="none" baseline="0" dirty="0">
              <a:solidFill>
                <a:schemeClr val="tx1"/>
              </a:solidFill>
            </a:endParaRPr>
          </a:p>
          <a:p>
            <a:pPr marL="9405" lvl="1">
              <a:spcBef>
                <a:spcPts val="297"/>
              </a:spcBef>
              <a:spcAft>
                <a:spcPts val="297"/>
              </a:spcAft>
            </a:pPr>
            <a:r>
              <a:rPr lang="en-GB" b="1" u="none" baseline="0" dirty="0">
                <a:solidFill>
                  <a:schemeClr val="tx1"/>
                </a:solidFill>
              </a:rPr>
              <a:t>Q: Why are there more grades available above a 4 than below a 4? This does not seem fair to lower attaining students. </a:t>
            </a:r>
          </a:p>
          <a:p>
            <a:pPr marL="9405" lvl="1">
              <a:spcBef>
                <a:spcPts val="297"/>
              </a:spcBef>
              <a:spcAft>
                <a:spcPts val="297"/>
              </a:spcAft>
            </a:pPr>
            <a:endParaRPr lang="en-GB" b="0" u="none" baseline="0" dirty="0">
              <a:solidFill>
                <a:schemeClr val="tx1"/>
              </a:solidFill>
            </a:endParaRPr>
          </a:p>
          <a:p>
            <a:pPr marL="9405" lvl="1">
              <a:spcBef>
                <a:spcPts val="297"/>
              </a:spcBef>
              <a:spcAft>
                <a:spcPts val="297"/>
              </a:spcAft>
            </a:pPr>
            <a:r>
              <a:rPr lang="en-GB" b="0" u="none" baseline="0" dirty="0">
                <a:solidFill>
                  <a:schemeClr val="tx1"/>
                </a:solidFill>
              </a:rPr>
              <a:t>A: More students previously attained grades C and above, than attained the lower grades of D and below. Having more grades above this boundary allows more </a:t>
            </a:r>
            <a:r>
              <a:rPr lang="en-GB" b="0" u="none" strike="noStrike" baseline="0" dirty="0">
                <a:solidFill>
                  <a:schemeClr val="tx1"/>
                </a:solidFill>
              </a:rPr>
              <a:t>differentiation </a:t>
            </a:r>
            <a:r>
              <a:rPr lang="en-GB" b="0" u="none" baseline="0" dirty="0">
                <a:solidFill>
                  <a:schemeClr val="tx1"/>
                </a:solidFill>
              </a:rPr>
              <a:t>between students. </a:t>
            </a:r>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10</a:t>
            </a:fld>
            <a:endParaRPr lang="en-GB" altLang="en-US" dirty="0"/>
          </a:p>
        </p:txBody>
      </p:sp>
    </p:spTree>
    <p:extLst>
      <p:ext uri="{BB962C8B-B14F-4D97-AF65-F5344CB8AC3E}">
        <p14:creationId xmlns:p14="http://schemas.microsoft.com/office/powerpoint/2010/main" val="2590897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[There are no accompanying notes to this slide.]</a:t>
            </a:r>
          </a:p>
          <a:p>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11</a:t>
            </a:fld>
            <a:endParaRPr lang="en-GB" altLang="en-US" dirty="0"/>
          </a:p>
        </p:txBody>
      </p:sp>
    </p:spTree>
    <p:extLst>
      <p:ext uri="{BB962C8B-B14F-4D97-AF65-F5344CB8AC3E}">
        <p14:creationId xmlns:p14="http://schemas.microsoft.com/office/powerpoint/2010/main" val="1916656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2895" eaLnBrk="1" hangingPunct="1">
              <a:spcBef>
                <a:spcPts val="494"/>
              </a:spcBef>
              <a:spcAft>
                <a:spcPts val="494"/>
              </a:spcAft>
              <a:defRPr/>
            </a:pPr>
            <a:r>
              <a:rPr lang="en-GB" b="1" dirty="0">
                <a:solidFill>
                  <a:schemeClr val="tx1"/>
                </a:solidFill>
              </a:rPr>
              <a:t>Content </a:t>
            </a:r>
            <a:r>
              <a:rPr lang="en-GB" dirty="0">
                <a:solidFill>
                  <a:schemeClr val="tx1"/>
                </a:solidFill>
              </a:rPr>
              <a:t>- Content</a:t>
            </a:r>
            <a:r>
              <a:rPr lang="en-GB" baseline="0" dirty="0">
                <a:solidFill>
                  <a:schemeClr val="tx1"/>
                </a:solidFill>
              </a:rPr>
              <a:t> for the reformed AS levels is drawn from the reformed A level content – which has been designed to better prepare students for university.</a:t>
            </a:r>
          </a:p>
          <a:p>
            <a:pPr>
              <a:spcBef>
                <a:spcPts val="494"/>
              </a:spcBef>
              <a:spcAft>
                <a:spcPts val="494"/>
              </a:spcAft>
            </a:pPr>
            <a:endParaRPr lang="en-GB" b="1" strike="sngStrike" dirty="0">
              <a:solidFill>
                <a:schemeClr val="tx1"/>
              </a:solidFill>
            </a:endParaRPr>
          </a:p>
          <a:p>
            <a:pPr>
              <a:spcBef>
                <a:spcPts val="494"/>
              </a:spcBef>
              <a:spcAft>
                <a:spcPts val="494"/>
              </a:spcAft>
            </a:pPr>
            <a:r>
              <a:rPr lang="en-GB" b="1" u="none" strike="noStrike" dirty="0">
                <a:solidFill>
                  <a:schemeClr val="tx1"/>
                </a:solidFill>
              </a:rPr>
              <a:t>Demand</a:t>
            </a:r>
            <a:r>
              <a:rPr lang="en-GB" b="0" u="none" strike="noStrike" baseline="0" dirty="0">
                <a:solidFill>
                  <a:schemeClr val="tx1"/>
                </a:solidFill>
              </a:rPr>
              <a:t> -</a:t>
            </a:r>
            <a:r>
              <a:rPr lang="en-GB" u="none" strike="noStrike" dirty="0">
                <a:solidFill>
                  <a:schemeClr val="tx1"/>
                </a:solidFill>
              </a:rPr>
              <a:t> </a:t>
            </a:r>
            <a:r>
              <a:rPr lang="en-GB" dirty="0">
                <a:solidFill>
                  <a:schemeClr val="tx1"/>
                </a:solidFill>
              </a:rPr>
              <a:t>The standard and size of the AS</a:t>
            </a:r>
            <a:r>
              <a:rPr lang="en-GB" baseline="0" dirty="0">
                <a:solidFill>
                  <a:schemeClr val="tx1"/>
                </a:solidFill>
              </a:rPr>
              <a:t> </a:t>
            </a:r>
            <a:r>
              <a:rPr lang="en-GB" dirty="0">
                <a:solidFill>
                  <a:schemeClr val="tx1"/>
                </a:solidFill>
              </a:rPr>
              <a:t>are not changing. </a:t>
            </a:r>
            <a:r>
              <a:rPr lang="en-GB" u="none" dirty="0">
                <a:solidFill>
                  <a:schemeClr val="tx1"/>
                </a:solidFill>
              </a:rPr>
              <a:t>The content is worth half the value of a full A level but will not cover the same breadth and depth</a:t>
            </a:r>
            <a:r>
              <a:rPr lang="en-GB" u="none" baseline="0" dirty="0">
                <a:solidFill>
                  <a:schemeClr val="tx1"/>
                </a:solidFill>
              </a:rPr>
              <a:t> of content, knowledge and skills as </a:t>
            </a:r>
            <a:r>
              <a:rPr lang="en-GB" u="none" dirty="0">
                <a:solidFill>
                  <a:schemeClr val="tx1"/>
                </a:solidFill>
              </a:rPr>
              <a:t>A level. </a:t>
            </a:r>
            <a:r>
              <a:rPr lang="en-GB" b="0" u="none" strike="noStrike" dirty="0">
                <a:solidFill>
                  <a:schemeClr val="tx1"/>
                </a:solidFill>
              </a:rPr>
              <a:t>UCAS points reflect this, with approximately 40% of the points of the A level allocated to the AS.</a:t>
            </a:r>
            <a:endParaRPr lang="en-GB" b="0" strike="noStrike" dirty="0">
              <a:solidFill>
                <a:schemeClr val="tx1"/>
              </a:solidFill>
            </a:endParaRPr>
          </a:p>
          <a:p>
            <a:pPr>
              <a:spcBef>
                <a:spcPts val="494"/>
              </a:spcBef>
              <a:spcAft>
                <a:spcPts val="494"/>
              </a:spcAft>
            </a:pPr>
            <a:endParaRPr lang="en-GB" dirty="0">
              <a:solidFill>
                <a:schemeClr val="tx1"/>
              </a:solidFill>
            </a:endParaRPr>
          </a:p>
          <a:p>
            <a:pPr>
              <a:spcBef>
                <a:spcPts val="494"/>
              </a:spcBef>
              <a:spcAft>
                <a:spcPts val="494"/>
              </a:spcAft>
            </a:pPr>
            <a:r>
              <a:rPr lang="en-GB" b="1" dirty="0">
                <a:solidFill>
                  <a:schemeClr val="tx1"/>
                </a:solidFill>
              </a:rPr>
              <a:t>Structure </a:t>
            </a:r>
            <a:r>
              <a:rPr lang="en-GB" dirty="0">
                <a:solidFill>
                  <a:schemeClr val="tx1"/>
                </a:solidFill>
              </a:rPr>
              <a:t>- The AS </a:t>
            </a:r>
            <a:r>
              <a:rPr lang="en-GB" strike="noStrike" dirty="0">
                <a:solidFill>
                  <a:schemeClr val="tx1"/>
                </a:solidFill>
              </a:rPr>
              <a:t>is </a:t>
            </a:r>
            <a:r>
              <a:rPr lang="en-GB" dirty="0">
                <a:solidFill>
                  <a:schemeClr val="tx1"/>
                </a:solidFill>
              </a:rPr>
              <a:t>a separate qualification either taught alongside the first year of an A level or as a separate </a:t>
            </a:r>
            <a:r>
              <a:rPr lang="en-GB" strike="noStrike" dirty="0">
                <a:solidFill>
                  <a:schemeClr val="tx1"/>
                </a:solidFill>
              </a:rPr>
              <a:t>one or two </a:t>
            </a:r>
            <a:r>
              <a:rPr lang="en-GB" dirty="0">
                <a:solidFill>
                  <a:schemeClr val="tx1"/>
                </a:solidFill>
              </a:rPr>
              <a:t>year course. The AS marks </a:t>
            </a:r>
            <a:r>
              <a:rPr lang="en-GB" strike="noStrike" dirty="0">
                <a:solidFill>
                  <a:schemeClr val="tx1"/>
                </a:solidFill>
              </a:rPr>
              <a:t>do</a:t>
            </a:r>
            <a:r>
              <a:rPr lang="en-GB" dirty="0">
                <a:solidFill>
                  <a:schemeClr val="tx1"/>
                </a:solidFill>
              </a:rPr>
              <a:t> not count towards the final A level grade.</a:t>
            </a:r>
            <a:r>
              <a:rPr lang="en-GB" baseline="0" dirty="0">
                <a:solidFill>
                  <a:schemeClr val="tx1"/>
                </a:solidFill>
              </a:rPr>
              <a:t> This is sometimes referred to as ‘de-coupling’</a:t>
            </a:r>
            <a:r>
              <a:rPr lang="en-GB" dirty="0">
                <a:solidFill>
                  <a:schemeClr val="tx1"/>
                </a:solidFill>
              </a:rPr>
              <a:t>. Students taking the full A level will therefore not need to take exams at the end of year 12, allowing more time for teaching. </a:t>
            </a:r>
          </a:p>
          <a:p>
            <a:pPr>
              <a:spcBef>
                <a:spcPts val="494"/>
              </a:spcBef>
              <a:spcAft>
                <a:spcPts val="494"/>
              </a:spcAft>
            </a:pPr>
            <a:endParaRPr lang="en-GB" dirty="0">
              <a:solidFill>
                <a:schemeClr val="tx1"/>
              </a:solidFill>
            </a:endParaRPr>
          </a:p>
          <a:p>
            <a:pPr>
              <a:spcBef>
                <a:spcPts val="494"/>
              </a:spcBef>
              <a:spcAft>
                <a:spcPts val="494"/>
              </a:spcAft>
            </a:pPr>
            <a:r>
              <a:rPr lang="en-GB" dirty="0">
                <a:solidFill>
                  <a:schemeClr val="tx1"/>
                </a:solidFill>
              </a:rPr>
              <a:t>Schools and colleges will decide</a:t>
            </a:r>
            <a:r>
              <a:rPr lang="en-GB" baseline="0" dirty="0">
                <a:solidFill>
                  <a:schemeClr val="tx1"/>
                </a:solidFill>
              </a:rPr>
              <a:t> </a:t>
            </a:r>
            <a:r>
              <a:rPr lang="en-GB" dirty="0">
                <a:solidFill>
                  <a:schemeClr val="tx1"/>
                </a:solidFill>
              </a:rPr>
              <a:t>whether or how they offer the AS; for example only offering it as an additional option alongside A levels. </a:t>
            </a:r>
          </a:p>
          <a:p>
            <a:pPr>
              <a:spcBef>
                <a:spcPts val="494"/>
              </a:spcBef>
              <a:spcAft>
                <a:spcPts val="494"/>
              </a:spcAft>
            </a:pPr>
            <a:endParaRPr lang="en-GB" strike="sngStrike" dirty="0">
              <a:solidFill>
                <a:schemeClr val="tx1"/>
              </a:solidFill>
            </a:endParaRPr>
          </a:p>
          <a:p>
            <a:pPr>
              <a:spcBef>
                <a:spcPts val="494"/>
              </a:spcBef>
              <a:spcAft>
                <a:spcPts val="494"/>
              </a:spcAft>
            </a:pPr>
            <a:r>
              <a:rPr lang="en-GB" strike="noStrike" baseline="0" dirty="0">
                <a:solidFill>
                  <a:schemeClr val="tx1"/>
                </a:solidFill>
              </a:rPr>
              <a:t>Many universities have published information on UCAS’s website to provide information for schools, parents and </a:t>
            </a:r>
            <a:r>
              <a:rPr lang="en-GB" b="0" strike="noStrike" baseline="0" dirty="0">
                <a:solidFill>
                  <a:schemeClr val="tx1"/>
                </a:solidFill>
              </a:rPr>
              <a:t>students </a:t>
            </a:r>
            <a:r>
              <a:rPr lang="en-GB" strike="noStrike" baseline="0" dirty="0">
                <a:solidFill>
                  <a:schemeClr val="tx1"/>
                </a:solidFill>
              </a:rPr>
              <a:t>about any changes to their expectations. Universities are familiar with considering applications from students presenting linear qualifications, and will continue to ensure fair admissions. For more information please see UCAS’s website: </a:t>
            </a:r>
            <a:r>
              <a:rPr lang="en-GB" b="1" strike="noStrike" baseline="0" dirty="0">
                <a:solidFill>
                  <a:schemeClr val="tx1"/>
                </a:solidFill>
              </a:rPr>
              <a:t>https://</a:t>
            </a:r>
            <a:r>
              <a:rPr lang="en-GB" b="1" strike="noStrike" baseline="0" dirty="0" err="1">
                <a:solidFill>
                  <a:schemeClr val="tx1"/>
                </a:solidFill>
              </a:rPr>
              <a:t>www.ucas.com</a:t>
            </a:r>
            <a:r>
              <a:rPr lang="en-GB" b="1" strike="noStrike" baseline="0" dirty="0">
                <a:solidFill>
                  <a:schemeClr val="tx1"/>
                </a:solidFill>
              </a:rPr>
              <a:t>/advisers/guides-and-resources/qualification-reform</a:t>
            </a:r>
            <a:r>
              <a:rPr lang="en-GB" b="0" strike="noStrike" baseline="0" dirty="0">
                <a:solidFill>
                  <a:schemeClr val="tx1"/>
                </a:solidFill>
              </a:rPr>
              <a:t>.</a:t>
            </a:r>
            <a:r>
              <a:rPr lang="en-GB" b="1" strike="noStrike" baseline="0" dirty="0">
                <a:solidFill>
                  <a:schemeClr val="tx1"/>
                </a:solidFill>
              </a:rPr>
              <a:t> </a:t>
            </a:r>
            <a:endParaRPr lang="en-GB" b="1" dirty="0">
              <a:solidFill>
                <a:schemeClr val="tx1"/>
              </a:solidFill>
            </a:endParaRPr>
          </a:p>
          <a:p>
            <a:pPr>
              <a:spcBef>
                <a:spcPts val="592"/>
              </a:spcBef>
              <a:spcAft>
                <a:spcPts val="592"/>
              </a:spcAft>
            </a:pPr>
            <a:endParaRPr lang="en-GB" strike="sngStrike" baseline="0" dirty="0">
              <a:solidFill>
                <a:schemeClr val="tx1"/>
              </a:solidFill>
            </a:endParaRPr>
          </a:p>
          <a:p>
            <a:pPr marL="0" marR="0" lvl="0" indent="0" algn="l" defTabSz="914400" rtl="0" eaLnBrk="0" fontAlgn="base" latinLnBrk="0" hangingPunct="0">
              <a:lnSpc>
                <a:spcPct val="100000"/>
              </a:lnSpc>
              <a:spcBef>
                <a:spcPts val="592"/>
              </a:spcBef>
              <a:spcAft>
                <a:spcPts val="592"/>
              </a:spcAft>
              <a:buClrTx/>
              <a:buSzTx/>
              <a:buFontTx/>
              <a:buNone/>
              <a:tabLst/>
              <a:defRPr/>
            </a:pPr>
            <a:r>
              <a:rPr lang="en-GB" b="1" dirty="0">
                <a:solidFill>
                  <a:schemeClr val="tx1"/>
                </a:solidFill>
              </a:rPr>
              <a:t>Assessment </a:t>
            </a:r>
            <a:r>
              <a:rPr lang="en-GB" b="0" dirty="0">
                <a:solidFill>
                  <a:schemeClr val="tx1"/>
                </a:solidFill>
              </a:rPr>
              <a:t>- The amount of coursework </a:t>
            </a:r>
            <a:r>
              <a:rPr lang="en-GB" b="0" baseline="0" dirty="0">
                <a:solidFill>
                  <a:schemeClr val="tx1"/>
                </a:solidFill>
              </a:rPr>
              <a:t>in each subject varies. However, assessment is mainly by examination, </a:t>
            </a:r>
            <a:r>
              <a:rPr lang="en-GB" b="0" strike="noStrike" baseline="0" dirty="0">
                <a:solidFill>
                  <a:schemeClr val="tx1"/>
                </a:solidFill>
              </a:rPr>
              <a:t>and c</a:t>
            </a:r>
            <a:r>
              <a:rPr lang="en-GB" b="0" baseline="0" dirty="0">
                <a:solidFill>
                  <a:schemeClr val="tx1"/>
                </a:solidFill>
              </a:rPr>
              <a:t>oursework or non-exam assessment (NEA) will </a:t>
            </a:r>
            <a:r>
              <a:rPr lang="en-GB" b="0" dirty="0">
                <a:solidFill>
                  <a:schemeClr val="tx1"/>
                </a:solidFill>
              </a:rPr>
              <a:t>only be included where skills and knowledge cannot be assessed validly by exams</a:t>
            </a:r>
            <a:r>
              <a:rPr lang="en-GB" b="0" baseline="0" dirty="0">
                <a:solidFill>
                  <a:schemeClr val="tx1"/>
                </a:solidFill>
              </a:rPr>
              <a:t>. The requirements for each subject vary and some do not require coursework or NEA but do require students to do practical work. Their learning from the practical work is assessed in exams. </a:t>
            </a:r>
          </a:p>
          <a:p>
            <a:pPr marL="0" marR="0" lvl="0" indent="0" algn="l" defTabSz="914400" rtl="0" eaLnBrk="0" fontAlgn="base" latinLnBrk="0" hangingPunct="0">
              <a:lnSpc>
                <a:spcPct val="100000"/>
              </a:lnSpc>
              <a:spcBef>
                <a:spcPts val="592"/>
              </a:spcBef>
              <a:spcAft>
                <a:spcPts val="592"/>
              </a:spcAft>
              <a:buClrTx/>
              <a:buSzTx/>
              <a:buFontTx/>
              <a:buNone/>
              <a:tabLst/>
              <a:defRPr/>
            </a:pPr>
            <a:endParaRPr lang="en-GB" dirty="0">
              <a:solidFill>
                <a:schemeClr val="tx1"/>
              </a:solidFill>
            </a:endParaRPr>
          </a:p>
          <a:p>
            <a:pPr defTabSz="902895">
              <a:spcBef>
                <a:spcPts val="592"/>
              </a:spcBef>
              <a:spcAft>
                <a:spcPts val="592"/>
              </a:spcAft>
              <a:defRPr/>
            </a:pPr>
            <a:r>
              <a:rPr lang="en-GB" b="1" u="none" baseline="0" dirty="0">
                <a:solidFill>
                  <a:schemeClr val="tx1"/>
                </a:solidFill>
              </a:rPr>
              <a:t>Grading </a:t>
            </a:r>
            <a:r>
              <a:rPr lang="en-GB" b="0" u="none" baseline="0" dirty="0">
                <a:solidFill>
                  <a:schemeClr val="tx1"/>
                </a:solidFill>
              </a:rPr>
              <a:t>-</a:t>
            </a:r>
            <a:r>
              <a:rPr lang="en-GB" u="none" baseline="0" dirty="0">
                <a:solidFill>
                  <a:schemeClr val="tx1"/>
                </a:solidFill>
              </a:rPr>
              <a:t> Grading for AS levels will remain unchanged.</a:t>
            </a:r>
          </a:p>
          <a:p>
            <a:pPr defTabSz="902895">
              <a:spcBef>
                <a:spcPts val="592"/>
              </a:spcBef>
              <a:spcAft>
                <a:spcPts val="592"/>
              </a:spcAft>
              <a:defRPr/>
            </a:pPr>
            <a:endParaRPr lang="en-GB" b="1" u="none" baseline="0" dirty="0">
              <a:solidFill>
                <a:schemeClr val="tx1"/>
              </a:solidFill>
            </a:endParaRPr>
          </a:p>
          <a:p>
            <a:pPr defTabSz="902895" eaLnBrk="1" hangingPunct="1">
              <a:spcBef>
                <a:spcPts val="592"/>
              </a:spcBef>
              <a:spcAft>
                <a:spcPts val="592"/>
              </a:spcAft>
              <a:defRPr/>
            </a:pPr>
            <a:r>
              <a:rPr lang="en-GB" b="1" baseline="0" dirty="0">
                <a:solidFill>
                  <a:schemeClr val="tx1"/>
                </a:solidFill>
              </a:rPr>
              <a:t>How we achieve fairness</a:t>
            </a:r>
          </a:p>
          <a:p>
            <a:pPr defTabSz="902895" eaLnBrk="1" hangingPunct="1">
              <a:spcBef>
                <a:spcPts val="592"/>
              </a:spcBef>
              <a:spcAft>
                <a:spcPts val="592"/>
              </a:spcAft>
              <a:defRPr/>
            </a:pPr>
            <a:r>
              <a:rPr lang="en-GB" b="0" baseline="0" dirty="0">
                <a:solidFill>
                  <a:schemeClr val="tx1"/>
                </a:solidFill>
              </a:rPr>
              <a:t>We have written a blog that explains how we achieve fairness in exams: </a:t>
            </a:r>
            <a:r>
              <a:rPr lang="en-GB" b="1" u="none" dirty="0">
                <a:solidFill>
                  <a:schemeClr val="tx1"/>
                </a:solidFill>
              </a:rPr>
              <a:t>https://</a:t>
            </a:r>
            <a:r>
              <a:rPr lang="en-GB" b="1" u="none" dirty="0" err="1">
                <a:solidFill>
                  <a:schemeClr val="tx1"/>
                </a:solidFill>
              </a:rPr>
              <a:t>ofqual.blog.gov.uk</a:t>
            </a:r>
            <a:r>
              <a:rPr lang="en-GB" b="1" u="none" dirty="0">
                <a:solidFill>
                  <a:schemeClr val="tx1"/>
                </a:solidFill>
              </a:rPr>
              <a:t>/2019/04/26/how-do-we-achieve-fairness-in-exams/</a:t>
            </a:r>
            <a:r>
              <a:rPr lang="en-GB" b="0" u="none" dirty="0">
                <a:solidFill>
                  <a:schemeClr val="tx1"/>
                </a:solidFill>
              </a:rPr>
              <a:t>.</a:t>
            </a:r>
            <a:endParaRPr lang="en-GB" b="1" u="none" dirty="0">
              <a:solidFill>
                <a:schemeClr val="tx1"/>
              </a:solidFill>
            </a:endParaRPr>
          </a:p>
          <a:p>
            <a:pPr defTabSz="902895" eaLnBrk="1" hangingPunct="1">
              <a:spcBef>
                <a:spcPts val="592"/>
              </a:spcBef>
              <a:spcAft>
                <a:spcPts val="592"/>
              </a:spcAft>
              <a:defRPr/>
            </a:pPr>
            <a:endParaRPr lang="en-GB" b="1" baseline="0" dirty="0">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solidFill>
                  <a:schemeClr val="tx1"/>
                </a:solidFill>
              </a:rPr>
              <a:t>As with GCSEs (</a:t>
            </a:r>
            <a:r>
              <a:rPr lang="en-GB" b="0" u="none" baseline="0" dirty="0">
                <a:solidFill>
                  <a:schemeClr val="tx1"/>
                </a:solidFill>
              </a:rPr>
              <a:t>see notes to slide 10), t</a:t>
            </a:r>
            <a:r>
              <a:rPr lang="en-GB" u="none" baseline="0" dirty="0">
                <a:solidFill>
                  <a:schemeClr val="tx1"/>
                </a:solidFill>
              </a:rPr>
              <a:t>o ensure that students who are first to take the reformed AS/A levels are not disadvantaged, </a:t>
            </a:r>
            <a:r>
              <a:rPr lang="en-GB" i="0" u="none" baseline="0" dirty="0" err="1">
                <a:solidFill>
                  <a:schemeClr val="tx1"/>
                </a:solidFill>
              </a:rPr>
              <a:t>Ofqual</a:t>
            </a:r>
            <a:r>
              <a:rPr lang="en-GB" i="0" u="none" baseline="0" dirty="0">
                <a:solidFill>
                  <a:schemeClr val="tx1"/>
                </a:solidFill>
              </a:rPr>
              <a:t> maintain standards to ensure </a:t>
            </a:r>
            <a:r>
              <a:rPr lang="en-GB" u="none" baseline="0" dirty="0">
                <a:solidFill>
                  <a:schemeClr val="tx1"/>
                </a:solidFill>
              </a:rPr>
              <a:t>that roughly the same proportion of students achieve similar grades as in previous years, assuming the ability profile of the students remains the same. </a:t>
            </a:r>
            <a:endParaRPr lang="en-GB" u="none" dirty="0">
              <a:solidFill>
                <a:schemeClr val="tx1"/>
              </a:solidFill>
            </a:endParaRPr>
          </a:p>
          <a:p>
            <a:endParaRPr lang="en-GB" dirty="0">
              <a:solidFill>
                <a:schemeClr val="tx1"/>
              </a:solidFill>
            </a:endParaRPr>
          </a:p>
          <a:p>
            <a:r>
              <a:rPr lang="en-GB" dirty="0" err="1">
                <a:solidFill>
                  <a:schemeClr val="tx1"/>
                </a:solidFill>
              </a:rPr>
              <a:t>Ofqual</a:t>
            </a:r>
            <a:r>
              <a:rPr lang="en-GB" dirty="0">
                <a:solidFill>
                  <a:schemeClr val="tx1"/>
                </a:solidFill>
              </a:rPr>
              <a:t> are carrying forward standards from unreformed qualifications to the new reformed</a:t>
            </a:r>
            <a:r>
              <a:rPr lang="en-GB" baseline="0" dirty="0">
                <a:solidFill>
                  <a:schemeClr val="tx1"/>
                </a:solidFill>
              </a:rPr>
              <a:t> AS/</a:t>
            </a:r>
            <a:r>
              <a:rPr lang="en-GB" dirty="0">
                <a:solidFill>
                  <a:schemeClr val="tx1"/>
                </a:solidFill>
              </a:rPr>
              <a:t>A levels. This</a:t>
            </a:r>
            <a:r>
              <a:rPr lang="en-GB" baseline="0" dirty="0">
                <a:solidFill>
                  <a:schemeClr val="tx1"/>
                </a:solidFill>
              </a:rPr>
              <a:t> means that the </a:t>
            </a:r>
            <a:r>
              <a:rPr lang="en-GB" b="1" baseline="0" dirty="0">
                <a:solidFill>
                  <a:schemeClr val="tx1"/>
                </a:solidFill>
              </a:rPr>
              <a:t>standard has not changed.</a:t>
            </a:r>
            <a:r>
              <a:rPr lang="en-GB" dirty="0">
                <a:solidFill>
                  <a:schemeClr val="tx1"/>
                </a:solidFill>
              </a:rPr>
              <a:t> </a:t>
            </a:r>
          </a:p>
          <a:p>
            <a:endParaRPr lang="en-GB" dirty="0">
              <a:solidFill>
                <a:schemeClr val="tx1"/>
              </a:solidFill>
            </a:endParaRPr>
          </a:p>
          <a:p>
            <a:pPr defTabSz="904342">
              <a:defRPr/>
            </a:pPr>
            <a:r>
              <a:rPr lang="en-GB" dirty="0">
                <a:solidFill>
                  <a:schemeClr val="tx1"/>
                </a:solidFill>
              </a:rPr>
              <a:t>In the </a:t>
            </a:r>
            <a:r>
              <a:rPr lang="en-GB" b="1" dirty="0">
                <a:solidFill>
                  <a:schemeClr val="tx1"/>
                </a:solidFill>
              </a:rPr>
              <a:t>new reformed AS levels,</a:t>
            </a:r>
            <a:r>
              <a:rPr lang="en-GB" dirty="0">
                <a:solidFill>
                  <a:schemeClr val="tx1"/>
                </a:solidFill>
              </a:rPr>
              <a:t> grades A and E remain </a:t>
            </a:r>
            <a:r>
              <a:rPr lang="en-GB" b="1" dirty="0">
                <a:solidFill>
                  <a:schemeClr val="tx1"/>
                </a:solidFill>
              </a:rPr>
              <a:t>key</a:t>
            </a:r>
            <a:r>
              <a:rPr lang="en-GB" dirty="0">
                <a:solidFill>
                  <a:schemeClr val="tx1"/>
                </a:solidFill>
              </a:rPr>
              <a:t> grade boundaries and </a:t>
            </a:r>
            <a:r>
              <a:rPr lang="en-GB" strike="noStrike" dirty="0">
                <a:solidFill>
                  <a:schemeClr val="tx1"/>
                </a:solidFill>
              </a:rPr>
              <a:t>are set </a:t>
            </a:r>
            <a:r>
              <a:rPr lang="en-GB" dirty="0">
                <a:solidFill>
                  <a:schemeClr val="tx1"/>
                </a:solidFill>
              </a:rPr>
              <a:t>by exam boards using evidence including senior examiners’ judgments of student work and statistical predictions. </a:t>
            </a:r>
            <a:r>
              <a:rPr lang="en-GB" strike="noStrike" dirty="0">
                <a:solidFill>
                  <a:schemeClr val="tx1"/>
                </a:solidFill>
              </a:rPr>
              <a:t>G</a:t>
            </a:r>
            <a:r>
              <a:rPr lang="en-GB" dirty="0">
                <a:solidFill>
                  <a:schemeClr val="tx1"/>
                </a:solidFill>
              </a:rPr>
              <a:t>rades B, C and D are </a:t>
            </a:r>
            <a:r>
              <a:rPr lang="en-GB" b="1" dirty="0">
                <a:solidFill>
                  <a:schemeClr val="tx1"/>
                </a:solidFill>
              </a:rPr>
              <a:t>arithmetic</a:t>
            </a:r>
            <a:r>
              <a:rPr lang="en-GB" dirty="0">
                <a:solidFill>
                  <a:schemeClr val="tx1"/>
                </a:solidFill>
              </a:rPr>
              <a:t> grade boundaries and </a:t>
            </a:r>
            <a:r>
              <a:rPr lang="en-GB" strike="noStrike" dirty="0">
                <a:solidFill>
                  <a:schemeClr val="tx1"/>
                </a:solidFill>
              </a:rPr>
              <a:t>are </a:t>
            </a:r>
            <a:r>
              <a:rPr lang="en-GB" dirty="0">
                <a:solidFill>
                  <a:schemeClr val="tx1"/>
                </a:solidFill>
              </a:rPr>
              <a:t>set by dividing the difference between the marks for A and E. The approach is very similar to unreformed</a:t>
            </a:r>
            <a:r>
              <a:rPr lang="en-GB" baseline="0" dirty="0">
                <a:solidFill>
                  <a:schemeClr val="tx1"/>
                </a:solidFill>
              </a:rPr>
              <a:t> </a:t>
            </a:r>
            <a:r>
              <a:rPr lang="en-GB" dirty="0">
                <a:solidFill>
                  <a:schemeClr val="tx1"/>
                </a:solidFill>
              </a:rPr>
              <a:t>AS levels.</a:t>
            </a:r>
          </a:p>
        </p:txBody>
      </p:sp>
      <p:sp>
        <p:nvSpPr>
          <p:cNvPr id="4" name="Slide Number Placeholder 3"/>
          <p:cNvSpPr>
            <a:spLocks noGrp="1"/>
          </p:cNvSpPr>
          <p:nvPr>
            <p:ph type="sldNum" sz="quarter" idx="5"/>
          </p:nvPr>
        </p:nvSpPr>
        <p:spPr/>
        <p:txBody>
          <a:bodyPr/>
          <a:lstStyle/>
          <a:p>
            <a:fld id="{ACD30C55-053B-4B45-A537-EB90960D3A22}" type="slidenum">
              <a:rPr lang="en-GB" altLang="en-US" smtClean="0"/>
              <a:pPr/>
              <a:t>12</a:t>
            </a:fld>
            <a:endParaRPr lang="en-GB" altLang="en-US" dirty="0"/>
          </a:p>
        </p:txBody>
      </p:sp>
    </p:spTree>
    <p:extLst>
      <p:ext uri="{BB962C8B-B14F-4D97-AF65-F5344CB8AC3E}">
        <p14:creationId xmlns:p14="http://schemas.microsoft.com/office/powerpoint/2010/main" val="183034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249" eaLnBrk="1" hangingPunct="1">
              <a:spcBef>
                <a:spcPts val="593"/>
              </a:spcBef>
              <a:spcAft>
                <a:spcPts val="593"/>
              </a:spcAft>
              <a:defRPr/>
            </a:pPr>
            <a:r>
              <a:rPr lang="en-GB" b="1" dirty="0">
                <a:solidFill>
                  <a:schemeClr val="tx1"/>
                </a:solidFill>
              </a:rPr>
              <a:t>Content </a:t>
            </a:r>
            <a:r>
              <a:rPr lang="en-GB" dirty="0">
                <a:solidFill>
                  <a:schemeClr val="tx1"/>
                </a:solidFill>
              </a:rPr>
              <a:t>- </a:t>
            </a:r>
            <a:r>
              <a:rPr lang="en-GB" i="0" u="none" dirty="0">
                <a:solidFill>
                  <a:schemeClr val="tx1"/>
                </a:solidFill>
              </a:rPr>
              <a:t>Content</a:t>
            </a:r>
            <a:r>
              <a:rPr lang="en-GB" i="0" u="none" baseline="0" dirty="0">
                <a:solidFill>
                  <a:schemeClr val="tx1"/>
                </a:solidFill>
              </a:rPr>
              <a:t> for the reformed A levels </a:t>
            </a:r>
            <a:r>
              <a:rPr lang="en-GB" b="0" baseline="0" dirty="0">
                <a:solidFill>
                  <a:schemeClr val="tx1"/>
                </a:solidFill>
              </a:rPr>
              <a:t>has been </a:t>
            </a:r>
            <a:r>
              <a:rPr lang="en-GB" b="0" strike="noStrike" baseline="0" dirty="0">
                <a:solidFill>
                  <a:schemeClr val="tx1"/>
                </a:solidFill>
              </a:rPr>
              <a:t>revised </a:t>
            </a:r>
            <a:r>
              <a:rPr lang="en-GB" b="0" baseline="0" dirty="0">
                <a:solidFill>
                  <a:schemeClr val="tx1"/>
                </a:solidFill>
              </a:rPr>
              <a:t>to better prepare students for university</a:t>
            </a:r>
            <a:r>
              <a:rPr lang="en-GB" b="0" i="0" u="none" baseline="0" dirty="0">
                <a:solidFill>
                  <a:schemeClr val="tx1"/>
                </a:solidFill>
              </a:rPr>
              <a:t>. </a:t>
            </a:r>
            <a:r>
              <a:rPr lang="en-GB" i="0" u="none" baseline="0" dirty="0">
                <a:solidFill>
                  <a:schemeClr val="tx1"/>
                </a:solidFill>
              </a:rPr>
              <a:t>Changes</a:t>
            </a:r>
            <a:r>
              <a:rPr lang="en-GB" i="0" baseline="0" dirty="0">
                <a:solidFill>
                  <a:schemeClr val="tx1"/>
                </a:solidFill>
              </a:rPr>
              <a:t> vary by subject. </a:t>
            </a:r>
            <a:r>
              <a:rPr lang="en-GB" i="0" strike="noStrike" baseline="0" dirty="0">
                <a:solidFill>
                  <a:schemeClr val="tx1"/>
                </a:solidFill>
              </a:rPr>
              <a:t>C</a:t>
            </a:r>
            <a:r>
              <a:rPr lang="en-GB" i="0" baseline="0" dirty="0">
                <a:solidFill>
                  <a:schemeClr val="tx1"/>
                </a:solidFill>
              </a:rPr>
              <a:t>ontent for all reformed AS and A levels is available here: </a:t>
            </a:r>
            <a:r>
              <a:rPr lang="en-GB" b="1" i="0" baseline="0" dirty="0">
                <a:solidFill>
                  <a:schemeClr val="tx1"/>
                </a:solidFill>
              </a:rPr>
              <a:t>https://</a:t>
            </a:r>
            <a:r>
              <a:rPr lang="en-GB" b="1" i="0" baseline="0" dirty="0" err="1">
                <a:solidFill>
                  <a:schemeClr val="tx1"/>
                </a:solidFill>
              </a:rPr>
              <a:t>www.gov.uk</a:t>
            </a:r>
            <a:r>
              <a:rPr lang="en-GB" b="1" i="0" baseline="0" dirty="0">
                <a:solidFill>
                  <a:schemeClr val="tx1"/>
                </a:solidFill>
              </a:rPr>
              <a:t>/government/collections/</a:t>
            </a:r>
            <a:r>
              <a:rPr lang="en-GB" b="1" i="0" baseline="0" dirty="0" err="1">
                <a:solidFill>
                  <a:schemeClr val="tx1"/>
                </a:solidFill>
              </a:rPr>
              <a:t>gce</a:t>
            </a:r>
            <a:r>
              <a:rPr lang="en-GB" b="1" i="0" baseline="0" dirty="0">
                <a:solidFill>
                  <a:schemeClr val="tx1"/>
                </a:solidFill>
              </a:rPr>
              <a:t>-as-and-a-level-subject-content</a:t>
            </a:r>
            <a:r>
              <a:rPr lang="en-GB" b="0" i="0" baseline="0" dirty="0">
                <a:solidFill>
                  <a:schemeClr val="tx1"/>
                </a:solidFill>
              </a:rPr>
              <a:t>.</a:t>
            </a:r>
            <a:r>
              <a:rPr lang="en-GB" b="1" i="0" baseline="0" dirty="0">
                <a:solidFill>
                  <a:schemeClr val="tx1"/>
                </a:solidFill>
              </a:rPr>
              <a:t> </a:t>
            </a:r>
          </a:p>
          <a:p>
            <a:pPr defTabSz="904249" eaLnBrk="1" hangingPunct="1">
              <a:spcBef>
                <a:spcPts val="593"/>
              </a:spcBef>
              <a:spcAft>
                <a:spcPts val="593"/>
              </a:spcAft>
              <a:defRPr/>
            </a:pPr>
            <a:endParaRPr lang="en-GB" i="0" baseline="0" dirty="0">
              <a:solidFill>
                <a:schemeClr val="tx1"/>
              </a:solidFill>
            </a:endParaRPr>
          </a:p>
          <a:p>
            <a:pPr defTabSz="902895" eaLnBrk="1" hangingPunct="1">
              <a:spcBef>
                <a:spcPts val="592"/>
              </a:spcBef>
              <a:spcAft>
                <a:spcPts val="592"/>
              </a:spcAft>
              <a:defRPr/>
            </a:pPr>
            <a:r>
              <a:rPr lang="en-GB" b="1" dirty="0">
                <a:solidFill>
                  <a:schemeClr val="tx1"/>
                </a:solidFill>
              </a:rPr>
              <a:t>Structure</a:t>
            </a:r>
            <a:r>
              <a:rPr lang="en-GB" dirty="0">
                <a:solidFill>
                  <a:schemeClr val="tx1"/>
                </a:solidFill>
              </a:rPr>
              <a:t> - The reformed A levels </a:t>
            </a:r>
            <a:r>
              <a:rPr lang="en-GB" i="0" strike="noStrike" dirty="0">
                <a:solidFill>
                  <a:schemeClr val="tx1"/>
                </a:solidFill>
              </a:rPr>
              <a:t>are</a:t>
            </a:r>
            <a:r>
              <a:rPr lang="en-GB" strike="noStrike" baseline="0" dirty="0">
                <a:solidFill>
                  <a:schemeClr val="tx1"/>
                </a:solidFill>
              </a:rPr>
              <a:t> </a:t>
            </a:r>
            <a:r>
              <a:rPr lang="en-GB" dirty="0">
                <a:solidFill>
                  <a:schemeClr val="tx1"/>
                </a:solidFill>
              </a:rPr>
              <a:t>linear qualifications, with all exams at the end of the two years, to allow more time for teaching. As outlined in slide </a:t>
            </a:r>
            <a:r>
              <a:rPr lang="en-GB" b="0" dirty="0">
                <a:solidFill>
                  <a:schemeClr val="tx1"/>
                </a:solidFill>
              </a:rPr>
              <a:t>12</a:t>
            </a:r>
            <a:r>
              <a:rPr lang="en-GB" b="1" dirty="0">
                <a:solidFill>
                  <a:schemeClr val="tx1"/>
                </a:solidFill>
              </a:rPr>
              <a:t>,</a:t>
            </a:r>
            <a:r>
              <a:rPr lang="en-GB" b="0" dirty="0">
                <a:solidFill>
                  <a:schemeClr val="tx1"/>
                </a:solidFill>
              </a:rPr>
              <a:t> </a:t>
            </a:r>
            <a:r>
              <a:rPr lang="en-GB" dirty="0">
                <a:solidFill>
                  <a:schemeClr val="tx1"/>
                </a:solidFill>
              </a:rPr>
              <a:t>the AS no longer counts towards the A level, and your school or college may decide to offer the AS in some subjects</a:t>
            </a:r>
            <a:r>
              <a:rPr lang="en-GB" baseline="0" dirty="0">
                <a:solidFill>
                  <a:schemeClr val="tx1"/>
                </a:solidFill>
              </a:rPr>
              <a:t> but not all</a:t>
            </a:r>
            <a:r>
              <a:rPr lang="en-GB" dirty="0">
                <a:solidFill>
                  <a:schemeClr val="tx1"/>
                </a:solidFill>
              </a:rPr>
              <a:t>. </a:t>
            </a:r>
          </a:p>
          <a:p>
            <a:pPr defTabSz="902895" eaLnBrk="1" hangingPunct="1">
              <a:spcBef>
                <a:spcPts val="592"/>
              </a:spcBef>
              <a:spcAft>
                <a:spcPts val="592"/>
              </a:spcAft>
              <a:defRPr/>
            </a:pPr>
            <a:endParaRPr lang="en-GB" dirty="0">
              <a:solidFill>
                <a:schemeClr val="tx1"/>
              </a:solidFill>
            </a:endParaRPr>
          </a:p>
          <a:p>
            <a:pPr defTabSz="902895" eaLnBrk="1" hangingPunct="1">
              <a:spcBef>
                <a:spcPts val="592"/>
              </a:spcBef>
              <a:spcAft>
                <a:spcPts val="592"/>
              </a:spcAft>
              <a:defRPr/>
            </a:pPr>
            <a:r>
              <a:rPr lang="en-GB" b="1" dirty="0">
                <a:solidFill>
                  <a:schemeClr val="tx1"/>
                </a:solidFill>
              </a:rPr>
              <a:t>Assessment </a:t>
            </a:r>
            <a:r>
              <a:rPr lang="en-GB" dirty="0">
                <a:solidFill>
                  <a:schemeClr val="tx1"/>
                </a:solidFill>
              </a:rPr>
              <a:t>- The amount of coursework </a:t>
            </a:r>
            <a:r>
              <a:rPr lang="en-GB" baseline="0" dirty="0">
                <a:solidFill>
                  <a:schemeClr val="tx1"/>
                </a:solidFill>
              </a:rPr>
              <a:t>in each subject varies. However, assessment is mainly by examination, </a:t>
            </a:r>
            <a:r>
              <a:rPr lang="en-GB" b="0" strike="noStrike" baseline="0" dirty="0">
                <a:solidFill>
                  <a:schemeClr val="tx1"/>
                </a:solidFill>
              </a:rPr>
              <a:t>and c</a:t>
            </a:r>
            <a:r>
              <a:rPr lang="en-GB" b="0" baseline="0" dirty="0">
                <a:solidFill>
                  <a:schemeClr val="tx1"/>
                </a:solidFill>
              </a:rPr>
              <a:t>oursework or non-exam assessment (NEA) </a:t>
            </a:r>
            <a:r>
              <a:rPr lang="en-GB" b="0" i="0" baseline="0" dirty="0">
                <a:solidFill>
                  <a:schemeClr val="tx1"/>
                </a:solidFill>
              </a:rPr>
              <a:t>is</a:t>
            </a:r>
            <a:r>
              <a:rPr lang="en-GB" b="0" i="1" baseline="0" dirty="0">
                <a:solidFill>
                  <a:schemeClr val="tx1"/>
                </a:solidFill>
              </a:rPr>
              <a:t> </a:t>
            </a:r>
            <a:r>
              <a:rPr lang="en-GB" dirty="0">
                <a:solidFill>
                  <a:schemeClr val="tx1"/>
                </a:solidFill>
              </a:rPr>
              <a:t>only included where skills and knowledge cannot be assessed validly by exams</a:t>
            </a:r>
            <a:r>
              <a:rPr lang="en-GB" baseline="0" dirty="0">
                <a:solidFill>
                  <a:schemeClr val="tx1"/>
                </a:solidFill>
              </a:rPr>
              <a:t>. The requirements for each subject vary and some do not require coursework or NEA but do require students to do practical work. Their learning from the practical work </a:t>
            </a:r>
            <a:r>
              <a:rPr lang="en-GB" b="0" baseline="0" dirty="0">
                <a:solidFill>
                  <a:schemeClr val="tx1"/>
                </a:solidFill>
              </a:rPr>
              <a:t>is </a:t>
            </a:r>
            <a:r>
              <a:rPr lang="en-GB" baseline="0" dirty="0">
                <a:solidFill>
                  <a:schemeClr val="tx1"/>
                </a:solidFill>
              </a:rPr>
              <a:t>assessed in exams.</a:t>
            </a:r>
          </a:p>
          <a:p>
            <a:pPr defTabSz="902895" eaLnBrk="1" hangingPunct="1">
              <a:spcBef>
                <a:spcPts val="592"/>
              </a:spcBef>
              <a:spcAft>
                <a:spcPts val="592"/>
              </a:spcAft>
              <a:defRPr/>
            </a:pPr>
            <a:endParaRPr lang="en-GB" baseline="0" dirty="0">
              <a:solidFill>
                <a:schemeClr val="tx1"/>
              </a:solidFill>
            </a:endParaRPr>
          </a:p>
          <a:p>
            <a:pPr>
              <a:spcBef>
                <a:spcPts val="592"/>
              </a:spcBef>
              <a:spcAft>
                <a:spcPts val="592"/>
              </a:spcAft>
            </a:pPr>
            <a:r>
              <a:rPr lang="en-GB" b="1" baseline="0" dirty="0">
                <a:solidFill>
                  <a:schemeClr val="tx1"/>
                </a:solidFill>
              </a:rPr>
              <a:t>Grading </a:t>
            </a:r>
            <a:r>
              <a:rPr lang="en-GB" baseline="0" dirty="0">
                <a:solidFill>
                  <a:schemeClr val="tx1"/>
                </a:solidFill>
              </a:rPr>
              <a:t>– Grading for A levels remains </a:t>
            </a:r>
            <a:r>
              <a:rPr lang="en-GB" b="1" baseline="0" dirty="0">
                <a:solidFill>
                  <a:schemeClr val="tx1"/>
                </a:solidFill>
              </a:rPr>
              <a:t>unchanged.  </a:t>
            </a:r>
            <a:r>
              <a:rPr lang="en-GB" b="0" baseline="0" dirty="0">
                <a:solidFill>
                  <a:schemeClr val="tx1"/>
                </a:solidFill>
              </a:rPr>
              <a:t>However, </a:t>
            </a:r>
            <a:r>
              <a:rPr lang="en-GB" baseline="0" dirty="0">
                <a:solidFill>
                  <a:schemeClr val="tx1"/>
                </a:solidFill>
              </a:rPr>
              <a:t>for </a:t>
            </a:r>
            <a:r>
              <a:rPr lang="en-GB" b="1" baseline="0" dirty="0">
                <a:solidFill>
                  <a:schemeClr val="tx1"/>
                </a:solidFill>
              </a:rPr>
              <a:t>science A levels</a:t>
            </a:r>
            <a:r>
              <a:rPr lang="en-GB" baseline="0" dirty="0">
                <a:solidFill>
                  <a:schemeClr val="tx1"/>
                </a:solidFill>
              </a:rPr>
              <a:t>, students will also receive a separate pass/fail grade for their practical skills, sometimes referred to as an endorsement.</a:t>
            </a:r>
            <a:endParaRPr lang="en-GB" b="1" dirty="0">
              <a:solidFill>
                <a:schemeClr val="tx1"/>
              </a:solidFill>
            </a:endParaRPr>
          </a:p>
          <a:p>
            <a:pPr defTabSz="902895" eaLnBrk="1" hangingPunct="1">
              <a:spcBef>
                <a:spcPts val="592"/>
              </a:spcBef>
              <a:spcAft>
                <a:spcPts val="592"/>
              </a:spcAft>
              <a:defRPr/>
            </a:pPr>
            <a:endParaRPr lang="en-GB" b="1" dirty="0">
              <a:solidFill>
                <a:schemeClr val="tx1"/>
              </a:solidFill>
            </a:endParaRPr>
          </a:p>
          <a:p>
            <a:pPr defTabSz="902895" eaLnBrk="1" hangingPunct="1">
              <a:spcBef>
                <a:spcPts val="592"/>
              </a:spcBef>
              <a:spcAft>
                <a:spcPts val="592"/>
              </a:spcAft>
              <a:defRPr/>
            </a:pPr>
            <a:r>
              <a:rPr lang="en-GB" b="1" baseline="0" dirty="0">
                <a:solidFill>
                  <a:schemeClr val="tx1"/>
                </a:solidFill>
              </a:rPr>
              <a:t>How we achieve fairness</a:t>
            </a:r>
          </a:p>
          <a:p>
            <a:pPr defTabSz="902895" eaLnBrk="1" hangingPunct="1">
              <a:spcBef>
                <a:spcPts val="592"/>
              </a:spcBef>
              <a:spcAft>
                <a:spcPts val="592"/>
              </a:spcAft>
              <a:defRPr/>
            </a:pPr>
            <a:r>
              <a:rPr lang="en-GB" b="0" baseline="0" dirty="0">
                <a:solidFill>
                  <a:schemeClr val="tx1"/>
                </a:solidFill>
              </a:rPr>
              <a:t>We have written a blog that explains how we achieve fairness in exams: </a:t>
            </a:r>
            <a:r>
              <a:rPr lang="en-GB" b="1" u="none" dirty="0">
                <a:solidFill>
                  <a:schemeClr val="tx1"/>
                </a:solidFill>
              </a:rPr>
              <a:t>https://</a:t>
            </a:r>
            <a:r>
              <a:rPr lang="en-GB" b="1" u="none" dirty="0" err="1">
                <a:solidFill>
                  <a:schemeClr val="tx1"/>
                </a:solidFill>
              </a:rPr>
              <a:t>ofqual.blog.gov.uk</a:t>
            </a:r>
            <a:r>
              <a:rPr lang="en-GB" b="1" u="none" dirty="0">
                <a:solidFill>
                  <a:schemeClr val="tx1"/>
                </a:solidFill>
              </a:rPr>
              <a:t>/2019/04/26/how-do-we-achieve-fairness-in-exams/</a:t>
            </a:r>
            <a:r>
              <a:rPr lang="en-GB" b="0" u="none" dirty="0">
                <a:solidFill>
                  <a:schemeClr val="tx1"/>
                </a:solidFill>
              </a:rPr>
              <a:t>.</a:t>
            </a:r>
            <a:endParaRPr lang="en-GB" b="1" u="none" dirty="0">
              <a:solidFill>
                <a:schemeClr val="tx1"/>
              </a:solidFill>
            </a:endParaRPr>
          </a:p>
          <a:p>
            <a:pPr defTabSz="902895" eaLnBrk="1" hangingPunct="1">
              <a:spcBef>
                <a:spcPts val="592"/>
              </a:spcBef>
              <a:spcAft>
                <a:spcPts val="592"/>
              </a:spcAft>
              <a:defRPr/>
            </a:pPr>
            <a:endParaRPr lang="en-GB" b="1" baseline="0" dirty="0">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solidFill>
                  <a:schemeClr val="tx1"/>
                </a:solidFill>
              </a:rPr>
              <a:t>As with GCSEs (</a:t>
            </a:r>
            <a:r>
              <a:rPr lang="en-GB" b="0" u="none" baseline="0" dirty="0">
                <a:solidFill>
                  <a:schemeClr val="tx1"/>
                </a:solidFill>
              </a:rPr>
              <a:t>see notes to slide 10), t</a:t>
            </a:r>
            <a:r>
              <a:rPr lang="en-GB" u="none" baseline="0" dirty="0">
                <a:solidFill>
                  <a:schemeClr val="tx1"/>
                </a:solidFill>
              </a:rPr>
              <a:t>o ensure that students who are first to take the reformed AS/A levels are not disadvantaged, </a:t>
            </a:r>
            <a:r>
              <a:rPr lang="en-GB" u="none" baseline="0" dirty="0" err="1">
                <a:solidFill>
                  <a:schemeClr val="tx1"/>
                </a:solidFill>
              </a:rPr>
              <a:t>Ofqual</a:t>
            </a:r>
            <a:r>
              <a:rPr lang="en-GB" u="none" baseline="0" dirty="0">
                <a:solidFill>
                  <a:schemeClr val="tx1"/>
                </a:solidFill>
              </a:rPr>
              <a:t> ensure that roughly the same proportion of students achieve similar grades as in previous years, assuming the ability profile of the students remains the same. </a:t>
            </a:r>
            <a:endParaRPr lang="en-GB" u="none" dirty="0">
              <a:solidFill>
                <a:schemeClr val="tx1"/>
              </a:solidFill>
            </a:endParaRPr>
          </a:p>
          <a:p>
            <a:endParaRPr lang="en-GB" dirty="0">
              <a:solidFill>
                <a:schemeClr val="tx1"/>
              </a:solidFill>
            </a:endParaRPr>
          </a:p>
          <a:p>
            <a:r>
              <a:rPr lang="en-GB" dirty="0">
                <a:solidFill>
                  <a:schemeClr val="tx1"/>
                </a:solidFill>
              </a:rPr>
              <a:t>We are carrying forward standards from unreformed qualifications to the new reformed</a:t>
            </a:r>
            <a:r>
              <a:rPr lang="en-GB" baseline="0" dirty="0">
                <a:solidFill>
                  <a:schemeClr val="tx1"/>
                </a:solidFill>
              </a:rPr>
              <a:t> AS/</a:t>
            </a:r>
            <a:r>
              <a:rPr lang="en-GB" dirty="0">
                <a:solidFill>
                  <a:schemeClr val="tx1"/>
                </a:solidFill>
              </a:rPr>
              <a:t>A levels. This</a:t>
            </a:r>
            <a:r>
              <a:rPr lang="en-GB" baseline="0" dirty="0">
                <a:solidFill>
                  <a:schemeClr val="tx1"/>
                </a:solidFill>
              </a:rPr>
              <a:t> means that the </a:t>
            </a:r>
            <a:r>
              <a:rPr lang="en-GB" b="1" baseline="0" dirty="0">
                <a:solidFill>
                  <a:schemeClr val="tx1"/>
                </a:solidFill>
              </a:rPr>
              <a:t>standard has not changed.</a:t>
            </a:r>
            <a:r>
              <a:rPr lang="en-GB" dirty="0">
                <a:solidFill>
                  <a:schemeClr val="tx1"/>
                </a:solidFill>
              </a:rPr>
              <a:t> </a:t>
            </a:r>
          </a:p>
          <a:p>
            <a:endParaRPr lang="en-GB" dirty="0">
              <a:solidFill>
                <a:schemeClr val="tx1"/>
              </a:solidFill>
            </a:endParaRPr>
          </a:p>
          <a:p>
            <a:pPr defTabSz="904342">
              <a:defRPr/>
            </a:pPr>
            <a:r>
              <a:rPr lang="en-GB" dirty="0">
                <a:solidFill>
                  <a:schemeClr val="tx1"/>
                </a:solidFill>
              </a:rPr>
              <a:t>In the </a:t>
            </a:r>
            <a:r>
              <a:rPr lang="en-GB" b="1" dirty="0">
                <a:solidFill>
                  <a:schemeClr val="tx1"/>
                </a:solidFill>
              </a:rPr>
              <a:t>new reformed A levels,</a:t>
            </a:r>
            <a:r>
              <a:rPr lang="en-GB" dirty="0">
                <a:solidFill>
                  <a:schemeClr val="tx1"/>
                </a:solidFill>
              </a:rPr>
              <a:t> grades A and E remain </a:t>
            </a:r>
            <a:r>
              <a:rPr lang="en-GB" b="1" dirty="0">
                <a:solidFill>
                  <a:schemeClr val="tx1"/>
                </a:solidFill>
              </a:rPr>
              <a:t>key</a:t>
            </a:r>
            <a:r>
              <a:rPr lang="en-GB" dirty="0">
                <a:solidFill>
                  <a:schemeClr val="tx1"/>
                </a:solidFill>
              </a:rPr>
              <a:t> grade boundaries and </a:t>
            </a:r>
            <a:r>
              <a:rPr lang="en-GB" strike="noStrike" dirty="0">
                <a:solidFill>
                  <a:schemeClr val="tx1"/>
                </a:solidFill>
              </a:rPr>
              <a:t>are</a:t>
            </a:r>
            <a:r>
              <a:rPr lang="en-GB" strike="noStrike" baseline="0" dirty="0">
                <a:solidFill>
                  <a:schemeClr val="tx1"/>
                </a:solidFill>
              </a:rPr>
              <a:t> </a:t>
            </a:r>
            <a:r>
              <a:rPr lang="en-GB" dirty="0">
                <a:solidFill>
                  <a:schemeClr val="tx1"/>
                </a:solidFill>
              </a:rPr>
              <a:t>set by exam boards using evidence including senior examiners’ judgments of student work and statistical predictions. However</a:t>
            </a:r>
            <a:r>
              <a:rPr lang="en-GB" baseline="0" dirty="0">
                <a:solidFill>
                  <a:schemeClr val="tx1"/>
                </a:solidFill>
              </a:rPr>
              <a:t> </a:t>
            </a:r>
            <a:r>
              <a:rPr lang="en-GB" b="1" dirty="0">
                <a:solidFill>
                  <a:schemeClr val="tx1"/>
                </a:solidFill>
              </a:rPr>
              <a:t>A* </a:t>
            </a:r>
            <a:r>
              <a:rPr lang="en-GB" b="1" strike="noStrike" dirty="0">
                <a:solidFill>
                  <a:schemeClr val="tx1"/>
                </a:solidFill>
              </a:rPr>
              <a:t>is </a:t>
            </a:r>
            <a:r>
              <a:rPr lang="en-GB" b="1" dirty="0">
                <a:solidFill>
                  <a:schemeClr val="tx1"/>
                </a:solidFill>
              </a:rPr>
              <a:t>set using statistics</a:t>
            </a:r>
            <a:r>
              <a:rPr lang="en-GB" dirty="0">
                <a:solidFill>
                  <a:schemeClr val="tx1"/>
                </a:solidFill>
              </a:rPr>
              <a:t>. </a:t>
            </a:r>
            <a:r>
              <a:rPr lang="en-GB" strike="noStrike" dirty="0">
                <a:solidFill>
                  <a:schemeClr val="tx1"/>
                </a:solidFill>
              </a:rPr>
              <a:t>G</a:t>
            </a:r>
            <a:r>
              <a:rPr lang="en-GB" dirty="0">
                <a:solidFill>
                  <a:schemeClr val="tx1"/>
                </a:solidFill>
              </a:rPr>
              <a:t>rades B, C and D are </a:t>
            </a:r>
            <a:r>
              <a:rPr lang="en-GB" b="1" dirty="0">
                <a:solidFill>
                  <a:schemeClr val="tx1"/>
                </a:solidFill>
              </a:rPr>
              <a:t>arithmetic</a:t>
            </a:r>
            <a:r>
              <a:rPr lang="en-GB" dirty="0">
                <a:solidFill>
                  <a:schemeClr val="tx1"/>
                </a:solidFill>
              </a:rPr>
              <a:t> grade boundaries and </a:t>
            </a:r>
            <a:r>
              <a:rPr lang="en-GB" strike="noStrike" dirty="0">
                <a:solidFill>
                  <a:schemeClr val="tx1"/>
                </a:solidFill>
              </a:rPr>
              <a:t>are </a:t>
            </a:r>
            <a:r>
              <a:rPr lang="en-GB" dirty="0">
                <a:solidFill>
                  <a:schemeClr val="tx1"/>
                </a:solidFill>
              </a:rPr>
              <a:t>set by dividing the difference between the marks for A and E. The approach is very similar to</a:t>
            </a:r>
            <a:r>
              <a:rPr lang="en-GB" baseline="0" dirty="0">
                <a:solidFill>
                  <a:schemeClr val="tx1"/>
                </a:solidFill>
              </a:rPr>
              <a:t> unreformed </a:t>
            </a:r>
            <a:r>
              <a:rPr lang="en-GB" dirty="0">
                <a:solidFill>
                  <a:schemeClr val="tx1"/>
                </a:solidFill>
              </a:rPr>
              <a:t>A levels.</a:t>
            </a:r>
          </a:p>
        </p:txBody>
      </p:sp>
      <p:sp>
        <p:nvSpPr>
          <p:cNvPr id="4" name="Slide Number Placeholder 3"/>
          <p:cNvSpPr>
            <a:spLocks noGrp="1"/>
          </p:cNvSpPr>
          <p:nvPr>
            <p:ph type="sldNum" sz="quarter" idx="5"/>
          </p:nvPr>
        </p:nvSpPr>
        <p:spPr/>
        <p:txBody>
          <a:bodyPr/>
          <a:lstStyle/>
          <a:p>
            <a:fld id="{ACD30C55-053B-4B45-A537-EB90960D3A22}" type="slidenum">
              <a:rPr lang="en-GB" altLang="en-US" smtClean="0"/>
              <a:pPr/>
              <a:t>13</a:t>
            </a:fld>
            <a:endParaRPr lang="en-GB" altLang="en-US" dirty="0"/>
          </a:p>
        </p:txBody>
      </p:sp>
    </p:spTree>
    <p:extLst>
      <p:ext uri="{BB962C8B-B14F-4D97-AF65-F5344CB8AC3E}">
        <p14:creationId xmlns:p14="http://schemas.microsoft.com/office/powerpoint/2010/main" val="1675502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[There are no accompanying notes to this slide.]</a:t>
            </a:r>
          </a:p>
          <a:p>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14</a:t>
            </a:fld>
            <a:endParaRPr lang="en-GB" altLang="en-US" dirty="0"/>
          </a:p>
        </p:txBody>
      </p:sp>
    </p:spTree>
    <p:extLst>
      <p:ext uri="{BB962C8B-B14F-4D97-AF65-F5344CB8AC3E}">
        <p14:creationId xmlns:p14="http://schemas.microsoft.com/office/powerpoint/2010/main" val="4203757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rgbClr val="68BD49"/>
              </a:buClr>
            </a:pPr>
            <a:r>
              <a:rPr lang="en-GB" altLang="en-US" b="1" dirty="0">
                <a:solidFill>
                  <a:schemeClr val="tx1"/>
                </a:solidFill>
              </a:rPr>
              <a:t>GCSE</a:t>
            </a:r>
          </a:p>
          <a:p>
            <a:pPr lvl="0">
              <a:buClr>
                <a:srgbClr val="68BD49"/>
              </a:buClr>
            </a:pPr>
            <a:r>
              <a:rPr lang="en-GB" altLang="en-US" dirty="0">
                <a:solidFill>
                  <a:schemeClr val="tx1"/>
                </a:solidFill>
              </a:rPr>
              <a:t>In the reformed GCSEs, students no longer do controlled assessments in science. Instead they do a broader range of required practicals throughout their GCSE course that will allow them to experience more techniques and apparatus – at least 8 practical activities (16 for combined</a:t>
            </a:r>
            <a:r>
              <a:rPr lang="en-GB" altLang="en-US" baseline="0" dirty="0">
                <a:solidFill>
                  <a:schemeClr val="tx1"/>
                </a:solidFill>
              </a:rPr>
              <a:t> science)</a:t>
            </a:r>
            <a:r>
              <a:rPr lang="en-GB" altLang="en-US" dirty="0">
                <a:solidFill>
                  <a:schemeClr val="tx1"/>
                </a:solidFill>
              </a:rPr>
              <a:t>.</a:t>
            </a:r>
            <a:r>
              <a:rPr lang="en-GB" altLang="en-US" baseline="0" dirty="0">
                <a:solidFill>
                  <a:schemeClr val="tx1"/>
                </a:solidFill>
              </a:rPr>
              <a:t> </a:t>
            </a:r>
            <a:r>
              <a:rPr lang="en-GB" altLang="en-US" dirty="0">
                <a:solidFill>
                  <a:schemeClr val="tx1"/>
                </a:solidFill>
              </a:rPr>
              <a:t>Students' understanding of practical techniques </a:t>
            </a:r>
            <a:r>
              <a:rPr lang="en-GB" altLang="en-US" i="0" dirty="0">
                <a:solidFill>
                  <a:schemeClr val="tx1"/>
                </a:solidFill>
              </a:rPr>
              <a:t>is</a:t>
            </a:r>
            <a:r>
              <a:rPr lang="en-GB" altLang="en-US" i="1" dirty="0">
                <a:solidFill>
                  <a:schemeClr val="tx1"/>
                </a:solidFill>
              </a:rPr>
              <a:t> </a:t>
            </a:r>
            <a:r>
              <a:rPr lang="en-GB" altLang="en-US" dirty="0">
                <a:solidFill>
                  <a:schemeClr val="tx1"/>
                </a:solidFill>
              </a:rPr>
              <a:t>now assessed as part of the written exam, and their performance in this aspect will be reflected in their overall grade. </a:t>
            </a:r>
          </a:p>
          <a:p>
            <a:pPr lvl="0">
              <a:buClr>
                <a:srgbClr val="68BD49"/>
              </a:buClr>
            </a:pPr>
            <a:r>
              <a:rPr lang="en-GB" altLang="en-US" dirty="0">
                <a:solidFill>
                  <a:schemeClr val="tx1"/>
                </a:solidFill>
              </a:rPr>
              <a:t>The time that was spent in controlled assessment is now available for science teaching, including practical work.</a:t>
            </a:r>
            <a:r>
              <a:rPr lang="en-GB" altLang="en-US" baseline="0" dirty="0">
                <a:solidFill>
                  <a:schemeClr val="tx1"/>
                </a:solidFill>
              </a:rPr>
              <a:t> </a:t>
            </a:r>
            <a:endParaRPr lang="en-GB" altLang="en-US" dirty="0">
              <a:solidFill>
                <a:schemeClr val="tx1"/>
              </a:solidFill>
            </a:endParaRPr>
          </a:p>
          <a:p>
            <a:pPr lvl="0">
              <a:buClr>
                <a:srgbClr val="68BD49"/>
              </a:buClr>
            </a:pPr>
            <a:r>
              <a:rPr lang="en-GB" altLang="en-US" dirty="0">
                <a:solidFill>
                  <a:schemeClr val="tx1"/>
                </a:solidFill>
              </a:rPr>
              <a:t>Schools </a:t>
            </a:r>
            <a:r>
              <a:rPr lang="en-GB" altLang="en-US" i="0" strike="noStrike" dirty="0">
                <a:solidFill>
                  <a:schemeClr val="tx1"/>
                </a:solidFill>
              </a:rPr>
              <a:t>are</a:t>
            </a:r>
            <a:r>
              <a:rPr lang="en-GB" altLang="en-US" i="1" strike="noStrike" dirty="0">
                <a:solidFill>
                  <a:schemeClr val="tx1"/>
                </a:solidFill>
              </a:rPr>
              <a:t> </a:t>
            </a:r>
            <a:r>
              <a:rPr lang="en-GB" altLang="en-US" dirty="0">
                <a:solidFill>
                  <a:schemeClr val="tx1"/>
                </a:solidFill>
              </a:rPr>
              <a:t>required to provide exam boards with an annual statement confirming that the school has taken reasonable steps to secure opportunities for practical work for their students.</a:t>
            </a:r>
          </a:p>
          <a:p>
            <a:pPr lvl="0">
              <a:buClr>
                <a:srgbClr val="68BD49"/>
              </a:buClr>
            </a:pPr>
            <a:r>
              <a:rPr lang="en-GB" altLang="en-US" dirty="0">
                <a:solidFill>
                  <a:schemeClr val="tx1"/>
                </a:solidFill>
              </a:rPr>
              <a:t>We have included in these slides science as an example of a subject that will be affected by changes to the way practical work is conducted. As it is a core subject at GCSE these changes will affect most </a:t>
            </a:r>
            <a:r>
              <a:rPr lang="en-GB" altLang="en-US" b="0" dirty="0">
                <a:solidFill>
                  <a:schemeClr val="tx1"/>
                </a:solidFill>
              </a:rPr>
              <a:t>students. </a:t>
            </a:r>
            <a:r>
              <a:rPr lang="en-GB" altLang="en-US" dirty="0">
                <a:solidFill>
                  <a:schemeClr val="tx1"/>
                </a:solidFill>
              </a:rPr>
              <a:t>There are changes to non-exam assessment in other </a:t>
            </a:r>
            <a:r>
              <a:rPr lang="en-GB" altLang="en-US" b="0" dirty="0">
                <a:solidFill>
                  <a:schemeClr val="tx1"/>
                </a:solidFill>
              </a:rPr>
              <a:t>subjects too: subject </a:t>
            </a:r>
            <a:r>
              <a:rPr lang="en-GB" altLang="en-US" dirty="0">
                <a:solidFill>
                  <a:schemeClr val="tx1"/>
                </a:solidFill>
              </a:rPr>
              <a:t>teachers are best placed to explain these changes to students, with support from their exam board. </a:t>
            </a:r>
          </a:p>
          <a:p>
            <a:pPr lvl="0">
              <a:buClr>
                <a:srgbClr val="68BD49"/>
              </a:buClr>
            </a:pPr>
            <a:endParaRPr lang="en-GB" altLang="en-US" b="1" dirty="0">
              <a:solidFill>
                <a:schemeClr val="tx1"/>
              </a:solidFill>
            </a:endParaRPr>
          </a:p>
          <a:p>
            <a:pPr lvl="0">
              <a:buClr>
                <a:srgbClr val="68BD49"/>
              </a:buClr>
            </a:pPr>
            <a:r>
              <a:rPr lang="en-GB" altLang="en-US" b="1" dirty="0">
                <a:solidFill>
                  <a:schemeClr val="tx1"/>
                </a:solidFill>
              </a:rPr>
              <a:t>A level </a:t>
            </a:r>
          </a:p>
          <a:p>
            <a:pPr lvl="0">
              <a:buClr>
                <a:srgbClr val="68BD49"/>
              </a:buClr>
            </a:pPr>
            <a:r>
              <a:rPr lang="en-GB" altLang="en-US" dirty="0">
                <a:solidFill>
                  <a:schemeClr val="tx1"/>
                </a:solidFill>
              </a:rPr>
              <a:t>Students undertake at least 12 practical activities in order to develop and demonstrate their competency in practical skills.</a:t>
            </a:r>
          </a:p>
          <a:p>
            <a:pPr lvl="0">
              <a:buClr>
                <a:srgbClr val="68BD49"/>
              </a:buClr>
            </a:pPr>
            <a:r>
              <a:rPr lang="en-GB" altLang="en-US" dirty="0">
                <a:solidFill>
                  <a:schemeClr val="tx1"/>
                </a:solidFill>
              </a:rPr>
              <a:t>Students </a:t>
            </a:r>
            <a:r>
              <a:rPr lang="en-GB" altLang="en-US" i="0" strike="noStrike" dirty="0">
                <a:solidFill>
                  <a:schemeClr val="tx1"/>
                </a:solidFill>
              </a:rPr>
              <a:t>are</a:t>
            </a:r>
            <a:r>
              <a:rPr lang="en-GB" altLang="en-US" i="1" strike="noStrike" dirty="0">
                <a:solidFill>
                  <a:schemeClr val="tx1"/>
                </a:solidFill>
              </a:rPr>
              <a:t> </a:t>
            </a:r>
            <a:r>
              <a:rPr lang="en-GB" altLang="en-US" dirty="0">
                <a:solidFill>
                  <a:schemeClr val="tx1"/>
                </a:solidFill>
              </a:rPr>
              <a:t>responsible for recording their practical work. </a:t>
            </a:r>
          </a:p>
          <a:p>
            <a:pPr lvl="0">
              <a:buClr>
                <a:srgbClr val="68BD49"/>
              </a:buClr>
            </a:pPr>
            <a:r>
              <a:rPr lang="en-GB" altLang="en-US" dirty="0">
                <a:solidFill>
                  <a:schemeClr val="tx1"/>
                </a:solidFill>
              </a:rPr>
              <a:t>Practical work in science is supported by new common practical assessment criteria, that can be found in subject content materials and the specifications published by exam boards. </a:t>
            </a:r>
          </a:p>
          <a:p>
            <a:pPr lvl="0">
              <a:buClr>
                <a:srgbClr val="68BD49"/>
              </a:buClr>
            </a:pPr>
            <a:r>
              <a:rPr lang="en-GB" altLang="en-US" dirty="0">
                <a:solidFill>
                  <a:schemeClr val="tx1"/>
                </a:solidFill>
              </a:rPr>
              <a:t>Students will get a separate ‘pass’ or ‘not classified’ grade for practical skills – reported separately from their main grade.</a:t>
            </a:r>
          </a:p>
          <a:p>
            <a:pPr lvl="0">
              <a:buClr>
                <a:srgbClr val="68BD49"/>
              </a:buClr>
            </a:pPr>
            <a:r>
              <a:rPr lang="en-GB" altLang="en-US" dirty="0">
                <a:solidFill>
                  <a:schemeClr val="tx1"/>
                </a:solidFill>
              </a:rPr>
              <a:t>Schools and colleges are required to provide exam boards with an annual statement confirming that they have taken reasonable steps to secure that students have undertaken at least 12 practical activities, and have made a contemporaneous record of their work.</a:t>
            </a:r>
          </a:p>
          <a:p>
            <a:pPr lvl="0">
              <a:buClr>
                <a:srgbClr val="68BD49"/>
              </a:buClr>
            </a:pPr>
            <a:r>
              <a:rPr lang="en-GB" altLang="en-US" dirty="0">
                <a:solidFill>
                  <a:schemeClr val="tx1"/>
                </a:solidFill>
              </a:rPr>
              <a:t>Exam boards will monitor schools and colleges to check how they provide their students with opportunities to take the practical science assessments and how they assess them. </a:t>
            </a:r>
            <a:endParaRPr lang="en-GB" altLang="en-US" b="1" strike="sngStrike" dirty="0">
              <a:solidFill>
                <a:schemeClr val="tx1"/>
              </a:solidFill>
            </a:endParaRPr>
          </a:p>
          <a:p>
            <a:pPr lvl="0">
              <a:buClr>
                <a:srgbClr val="68BD49"/>
              </a:buClr>
            </a:pPr>
            <a:r>
              <a:rPr lang="en-GB" altLang="en-US" dirty="0">
                <a:solidFill>
                  <a:schemeClr val="tx1"/>
                </a:solidFill>
              </a:rPr>
              <a:t>Exam-board</a:t>
            </a:r>
            <a:r>
              <a:rPr lang="en-GB" altLang="en-US" baseline="0" dirty="0">
                <a:solidFill>
                  <a:schemeClr val="tx1"/>
                </a:solidFill>
              </a:rPr>
              <a:t> v</a:t>
            </a:r>
            <a:r>
              <a:rPr lang="en-GB" altLang="en-US" dirty="0">
                <a:solidFill>
                  <a:schemeClr val="tx1"/>
                </a:solidFill>
              </a:rPr>
              <a:t>isits to schools and colleges take place at least every 2 years.</a:t>
            </a:r>
          </a:p>
          <a:p>
            <a:pPr lvl="0">
              <a:buClr>
                <a:srgbClr val="68BD49"/>
              </a:buClr>
            </a:pPr>
            <a:endParaRPr lang="en-GB" altLang="en-US" b="1" dirty="0">
              <a:solidFill>
                <a:schemeClr val="tx1"/>
              </a:solidFill>
            </a:endParaRPr>
          </a:p>
          <a:p>
            <a:pPr lvl="0">
              <a:buClr>
                <a:srgbClr val="68BD49"/>
              </a:buClr>
            </a:pPr>
            <a:r>
              <a:rPr lang="en-GB" altLang="en-US" b="1" dirty="0">
                <a:solidFill>
                  <a:schemeClr val="tx1"/>
                </a:solidFill>
              </a:rPr>
              <a:t>AS level</a:t>
            </a:r>
            <a:r>
              <a:rPr lang="en-GB" altLang="en-US" b="1" baseline="0" dirty="0">
                <a:solidFill>
                  <a:schemeClr val="tx1"/>
                </a:solidFill>
              </a:rPr>
              <a:t> </a:t>
            </a:r>
            <a:endParaRPr lang="en-GB" altLang="en-US" b="1" dirty="0">
              <a:solidFill>
                <a:schemeClr val="tx1"/>
              </a:solidFill>
            </a:endParaRPr>
          </a:p>
          <a:p>
            <a:pPr marL="0" marR="0" lvl="0" indent="0" algn="l" defTabSz="914400" rtl="0" eaLnBrk="0" fontAlgn="base" latinLnBrk="0" hangingPunct="0">
              <a:lnSpc>
                <a:spcPct val="100000"/>
              </a:lnSpc>
              <a:spcBef>
                <a:spcPct val="30000"/>
              </a:spcBef>
              <a:spcAft>
                <a:spcPct val="0"/>
              </a:spcAft>
              <a:buClr>
                <a:srgbClr val="68BD49"/>
              </a:buClr>
              <a:buSzTx/>
              <a:buFontTx/>
              <a:buNone/>
              <a:tabLst/>
              <a:defRPr/>
            </a:pPr>
            <a:r>
              <a:rPr lang="en-GB" altLang="en-US" dirty="0">
                <a:solidFill>
                  <a:schemeClr val="tx1"/>
                </a:solidFill>
              </a:rPr>
              <a:t>As with the A level, students undertake</a:t>
            </a:r>
            <a:r>
              <a:rPr lang="en-GB" altLang="en-US" baseline="0" dirty="0">
                <a:solidFill>
                  <a:schemeClr val="tx1"/>
                </a:solidFill>
              </a:rPr>
              <a:t> practical activities </a:t>
            </a:r>
            <a:r>
              <a:rPr lang="en-GB" altLang="en-US" dirty="0">
                <a:solidFill>
                  <a:schemeClr val="tx1"/>
                </a:solidFill>
              </a:rPr>
              <a:t>to develop their understanding of practical techniques.</a:t>
            </a:r>
            <a:r>
              <a:rPr lang="en-GB" altLang="en-US" baseline="0" dirty="0">
                <a:solidFill>
                  <a:schemeClr val="tx1"/>
                </a:solidFill>
              </a:rPr>
              <a:t> This </a:t>
            </a:r>
            <a:r>
              <a:rPr lang="en-GB" altLang="en-US" i="0" strike="noStrike" baseline="0" dirty="0">
                <a:solidFill>
                  <a:schemeClr val="tx1"/>
                </a:solidFill>
              </a:rPr>
              <a:t>is </a:t>
            </a:r>
            <a:r>
              <a:rPr lang="en-GB" altLang="en-US" dirty="0">
                <a:solidFill>
                  <a:schemeClr val="tx1"/>
                </a:solidFill>
              </a:rPr>
              <a:t>not reported separate</a:t>
            </a:r>
            <a:r>
              <a:rPr lang="en-GB" altLang="en-US" strike="noStrike" dirty="0">
                <a:solidFill>
                  <a:schemeClr val="tx1"/>
                </a:solidFill>
              </a:rPr>
              <a:t>ly</a:t>
            </a:r>
            <a:r>
              <a:rPr lang="en-GB" altLang="en-US" dirty="0">
                <a:solidFill>
                  <a:schemeClr val="tx1"/>
                </a:solidFill>
              </a:rPr>
              <a:t> but</a:t>
            </a:r>
            <a:r>
              <a:rPr lang="en-GB" altLang="en-US" baseline="0" dirty="0">
                <a:solidFill>
                  <a:schemeClr val="tx1"/>
                </a:solidFill>
              </a:rPr>
              <a:t> </a:t>
            </a:r>
            <a:r>
              <a:rPr lang="en-GB" altLang="en-US" strike="noStrike" baseline="0" dirty="0">
                <a:solidFill>
                  <a:schemeClr val="tx1"/>
                </a:solidFill>
              </a:rPr>
              <a:t>is </a:t>
            </a:r>
            <a:r>
              <a:rPr lang="en-GB" altLang="en-US" dirty="0">
                <a:solidFill>
                  <a:schemeClr val="tx1"/>
                </a:solidFill>
              </a:rPr>
              <a:t>assessed as part of the written exam, and </a:t>
            </a:r>
            <a:r>
              <a:rPr lang="en-GB" altLang="en-US" strike="noStrike" dirty="0">
                <a:solidFill>
                  <a:schemeClr val="tx1"/>
                </a:solidFill>
              </a:rPr>
              <a:t>their</a:t>
            </a:r>
            <a:r>
              <a:rPr lang="en-GB" altLang="en-US" dirty="0">
                <a:solidFill>
                  <a:schemeClr val="tx1"/>
                </a:solidFill>
              </a:rPr>
              <a:t> performance in this aspect will be included in their overall grade.  The written </a:t>
            </a:r>
            <a:r>
              <a:rPr lang="en-GB" altLang="en-US" sz="1200" kern="0" dirty="0">
                <a:solidFill>
                  <a:schemeClr val="tx1"/>
                </a:solidFill>
              </a:rPr>
              <a:t>questions about practical work make up at least 15% of the total marks for the qualification. </a:t>
            </a:r>
            <a:endParaRPr lang="en-GB" altLang="en-US" dirty="0">
              <a:solidFill>
                <a:schemeClr val="tx1"/>
              </a:solidFill>
            </a:endParaRPr>
          </a:p>
          <a:p>
            <a:pPr lvl="0">
              <a:buClr>
                <a:srgbClr val="68BD49"/>
              </a:buClr>
            </a:pPr>
            <a:endParaRPr lang="en-GB" altLang="en-US" b="0" dirty="0">
              <a:solidFill>
                <a:schemeClr val="tx1"/>
              </a:solidFill>
            </a:endParaRPr>
          </a:p>
          <a:p>
            <a:pPr marL="0" marR="0" lvl="0" indent="0" algn="l" defTabSz="914400" rtl="0" eaLnBrk="0" fontAlgn="base" latinLnBrk="0" hangingPunct="0">
              <a:lnSpc>
                <a:spcPct val="100000"/>
              </a:lnSpc>
              <a:spcBef>
                <a:spcPct val="30000"/>
              </a:spcBef>
              <a:spcAft>
                <a:spcPct val="0"/>
              </a:spcAft>
              <a:buClr>
                <a:srgbClr val="68BD49"/>
              </a:buClr>
              <a:buSzTx/>
              <a:buFontTx/>
              <a:buNone/>
              <a:tabLst/>
              <a:defRPr/>
            </a:pPr>
            <a:r>
              <a:rPr lang="en-GB" altLang="en-US" sz="1200" b="1" i="0" strike="noStrike" kern="1200" baseline="0" dirty="0">
                <a:solidFill>
                  <a:schemeClr val="tx1"/>
                </a:solidFill>
                <a:effectLst/>
                <a:latin typeface="Arial" charset="0"/>
                <a:ea typeface="+mn-ea"/>
                <a:cs typeface="+mn-cs"/>
              </a:rPr>
              <a:t>In April 2019 </a:t>
            </a:r>
            <a:r>
              <a:rPr lang="en-GB" altLang="en-US" sz="1200" b="0" i="0" strike="noStrike" kern="1200" baseline="0" dirty="0">
                <a:solidFill>
                  <a:schemeClr val="tx1"/>
                </a:solidFill>
                <a:effectLst/>
                <a:latin typeface="Arial" charset="0"/>
                <a:ea typeface="+mn-ea"/>
                <a:cs typeface="+mn-cs"/>
              </a:rPr>
              <a:t>Ofqual published research into students’ practical skills. More information can be found here: </a:t>
            </a:r>
            <a:r>
              <a:rPr lang="en-GB" altLang="en-US" sz="1200" b="1" i="0" strike="noStrike" kern="1200" baseline="0" dirty="0">
                <a:solidFill>
                  <a:schemeClr val="tx1"/>
                </a:solidFill>
                <a:effectLst/>
                <a:latin typeface="Arial" charset="0"/>
                <a:ea typeface="+mn-ea"/>
                <a:cs typeface="+mn-cs"/>
              </a:rPr>
              <a:t>https://www.gov.uk/government/publications/practical-skills-of-a-level-science-students-study-4</a:t>
            </a:r>
            <a:r>
              <a:rPr lang="en-GB" altLang="en-US" sz="1200" b="0" i="0" strike="noStrike" kern="1200" baseline="0" dirty="0">
                <a:solidFill>
                  <a:schemeClr val="tx1"/>
                </a:solidFill>
                <a:effectLst/>
                <a:latin typeface="Arial" charset="0"/>
                <a:ea typeface="+mn-ea"/>
                <a:cs typeface="+mn-cs"/>
              </a:rPr>
              <a:t>.</a:t>
            </a:r>
            <a:endParaRPr lang="en-US" altLang="en-US" b="1" strike="noStrike" dirty="0">
              <a:solidFill>
                <a:schemeClr val="tx1"/>
              </a:solidFill>
            </a:endParaRPr>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15</a:t>
            </a:fld>
            <a:endParaRPr lang="en-GB" altLang="en-US" dirty="0"/>
          </a:p>
        </p:txBody>
      </p:sp>
    </p:spTree>
    <p:extLst>
      <p:ext uri="{BB962C8B-B14F-4D97-AF65-F5344CB8AC3E}">
        <p14:creationId xmlns:p14="http://schemas.microsoft.com/office/powerpoint/2010/main" val="3461977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Since students studying</a:t>
            </a:r>
            <a:r>
              <a:rPr lang="en-GB" baseline="0" dirty="0"/>
              <a:t> combined science </a:t>
            </a:r>
            <a:r>
              <a:rPr lang="en-GB" dirty="0"/>
              <a:t>will have covered two GCSEs’ worth of content and the overall exam time is similar to that for two GCSEs,</a:t>
            </a:r>
            <a:r>
              <a:rPr lang="en-GB" baseline="0" dirty="0"/>
              <a:t> it’s right that the grade they get recognises that. The double grade will be based on their overall mark across the three subjects; they won’t get a separate mark for each science, and good performance in one area will compensate for weaker performance in another, as in any GCSE. More information can be found at </a:t>
            </a:r>
            <a:r>
              <a:rPr lang="en-GB" b="1" baseline="0" dirty="0"/>
              <a:t>https://ofqual.blog.gov.uk/2018/03/23/grading-the-new-gcse-science-qualifications/</a:t>
            </a:r>
            <a:r>
              <a:rPr lang="en-GB" b="0" baseline="0" dirty="0"/>
              <a:t>.</a:t>
            </a:r>
            <a:endParaRPr lang="en-GB" b="1"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16</a:t>
            </a:fld>
            <a:endParaRPr lang="en-GB" altLang="en-US" dirty="0"/>
          </a:p>
        </p:txBody>
      </p:sp>
    </p:spTree>
    <p:extLst>
      <p:ext uri="{BB962C8B-B14F-4D97-AF65-F5344CB8AC3E}">
        <p14:creationId xmlns:p14="http://schemas.microsoft.com/office/powerpoint/2010/main" val="2418245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[There are no accompanying notes to this slide.]</a:t>
            </a:r>
          </a:p>
          <a:p>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17</a:t>
            </a:fld>
            <a:endParaRPr lang="en-GB" altLang="en-US" dirty="0"/>
          </a:p>
        </p:txBody>
      </p:sp>
    </p:spTree>
    <p:extLst>
      <p:ext uri="{BB962C8B-B14F-4D97-AF65-F5344CB8AC3E}">
        <p14:creationId xmlns:p14="http://schemas.microsoft.com/office/powerpoint/2010/main" val="3253262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Arial" charset="0"/>
                <a:ea typeface="+mn-ea"/>
                <a:cs typeface="+mn-cs"/>
              </a:rPr>
              <a:t>Schools and colleges can ask exam boards to give them access to marked AS and A level scripts. This can help them decide whether or not to ask for a review. From summer 2020, exam boards will also have to make GCSE scripts available on request, before their deadline for requesting a review of marking. Some exam boards already make GCSE scripts available. </a:t>
            </a:r>
            <a:endParaRPr lang="en-GB" sz="1200" dirty="0">
              <a:solidFill>
                <a:schemeClr val="tx1"/>
              </a:solidFill>
            </a:endParaRPr>
          </a:p>
          <a:p>
            <a:endParaRPr lang="en-GB" sz="1200" dirty="0">
              <a:solidFill>
                <a:schemeClr val="tx1"/>
              </a:solidFill>
            </a:endParaRPr>
          </a:p>
          <a:p>
            <a:r>
              <a:rPr lang="en-GB" sz="1200" dirty="0">
                <a:solidFill>
                  <a:schemeClr val="tx1"/>
                </a:solidFill>
              </a:rPr>
              <a:t>When requested to do so, an exam board must arrange for a reviewer to consider whether the original marker or moderator</a:t>
            </a:r>
            <a:r>
              <a:rPr lang="en-GB" sz="1200" baseline="0" dirty="0">
                <a:solidFill>
                  <a:schemeClr val="tx1"/>
                </a:solidFill>
              </a:rPr>
              <a:t> </a:t>
            </a:r>
            <a:r>
              <a:rPr lang="en-GB" sz="1200" dirty="0">
                <a:solidFill>
                  <a:schemeClr val="tx1"/>
                </a:solidFill>
              </a:rPr>
              <a:t>made any errors when marking an assessment. Reviewers must be specifically trained to undertake reviews, as the process of reviewing the way a question or a paper has been marked is different to marking the question or paper afresh. Exam boards must also monitor the way reviewers undertake reviews.</a:t>
            </a:r>
            <a:r>
              <a:rPr lang="en-GB" sz="1200" baseline="0" dirty="0">
                <a:solidFill>
                  <a:schemeClr val="tx1"/>
                </a:solidFill>
              </a:rPr>
              <a:t> </a:t>
            </a:r>
          </a:p>
          <a:p>
            <a:endParaRPr lang="en-GB" sz="1200" dirty="0">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solidFill>
                  <a:schemeClr val="tx1"/>
                </a:solidFill>
              </a:rPr>
              <a:t>For reviews of</a:t>
            </a:r>
            <a:r>
              <a:rPr lang="en-GB" sz="1200" baseline="0" dirty="0">
                <a:solidFill>
                  <a:schemeClr val="tx1"/>
                </a:solidFill>
              </a:rPr>
              <a:t> marking, i</a:t>
            </a:r>
            <a:r>
              <a:rPr lang="en-GB" sz="1200" dirty="0">
                <a:solidFill>
                  <a:schemeClr val="tx1"/>
                </a:solidFill>
              </a:rPr>
              <a:t>f the reviewer finds a marking error, the reviewer’s mark will replace the original mark and the exam board must change the grade if necessary. Any new mark and grade awarded after the review could be higher or lower than that originally given. If the review raises questions about the accuracy of other students’ results, the exam board may choose to extend the review to other students’ papers. If it finds errors in the marking of those students’ papers, </a:t>
            </a:r>
            <a:r>
              <a:rPr lang="en-GB" sz="1200" b="0" dirty="0">
                <a:solidFill>
                  <a:schemeClr val="tx1"/>
                </a:solidFill>
              </a:rPr>
              <a:t>it </a:t>
            </a:r>
            <a:r>
              <a:rPr lang="en-GB" sz="1200" dirty="0">
                <a:solidFill>
                  <a:schemeClr val="tx1"/>
                </a:solidFill>
              </a:rPr>
              <a:t>may replace the original mark, and the grade if necessary. Any new mark and grade awarded after the review could be higher or lower than that originally given. If the reviewer does not find a marking error, the original mark will not be changed. The exam board must tell the school, college or individual student the outcome of the review.</a:t>
            </a:r>
          </a:p>
          <a:p>
            <a:endParaRPr lang="en-GB" sz="1200" dirty="0">
              <a:solidFill>
                <a:schemeClr val="tx1"/>
              </a:solidFill>
            </a:endParaRPr>
          </a:p>
          <a:p>
            <a:r>
              <a:rPr lang="en-GB" sz="1200" dirty="0">
                <a:solidFill>
                  <a:schemeClr val="tx1"/>
                </a:solidFill>
              </a:rPr>
              <a:t>For reviews</a:t>
            </a:r>
            <a:r>
              <a:rPr lang="en-GB" sz="1200" baseline="0" dirty="0">
                <a:solidFill>
                  <a:schemeClr val="tx1"/>
                </a:solidFill>
              </a:rPr>
              <a:t> of moderation, i</a:t>
            </a:r>
            <a:r>
              <a:rPr lang="en-GB" sz="1200" dirty="0">
                <a:solidFill>
                  <a:schemeClr val="tx1"/>
                </a:solidFill>
              </a:rPr>
              <a:t>f the</a:t>
            </a:r>
            <a:r>
              <a:rPr lang="en-GB" sz="1200" baseline="0" dirty="0">
                <a:solidFill>
                  <a:schemeClr val="tx1"/>
                </a:solidFill>
              </a:rPr>
              <a:t> reviewer finds a moderation error, the exam board must correct the error and – where necessary – adjust students’ marks and grades. </a:t>
            </a:r>
            <a:r>
              <a:rPr lang="en-GB" sz="1200" dirty="0">
                <a:solidFill>
                  <a:schemeClr val="tx1"/>
                </a:solidFill>
              </a:rPr>
              <a:t>If the review raises questions about the accuracy of other students’ results, the exam board may choose to extend the review to other students’ papers. If it finds errors in the marking of those students’ papers, </a:t>
            </a:r>
            <a:r>
              <a:rPr lang="en-GB" sz="1200" b="0" dirty="0">
                <a:solidFill>
                  <a:schemeClr val="tx1"/>
                </a:solidFill>
              </a:rPr>
              <a:t>it </a:t>
            </a:r>
            <a:r>
              <a:rPr lang="en-GB" sz="1200" dirty="0">
                <a:solidFill>
                  <a:schemeClr val="tx1"/>
                </a:solidFill>
              </a:rPr>
              <a:t>may replace the original mark, and the grade if necessary.  </a:t>
            </a:r>
            <a:r>
              <a:rPr lang="en-GB" sz="1200" baseline="0" dirty="0">
                <a:solidFill>
                  <a:schemeClr val="tx1"/>
                </a:solidFill>
              </a:rPr>
              <a:t>Marks will not go down as a result of a review of moderation, since the review affects many students, and schools and colleges are unlikely to be able to get permission from all students for a review to take place.</a:t>
            </a:r>
            <a:endParaRPr lang="en-GB" sz="1200" dirty="0">
              <a:solidFill>
                <a:schemeClr val="tx1"/>
              </a:solidFill>
            </a:endParaRPr>
          </a:p>
          <a:p>
            <a:endParaRPr lang="en-GB" sz="1200" dirty="0">
              <a:solidFill>
                <a:schemeClr val="tx1"/>
              </a:solidFill>
            </a:endParaRPr>
          </a:p>
          <a:p>
            <a:r>
              <a:rPr lang="en-GB" sz="1200" dirty="0">
                <a:solidFill>
                  <a:schemeClr val="tx1"/>
                </a:solidFill>
              </a:rPr>
              <a:t>A school or college can ask the exam board to give reasons for the outcome of a review. The exam board must provide the reasons on request.</a:t>
            </a:r>
          </a:p>
          <a:p>
            <a:endParaRPr lang="en-GB" sz="1200" dirty="0">
              <a:solidFill>
                <a:schemeClr val="tx1"/>
              </a:solidFill>
            </a:endParaRPr>
          </a:p>
          <a:p>
            <a:r>
              <a:rPr lang="en-GB" sz="1200" dirty="0">
                <a:solidFill>
                  <a:schemeClr val="tx1"/>
                </a:solidFill>
              </a:rPr>
              <a:t>Exam boards must publish</a:t>
            </a:r>
            <a:r>
              <a:rPr lang="en-GB" sz="1200" baseline="0" dirty="0">
                <a:solidFill>
                  <a:schemeClr val="tx1"/>
                </a:solidFill>
              </a:rPr>
              <a:t> their</a:t>
            </a:r>
            <a:r>
              <a:rPr lang="en-GB" sz="1200" dirty="0">
                <a:solidFill>
                  <a:schemeClr val="tx1"/>
                </a:solidFill>
              </a:rPr>
              <a:t> deadlines for receiving such requests and their fees. They must also publish their target turnaround times.</a:t>
            </a:r>
          </a:p>
          <a:p>
            <a:endParaRPr lang="en-GB" sz="1200" dirty="0">
              <a:solidFill>
                <a:schemeClr val="tx1"/>
              </a:solidFill>
            </a:endParaRPr>
          </a:p>
          <a:p>
            <a:r>
              <a:rPr lang="en-GB" sz="1200" dirty="0">
                <a:solidFill>
                  <a:schemeClr val="tx1"/>
                </a:solidFill>
              </a:rPr>
              <a:t>If a school or college remains concerned about an outcome following a review, it can appeal to the exam board. </a:t>
            </a:r>
          </a:p>
          <a:p>
            <a:endParaRPr lang="en-GB" sz="1200" dirty="0">
              <a:solidFill>
                <a:schemeClr val="tx1"/>
              </a:solidFill>
            </a:endParaRPr>
          </a:p>
          <a:p>
            <a:r>
              <a:rPr lang="en-GB" sz="1200" dirty="0">
                <a:solidFill>
                  <a:schemeClr val="tx1"/>
                </a:solidFill>
              </a:rPr>
              <a:t>Exam boards can charge a fee</a:t>
            </a:r>
            <a:r>
              <a:rPr lang="en-GB" sz="1200" baseline="0" dirty="0">
                <a:solidFill>
                  <a:schemeClr val="tx1"/>
                </a:solidFill>
              </a:rPr>
              <a:t> for reviewing a mark and for considering an appeal. They have to publish the fees they will charge, and be clear about any circumstances in which they will not charge. Currently, if a review or appeal results in a change of grade, exam boards do not charge.</a:t>
            </a:r>
            <a:endParaRPr lang="en-GB" sz="1200" dirty="0">
              <a:solidFill>
                <a:schemeClr val="tx1"/>
              </a:solidFill>
            </a:endParaRPr>
          </a:p>
          <a:p>
            <a:endParaRPr lang="en-GB" sz="1200" dirty="0">
              <a:solidFill>
                <a:schemeClr val="tx1"/>
              </a:solidFill>
            </a:endParaRPr>
          </a:p>
          <a:p>
            <a:r>
              <a:rPr lang="en-GB" sz="1200" dirty="0">
                <a:solidFill>
                  <a:schemeClr val="tx1"/>
                </a:solidFill>
              </a:rPr>
              <a:t>If you would like to learn more about</a:t>
            </a:r>
            <a:r>
              <a:rPr lang="en-GB" sz="1200" baseline="0" dirty="0">
                <a:solidFill>
                  <a:schemeClr val="tx1"/>
                </a:solidFill>
              </a:rPr>
              <a:t> this process you can read Ofqual’s Schools Guide, </a:t>
            </a:r>
            <a:r>
              <a:rPr lang="en-GB" sz="1200" b="1" baseline="0" dirty="0">
                <a:solidFill>
                  <a:schemeClr val="tx1"/>
                </a:solidFill>
              </a:rPr>
              <a:t>https://www.gov.uk/guidance/regulating-gcses-as-and-a-levels-guide-for-schools-and-colleges</a:t>
            </a:r>
            <a:r>
              <a:rPr lang="en-GB" sz="1200" b="0" baseline="0" dirty="0">
                <a:solidFill>
                  <a:schemeClr val="tx1"/>
                </a:solidFill>
              </a:rPr>
              <a:t>,</a:t>
            </a:r>
            <a:r>
              <a:rPr lang="en-GB" sz="1200" b="1" baseline="0" dirty="0">
                <a:solidFill>
                  <a:schemeClr val="tx1"/>
                </a:solidFill>
              </a:rPr>
              <a:t> </a:t>
            </a:r>
            <a:r>
              <a:rPr lang="en-GB" sz="1200" baseline="0" dirty="0">
                <a:solidFill>
                  <a:schemeClr val="tx1"/>
                </a:solidFill>
              </a:rPr>
              <a:t>or you can visit the Joint Council for Qualifications (JCQ) website, </a:t>
            </a:r>
            <a:r>
              <a:rPr lang="en-GB" sz="1200" b="1" baseline="0" dirty="0">
                <a:solidFill>
                  <a:schemeClr val="tx1"/>
                </a:solidFill>
              </a:rPr>
              <a:t>https://www.jcq.org.uk/</a:t>
            </a:r>
            <a:r>
              <a:rPr lang="en-GB" sz="1200" b="0" baseline="0" dirty="0">
                <a:solidFill>
                  <a:schemeClr val="tx1"/>
                </a:solidFill>
              </a:rPr>
              <a:t>.</a:t>
            </a:r>
            <a:r>
              <a:rPr lang="en-GB" sz="1200" b="1" baseline="0" dirty="0">
                <a:solidFill>
                  <a:schemeClr val="tx1"/>
                </a:solidFill>
              </a:rPr>
              <a:t> </a:t>
            </a:r>
            <a:endParaRPr lang="en-GB" baseline="0" dirty="0">
              <a:solidFill>
                <a:schemeClr val="tx1"/>
              </a:solidFill>
            </a:endParaRPr>
          </a:p>
          <a:p>
            <a:endParaRPr lang="en-GB" baseline="0" dirty="0">
              <a:solidFill>
                <a:schemeClr val="tx1"/>
              </a:solidFill>
            </a:endParaRPr>
          </a:p>
          <a:p>
            <a:endParaRPr lang="en-GB" baseline="0" dirty="0">
              <a:solidFill>
                <a:schemeClr val="tx1"/>
              </a:solidFill>
            </a:endParaRPr>
          </a:p>
          <a:p>
            <a:endParaRPr lang="en-GB" dirty="0">
              <a:solidFill>
                <a:schemeClr val="tx1"/>
              </a:solidFill>
            </a:endParaRPr>
          </a:p>
          <a:p>
            <a:endParaRPr lang="en-GB" dirty="0">
              <a:solidFill>
                <a:schemeClr val="tx1"/>
              </a:solidFill>
            </a:endParaRPr>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18</a:t>
            </a:fld>
            <a:endParaRPr lang="en-GB" altLang="en-US" dirty="0"/>
          </a:p>
        </p:txBody>
      </p:sp>
    </p:spTree>
    <p:extLst>
      <p:ext uri="{BB962C8B-B14F-4D97-AF65-F5344CB8AC3E}">
        <p14:creationId xmlns:p14="http://schemas.microsoft.com/office/powerpoint/2010/main" val="3891446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[There are no accompanying notes to this slide.]</a:t>
            </a:r>
          </a:p>
          <a:p>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19</a:t>
            </a:fld>
            <a:endParaRPr lang="en-GB" altLang="en-US" dirty="0"/>
          </a:p>
        </p:txBody>
      </p:sp>
    </p:spTree>
    <p:extLst>
      <p:ext uri="{BB962C8B-B14F-4D97-AF65-F5344CB8AC3E}">
        <p14:creationId xmlns:p14="http://schemas.microsoft.com/office/powerpoint/2010/main" val="1856389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no accompanying notes to this slide.]</a:t>
            </a:r>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2</a:t>
            </a:fld>
            <a:endParaRPr lang="en-GB" altLang="en-US" dirty="0"/>
          </a:p>
        </p:txBody>
      </p:sp>
    </p:spTree>
    <p:extLst>
      <p:ext uri="{BB962C8B-B14F-4D97-AF65-F5344CB8AC3E}">
        <p14:creationId xmlns:p14="http://schemas.microsoft.com/office/powerpoint/2010/main" val="1423915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kern="1200" dirty="0">
                <a:solidFill>
                  <a:schemeClr val="tx1"/>
                </a:solidFill>
                <a:effectLst/>
                <a:latin typeface="Arial" charset="0"/>
                <a:ea typeface="+mn-ea"/>
                <a:cs typeface="+mn-cs"/>
              </a:rPr>
              <a:t>For more information on the Department for Education’s post-16 requirements </a:t>
            </a:r>
            <a:r>
              <a:rPr lang="en-GB" sz="1200" b="0" kern="1200" baseline="0" dirty="0">
                <a:solidFill>
                  <a:schemeClr val="tx1"/>
                </a:solidFill>
                <a:effectLst/>
                <a:latin typeface="Arial" charset="0"/>
                <a:ea typeface="+mn-ea"/>
                <a:cs typeface="+mn-cs"/>
              </a:rPr>
              <a:t>for GCSE English and maths, please go to </a:t>
            </a:r>
            <a:r>
              <a:rPr lang="en-GB" sz="1200" b="1" kern="1200" baseline="0" dirty="0">
                <a:solidFill>
                  <a:schemeClr val="tx1"/>
                </a:solidFill>
                <a:effectLst/>
                <a:latin typeface="Arial" charset="0"/>
                <a:ea typeface="+mn-ea"/>
                <a:cs typeface="+mn-cs"/>
              </a:rPr>
              <a:t>the notes on </a:t>
            </a:r>
            <a:r>
              <a:rPr lang="en-GB" sz="1200" b="0" kern="1200" baseline="0" dirty="0">
                <a:solidFill>
                  <a:schemeClr val="tx1"/>
                </a:solidFill>
                <a:effectLst/>
                <a:latin typeface="Arial" charset="0"/>
                <a:ea typeface="+mn-ea"/>
                <a:cs typeface="+mn-cs"/>
              </a:rPr>
              <a:t>slide 22.  </a:t>
            </a:r>
            <a:endParaRPr lang="en-GB" dirty="0">
              <a:solidFill>
                <a:schemeClr val="tx1"/>
              </a:solidFill>
            </a:endParaRPr>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20</a:t>
            </a:fld>
            <a:endParaRPr lang="en-GB" altLang="en-US" dirty="0"/>
          </a:p>
        </p:txBody>
      </p:sp>
    </p:spTree>
    <p:extLst>
      <p:ext uri="{BB962C8B-B14F-4D97-AF65-F5344CB8AC3E}">
        <p14:creationId xmlns:p14="http://schemas.microsoft.com/office/powerpoint/2010/main" val="1821949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[There are no accompanying notes to this slide.]</a:t>
            </a:r>
          </a:p>
          <a:p>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21</a:t>
            </a:fld>
            <a:endParaRPr lang="en-GB" altLang="en-US" dirty="0"/>
          </a:p>
        </p:txBody>
      </p:sp>
    </p:spTree>
    <p:extLst>
      <p:ext uri="{BB962C8B-B14F-4D97-AF65-F5344CB8AC3E}">
        <p14:creationId xmlns:p14="http://schemas.microsoft.com/office/powerpoint/2010/main" val="278672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Students who do not hold a grade 4 or above in English and maths must continue to study these subjects as part of their post-16 education. This requirement does not apply to other subjects.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dirty="0">
                <a:solidFill>
                  <a:schemeClr val="tx1"/>
                </a:solidFill>
              </a:rPr>
              <a:t>Guidance</a:t>
            </a:r>
            <a:r>
              <a:rPr lang="en-GB" baseline="0" dirty="0">
                <a:solidFill>
                  <a:schemeClr val="tx1"/>
                </a:solidFill>
              </a:rPr>
              <a:t> can be found here</a:t>
            </a:r>
            <a:r>
              <a:rPr lang="en-GB" b="0" baseline="0" dirty="0">
                <a:solidFill>
                  <a:schemeClr val="tx1"/>
                </a:solidFill>
              </a:rPr>
              <a:t>:</a:t>
            </a:r>
            <a:r>
              <a:rPr lang="en-GB" baseline="0" dirty="0">
                <a:solidFill>
                  <a:schemeClr val="tx1"/>
                </a:solidFill>
              </a:rPr>
              <a:t> </a:t>
            </a:r>
            <a:r>
              <a:rPr lang="en-GB" b="1" dirty="0">
                <a:solidFill>
                  <a:schemeClr val="tx1"/>
                </a:solidFill>
              </a:rPr>
              <a:t>https://www.gov.uk/guidance/16-to-19-funding-maths-and-english-condition-of-funding</a:t>
            </a:r>
            <a:r>
              <a:rPr lang="en-GB" b="0" dirty="0">
                <a:solidFill>
                  <a:schemeClr val="tx1"/>
                </a:solidFill>
              </a:rPr>
              <a:t>.</a:t>
            </a:r>
            <a:r>
              <a:rPr lang="en-GB" b="1" dirty="0">
                <a:solidFill>
                  <a:schemeClr val="tx1"/>
                </a:solidFill>
              </a:rPr>
              <a:t> </a:t>
            </a:r>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22</a:t>
            </a:fld>
            <a:endParaRPr lang="en-GB" altLang="en-US" dirty="0"/>
          </a:p>
        </p:txBody>
      </p:sp>
    </p:spTree>
    <p:extLst>
      <p:ext uri="{BB962C8B-B14F-4D97-AF65-F5344CB8AC3E}">
        <p14:creationId xmlns:p14="http://schemas.microsoft.com/office/powerpoint/2010/main" val="855827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4803" y="4943759"/>
            <a:ext cx="6175775" cy="4916179"/>
          </a:xfrm>
        </p:spPr>
        <p:txBody>
          <a:bodyPr/>
          <a:lstStyle/>
          <a:p>
            <a:pPr lvl="0" hangingPunct="0"/>
            <a:r>
              <a:rPr lang="en-GB" b="0" i="0" strike="noStrike" baseline="0" dirty="0">
                <a:solidFill>
                  <a:schemeClr val="tx1"/>
                </a:solidFill>
              </a:rPr>
              <a:t>The </a:t>
            </a:r>
            <a:r>
              <a:rPr lang="en-GB" b="0" i="0" strike="noStrike" dirty="0">
                <a:solidFill>
                  <a:schemeClr val="tx1"/>
                </a:solidFill>
              </a:rPr>
              <a:t>Government</a:t>
            </a:r>
            <a:r>
              <a:rPr lang="en-GB" b="0" i="0" dirty="0">
                <a:solidFill>
                  <a:schemeClr val="tx1"/>
                </a:solidFill>
              </a:rPr>
              <a:t> has </a:t>
            </a:r>
            <a:r>
              <a:rPr lang="en-GB" dirty="0">
                <a:solidFill>
                  <a:schemeClr val="tx1"/>
                </a:solidFill>
              </a:rPr>
              <a:t>reformed the way that school performance is measured to place more focus on the progress that </a:t>
            </a:r>
            <a:r>
              <a:rPr lang="en-GB" b="0" dirty="0">
                <a:solidFill>
                  <a:schemeClr val="tx1"/>
                </a:solidFill>
              </a:rPr>
              <a:t>students </a:t>
            </a:r>
            <a:r>
              <a:rPr lang="en-GB" dirty="0">
                <a:solidFill>
                  <a:schemeClr val="tx1"/>
                </a:solidFill>
              </a:rPr>
              <a:t>make. </a:t>
            </a:r>
          </a:p>
          <a:p>
            <a:pPr lvl="0" hangingPunct="0"/>
            <a:endParaRPr lang="en-GB" dirty="0">
              <a:solidFill>
                <a:schemeClr val="tx1"/>
              </a:solidFill>
            </a:endParaRPr>
          </a:p>
          <a:p>
            <a:pPr lvl="0" hangingPunct="0"/>
            <a:r>
              <a:rPr lang="en-GB" b="1" u="sng" dirty="0">
                <a:solidFill>
                  <a:schemeClr val="tx1"/>
                </a:solidFill>
              </a:rPr>
              <a:t>Secondary school/GCSE performance</a:t>
            </a:r>
            <a:endParaRPr lang="en-GB" dirty="0">
              <a:solidFill>
                <a:schemeClr val="tx1"/>
              </a:solidFill>
            </a:endParaRPr>
          </a:p>
          <a:p>
            <a:pPr lvl="0" hangingPunct="0"/>
            <a:r>
              <a:rPr lang="en-GB" dirty="0">
                <a:solidFill>
                  <a:schemeClr val="tx1"/>
                </a:solidFill>
              </a:rPr>
              <a:t>In 2016, the Government introduced</a:t>
            </a:r>
            <a:r>
              <a:rPr lang="en-GB" baseline="0" dirty="0">
                <a:solidFill>
                  <a:schemeClr val="tx1"/>
                </a:solidFill>
              </a:rPr>
              <a:t> a </a:t>
            </a:r>
            <a:r>
              <a:rPr lang="en-GB" dirty="0">
                <a:solidFill>
                  <a:schemeClr val="tx1"/>
                </a:solidFill>
              </a:rPr>
              <a:t>new measure called Progress 8. In the past the main measure of school performance was the percentage of </a:t>
            </a:r>
            <a:r>
              <a:rPr lang="en-GB" b="0" dirty="0">
                <a:solidFill>
                  <a:schemeClr val="tx1"/>
                </a:solidFill>
              </a:rPr>
              <a:t>pupils </a:t>
            </a:r>
            <a:r>
              <a:rPr lang="en-GB" dirty="0">
                <a:solidFill>
                  <a:schemeClr val="tx1"/>
                </a:solidFill>
              </a:rPr>
              <a:t>who got 5 or more A*-C grades at GCSE (including English and maths) – which may have encouraged too much focus on pupils</a:t>
            </a:r>
            <a:r>
              <a:rPr lang="en-GB" baseline="0" dirty="0">
                <a:solidFill>
                  <a:schemeClr val="tx1"/>
                </a:solidFill>
              </a:rPr>
              <a:t> </a:t>
            </a:r>
            <a:r>
              <a:rPr lang="en-GB" dirty="0">
                <a:solidFill>
                  <a:schemeClr val="tx1"/>
                </a:solidFill>
              </a:rPr>
              <a:t>just on the borderline of getting a C grade, at the expense of other pupil</a:t>
            </a:r>
            <a:r>
              <a:rPr lang="en-GB" b="0" strike="noStrike" baseline="0" dirty="0">
                <a:solidFill>
                  <a:schemeClr val="tx1"/>
                </a:solidFill>
              </a:rPr>
              <a:t>s</a:t>
            </a:r>
            <a:r>
              <a:rPr lang="en-GB" b="0" dirty="0">
                <a:solidFill>
                  <a:schemeClr val="tx1"/>
                </a:solidFill>
              </a:rPr>
              <a:t>.</a:t>
            </a:r>
          </a:p>
          <a:p>
            <a:pPr lvl="0" hangingPunct="0"/>
            <a:endParaRPr lang="en-GB" b="1" dirty="0">
              <a:solidFill>
                <a:schemeClr val="tx1"/>
              </a:solidFill>
            </a:endParaRPr>
          </a:p>
          <a:p>
            <a:pPr defTabSz="904342">
              <a:defRPr/>
            </a:pPr>
            <a:r>
              <a:rPr lang="en-GB" dirty="0">
                <a:solidFill>
                  <a:schemeClr val="tx1"/>
                </a:solidFill>
              </a:rPr>
              <a:t>Progress 8 measures how well schools have helped </a:t>
            </a:r>
            <a:r>
              <a:rPr lang="en-GB" b="0" dirty="0">
                <a:solidFill>
                  <a:schemeClr val="tx1"/>
                </a:solidFill>
              </a:rPr>
              <a:t>pupils</a:t>
            </a:r>
            <a:r>
              <a:rPr lang="en-GB" b="0" baseline="0" dirty="0">
                <a:solidFill>
                  <a:schemeClr val="tx1"/>
                </a:solidFill>
              </a:rPr>
              <a:t> </a:t>
            </a:r>
            <a:r>
              <a:rPr lang="en-GB" dirty="0">
                <a:solidFill>
                  <a:schemeClr val="tx1"/>
                </a:solidFill>
              </a:rPr>
              <a:t>of all abilities to perform across 8 qualifications (as outlined on the slide)</a:t>
            </a:r>
            <a:r>
              <a:rPr lang="en-GB" baseline="0" dirty="0">
                <a:solidFill>
                  <a:schemeClr val="tx1"/>
                </a:solidFill>
              </a:rPr>
              <a:t> </a:t>
            </a:r>
            <a:r>
              <a:rPr lang="en-GB" i="0" baseline="0" dirty="0">
                <a:solidFill>
                  <a:schemeClr val="tx1"/>
                </a:solidFill>
              </a:rPr>
              <a:t>in comparison to the other pupils nationally with similar starting points.</a:t>
            </a:r>
            <a:endParaRPr lang="en-GB" i="0" dirty="0">
              <a:solidFill>
                <a:schemeClr val="tx1"/>
              </a:solidFill>
            </a:endParaRPr>
          </a:p>
          <a:p>
            <a:pPr lvl="0" hangingPunct="0"/>
            <a:endParaRPr lang="en-GB" dirty="0">
              <a:solidFill>
                <a:schemeClr val="tx1"/>
              </a:solidFill>
            </a:endParaRPr>
          </a:p>
          <a:p>
            <a:pPr lvl="0" hangingPunct="0"/>
            <a:r>
              <a:rPr lang="en-GB" b="0" dirty="0">
                <a:solidFill>
                  <a:schemeClr val="tx1"/>
                </a:solidFill>
              </a:rPr>
              <a:t>A positive Progress 8 score means pupils</a:t>
            </a:r>
            <a:r>
              <a:rPr lang="en-GB" b="0" baseline="0" dirty="0">
                <a:solidFill>
                  <a:schemeClr val="tx1"/>
                </a:solidFill>
              </a:rPr>
              <a:t> </a:t>
            </a:r>
            <a:r>
              <a:rPr lang="en-GB" b="0" dirty="0">
                <a:solidFill>
                  <a:schemeClr val="tx1"/>
                </a:solidFill>
              </a:rPr>
              <a:t>at a school are, on average, making more progress than other pupils nationally with similar starting</a:t>
            </a:r>
            <a:r>
              <a:rPr lang="en-GB" b="0" baseline="0" dirty="0">
                <a:solidFill>
                  <a:schemeClr val="tx1"/>
                </a:solidFill>
              </a:rPr>
              <a:t> </a:t>
            </a:r>
            <a:r>
              <a:rPr lang="en-GB" b="0" dirty="0">
                <a:solidFill>
                  <a:schemeClr val="tx1"/>
                </a:solidFill>
              </a:rPr>
              <a:t>points.  A negative Progress 8 score means </a:t>
            </a:r>
            <a:r>
              <a:rPr lang="en-GB" b="0" strike="noStrike" dirty="0">
                <a:solidFill>
                  <a:schemeClr val="tx1"/>
                </a:solidFill>
              </a:rPr>
              <a:t>pupils </a:t>
            </a:r>
            <a:r>
              <a:rPr lang="en-GB" b="0" dirty="0">
                <a:solidFill>
                  <a:schemeClr val="tx1"/>
                </a:solidFill>
              </a:rPr>
              <a:t>at a school are, on average, not making as much progress as other pupils nationally with similar starting points.  A negative Progress 8 score does not mean that pupils</a:t>
            </a:r>
            <a:r>
              <a:rPr lang="en-GB" b="0" baseline="0" dirty="0">
                <a:solidFill>
                  <a:schemeClr val="tx1"/>
                </a:solidFill>
              </a:rPr>
              <a:t> </a:t>
            </a:r>
            <a:r>
              <a:rPr lang="en-GB" b="0" dirty="0">
                <a:solidFill>
                  <a:schemeClr val="tx1"/>
                </a:solidFill>
              </a:rPr>
              <a:t>did not make any progress:</a:t>
            </a:r>
            <a:r>
              <a:rPr lang="en-GB" b="0" baseline="0" dirty="0">
                <a:solidFill>
                  <a:schemeClr val="tx1"/>
                </a:solidFill>
              </a:rPr>
              <a:t> </a:t>
            </a:r>
            <a:r>
              <a:rPr lang="en-GB" b="0" dirty="0">
                <a:solidFill>
                  <a:schemeClr val="tx1"/>
                </a:solidFill>
              </a:rPr>
              <a:t>rather, it means they made less progress than other pupils with similar starting points. </a:t>
            </a:r>
          </a:p>
          <a:p>
            <a:pPr lvl="0" hangingPunct="0"/>
            <a:endParaRPr lang="en-GB" dirty="0">
              <a:solidFill>
                <a:schemeClr val="tx1"/>
              </a:solidFill>
            </a:endParaRPr>
          </a:p>
          <a:p>
            <a:pPr lvl="0" hangingPunct="0"/>
            <a:r>
              <a:rPr lang="en-GB" b="0" dirty="0">
                <a:solidFill>
                  <a:schemeClr val="tx1"/>
                </a:solidFill>
              </a:rPr>
              <a:t>School scores should be interpreted</a:t>
            </a:r>
            <a:r>
              <a:rPr lang="en-GB" b="0" baseline="0" dirty="0">
                <a:solidFill>
                  <a:schemeClr val="tx1"/>
                </a:solidFill>
              </a:rPr>
              <a:t> alongside their associated confidence intervals. If the lower bound of the school’s confidence interval is greater than zero, it can be interpreted as meaning that the school’s pupils have achieved greater than average progress compared to pupils  nationally, and vice versa </a:t>
            </a:r>
            <a:r>
              <a:rPr lang="en-GB" baseline="0" dirty="0">
                <a:solidFill>
                  <a:schemeClr val="tx1"/>
                </a:solidFill>
              </a:rPr>
              <a:t>if the upper bound is negative. Please see </a:t>
            </a:r>
            <a:r>
              <a:rPr lang="en-GB" b="1" dirty="0">
                <a:solidFill>
                  <a:schemeClr val="tx1"/>
                </a:solidFill>
              </a:rPr>
              <a:t>https://assets.publishing.service.gov.uk/government/uploads/system/uploads/attachment_data/file/696998/Secondary_accountability-measures.pdf</a:t>
            </a:r>
            <a:r>
              <a:rPr lang="en-GB" b="0" dirty="0">
                <a:solidFill>
                  <a:schemeClr val="tx1"/>
                </a:solidFill>
              </a:rPr>
              <a:t>.</a:t>
            </a:r>
            <a:endParaRPr lang="en-GB" b="1" dirty="0">
              <a:solidFill>
                <a:schemeClr val="tx1"/>
              </a:solidFill>
            </a:endParaRPr>
          </a:p>
          <a:p>
            <a:pPr lvl="0" hangingPunct="0"/>
            <a:endParaRPr lang="en-GB" b="0" u="none" kern="1200" dirty="0">
              <a:solidFill>
                <a:schemeClr val="tx1"/>
              </a:solidFill>
              <a:effectLst/>
            </a:endParaRPr>
          </a:p>
          <a:p>
            <a:pPr marL="0" marR="0" lvl="0" indent="0" algn="l" defTabSz="902895" rtl="0" eaLnBrk="0" fontAlgn="base" latinLnBrk="0" hangingPunct="0">
              <a:lnSpc>
                <a:spcPct val="100000"/>
              </a:lnSpc>
              <a:spcBef>
                <a:spcPts val="592"/>
              </a:spcBef>
              <a:spcAft>
                <a:spcPts val="592"/>
              </a:spcAft>
              <a:buClrTx/>
              <a:buSzTx/>
              <a:buFontTx/>
              <a:buNone/>
              <a:tabLst/>
              <a:defRPr/>
            </a:pPr>
            <a:r>
              <a:rPr lang="en-GB" dirty="0">
                <a:solidFill>
                  <a:schemeClr val="tx1"/>
                </a:solidFill>
              </a:rPr>
              <a:t>In the </a:t>
            </a:r>
            <a:r>
              <a:rPr lang="en-GB" b="0" i="0" dirty="0">
                <a:solidFill>
                  <a:schemeClr val="tx1"/>
                </a:solidFill>
              </a:rPr>
              <a:t>Government response to the EBacc consultation in July</a:t>
            </a:r>
            <a:r>
              <a:rPr lang="en-GB" b="0" i="0" baseline="0" dirty="0">
                <a:solidFill>
                  <a:schemeClr val="tx1"/>
                </a:solidFill>
              </a:rPr>
              <a:t> 2017</a:t>
            </a:r>
            <a:r>
              <a:rPr lang="en-GB" b="0" i="0" dirty="0">
                <a:solidFill>
                  <a:schemeClr val="tx1"/>
                </a:solidFill>
              </a:rPr>
              <a:t>, it was explained that, from 2018, an EBacc average point score (APS) that measures</a:t>
            </a:r>
            <a:r>
              <a:rPr lang="en-GB" b="1" i="0" dirty="0">
                <a:solidFill>
                  <a:schemeClr val="tx1"/>
                </a:solidFill>
              </a:rPr>
              <a:t> </a:t>
            </a:r>
            <a:r>
              <a:rPr lang="en-GB" b="0" i="0" dirty="0">
                <a:solidFill>
                  <a:schemeClr val="tx1"/>
                </a:solidFill>
              </a:rPr>
              <a:t>student point scores across the EBacc subjects would</a:t>
            </a:r>
            <a:r>
              <a:rPr lang="en-GB" b="0" i="0" baseline="0" dirty="0">
                <a:solidFill>
                  <a:schemeClr val="tx1"/>
                </a:solidFill>
              </a:rPr>
              <a:t> </a:t>
            </a:r>
            <a:r>
              <a:rPr lang="en-GB" b="0" i="0" dirty="0">
                <a:solidFill>
                  <a:schemeClr val="tx1"/>
                </a:solidFill>
              </a:rPr>
              <a:t>replace the existing headline EBacc attainment measure in secondary school performance tables from 2018.</a:t>
            </a:r>
            <a:endParaRPr lang="en-GB" b="0" i="0" baseline="0" dirty="0">
              <a:solidFill>
                <a:schemeClr val="tx1"/>
              </a:solidFill>
            </a:endParaRPr>
          </a:p>
          <a:p>
            <a:pPr marL="0" marR="0" lvl="0" indent="0" algn="l" defTabSz="902895" rtl="0" eaLnBrk="0" fontAlgn="base" latinLnBrk="0" hangingPunct="0">
              <a:lnSpc>
                <a:spcPct val="100000"/>
              </a:lnSpc>
              <a:spcBef>
                <a:spcPts val="592"/>
              </a:spcBef>
              <a:spcAft>
                <a:spcPts val="592"/>
              </a:spcAft>
              <a:buClrTx/>
              <a:buSzTx/>
              <a:buFontTx/>
              <a:buNone/>
              <a:tabLst/>
              <a:defRPr/>
            </a:pPr>
            <a:endParaRPr lang="en-GB" i="1" dirty="0">
              <a:solidFill>
                <a:schemeClr val="tx1"/>
              </a:solidFill>
            </a:endParaRPr>
          </a:p>
          <a:p>
            <a:pPr defTabSz="902895">
              <a:spcBef>
                <a:spcPts val="592"/>
              </a:spcBef>
              <a:spcAft>
                <a:spcPts val="592"/>
              </a:spcAft>
              <a:defRPr/>
            </a:pPr>
            <a:r>
              <a:rPr lang="en-GB" dirty="0">
                <a:solidFill>
                  <a:schemeClr val="tx1"/>
                </a:solidFill>
              </a:rPr>
              <a:t>A short video explaining what Progress 8 means for parents can be viewed from the bottom of this page: </a:t>
            </a:r>
            <a:r>
              <a:rPr lang="en-GB" b="1" dirty="0">
                <a:solidFill>
                  <a:schemeClr val="tx1"/>
                </a:solidFill>
              </a:rPr>
              <a:t>https://www.gov.uk/government/publications/progress-8-school-performance-measure</a:t>
            </a:r>
            <a:r>
              <a:rPr lang="en-GB" b="0" dirty="0">
                <a:solidFill>
                  <a:schemeClr val="tx1"/>
                </a:solidFill>
              </a:rPr>
              <a:t>.</a:t>
            </a:r>
            <a:r>
              <a:rPr lang="en-GB" b="1" dirty="0">
                <a:solidFill>
                  <a:schemeClr val="tx1"/>
                </a:solidFill>
              </a:rPr>
              <a:t> </a:t>
            </a:r>
          </a:p>
          <a:p>
            <a:pPr defTabSz="902895">
              <a:spcBef>
                <a:spcPts val="592"/>
              </a:spcBef>
              <a:spcAft>
                <a:spcPts val="592"/>
              </a:spcAft>
              <a:defRPr/>
            </a:pPr>
            <a:endParaRPr lang="en-GB" dirty="0">
              <a:solidFill>
                <a:schemeClr val="tx1"/>
              </a:solidFill>
            </a:endParaRPr>
          </a:p>
          <a:p>
            <a:pPr defTabSz="902895">
              <a:spcBef>
                <a:spcPts val="592"/>
              </a:spcBef>
              <a:spcAft>
                <a:spcPts val="592"/>
              </a:spcAft>
              <a:defRPr/>
            </a:pPr>
            <a:endParaRPr lang="en-GB"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CD30C55-053B-4B45-A537-EB90960D3A22}"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683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4803" y="4943759"/>
            <a:ext cx="6175775" cy="4916179"/>
          </a:xfrm>
        </p:spPr>
        <p:txBody>
          <a:bodyPr/>
          <a:lstStyle/>
          <a:p>
            <a:pPr lvl="0" hangingPunct="0"/>
            <a:r>
              <a:rPr lang="en-GB" b="1" u="sng" dirty="0">
                <a:solidFill>
                  <a:schemeClr val="tx1"/>
                </a:solidFill>
              </a:rPr>
              <a:t>The English Baccalaureate (EBacc)</a:t>
            </a:r>
          </a:p>
          <a:p>
            <a:pPr lvl="0" hangingPunct="0"/>
            <a:endParaRPr lang="en-GB" dirty="0">
              <a:solidFill>
                <a:schemeClr val="tx1"/>
              </a:solidFill>
            </a:endParaRPr>
          </a:p>
          <a:p>
            <a:pPr lvl="0" hangingPunct="0"/>
            <a:r>
              <a:rPr lang="en-GB" dirty="0">
                <a:solidFill>
                  <a:schemeClr val="tx1"/>
                </a:solidFill>
              </a:rPr>
              <a:t>The EBacc subjects of English, maths, science, history or geography and a language represent a strong academic core. </a:t>
            </a:r>
          </a:p>
          <a:p>
            <a:pPr lvl="0" hangingPunct="0"/>
            <a:endParaRPr lang="en-GB" dirty="0">
              <a:solidFill>
                <a:schemeClr val="tx1"/>
              </a:solidFill>
            </a:endParaRPr>
          </a:p>
          <a:p>
            <a:pPr lvl="0" hangingPunct="0"/>
            <a:r>
              <a:rPr lang="en-GB" dirty="0">
                <a:solidFill>
                  <a:schemeClr val="tx1"/>
                </a:solidFill>
              </a:rPr>
              <a:t>Too </a:t>
            </a:r>
            <a:r>
              <a:rPr lang="en-GB" b="0" dirty="0">
                <a:solidFill>
                  <a:schemeClr val="tx1"/>
                </a:solidFill>
              </a:rPr>
              <a:t>many pupils – especially those in disadvantaged areas – do not benefit from a broad education in these core academic subjects. Only 25% of disadvantaged pupils were entered for the EBacc in 2016 compared with 45% of non-disadvantaged pupils.</a:t>
            </a:r>
            <a:r>
              <a:rPr lang="en-GB" b="0" baseline="0" dirty="0">
                <a:solidFill>
                  <a:schemeClr val="tx1"/>
                </a:solidFill>
              </a:rPr>
              <a:t> </a:t>
            </a:r>
            <a:r>
              <a:rPr lang="en-GB" b="0" dirty="0">
                <a:solidFill>
                  <a:schemeClr val="tx1"/>
                </a:solidFill>
              </a:rPr>
              <a:t>The Government published </a:t>
            </a:r>
            <a:r>
              <a:rPr lang="en-GB" b="0" strike="noStrike" dirty="0">
                <a:solidFill>
                  <a:schemeClr val="tx1"/>
                </a:solidFill>
              </a:rPr>
              <a:t>its</a:t>
            </a:r>
            <a:r>
              <a:rPr lang="en-GB" b="0" strike="noStrike" baseline="0" dirty="0">
                <a:solidFill>
                  <a:schemeClr val="tx1"/>
                </a:solidFill>
              </a:rPr>
              <a:t> </a:t>
            </a:r>
            <a:r>
              <a:rPr lang="en-GB" b="0" dirty="0">
                <a:solidFill>
                  <a:schemeClr val="tx1"/>
                </a:solidFill>
              </a:rPr>
              <a:t>response to the consultation on EBacc implementation in July</a:t>
            </a:r>
            <a:r>
              <a:rPr lang="en-GB" b="0" baseline="0" dirty="0">
                <a:solidFill>
                  <a:schemeClr val="tx1"/>
                </a:solidFill>
              </a:rPr>
              <a:t> 2017, which sets out its ambition that 75% of year 10 pupils in state-funded mainstream schools will start to study GCSEs in the EBacc combination of subjects by September 2022 as an important stepping stone to reaching 90% of year 10 pupils studying GCSEs in the EBacc subjects by 2025. </a:t>
            </a:r>
          </a:p>
          <a:p>
            <a:pPr lvl="0" hangingPunct="0"/>
            <a:r>
              <a:rPr lang="en-GB" b="0" dirty="0">
                <a:solidFill>
                  <a:schemeClr val="tx1"/>
                </a:solidFill>
              </a:rPr>
              <a:t> </a:t>
            </a:r>
          </a:p>
          <a:p>
            <a:pPr lvl="0" hangingPunct="0"/>
            <a:r>
              <a:rPr lang="en-GB" b="0" baseline="0" dirty="0">
                <a:solidFill>
                  <a:schemeClr val="tx1"/>
                </a:solidFill>
              </a:rPr>
              <a:t>From 2018 the EBacc performance measures are:</a:t>
            </a:r>
          </a:p>
          <a:p>
            <a:pPr lvl="0" hangingPunct="0"/>
            <a:r>
              <a:rPr lang="en-GB" b="0" baseline="0" dirty="0">
                <a:solidFill>
                  <a:schemeClr val="tx1"/>
                </a:solidFill>
              </a:rPr>
              <a:t>EBacc entry - the proportion of pupils entered for the EBacc subjects</a:t>
            </a:r>
          </a:p>
          <a:p>
            <a:pPr lvl="0" hangingPunct="0"/>
            <a:r>
              <a:rPr lang="en-GB" b="0" baseline="0" dirty="0">
                <a:solidFill>
                  <a:schemeClr val="tx1"/>
                </a:solidFill>
              </a:rPr>
              <a:t>EBacc attainment – f</a:t>
            </a:r>
            <a:r>
              <a:rPr lang="en-GB" b="0" dirty="0">
                <a:solidFill>
                  <a:schemeClr val="tx1"/>
                </a:solidFill>
              </a:rPr>
              <a:t>rom 2018 this moved from being a threshold measure to an average point score measure. </a:t>
            </a:r>
            <a:endParaRPr lang="en-GB" b="0" baseline="0" dirty="0">
              <a:solidFill>
                <a:schemeClr val="tx1"/>
              </a:solidFill>
            </a:endParaRPr>
          </a:p>
          <a:p>
            <a:pPr lvl="0" hangingPunct="0"/>
            <a:endParaRPr lang="en-GB" b="0" baseline="0" dirty="0">
              <a:solidFill>
                <a:schemeClr val="tx1"/>
              </a:solidFill>
            </a:endParaRPr>
          </a:p>
          <a:p>
            <a:pPr lvl="0" hangingPunct="0"/>
            <a:r>
              <a:rPr lang="en-GB" sz="1200" b="0" i="0" u="none" strike="noStrike" kern="1200" baseline="0" dirty="0">
                <a:solidFill>
                  <a:schemeClr val="tx1"/>
                </a:solidFill>
                <a:latin typeface="Arial" charset="0"/>
                <a:ea typeface="+mn-ea"/>
                <a:cs typeface="+mn-cs"/>
              </a:rPr>
              <a:t>EBacc average point score measures pupils’ point scores across the EBacc subjects. This ensures that the attainment of all pupils is recognised, not just those at particular grade boundaries, encouraging schools to enter pupils of all abilities, and support them to achieve their full potential. </a:t>
            </a:r>
          </a:p>
          <a:p>
            <a:pPr lvl="0" hangingPunct="0"/>
            <a:endParaRPr lang="en-GB" sz="1200" b="0" i="0" u="none" strike="noStrike" kern="1200" baseline="0" dirty="0">
              <a:solidFill>
                <a:schemeClr val="tx1"/>
              </a:solidFill>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solidFill>
                  <a:schemeClr val="tx1"/>
                </a:solidFill>
              </a:rPr>
              <a:t>Further details of how EBacc APS is</a:t>
            </a:r>
            <a:r>
              <a:rPr lang="en-GB" baseline="0" dirty="0">
                <a:solidFill>
                  <a:schemeClr val="tx1"/>
                </a:solidFill>
              </a:rPr>
              <a:t> </a:t>
            </a:r>
            <a:r>
              <a:rPr lang="en-GB" dirty="0">
                <a:solidFill>
                  <a:schemeClr val="tx1"/>
                </a:solidFill>
              </a:rPr>
              <a:t>calculated can be found</a:t>
            </a:r>
            <a:r>
              <a:rPr lang="en-GB" baseline="0" dirty="0">
                <a:solidFill>
                  <a:schemeClr val="tx1"/>
                </a:solidFill>
              </a:rPr>
              <a:t> in the secondary accountability guidance: </a:t>
            </a:r>
            <a:r>
              <a:rPr lang="en-GB" b="1" baseline="0" dirty="0">
                <a:solidFill>
                  <a:schemeClr val="tx1"/>
                </a:solidFill>
              </a:rPr>
              <a:t>https://www.gov.uk/government/publications/progress-8-school-performance-measure</a:t>
            </a:r>
            <a:r>
              <a:rPr lang="en-GB" b="0" baseline="0" dirty="0">
                <a:solidFill>
                  <a:schemeClr val="tx1"/>
                </a:solidFill>
              </a:rPr>
              <a:t>.</a:t>
            </a:r>
            <a:endParaRPr lang="en-GB" b="1"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CD30C55-053B-4B45-A537-EB90960D3A22}"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50674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4803" y="4943759"/>
            <a:ext cx="6175775" cy="4916179"/>
          </a:xfrm>
        </p:spPr>
        <p:txBody>
          <a:bodyPr/>
          <a:lstStyle/>
          <a:p>
            <a:pPr lvl="0" hangingPunct="0"/>
            <a:r>
              <a:rPr lang="en-GB" b="1" u="sng" dirty="0">
                <a:solidFill>
                  <a:schemeClr val="tx1"/>
                </a:solidFill>
              </a:rPr>
              <a:t>Post-16 school/college performance</a:t>
            </a:r>
          </a:p>
          <a:p>
            <a:pPr lvl="0" hangingPunct="0"/>
            <a:endParaRPr lang="en-GB" dirty="0">
              <a:solidFill>
                <a:schemeClr val="tx1"/>
              </a:solidFill>
            </a:endParaRPr>
          </a:p>
          <a:p>
            <a:pPr lvl="0" hangingPunct="0"/>
            <a:r>
              <a:rPr lang="en-GB" dirty="0">
                <a:solidFill>
                  <a:schemeClr val="tx1"/>
                </a:solidFill>
              </a:rPr>
              <a:t>In 2016 the Government </a:t>
            </a:r>
            <a:r>
              <a:rPr lang="en-GB" i="0" dirty="0">
                <a:solidFill>
                  <a:schemeClr val="tx1"/>
                </a:solidFill>
              </a:rPr>
              <a:t>introduced</a:t>
            </a:r>
            <a:r>
              <a:rPr lang="en-GB" i="1" dirty="0">
                <a:solidFill>
                  <a:schemeClr val="tx1"/>
                </a:solidFill>
              </a:rPr>
              <a:t> </a:t>
            </a:r>
            <a:r>
              <a:rPr lang="en-GB" dirty="0">
                <a:solidFill>
                  <a:schemeClr val="tx1"/>
                </a:solidFill>
              </a:rPr>
              <a:t>new headline performance measures and more rigorous minimum standards. </a:t>
            </a:r>
          </a:p>
          <a:p>
            <a:pPr lvl="0" hangingPunct="0"/>
            <a:r>
              <a:rPr lang="en-GB" dirty="0">
                <a:solidFill>
                  <a:schemeClr val="tx1"/>
                </a:solidFill>
              </a:rPr>
              <a:t>These reforms place more emphasis on the progress of students, which is fairer to institutions and focuses providers on the needs of all students. </a:t>
            </a:r>
            <a:r>
              <a:rPr lang="en-GB" b="0" i="0" dirty="0">
                <a:solidFill>
                  <a:schemeClr val="tx1"/>
                </a:solidFill>
              </a:rPr>
              <a:t>The new approach </a:t>
            </a:r>
            <a:r>
              <a:rPr lang="en-GB" dirty="0">
                <a:solidFill>
                  <a:schemeClr val="tx1"/>
                </a:solidFill>
              </a:rPr>
              <a:t>will encourage schools and colleges to focus on achieving the best outcomes for all students, irrespective of their starting points.</a:t>
            </a:r>
          </a:p>
          <a:p>
            <a:pPr lvl="0" hangingPunct="0"/>
            <a:r>
              <a:rPr lang="en-GB" dirty="0">
                <a:solidFill>
                  <a:schemeClr val="tx1"/>
                </a:solidFill>
              </a:rPr>
              <a:t>There are five headline measures: progress; attainment; progress in English and maths GCSE; retention; and destinations, which will give a wider view of performance than attainment alone.</a:t>
            </a:r>
          </a:p>
          <a:p>
            <a:pPr lvl="0" hangingPunct="0"/>
            <a:r>
              <a:rPr lang="en-GB" dirty="0">
                <a:solidFill>
                  <a:schemeClr val="tx1"/>
                </a:solidFill>
              </a:rPr>
              <a:t>The new measures also allow parents and students to compare schools and colleges on the same basis. </a:t>
            </a:r>
          </a:p>
          <a:p>
            <a:pPr lvl="0" hangingPunct="0"/>
            <a:endParaRPr lang="en-GB" dirty="0">
              <a:solidFill>
                <a:schemeClr val="tx1"/>
              </a:solidFill>
            </a:endParaRPr>
          </a:p>
          <a:p>
            <a:pPr lvl="0" hangingPunct="0"/>
            <a:r>
              <a:rPr lang="en-GB" b="1" dirty="0">
                <a:solidFill>
                  <a:schemeClr val="tx1"/>
                </a:solidFill>
              </a:rPr>
              <a:t>Progress:</a:t>
            </a:r>
            <a:r>
              <a:rPr lang="en-GB" dirty="0">
                <a:solidFill>
                  <a:schemeClr val="tx1"/>
                </a:solidFill>
              </a:rPr>
              <a:t> progress compared to the average of all students nationally for each qualification type (academic, Applied General and Tech Level and Tech</a:t>
            </a:r>
            <a:r>
              <a:rPr lang="en-GB" baseline="0" dirty="0">
                <a:solidFill>
                  <a:schemeClr val="tx1"/>
                </a:solidFill>
              </a:rPr>
              <a:t> Certificates</a:t>
            </a:r>
            <a:r>
              <a:rPr lang="en-GB" dirty="0">
                <a:solidFill>
                  <a:schemeClr val="tx1"/>
                </a:solidFill>
              </a:rPr>
              <a:t>).</a:t>
            </a:r>
          </a:p>
          <a:p>
            <a:pPr lvl="0" hangingPunct="0"/>
            <a:r>
              <a:rPr lang="en-GB" b="1" dirty="0">
                <a:solidFill>
                  <a:schemeClr val="tx1"/>
                </a:solidFill>
              </a:rPr>
              <a:t>Attainment:</a:t>
            </a:r>
            <a:r>
              <a:rPr lang="en-GB" dirty="0">
                <a:solidFill>
                  <a:schemeClr val="tx1"/>
                </a:solidFill>
              </a:rPr>
              <a:t> attainment in each qualification type (academic, Applied General and Tech Level and Tech Certificates).</a:t>
            </a:r>
          </a:p>
          <a:p>
            <a:pPr lvl="0" hangingPunct="0"/>
            <a:r>
              <a:rPr lang="en-GB" b="1" dirty="0">
                <a:solidFill>
                  <a:schemeClr val="tx1"/>
                </a:solidFill>
              </a:rPr>
              <a:t>Retention:</a:t>
            </a:r>
            <a:r>
              <a:rPr lang="en-GB" dirty="0">
                <a:solidFill>
                  <a:schemeClr val="tx1"/>
                </a:solidFill>
              </a:rPr>
              <a:t> the proportion of students retained to the end of their course.</a:t>
            </a:r>
          </a:p>
          <a:p>
            <a:pPr lvl="0" hangingPunct="0"/>
            <a:r>
              <a:rPr lang="en-GB" b="1" dirty="0">
                <a:solidFill>
                  <a:schemeClr val="tx1"/>
                </a:solidFill>
              </a:rPr>
              <a:t>English and maths:</a:t>
            </a:r>
            <a:r>
              <a:rPr lang="en-GB" dirty="0">
                <a:solidFill>
                  <a:schemeClr val="tx1"/>
                </a:solidFill>
              </a:rPr>
              <a:t> progress in these subjects for students who did not get </a:t>
            </a:r>
            <a:r>
              <a:rPr lang="en-GB" baseline="0" dirty="0">
                <a:solidFill>
                  <a:schemeClr val="tx1"/>
                </a:solidFill>
              </a:rPr>
              <a:t>a </a:t>
            </a:r>
            <a:r>
              <a:rPr lang="en-GB" dirty="0">
                <a:solidFill>
                  <a:schemeClr val="tx1"/>
                </a:solidFill>
              </a:rPr>
              <a:t>grade C or above or </a:t>
            </a:r>
            <a:r>
              <a:rPr lang="en-GB" b="0" i="0" dirty="0">
                <a:solidFill>
                  <a:schemeClr val="tx1"/>
                </a:solidFill>
              </a:rPr>
              <a:t>grade 4 or above </a:t>
            </a:r>
            <a:r>
              <a:rPr lang="en-GB" dirty="0">
                <a:solidFill>
                  <a:schemeClr val="tx1"/>
                </a:solidFill>
              </a:rPr>
              <a:t>at GCSE </a:t>
            </a:r>
            <a:r>
              <a:rPr lang="en-GB" b="0" i="0" strike="noStrike" baseline="0" dirty="0">
                <a:solidFill>
                  <a:schemeClr val="tx1"/>
                </a:solidFill>
              </a:rPr>
              <a:t>by the end of key stage 4.</a:t>
            </a:r>
            <a:endParaRPr lang="en-GB" b="1" i="1" dirty="0">
              <a:solidFill>
                <a:schemeClr val="tx1"/>
              </a:solidFill>
            </a:endParaRPr>
          </a:p>
          <a:p>
            <a:pPr lvl="0" hangingPunct="0"/>
            <a:r>
              <a:rPr lang="en-GB" b="1" dirty="0">
                <a:solidFill>
                  <a:schemeClr val="tx1"/>
                </a:solidFill>
              </a:rPr>
              <a:t>Destinations:</a:t>
            </a:r>
            <a:r>
              <a:rPr lang="en-GB" dirty="0">
                <a:solidFill>
                  <a:schemeClr val="tx1"/>
                </a:solidFill>
              </a:rPr>
              <a:t> where students go after taking A levels and other level 3 qualifications.   </a:t>
            </a:r>
          </a:p>
          <a:p>
            <a:pPr lvl="0" hangingPunct="0"/>
            <a:r>
              <a:rPr lang="en-GB" dirty="0">
                <a:solidFill>
                  <a:schemeClr val="tx1"/>
                </a:solidFill>
              </a:rPr>
              <a:t>AS results still count in performance measures, with no change to discounting when students progress to A level. </a:t>
            </a:r>
          </a:p>
          <a:p>
            <a:pPr lvl="0" hangingPunct="0"/>
            <a:r>
              <a:rPr lang="en-GB" dirty="0">
                <a:solidFill>
                  <a:schemeClr val="tx1"/>
                </a:solidFill>
              </a:rPr>
              <a:t>There </a:t>
            </a:r>
            <a:r>
              <a:rPr lang="en-GB" i="0" dirty="0">
                <a:solidFill>
                  <a:schemeClr val="tx1"/>
                </a:solidFill>
              </a:rPr>
              <a:t>is</a:t>
            </a:r>
            <a:r>
              <a:rPr lang="en-GB" i="1" dirty="0">
                <a:solidFill>
                  <a:schemeClr val="tx1"/>
                </a:solidFill>
              </a:rPr>
              <a:t> </a:t>
            </a:r>
            <a:r>
              <a:rPr lang="en-GB" dirty="0">
                <a:solidFill>
                  <a:schemeClr val="tx1"/>
                </a:solidFill>
              </a:rPr>
              <a:t>also a range of additional measures which will provide more detailed information for parents, students and Ofsted.</a:t>
            </a:r>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25</a:t>
            </a:fld>
            <a:endParaRPr lang="en-GB" altLang="en-US" dirty="0"/>
          </a:p>
        </p:txBody>
      </p:sp>
    </p:spTree>
    <p:extLst>
      <p:ext uri="{BB962C8B-B14F-4D97-AF65-F5344CB8AC3E}">
        <p14:creationId xmlns:p14="http://schemas.microsoft.com/office/powerpoint/2010/main" val="1261649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[There are no accompanying notes to this slide.]</a:t>
            </a:r>
          </a:p>
          <a:p>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26</a:t>
            </a:fld>
            <a:endParaRPr lang="en-GB" altLang="en-US" dirty="0"/>
          </a:p>
        </p:txBody>
      </p:sp>
    </p:spTree>
    <p:extLst>
      <p:ext uri="{BB962C8B-B14F-4D97-AF65-F5344CB8AC3E}">
        <p14:creationId xmlns:p14="http://schemas.microsoft.com/office/powerpoint/2010/main" val="212834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[There are no accompanying notes to this slide.]</a:t>
            </a:r>
          </a:p>
          <a:p>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27</a:t>
            </a:fld>
            <a:endParaRPr lang="en-GB" altLang="en-US" dirty="0"/>
          </a:p>
        </p:txBody>
      </p:sp>
    </p:spTree>
    <p:extLst>
      <p:ext uri="{BB962C8B-B14F-4D97-AF65-F5344CB8AC3E}">
        <p14:creationId xmlns:p14="http://schemas.microsoft.com/office/powerpoint/2010/main" val="1541985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[There are no accompanying notes to this slide.]</a:t>
            </a:r>
          </a:p>
          <a:p>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28</a:t>
            </a:fld>
            <a:endParaRPr lang="en-GB" altLang="en-US" dirty="0"/>
          </a:p>
        </p:txBody>
      </p:sp>
    </p:spTree>
    <p:extLst>
      <p:ext uri="{BB962C8B-B14F-4D97-AF65-F5344CB8AC3E}">
        <p14:creationId xmlns:p14="http://schemas.microsoft.com/office/powerpoint/2010/main" val="1364491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[There are no accompanying notes to this slide.]</a:t>
            </a:r>
          </a:p>
          <a:p>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3</a:t>
            </a:fld>
            <a:endParaRPr lang="en-GB" altLang="en-US" dirty="0"/>
          </a:p>
        </p:txBody>
      </p:sp>
    </p:spTree>
    <p:extLst>
      <p:ext uri="{BB962C8B-B14F-4D97-AF65-F5344CB8AC3E}">
        <p14:creationId xmlns:p14="http://schemas.microsoft.com/office/powerpoint/2010/main" val="310323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[There are no accompanying notes to this slide.]</a:t>
            </a:r>
          </a:p>
          <a:p>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4</a:t>
            </a:fld>
            <a:endParaRPr lang="en-GB" altLang="en-US" dirty="0"/>
          </a:p>
        </p:txBody>
      </p:sp>
    </p:spTree>
    <p:extLst>
      <p:ext uri="{BB962C8B-B14F-4D97-AF65-F5344CB8AC3E}">
        <p14:creationId xmlns:p14="http://schemas.microsoft.com/office/powerpoint/2010/main" val="2229660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2895">
              <a:defRPr/>
            </a:pPr>
            <a:r>
              <a:rPr lang="en-GB" dirty="0">
                <a:solidFill>
                  <a:schemeClr val="tx1"/>
                </a:solidFill>
              </a:rPr>
              <a:t>The new qualifications are the result of a long and careful process of reform which started in 2011, with a review of the national curriculum in England. This process involved extensive consultation with schools, higher education institutions and employers, both on the principles for reform and the detail of the content of individual subjects, to help them prepare for their introduction. </a:t>
            </a:r>
            <a:endParaRPr lang="en-GB" b="0" kern="1200" baseline="0" dirty="0">
              <a:solidFill>
                <a:schemeClr val="tx1"/>
              </a:solidFill>
            </a:endParaRPr>
          </a:p>
          <a:p>
            <a:pPr defTabSz="902895">
              <a:defRPr/>
            </a:pPr>
            <a:endParaRPr lang="en-GB" strike="sngStrike" kern="1200" baseline="0" dirty="0">
              <a:solidFill>
                <a:schemeClr val="tx1"/>
              </a:solidFill>
            </a:endParaRPr>
          </a:p>
          <a:p>
            <a:pPr defTabSz="902895">
              <a:defRPr/>
            </a:pPr>
            <a:r>
              <a:rPr lang="en-GB" kern="1200" baseline="0" dirty="0">
                <a:solidFill>
                  <a:schemeClr val="tx1"/>
                </a:solidFill>
              </a:rPr>
              <a:t>The Government’s aims for the reformed qualifications are to:</a:t>
            </a:r>
            <a:endParaRPr lang="en-GB" kern="1200" dirty="0">
              <a:solidFill>
                <a:schemeClr val="tx1"/>
              </a:solidFill>
            </a:endParaRPr>
          </a:p>
          <a:p>
            <a:endParaRPr lang="en-GB" kern="1200" dirty="0">
              <a:solidFill>
                <a:schemeClr val="tx1"/>
              </a:solidFill>
            </a:endParaRPr>
          </a:p>
          <a:p>
            <a:pPr marL="169293" indent="-169293" defTabSz="904342">
              <a:buFont typeface="Arial" panose="020B0604020202020204" pitchFamily="34" charset="0"/>
              <a:buChar char="•"/>
              <a:defRPr/>
            </a:pPr>
            <a:r>
              <a:rPr lang="en-GB" kern="1200" dirty="0">
                <a:solidFill>
                  <a:schemeClr val="tx1"/>
                </a:solidFill>
              </a:rPr>
              <a:t>Better prepare students for work, and further and higher education</a:t>
            </a:r>
            <a:endParaRPr lang="en-GB" dirty="0">
              <a:solidFill>
                <a:schemeClr val="tx1"/>
              </a:solidFill>
            </a:endParaRPr>
          </a:p>
          <a:p>
            <a:pPr marL="169293" indent="-169293">
              <a:buFont typeface="Arial" panose="020B0604020202020204" pitchFamily="34" charset="0"/>
              <a:buChar char="•"/>
            </a:pPr>
            <a:r>
              <a:rPr lang="en-GB" b="0" strike="noStrike" dirty="0">
                <a:solidFill>
                  <a:schemeClr val="tx1"/>
                </a:solidFill>
              </a:rPr>
              <a:t>Match with </a:t>
            </a:r>
            <a:r>
              <a:rPr lang="en-GB" b="0" strike="noStrike" baseline="0" dirty="0">
                <a:solidFill>
                  <a:schemeClr val="tx1"/>
                </a:solidFill>
              </a:rPr>
              <a:t>the other </a:t>
            </a:r>
            <a:r>
              <a:rPr lang="en-GB" b="0" baseline="0" dirty="0">
                <a:solidFill>
                  <a:schemeClr val="tx1"/>
                </a:solidFill>
              </a:rPr>
              <a:t>high performing </a:t>
            </a:r>
            <a:r>
              <a:rPr lang="en-GB" b="0" u="none" baseline="0" dirty="0">
                <a:solidFill>
                  <a:schemeClr val="tx1"/>
                </a:solidFill>
              </a:rPr>
              <a:t>education systems around</a:t>
            </a:r>
            <a:r>
              <a:rPr lang="en-GB" b="0" baseline="0" dirty="0">
                <a:solidFill>
                  <a:schemeClr val="tx1"/>
                </a:solidFill>
              </a:rPr>
              <a:t> the world</a:t>
            </a:r>
          </a:p>
          <a:p>
            <a:pPr marL="169293" indent="-169293">
              <a:buFont typeface="Arial" panose="020B0604020202020204" pitchFamily="34" charset="0"/>
              <a:buChar char="•"/>
            </a:pPr>
            <a:r>
              <a:rPr lang="en-GB" b="0" strike="noStrike" baseline="0" dirty="0">
                <a:solidFill>
                  <a:schemeClr val="tx1"/>
                </a:solidFill>
              </a:rPr>
              <a:t>Focus school performance on the progress of students of all abilities </a:t>
            </a:r>
            <a:endParaRPr lang="en-GB" b="1" strike="noStrike" baseline="0" dirty="0">
              <a:solidFill>
                <a:schemeClr val="tx1"/>
              </a:solidFill>
            </a:endParaRPr>
          </a:p>
          <a:p>
            <a:pPr marL="169293" indent="-169293">
              <a:buFont typeface="Arial" panose="020B0604020202020204" pitchFamily="34" charset="0"/>
              <a:buChar char="•"/>
            </a:pPr>
            <a:r>
              <a:rPr lang="en-GB" strike="noStrike" dirty="0">
                <a:solidFill>
                  <a:schemeClr val="tx1"/>
                </a:solidFill>
              </a:rPr>
              <a:t>Identify and reward the highest performing students </a:t>
            </a:r>
          </a:p>
          <a:p>
            <a:pPr marL="169293" indent="-169293">
              <a:buFont typeface="Arial" panose="020B0604020202020204" pitchFamily="34" charset="0"/>
              <a:buChar char="•"/>
            </a:pPr>
            <a:r>
              <a:rPr lang="en-GB" kern="1200" dirty="0">
                <a:solidFill>
                  <a:schemeClr val="tx1"/>
                </a:solidFill>
              </a:rPr>
              <a:t>Remove modularisation which encourages bite-sized learning</a:t>
            </a:r>
          </a:p>
          <a:p>
            <a:pPr marL="169293" indent="-169293">
              <a:buFont typeface="Arial" panose="020B0604020202020204" pitchFamily="34" charset="0"/>
              <a:buChar char="•"/>
            </a:pPr>
            <a:r>
              <a:rPr lang="en-GB" kern="1200" dirty="0">
                <a:solidFill>
                  <a:schemeClr val="tx1"/>
                </a:solidFill>
              </a:rPr>
              <a:t>Reduce the burden of exams on students and teachers</a:t>
            </a:r>
          </a:p>
          <a:p>
            <a:pPr marL="169293" indent="-169293">
              <a:buFont typeface="Arial" panose="020B0604020202020204" pitchFamily="34" charset="0"/>
              <a:buChar char="•"/>
            </a:pPr>
            <a:r>
              <a:rPr lang="en-GB" u="none" dirty="0">
                <a:solidFill>
                  <a:schemeClr val="tx1"/>
                </a:solidFill>
              </a:rPr>
              <a:t>E</a:t>
            </a:r>
            <a:r>
              <a:rPr lang="en-GB" u="none" kern="1200" dirty="0">
                <a:solidFill>
                  <a:schemeClr val="tx1"/>
                </a:solidFill>
              </a:rPr>
              <a:t>nsure assessment is more robust and rigorous</a:t>
            </a:r>
          </a:p>
          <a:p>
            <a:endParaRPr lang="en-GB" kern="1200" dirty="0">
              <a:solidFill>
                <a:schemeClr val="tx1"/>
              </a:solidFill>
            </a:endParaRPr>
          </a:p>
          <a:p>
            <a:r>
              <a:rPr lang="en-GB" kern="1200" dirty="0">
                <a:solidFill>
                  <a:schemeClr val="tx1"/>
                </a:solidFill>
              </a:rPr>
              <a:t>The</a:t>
            </a:r>
            <a:r>
              <a:rPr lang="en-GB" kern="1200" baseline="0" dirty="0">
                <a:solidFill>
                  <a:schemeClr val="tx1"/>
                </a:solidFill>
              </a:rPr>
              <a:t> changes described in this slide pack do not apply to GCSEs, AS and A levels in Wales and Northern Ireland. These qualifications have been subject to a separate set of reforms, details of which can be found here: </a:t>
            </a:r>
            <a:r>
              <a:rPr lang="en-GB" b="1" kern="1200" baseline="0" dirty="0">
                <a:solidFill>
                  <a:schemeClr val="tx1"/>
                </a:solidFill>
              </a:rPr>
              <a:t>https://www.gov.uk/government/publications/gcse-and-a-level-differences-in-england-wales-and-northern-ireland/statement-from-the-qualification-regulators-on-changes-to-gcses-as-and-a-levels</a:t>
            </a:r>
            <a:r>
              <a:rPr lang="en-GB" b="0" kern="1200" baseline="0" dirty="0">
                <a:solidFill>
                  <a:schemeClr val="tx1"/>
                </a:solidFill>
              </a:rPr>
              <a:t>.</a:t>
            </a:r>
            <a:endParaRPr lang="en-GB" b="1" kern="1200" baseline="0" dirty="0">
              <a:solidFill>
                <a:schemeClr val="tx1"/>
              </a:solidFill>
            </a:endParaRPr>
          </a:p>
          <a:p>
            <a:endParaRPr lang="en-GB" kern="1200" dirty="0">
              <a:solidFill>
                <a:schemeClr val="tx1"/>
              </a:solidFill>
            </a:endParaRPr>
          </a:p>
          <a:p>
            <a:r>
              <a:rPr lang="en-GB" strike="noStrike" dirty="0">
                <a:solidFill>
                  <a:schemeClr val="tx1"/>
                </a:solidFill>
              </a:rPr>
              <a:t>Employers and universities told us that young people are not adequately prepared for employment or further study. Our education system claimed to have improved performance – for example, between 1988 and 2011 the proportion of A and A* grades awarded at GCSE more than doubled (from 8.6% in 1988 to 23.2% in 2011),</a:t>
            </a:r>
            <a:r>
              <a:rPr lang="en-GB" b="1" strike="noStrike" baseline="0" dirty="0">
                <a:solidFill>
                  <a:schemeClr val="tx1"/>
                </a:solidFill>
              </a:rPr>
              <a:t> </a:t>
            </a:r>
            <a:r>
              <a:rPr lang="en-GB" b="0" strike="noStrike" dirty="0">
                <a:solidFill>
                  <a:schemeClr val="tx1"/>
                </a:solidFill>
              </a:rPr>
              <a:t>but </a:t>
            </a:r>
            <a:r>
              <a:rPr lang="en-GB" strike="noStrike" dirty="0">
                <a:solidFill>
                  <a:schemeClr val="tx1"/>
                </a:solidFill>
              </a:rPr>
              <a:t>our results in international assessments have remained static while some countries have overtaken us. This is not fair to young people – who are not being given the best opportunity to succeed in life – and it is damaging the country’s ability to compete in a global economy. We have increased the rigour of GCSEs to ensure that reformed qualifications meet the needs of users now and in the future and </a:t>
            </a:r>
            <a:r>
              <a:rPr lang="en-GB" i="0" strike="noStrike" dirty="0">
                <a:solidFill>
                  <a:schemeClr val="tx1"/>
                </a:solidFill>
              </a:rPr>
              <a:t>match expected standards in high performin</a:t>
            </a:r>
            <a:r>
              <a:rPr lang="en-GB" i="0" strike="noStrike" baseline="0" dirty="0">
                <a:solidFill>
                  <a:schemeClr val="tx1"/>
                </a:solidFill>
              </a:rPr>
              <a:t>g countries. </a:t>
            </a:r>
            <a:endParaRPr lang="en-GB" i="0" strike="sngStrike" dirty="0">
              <a:solidFill>
                <a:srgbClr val="FF0000"/>
              </a:solidFill>
            </a:endParaRPr>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5</a:t>
            </a:fld>
            <a:endParaRPr lang="en-GB" altLang="en-US" dirty="0"/>
          </a:p>
        </p:txBody>
      </p:sp>
    </p:spTree>
    <p:extLst>
      <p:ext uri="{BB962C8B-B14F-4D97-AF65-F5344CB8AC3E}">
        <p14:creationId xmlns:p14="http://schemas.microsoft.com/office/powerpoint/2010/main" val="3205853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592"/>
              </a:spcBef>
              <a:spcAft>
                <a:spcPts val="592"/>
              </a:spcAft>
            </a:pPr>
            <a:r>
              <a:rPr lang="en-GB" altLang="en-US" b="1" dirty="0">
                <a:solidFill>
                  <a:schemeClr val="tx1"/>
                </a:solidFill>
              </a:rPr>
              <a:t>What is happening? </a:t>
            </a:r>
            <a:endParaRPr lang="en-US" altLang="en-US" b="1" dirty="0">
              <a:solidFill>
                <a:schemeClr val="tx1"/>
              </a:solidFill>
            </a:endParaRPr>
          </a:p>
          <a:p>
            <a:pPr defTabSz="902895" eaLnBrk="1" hangingPunct="1">
              <a:spcBef>
                <a:spcPts val="592"/>
              </a:spcBef>
              <a:spcAft>
                <a:spcPts val="592"/>
              </a:spcAft>
              <a:defRPr/>
            </a:pPr>
            <a:r>
              <a:rPr lang="en-GB" altLang="en-US" b="0" dirty="0">
                <a:solidFill>
                  <a:schemeClr val="tx1"/>
                </a:solidFill>
              </a:rPr>
              <a:t>All new GCSEs </a:t>
            </a:r>
            <a:r>
              <a:rPr lang="en-GB" altLang="en-US" b="0" strike="noStrike" dirty="0">
                <a:solidFill>
                  <a:schemeClr val="tx1"/>
                </a:solidFill>
              </a:rPr>
              <a:t>have been</a:t>
            </a:r>
            <a:r>
              <a:rPr lang="en-GB" altLang="en-US" b="0" strike="noStrike" baseline="0" dirty="0">
                <a:solidFill>
                  <a:schemeClr val="tx1"/>
                </a:solidFill>
              </a:rPr>
              <a:t> </a:t>
            </a:r>
            <a:r>
              <a:rPr lang="en-GB" altLang="en-US" b="0" dirty="0">
                <a:solidFill>
                  <a:schemeClr val="tx1"/>
                </a:solidFill>
              </a:rPr>
              <a:t>reformed</a:t>
            </a:r>
            <a:r>
              <a:rPr lang="en-GB" altLang="en-US" b="0" baseline="0" dirty="0">
                <a:solidFill>
                  <a:schemeClr val="tx1"/>
                </a:solidFill>
              </a:rPr>
              <a:t> and are available for schools and colleges to teach. </a:t>
            </a:r>
            <a:r>
              <a:rPr lang="en-GB" altLang="en-US" b="0" strike="noStrike" dirty="0">
                <a:solidFill>
                  <a:schemeClr val="tx1"/>
                </a:solidFill>
              </a:rPr>
              <a:t>The table above shows the dates new GCSEs are first </a:t>
            </a:r>
            <a:r>
              <a:rPr lang="en-GB" altLang="en-US" b="0" dirty="0">
                <a:solidFill>
                  <a:schemeClr val="tx1"/>
                </a:solidFill>
              </a:rPr>
              <a:t>awarded</a:t>
            </a:r>
            <a:r>
              <a:rPr lang="en-GB" altLang="en-US" b="0" baseline="0" dirty="0">
                <a:solidFill>
                  <a:schemeClr val="tx1"/>
                </a:solidFill>
              </a:rPr>
              <a:t>. </a:t>
            </a:r>
            <a:endParaRPr lang="en-US" altLang="en-US" b="0" u="sng" strike="sngStrike" dirty="0">
              <a:solidFill>
                <a:schemeClr val="tx1"/>
              </a:solidFill>
            </a:endParaRPr>
          </a:p>
          <a:p>
            <a:pPr>
              <a:spcBef>
                <a:spcPts val="592"/>
              </a:spcBef>
              <a:spcAft>
                <a:spcPts val="592"/>
              </a:spcAft>
            </a:pPr>
            <a:endParaRPr lang="en-GB" b="0" dirty="0">
              <a:solidFill>
                <a:schemeClr val="tx1"/>
              </a:solidFill>
            </a:endParaRPr>
          </a:p>
          <a:p>
            <a:pPr marL="0" marR="0" lvl="0" indent="0" algn="l" defTabSz="914400" rtl="0" eaLnBrk="0" fontAlgn="base" latinLnBrk="0" hangingPunct="0">
              <a:lnSpc>
                <a:spcPct val="100000"/>
              </a:lnSpc>
              <a:spcBef>
                <a:spcPts val="592"/>
              </a:spcBef>
              <a:spcAft>
                <a:spcPts val="592"/>
              </a:spcAft>
              <a:buClrTx/>
              <a:buSzTx/>
              <a:buFontTx/>
              <a:buNone/>
              <a:tabLst/>
              <a:defRPr/>
            </a:pPr>
            <a:r>
              <a:rPr lang="en-GB" b="0" dirty="0">
                <a:solidFill>
                  <a:schemeClr val="tx1"/>
                </a:solidFill>
              </a:rPr>
              <a:t>Some GCSE subjects have not been reformed and </a:t>
            </a:r>
            <a:r>
              <a:rPr lang="en-GB" b="0" strike="noStrike" dirty="0">
                <a:solidFill>
                  <a:schemeClr val="tx1"/>
                </a:solidFill>
              </a:rPr>
              <a:t>are not</a:t>
            </a:r>
            <a:r>
              <a:rPr lang="en-GB" b="0" strike="noStrike" baseline="0" dirty="0">
                <a:solidFill>
                  <a:schemeClr val="tx1"/>
                </a:solidFill>
              </a:rPr>
              <a:t> </a:t>
            </a:r>
            <a:r>
              <a:rPr lang="en-GB" b="0" dirty="0">
                <a:solidFill>
                  <a:schemeClr val="tx1"/>
                </a:solidFill>
              </a:rPr>
              <a:t>continuing. For a full list of these subjects, please see here: </a:t>
            </a:r>
            <a:r>
              <a:rPr lang="en-GB" b="1" dirty="0">
                <a:solidFill>
                  <a:schemeClr val="tx1"/>
                </a:solidFill>
              </a:rPr>
              <a:t>https://www.gov.uk/government/publications/gcse-as-and-a-level-subjects-that-are-not-being-reformed</a:t>
            </a:r>
            <a:r>
              <a:rPr lang="en-GB" b="0" dirty="0">
                <a:solidFill>
                  <a:schemeClr val="tx1"/>
                </a:solidFill>
              </a:rPr>
              <a:t>.</a:t>
            </a:r>
            <a:endParaRPr lang="en-GB" b="1" baseline="0" dirty="0">
              <a:solidFill>
                <a:schemeClr val="tx1"/>
              </a:solidFill>
            </a:endParaRPr>
          </a:p>
          <a:p>
            <a:pPr>
              <a:spcBef>
                <a:spcPts val="592"/>
              </a:spcBef>
              <a:spcAft>
                <a:spcPts val="592"/>
              </a:spcAft>
            </a:pPr>
            <a:endParaRPr lang="en-GB" b="0" dirty="0">
              <a:solidFill>
                <a:schemeClr val="tx1"/>
              </a:solidFill>
            </a:endParaRPr>
          </a:p>
          <a:p>
            <a:pPr>
              <a:spcBef>
                <a:spcPts val="592"/>
              </a:spcBef>
              <a:spcAft>
                <a:spcPts val="592"/>
              </a:spcAft>
            </a:pPr>
            <a:r>
              <a:rPr lang="en-GB" b="0" dirty="0">
                <a:solidFill>
                  <a:schemeClr val="tx1"/>
                </a:solidFill>
              </a:rPr>
              <a:t>Both the unreformed (legacy) and reformed (new) qualifications will be accepted by employers, sixth forms and colleges. Exam certificates awarded in 2017, 2018 and 2019 may have a mixture of numbers and letters on them,</a:t>
            </a:r>
            <a:r>
              <a:rPr lang="en-GB" b="0" baseline="0" dirty="0">
                <a:solidFill>
                  <a:schemeClr val="tx1"/>
                </a:solidFill>
              </a:rPr>
              <a:t> depending on the mix of subjects the student has taken.</a:t>
            </a:r>
            <a:r>
              <a:rPr lang="en-GB" b="0" dirty="0">
                <a:solidFill>
                  <a:schemeClr val="tx1"/>
                </a:solidFill>
              </a:rPr>
              <a:t> From</a:t>
            </a:r>
            <a:r>
              <a:rPr lang="en-GB" b="0" baseline="0" dirty="0">
                <a:solidFill>
                  <a:schemeClr val="tx1"/>
                </a:solidFill>
              </a:rPr>
              <a:t> 2020 onwards all GCSEs will be awarded on the 9 to 1 grading scale. </a:t>
            </a:r>
          </a:p>
          <a:p>
            <a:pPr>
              <a:spcBef>
                <a:spcPts val="592"/>
              </a:spcBef>
              <a:spcAft>
                <a:spcPts val="592"/>
              </a:spcAft>
            </a:pPr>
            <a:endParaRPr lang="en-GB" b="0" baseline="0" dirty="0">
              <a:solidFill>
                <a:schemeClr val="tx1"/>
              </a:solidFill>
            </a:endParaRPr>
          </a:p>
          <a:p>
            <a:pPr marL="0" marR="0" lvl="0" indent="0" algn="l" defTabSz="914400" rtl="0" eaLnBrk="0" fontAlgn="base" latinLnBrk="0" hangingPunct="0">
              <a:lnSpc>
                <a:spcPct val="100000"/>
              </a:lnSpc>
              <a:spcBef>
                <a:spcPts val="592"/>
              </a:spcBef>
              <a:spcAft>
                <a:spcPts val="592"/>
              </a:spcAft>
              <a:buClrTx/>
              <a:buSzTx/>
              <a:buFontTx/>
              <a:buNone/>
              <a:tabLst/>
              <a:defRPr/>
            </a:pPr>
            <a:r>
              <a:rPr lang="en-GB" kern="1200" dirty="0">
                <a:solidFill>
                  <a:schemeClr val="tx1"/>
                </a:solidFill>
              </a:rPr>
              <a:t>The</a:t>
            </a:r>
            <a:r>
              <a:rPr lang="en-GB" kern="1200" baseline="0" dirty="0">
                <a:solidFill>
                  <a:schemeClr val="tx1"/>
                </a:solidFill>
              </a:rPr>
              <a:t> changes described in this slide pack do not apply to GCSEs, AS and A levels in Wales and Northern Ireland. These qualifications have been subject to a separate set of reforms, details of which can be found here: </a:t>
            </a:r>
            <a:r>
              <a:rPr lang="en-GB" b="1" kern="1200" baseline="0" dirty="0">
                <a:solidFill>
                  <a:schemeClr val="tx1"/>
                </a:solidFill>
              </a:rPr>
              <a:t>https://www.gov.uk/government/publications/gcse-and-a-level-differences-in-england-wales-and-northern-ireland/statement-from-the-qualification-regulators-on-changes-to-gcses-as-and-a-levels</a:t>
            </a:r>
            <a:r>
              <a:rPr lang="en-GB" b="0" kern="1200" baseline="0" dirty="0">
                <a:solidFill>
                  <a:schemeClr val="tx1"/>
                </a:solidFill>
              </a:rPr>
              <a:t>.</a:t>
            </a:r>
            <a:endParaRPr lang="en-GB" b="1" kern="1200" baseline="0" dirty="0">
              <a:solidFill>
                <a:schemeClr val="tx1"/>
              </a:solidFill>
            </a:endParaRPr>
          </a:p>
          <a:p>
            <a:pPr>
              <a:spcBef>
                <a:spcPts val="592"/>
              </a:spcBef>
              <a:spcAft>
                <a:spcPts val="592"/>
              </a:spcAft>
            </a:pPr>
            <a:endParaRPr lang="en-GB" b="0" dirty="0">
              <a:solidFill>
                <a:schemeClr val="tx1"/>
              </a:solidFill>
            </a:endParaRPr>
          </a:p>
          <a:p>
            <a:endParaRPr lang="en-GB" dirty="0">
              <a:solidFill>
                <a:schemeClr val="tx1"/>
              </a:solidFill>
            </a:endParaRPr>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6</a:t>
            </a:fld>
            <a:endParaRPr lang="en-GB" altLang="en-US" dirty="0"/>
          </a:p>
        </p:txBody>
      </p:sp>
    </p:spTree>
    <p:extLst>
      <p:ext uri="{BB962C8B-B14F-4D97-AF65-F5344CB8AC3E}">
        <p14:creationId xmlns:p14="http://schemas.microsoft.com/office/powerpoint/2010/main" val="3004807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b="1" dirty="0">
                <a:solidFill>
                  <a:schemeClr val="tx1"/>
                </a:solidFill>
              </a:rPr>
              <a:t>What is</a:t>
            </a:r>
            <a:r>
              <a:rPr lang="en-GB" altLang="en-US" b="1" baseline="0" dirty="0">
                <a:solidFill>
                  <a:schemeClr val="tx1"/>
                </a:solidFill>
              </a:rPr>
              <a:t> happening?</a:t>
            </a:r>
          </a:p>
          <a:p>
            <a:pPr eaLnBrk="1" hangingPunct="1"/>
            <a:r>
              <a:rPr lang="en-GB" altLang="en-US" b="0" strike="noStrike" baseline="0" dirty="0">
                <a:solidFill>
                  <a:schemeClr val="tx1"/>
                </a:solidFill>
              </a:rPr>
              <a:t>AS and A levels have been </a:t>
            </a:r>
            <a:r>
              <a:rPr lang="en-GB" altLang="en-US" b="0" i="0" strike="noStrike" baseline="0" dirty="0">
                <a:solidFill>
                  <a:schemeClr val="tx1"/>
                </a:solidFill>
              </a:rPr>
              <a:t>reformed and the reformed versions are now being taught in </a:t>
            </a:r>
            <a:r>
              <a:rPr lang="en-GB" altLang="en-US" b="0" strike="noStrike" baseline="0" dirty="0">
                <a:solidFill>
                  <a:schemeClr val="tx1"/>
                </a:solidFill>
              </a:rPr>
              <a:t>schools and colleges. The table above shows the dates when the new AS and A levels are first awarded</a:t>
            </a:r>
            <a:r>
              <a:rPr lang="en-GB" altLang="en-US" b="0" u="none" strike="noStrike" baseline="0" dirty="0">
                <a:solidFill>
                  <a:schemeClr val="tx1"/>
                </a:solidFill>
              </a:rPr>
              <a:t>.</a:t>
            </a:r>
          </a:p>
          <a:p>
            <a:pPr eaLnBrk="1" hangingPunct="1"/>
            <a:endParaRPr lang="en-GB" altLang="en-US" b="0" i="0" strike="noStrike" baseline="0" dirty="0">
              <a:solidFill>
                <a:schemeClr val="tx1"/>
              </a:solidFill>
            </a:endParaRPr>
          </a:p>
          <a:p>
            <a:pPr defTabSz="902895" eaLnBrk="1" hangingPunct="1">
              <a:defRPr/>
            </a:pPr>
            <a:r>
              <a:rPr lang="en-GB" i="0" dirty="0">
                <a:solidFill>
                  <a:schemeClr val="tx1"/>
                </a:solidFill>
              </a:rPr>
              <a:t>Some subjects that were available at AS and A level in the past have </a:t>
            </a:r>
            <a:r>
              <a:rPr lang="en-GB" dirty="0">
                <a:solidFill>
                  <a:schemeClr val="tx1"/>
                </a:solidFill>
              </a:rPr>
              <a:t>not been reformed and will not be continuing, for example AS and A levels in general studies, creative writing and health and social care. For a full list of these subjects, please see here: </a:t>
            </a:r>
            <a:r>
              <a:rPr lang="en-GB" b="1" dirty="0">
                <a:solidFill>
                  <a:schemeClr val="tx1"/>
                </a:solidFill>
              </a:rPr>
              <a:t>https://www.gov.uk/government/publications/gcse-as-and-a-level-subjects-that-are-not-being-reformed</a:t>
            </a:r>
            <a:r>
              <a:rPr lang="en-GB" b="0" dirty="0">
                <a:solidFill>
                  <a:schemeClr val="tx1"/>
                </a:solidFill>
              </a:rPr>
              <a:t>.</a:t>
            </a:r>
            <a:endParaRPr lang="en-GB" b="1" dirty="0">
              <a:solidFill>
                <a:schemeClr val="tx1"/>
              </a:solidFill>
            </a:endParaRPr>
          </a:p>
          <a:p>
            <a:endParaRPr lang="en-GB" dirty="0">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kern="1200" dirty="0">
                <a:solidFill>
                  <a:schemeClr val="tx1"/>
                </a:solidFill>
                <a:effectLst/>
                <a:latin typeface="Arial" charset="0"/>
                <a:ea typeface="+mn-ea"/>
                <a:cs typeface="+mn-cs"/>
              </a:rPr>
              <a:t>The reformed qualifications are part of a number of recent changes to GCSEs, AS and A levels in England. The Secretary</a:t>
            </a:r>
            <a:r>
              <a:rPr lang="en-GB" sz="1200" b="0" kern="1200" baseline="0" dirty="0">
                <a:solidFill>
                  <a:schemeClr val="tx1"/>
                </a:solidFill>
                <a:effectLst/>
                <a:latin typeface="Arial" charset="0"/>
                <a:ea typeface="+mn-ea"/>
                <a:cs typeface="+mn-cs"/>
              </a:rPr>
              <a:t> of State for Education has announced that there </a:t>
            </a:r>
            <a:r>
              <a:rPr lang="en-GB" sz="1200" b="0" kern="1200" dirty="0">
                <a:solidFill>
                  <a:schemeClr val="tx1"/>
                </a:solidFill>
                <a:effectLst/>
                <a:latin typeface="Arial" charset="0"/>
                <a:ea typeface="+mn-ea"/>
                <a:cs typeface="+mn-cs"/>
              </a:rPr>
              <a:t>are no plans to introduce new GCSEs, AS or A levels in new subjects in this parliament.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kern="1200" dirty="0">
              <a:solidFill>
                <a:schemeClr val="tx1"/>
              </a:solidFill>
              <a:effectLst/>
              <a:latin typeface="Arial" charset="0"/>
              <a:ea typeface="+mn-ea"/>
              <a:cs typeface="+mn-cs"/>
            </a:endParaRPr>
          </a:p>
          <a:p>
            <a:r>
              <a:rPr lang="en-US" strike="noStrike" dirty="0">
                <a:solidFill>
                  <a:schemeClr val="tx1"/>
                </a:solidFill>
              </a:rPr>
              <a:t>Although there is AS level content available for the languages first available for teaching </a:t>
            </a:r>
            <a:r>
              <a:rPr lang="en-US" i="0" strike="noStrike" dirty="0">
                <a:solidFill>
                  <a:schemeClr val="tx1"/>
                </a:solidFill>
              </a:rPr>
              <a:t>from</a:t>
            </a:r>
            <a:r>
              <a:rPr lang="en-US" strike="noStrike" dirty="0">
                <a:solidFill>
                  <a:schemeClr val="tx1"/>
                </a:solidFill>
              </a:rPr>
              <a:t> September 2018 onwards, exam boards have decided not to offer AS qualifications in these languages.  There is</a:t>
            </a:r>
            <a:r>
              <a:rPr lang="en-US" strike="noStrike" baseline="0" dirty="0">
                <a:solidFill>
                  <a:schemeClr val="tx1"/>
                </a:solidFill>
              </a:rPr>
              <a:t> also no AS in history of art. 2020 will be the final assessment opportunity for AS qualifications in Chinese, Italian, Russian and statistics.</a:t>
            </a:r>
          </a:p>
          <a:p>
            <a:endParaRPr lang="en-US" altLang="en-US" b="1" strike="noStrike" baseline="0" dirty="0">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kern="1200" dirty="0">
                <a:solidFill>
                  <a:schemeClr val="tx1"/>
                </a:solidFill>
              </a:rPr>
              <a:t>The</a:t>
            </a:r>
            <a:r>
              <a:rPr lang="en-GB" kern="1200" baseline="0" dirty="0">
                <a:solidFill>
                  <a:schemeClr val="tx1"/>
                </a:solidFill>
              </a:rPr>
              <a:t> changes described in this slide pack do not apply to GCSEs, AS and A levels in Wales and Northern Ireland. These qualifications have been subject to a separate set of reforms, details of which can be found here: </a:t>
            </a:r>
            <a:r>
              <a:rPr lang="en-GB" b="1" kern="1200" baseline="0" dirty="0">
                <a:solidFill>
                  <a:schemeClr val="tx1"/>
                </a:solidFill>
              </a:rPr>
              <a:t>https://www.gov.uk/government/publications/gcse-and-a-level-differences-in-england-wales-and-northern-ireland/statement-from-the-qualification-regulators-on-changes-to-gcses-as-and-a-levels</a:t>
            </a:r>
            <a:r>
              <a:rPr lang="en-GB" b="0" kern="1200" baseline="0" dirty="0">
                <a:solidFill>
                  <a:schemeClr val="tx1"/>
                </a:solidFill>
              </a:rPr>
              <a:t>.</a:t>
            </a:r>
            <a:endParaRPr lang="en-GB" b="1" kern="1200" baseline="0" dirty="0">
              <a:solidFill>
                <a:schemeClr val="tx1"/>
              </a:solidFill>
            </a:endParaRPr>
          </a:p>
          <a:p>
            <a:endParaRPr lang="en-US" altLang="en-US" b="1" strike="noStrike" baseline="0" dirty="0">
              <a:solidFill>
                <a:schemeClr val="tx1"/>
              </a:solidFill>
            </a:endParaRPr>
          </a:p>
          <a:p>
            <a:endParaRPr lang="en-US" altLang="en-US" b="1" strike="noStrike" baseline="0" dirty="0">
              <a:solidFill>
                <a:schemeClr val="tx1"/>
              </a:solidFill>
            </a:endParaRPr>
          </a:p>
          <a:p>
            <a:endParaRPr lang="en-US" altLang="en-US" b="1" strike="noStrike" baseline="0" dirty="0">
              <a:solidFill>
                <a:schemeClr val="tx1"/>
              </a:solidFill>
            </a:endParaRPr>
          </a:p>
          <a:p>
            <a:endParaRPr lang="en-GB" altLang="en-US" b="1" baseline="0" dirty="0">
              <a:solidFill>
                <a:schemeClr val="tx1"/>
              </a:solidFill>
            </a:endParaRPr>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7</a:t>
            </a:fld>
            <a:endParaRPr lang="en-GB" altLang="en-US" dirty="0"/>
          </a:p>
        </p:txBody>
      </p:sp>
    </p:spTree>
    <p:extLst>
      <p:ext uri="{BB962C8B-B14F-4D97-AF65-F5344CB8AC3E}">
        <p14:creationId xmlns:p14="http://schemas.microsoft.com/office/powerpoint/2010/main" val="2038584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[There are no accompanying notes to this slide.]</a:t>
            </a:r>
          </a:p>
          <a:p>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8</a:t>
            </a:fld>
            <a:endParaRPr lang="en-GB" altLang="en-US" dirty="0"/>
          </a:p>
        </p:txBody>
      </p:sp>
    </p:spTree>
    <p:extLst>
      <p:ext uri="{BB962C8B-B14F-4D97-AF65-F5344CB8AC3E}">
        <p14:creationId xmlns:p14="http://schemas.microsoft.com/office/powerpoint/2010/main" val="2315558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2895" eaLnBrk="1" hangingPunct="1">
              <a:spcBef>
                <a:spcPts val="592"/>
              </a:spcBef>
              <a:spcAft>
                <a:spcPts val="592"/>
              </a:spcAft>
              <a:defRPr/>
            </a:pPr>
            <a:r>
              <a:rPr lang="en-GB" b="1" dirty="0">
                <a:solidFill>
                  <a:schemeClr val="tx1"/>
                </a:solidFill>
              </a:rPr>
              <a:t>Content</a:t>
            </a:r>
            <a:r>
              <a:rPr lang="en-GB" dirty="0">
                <a:solidFill>
                  <a:schemeClr val="tx1"/>
                </a:solidFill>
              </a:rPr>
              <a:t> – </a:t>
            </a:r>
            <a:r>
              <a:rPr lang="en-GB" i="0" dirty="0">
                <a:solidFill>
                  <a:schemeClr val="tx1"/>
                </a:solidFill>
              </a:rPr>
              <a:t>GCSEs </a:t>
            </a:r>
            <a:r>
              <a:rPr lang="en-GB" i="0" strike="noStrike" dirty="0">
                <a:solidFill>
                  <a:schemeClr val="tx1"/>
                </a:solidFill>
              </a:rPr>
              <a:t>have been </a:t>
            </a:r>
            <a:r>
              <a:rPr lang="en-GB" i="0" dirty="0">
                <a:solidFill>
                  <a:schemeClr val="tx1"/>
                </a:solidFill>
              </a:rPr>
              <a:t>reformed to make them more rigorous. They are</a:t>
            </a:r>
            <a:r>
              <a:rPr lang="en-GB" i="1" dirty="0">
                <a:solidFill>
                  <a:schemeClr val="tx1"/>
                </a:solidFill>
              </a:rPr>
              <a:t> </a:t>
            </a:r>
            <a:r>
              <a:rPr lang="en-GB" i="0" dirty="0">
                <a:solidFill>
                  <a:schemeClr val="tx1"/>
                </a:solidFill>
              </a:rPr>
              <a:t>still suitable for a wide range of abilities</a:t>
            </a:r>
            <a:r>
              <a:rPr lang="en-GB" b="1" i="0" dirty="0">
                <a:solidFill>
                  <a:schemeClr val="tx1"/>
                </a:solidFill>
              </a:rPr>
              <a:t> </a:t>
            </a:r>
            <a:r>
              <a:rPr lang="en-GB" i="0" dirty="0">
                <a:solidFill>
                  <a:schemeClr val="tx1"/>
                </a:solidFill>
              </a:rPr>
              <a:t>but they include more challenging, knowledge-based </a:t>
            </a:r>
            <a:r>
              <a:rPr lang="en-GB" i="0" strike="noStrike" dirty="0">
                <a:solidFill>
                  <a:schemeClr val="tx1"/>
                </a:solidFill>
              </a:rPr>
              <a:t>content.</a:t>
            </a:r>
            <a:r>
              <a:rPr lang="en-GB" i="0" strike="noStrike" baseline="0" dirty="0">
                <a:solidFill>
                  <a:schemeClr val="tx1"/>
                </a:solidFill>
              </a:rPr>
              <a:t> </a:t>
            </a:r>
            <a:r>
              <a:rPr lang="en-GB" i="0" strike="noStrike" dirty="0">
                <a:solidFill>
                  <a:schemeClr val="tx1"/>
                </a:solidFill>
              </a:rPr>
              <a:t>Assessments</a:t>
            </a:r>
            <a:r>
              <a:rPr lang="en-GB" i="0" dirty="0">
                <a:solidFill>
                  <a:schemeClr val="tx1"/>
                </a:solidFill>
              </a:rPr>
              <a:t> have been changed to reflect the full ability range </a:t>
            </a:r>
            <a:r>
              <a:rPr lang="en-GB" i="0" strike="noStrike" dirty="0">
                <a:solidFill>
                  <a:schemeClr val="tx1"/>
                </a:solidFill>
              </a:rPr>
              <a:t>to </a:t>
            </a:r>
            <a:r>
              <a:rPr lang="en-GB" i="0" dirty="0">
                <a:solidFill>
                  <a:schemeClr val="tx1"/>
                </a:solidFill>
              </a:rPr>
              <a:t>identify and reward the highest performers. </a:t>
            </a:r>
            <a:r>
              <a:rPr lang="en-GB" i="0" baseline="0" dirty="0">
                <a:solidFill>
                  <a:schemeClr val="tx1"/>
                </a:solidFill>
              </a:rPr>
              <a:t>Changes to the content vary by subject.  </a:t>
            </a:r>
          </a:p>
          <a:p>
            <a:pPr defTabSz="902895" eaLnBrk="1" hangingPunct="1">
              <a:spcBef>
                <a:spcPts val="592"/>
              </a:spcBef>
              <a:spcAft>
                <a:spcPts val="592"/>
              </a:spcAft>
              <a:defRPr/>
            </a:pPr>
            <a:endParaRPr lang="en-GB" baseline="0" dirty="0">
              <a:solidFill>
                <a:schemeClr val="tx1"/>
              </a:solidFill>
            </a:endParaRPr>
          </a:p>
          <a:p>
            <a:pPr defTabSz="904249" eaLnBrk="1" hangingPunct="1">
              <a:spcBef>
                <a:spcPts val="593"/>
              </a:spcBef>
              <a:spcAft>
                <a:spcPts val="593"/>
              </a:spcAft>
              <a:defRPr/>
            </a:pPr>
            <a:r>
              <a:rPr lang="en-GB" i="0" baseline="0" dirty="0">
                <a:solidFill>
                  <a:schemeClr val="tx1"/>
                </a:solidFill>
              </a:rPr>
              <a:t>The Department for Education’s </a:t>
            </a:r>
            <a:r>
              <a:rPr lang="en-GB" i="0" strike="noStrike" baseline="0" dirty="0">
                <a:solidFill>
                  <a:schemeClr val="tx1"/>
                </a:solidFill>
              </a:rPr>
              <a:t>content</a:t>
            </a:r>
            <a:r>
              <a:rPr lang="en-GB" i="0" baseline="0" dirty="0">
                <a:solidFill>
                  <a:schemeClr val="tx1"/>
                </a:solidFill>
              </a:rPr>
              <a:t> for all new GCSE subjects is available here: </a:t>
            </a:r>
            <a:r>
              <a:rPr lang="en-GB" b="1" i="0" baseline="0" dirty="0">
                <a:solidFill>
                  <a:schemeClr val="tx1"/>
                </a:solidFill>
              </a:rPr>
              <a:t>https://www.gov.uk/government/collections/gcse-subject-content</a:t>
            </a:r>
            <a:r>
              <a:rPr lang="en-GB" b="0" i="0" baseline="0" dirty="0">
                <a:solidFill>
                  <a:schemeClr val="tx1"/>
                </a:solidFill>
              </a:rPr>
              <a:t>.</a:t>
            </a:r>
            <a:endParaRPr lang="en-GB" b="1" i="0" dirty="0">
              <a:solidFill>
                <a:schemeClr val="tx1"/>
              </a:solidFill>
            </a:endParaRPr>
          </a:p>
          <a:p>
            <a:pPr defTabSz="904249" eaLnBrk="1" hangingPunct="1">
              <a:spcBef>
                <a:spcPts val="593"/>
              </a:spcBef>
              <a:spcAft>
                <a:spcPts val="593"/>
              </a:spcAft>
              <a:defRPr/>
            </a:pPr>
            <a:endParaRPr lang="en-GB" b="1" i="0" baseline="0" dirty="0">
              <a:solidFill>
                <a:schemeClr val="tx1"/>
              </a:solidFill>
            </a:endParaRPr>
          </a:p>
          <a:p>
            <a:pPr defTabSz="904249" eaLnBrk="1" hangingPunct="1">
              <a:spcBef>
                <a:spcPts val="593"/>
              </a:spcBef>
              <a:spcAft>
                <a:spcPts val="593"/>
              </a:spcAft>
              <a:defRPr/>
            </a:pPr>
            <a:r>
              <a:rPr lang="en-GB" altLang="en-US" i="0" baseline="0" dirty="0">
                <a:solidFill>
                  <a:schemeClr val="tx1"/>
                </a:solidFill>
              </a:rPr>
              <a:t>Detailed specifications which set out the content to be taught for accredited qualifications are available on awarding organisations’ websites. </a:t>
            </a:r>
          </a:p>
          <a:p>
            <a:pPr defTabSz="904249" eaLnBrk="1" hangingPunct="1">
              <a:spcBef>
                <a:spcPts val="593"/>
              </a:spcBef>
              <a:spcAft>
                <a:spcPts val="593"/>
              </a:spcAft>
              <a:defRPr/>
            </a:pPr>
            <a:endParaRPr lang="en-GB" altLang="en-US" dirty="0">
              <a:solidFill>
                <a:schemeClr val="tx1"/>
              </a:solidFill>
            </a:endParaRPr>
          </a:p>
          <a:p>
            <a:pPr defTabSz="902895" eaLnBrk="1" hangingPunct="1">
              <a:spcBef>
                <a:spcPts val="592"/>
              </a:spcBef>
              <a:spcAft>
                <a:spcPts val="592"/>
              </a:spcAft>
              <a:defRPr/>
            </a:pPr>
            <a:r>
              <a:rPr lang="en-US" altLang="en-US" b="1" i="0" dirty="0">
                <a:solidFill>
                  <a:schemeClr val="tx1"/>
                </a:solidFill>
                <a:latin typeface="Arial" pitchFamily="34" charset="0"/>
              </a:rPr>
              <a:t>Structure</a:t>
            </a:r>
            <a:r>
              <a:rPr lang="en-US" altLang="en-US" i="0" dirty="0">
                <a:solidFill>
                  <a:schemeClr val="tx1"/>
                </a:solidFill>
                <a:latin typeface="Arial" pitchFamily="34" charset="0"/>
              </a:rPr>
              <a:t> – The new 9</a:t>
            </a:r>
            <a:r>
              <a:rPr lang="en-US" altLang="en-US" i="0" baseline="0" dirty="0">
                <a:solidFill>
                  <a:schemeClr val="tx1"/>
                </a:solidFill>
                <a:latin typeface="Arial" pitchFamily="34" charset="0"/>
              </a:rPr>
              <a:t> to </a:t>
            </a:r>
            <a:r>
              <a:rPr lang="en-US" altLang="en-US" i="0" dirty="0">
                <a:solidFill>
                  <a:schemeClr val="tx1"/>
                </a:solidFill>
                <a:latin typeface="Arial" pitchFamily="34" charset="0"/>
              </a:rPr>
              <a:t>1</a:t>
            </a:r>
            <a:r>
              <a:rPr lang="en-US" altLang="en-US" i="0" baseline="0" dirty="0">
                <a:solidFill>
                  <a:schemeClr val="tx1"/>
                </a:solidFill>
                <a:latin typeface="Arial" pitchFamily="34" charset="0"/>
              </a:rPr>
              <a:t> </a:t>
            </a:r>
            <a:r>
              <a:rPr lang="en-US" altLang="en-US" i="0" dirty="0">
                <a:solidFill>
                  <a:schemeClr val="tx1"/>
                </a:solidFill>
                <a:latin typeface="Arial" pitchFamily="34" charset="0"/>
              </a:rPr>
              <a:t>GCSEs </a:t>
            </a:r>
            <a:r>
              <a:rPr lang="en-US" altLang="en-US" i="0" strike="noStrike" baseline="0" dirty="0">
                <a:solidFill>
                  <a:schemeClr val="tx1"/>
                </a:solidFill>
                <a:latin typeface="Arial" pitchFamily="34" charset="0"/>
              </a:rPr>
              <a:t>are</a:t>
            </a:r>
            <a:r>
              <a:rPr lang="en-US" altLang="en-US" i="1" strike="noStrike" baseline="0" dirty="0">
                <a:solidFill>
                  <a:schemeClr val="tx1"/>
                </a:solidFill>
                <a:latin typeface="Arial" pitchFamily="34" charset="0"/>
              </a:rPr>
              <a:t> </a:t>
            </a:r>
            <a:r>
              <a:rPr lang="en-US" altLang="en-US" i="0" strike="noStrike" baseline="0" dirty="0">
                <a:solidFill>
                  <a:schemeClr val="tx1"/>
                </a:solidFill>
                <a:latin typeface="Arial" pitchFamily="34" charset="0"/>
              </a:rPr>
              <a:t>linear</a:t>
            </a:r>
            <a:r>
              <a:rPr lang="en-US" altLang="en-US" i="0" baseline="0" dirty="0">
                <a:solidFill>
                  <a:schemeClr val="tx1"/>
                </a:solidFill>
                <a:latin typeface="Arial" pitchFamily="34" charset="0"/>
              </a:rPr>
              <a:t> with exams only at </a:t>
            </a:r>
            <a:r>
              <a:rPr lang="en-US" altLang="en-US" i="0" u="none" baseline="0" dirty="0">
                <a:solidFill>
                  <a:schemeClr val="tx1"/>
                </a:solidFill>
                <a:latin typeface="Arial" pitchFamily="34" charset="0"/>
              </a:rPr>
              <a:t>the</a:t>
            </a:r>
            <a:r>
              <a:rPr lang="en-US" altLang="en-US" i="0" baseline="0" dirty="0">
                <a:solidFill>
                  <a:schemeClr val="tx1"/>
                </a:solidFill>
                <a:latin typeface="Arial" pitchFamily="34" charset="0"/>
              </a:rPr>
              <a:t> end of the course. This means students do not sit modular-based assessments, </a:t>
            </a:r>
            <a:r>
              <a:rPr lang="en-US" altLang="en-US" i="0" strike="noStrike" baseline="0" dirty="0">
                <a:solidFill>
                  <a:schemeClr val="tx1"/>
                </a:solidFill>
                <a:latin typeface="Arial" pitchFamily="34" charset="0"/>
              </a:rPr>
              <a:t>so there is </a:t>
            </a:r>
            <a:r>
              <a:rPr lang="en-US" altLang="en-US" i="0" baseline="0" dirty="0">
                <a:solidFill>
                  <a:schemeClr val="tx1"/>
                </a:solidFill>
                <a:latin typeface="Arial" pitchFamily="34" charset="0"/>
              </a:rPr>
              <a:t>more time for teaching. Previously GCSEs were designed to be modular, which meant that students could retake individual modules throughout the course; although students haven’t been able to do this since 2014. </a:t>
            </a:r>
            <a:endParaRPr lang="en-GB" altLang="en-US" i="0" baseline="0" dirty="0">
              <a:solidFill>
                <a:schemeClr val="tx1"/>
              </a:solidFill>
              <a:latin typeface="Arial" pitchFamily="34" charset="0"/>
            </a:endParaRPr>
          </a:p>
          <a:p>
            <a:pPr defTabSz="902895" eaLnBrk="1" hangingPunct="1">
              <a:spcBef>
                <a:spcPts val="592"/>
              </a:spcBef>
              <a:spcAft>
                <a:spcPts val="592"/>
              </a:spcAft>
              <a:defRPr/>
            </a:pPr>
            <a:endParaRPr lang="en-US" altLang="en-US" b="1" i="0" baseline="0" dirty="0">
              <a:solidFill>
                <a:schemeClr val="tx1"/>
              </a:solidFill>
              <a:latin typeface="Arial" pitchFamily="34" charset="0"/>
            </a:endParaRPr>
          </a:p>
          <a:p>
            <a:pPr defTabSz="902895">
              <a:spcBef>
                <a:spcPts val="592"/>
              </a:spcBef>
              <a:spcAft>
                <a:spcPts val="592"/>
              </a:spcAft>
              <a:defRPr/>
            </a:pPr>
            <a:r>
              <a:rPr lang="en-US" altLang="en-US" b="1" i="0" baseline="0" dirty="0">
                <a:solidFill>
                  <a:schemeClr val="tx1"/>
                </a:solidFill>
                <a:latin typeface="Arial" pitchFamily="34" charset="0"/>
              </a:rPr>
              <a:t>Assessment</a:t>
            </a:r>
            <a:r>
              <a:rPr lang="en-US" altLang="en-US" i="0" baseline="0" dirty="0">
                <a:solidFill>
                  <a:schemeClr val="tx1"/>
                </a:solidFill>
                <a:latin typeface="Arial" pitchFamily="34" charset="0"/>
              </a:rPr>
              <a:t> – </a:t>
            </a:r>
            <a:r>
              <a:rPr lang="en-GB" i="0" dirty="0">
                <a:solidFill>
                  <a:schemeClr val="tx1"/>
                </a:solidFill>
              </a:rPr>
              <a:t>The</a:t>
            </a:r>
            <a:r>
              <a:rPr lang="en-GB" dirty="0">
                <a:solidFill>
                  <a:schemeClr val="tx1"/>
                </a:solidFill>
              </a:rPr>
              <a:t> amount of 'coursework' or</a:t>
            </a:r>
            <a:r>
              <a:rPr lang="en-GB" baseline="0" dirty="0">
                <a:solidFill>
                  <a:schemeClr val="tx1"/>
                </a:solidFill>
              </a:rPr>
              <a:t> non-exam assessment (NEA) in each subject varies. </a:t>
            </a:r>
            <a:r>
              <a:rPr lang="en-GB" b="0" baseline="0" dirty="0">
                <a:solidFill>
                  <a:schemeClr val="tx1"/>
                </a:solidFill>
              </a:rPr>
              <a:t>NEA </a:t>
            </a:r>
            <a:r>
              <a:rPr lang="en-GB" b="0" i="0" baseline="0" dirty="0">
                <a:solidFill>
                  <a:schemeClr val="tx1"/>
                </a:solidFill>
              </a:rPr>
              <a:t>is</a:t>
            </a:r>
            <a:r>
              <a:rPr lang="en-GB" b="0" i="1" baseline="0" dirty="0">
                <a:solidFill>
                  <a:schemeClr val="tx1"/>
                </a:solidFill>
              </a:rPr>
              <a:t> </a:t>
            </a:r>
            <a:r>
              <a:rPr lang="en-GB" dirty="0">
                <a:solidFill>
                  <a:schemeClr val="tx1"/>
                </a:solidFill>
              </a:rPr>
              <a:t>only included where skills and knowledge cannot be assessed validly by exams</a:t>
            </a:r>
            <a:r>
              <a:rPr lang="en-GB" b="0" baseline="0" dirty="0">
                <a:solidFill>
                  <a:schemeClr val="tx1"/>
                </a:solidFill>
              </a:rPr>
              <a:t>. </a:t>
            </a:r>
            <a:r>
              <a:rPr lang="en-GB" baseline="0" dirty="0">
                <a:solidFill>
                  <a:schemeClr val="tx1"/>
                </a:solidFill>
              </a:rPr>
              <a:t>More information about how </a:t>
            </a:r>
            <a:r>
              <a:rPr lang="en-GB" strike="noStrike" baseline="0" dirty="0">
                <a:solidFill>
                  <a:schemeClr val="tx1"/>
                </a:solidFill>
              </a:rPr>
              <a:t>NEA </a:t>
            </a:r>
            <a:r>
              <a:rPr lang="en-GB" i="0" baseline="0" dirty="0">
                <a:solidFill>
                  <a:schemeClr val="tx1"/>
                </a:solidFill>
              </a:rPr>
              <a:t>has</a:t>
            </a:r>
            <a:r>
              <a:rPr lang="en-GB" baseline="0" dirty="0">
                <a:solidFill>
                  <a:schemeClr val="tx1"/>
                </a:solidFill>
              </a:rPr>
              <a:t> changed can be found here: </a:t>
            </a:r>
            <a:r>
              <a:rPr lang="en-GB" b="1" baseline="0" dirty="0">
                <a:solidFill>
                  <a:schemeClr val="tx1"/>
                </a:solidFill>
              </a:rPr>
              <a:t>https://www.gov.uk/government/publications/gcse-changes-a-summary/summary-of-changes-to-gcses-from-2015</a:t>
            </a:r>
            <a:r>
              <a:rPr lang="en-GB" b="0" baseline="0" dirty="0">
                <a:solidFill>
                  <a:schemeClr val="tx1"/>
                </a:solidFill>
              </a:rPr>
              <a:t>.</a:t>
            </a:r>
            <a:r>
              <a:rPr lang="en-GB" b="1" baseline="0" dirty="0">
                <a:solidFill>
                  <a:schemeClr val="tx1"/>
                </a:solidFill>
              </a:rPr>
              <a:t> </a:t>
            </a:r>
            <a:endParaRPr lang="en-GB" altLang="en-US" b="1" i="0" baseline="0" dirty="0">
              <a:solidFill>
                <a:schemeClr val="tx1"/>
              </a:solidFill>
              <a:latin typeface="Arial" pitchFamily="34" charset="0"/>
            </a:endParaRPr>
          </a:p>
          <a:p>
            <a:pPr defTabSz="902895">
              <a:spcBef>
                <a:spcPts val="592"/>
              </a:spcBef>
              <a:spcAft>
                <a:spcPts val="592"/>
              </a:spcAft>
              <a:defRPr/>
            </a:pPr>
            <a:endParaRPr lang="en-GB" altLang="en-US" i="1" baseline="0" dirty="0">
              <a:solidFill>
                <a:schemeClr val="tx1"/>
              </a:solidFill>
              <a:latin typeface="Arial" pitchFamily="34" charset="0"/>
            </a:endParaRPr>
          </a:p>
          <a:p>
            <a:pPr eaLnBrk="1" hangingPunct="1">
              <a:spcBef>
                <a:spcPts val="592"/>
              </a:spcBef>
              <a:spcAft>
                <a:spcPts val="592"/>
              </a:spcAft>
            </a:pPr>
            <a:r>
              <a:rPr lang="en-US" altLang="en-US" b="1" i="0" baseline="0" dirty="0">
                <a:solidFill>
                  <a:schemeClr val="tx1"/>
                </a:solidFill>
                <a:latin typeface="Arial" pitchFamily="34" charset="0"/>
              </a:rPr>
              <a:t>Tiering</a:t>
            </a:r>
            <a:r>
              <a:rPr lang="en-US" altLang="en-US" b="0" i="0" baseline="0" dirty="0">
                <a:solidFill>
                  <a:schemeClr val="tx1"/>
                </a:solidFill>
                <a:latin typeface="Arial" pitchFamily="34" charset="0"/>
              </a:rPr>
              <a:t> – In the new 9 to 1 GCSEs, only maths</a:t>
            </a:r>
            <a:r>
              <a:rPr lang="en-GB" altLang="en-US" b="0" i="0" baseline="0" dirty="0">
                <a:solidFill>
                  <a:schemeClr val="tx1"/>
                </a:solidFill>
                <a:latin typeface="Arial" pitchFamily="34" charset="0"/>
              </a:rPr>
              <a:t>,</a:t>
            </a:r>
            <a:r>
              <a:rPr lang="en-US" altLang="en-US" b="0" i="0" baseline="0" dirty="0">
                <a:solidFill>
                  <a:schemeClr val="tx1"/>
                </a:solidFill>
                <a:latin typeface="Arial" pitchFamily="34" charset="0"/>
              </a:rPr>
              <a:t> statistics, science</a:t>
            </a:r>
            <a:r>
              <a:rPr lang="en-GB" altLang="en-US" b="0" i="0" baseline="0" dirty="0">
                <a:solidFill>
                  <a:schemeClr val="tx1"/>
                </a:solidFill>
                <a:latin typeface="Arial" pitchFamily="34" charset="0"/>
              </a:rPr>
              <a:t>, and all modern foreign language GCSEs such as French, German and Spanish </a:t>
            </a:r>
            <a:r>
              <a:rPr lang="en-US" altLang="en-US" b="0" i="0" strike="noStrike" baseline="0" dirty="0">
                <a:solidFill>
                  <a:schemeClr val="tx1"/>
                </a:solidFill>
                <a:latin typeface="Arial" pitchFamily="34" charset="0"/>
              </a:rPr>
              <a:t>are</a:t>
            </a:r>
            <a:r>
              <a:rPr lang="en-US" altLang="en-US" b="0" i="1" strike="noStrike" baseline="0" dirty="0">
                <a:solidFill>
                  <a:schemeClr val="tx1"/>
                </a:solidFill>
                <a:latin typeface="Arial" pitchFamily="34" charset="0"/>
              </a:rPr>
              <a:t> </a:t>
            </a:r>
            <a:r>
              <a:rPr lang="en-US" altLang="en-US" b="0" i="0" baseline="0" dirty="0">
                <a:solidFill>
                  <a:schemeClr val="tx1"/>
                </a:solidFill>
                <a:latin typeface="Arial" pitchFamily="34" charset="0"/>
              </a:rPr>
              <a:t>tiered (where pupils either sit foundation or higher exams). Tiering has been removed from most GCSEs to ensure that where possible students are not limited from achieving higher grades and can access the full grade range. In foundation tiers, </a:t>
            </a:r>
            <a:r>
              <a:rPr lang="en-US" altLang="en-US" b="0" i="0" u="none" baseline="0" dirty="0">
                <a:solidFill>
                  <a:schemeClr val="tx1"/>
                </a:solidFill>
                <a:latin typeface="Arial" pitchFamily="34" charset="0"/>
              </a:rPr>
              <a:t>GCSE students</a:t>
            </a:r>
            <a:r>
              <a:rPr lang="en-US" altLang="en-US" b="0" i="0" baseline="0" dirty="0">
                <a:solidFill>
                  <a:schemeClr val="tx1"/>
                </a:solidFill>
                <a:latin typeface="Arial" pitchFamily="34" charset="0"/>
              </a:rPr>
              <a:t> are able to achieve a maximum of </a:t>
            </a:r>
            <a:r>
              <a:rPr lang="en-US" altLang="en-US" b="0" i="0" u="none" baseline="0" dirty="0">
                <a:solidFill>
                  <a:schemeClr val="tx1"/>
                </a:solidFill>
                <a:latin typeface="Arial" pitchFamily="34" charset="0"/>
              </a:rPr>
              <a:t>grade 5.</a:t>
            </a:r>
            <a:r>
              <a:rPr lang="en-GB" altLang="en-US" b="0" i="0" u="none" baseline="0" dirty="0">
                <a:solidFill>
                  <a:schemeClr val="tx1"/>
                </a:solidFill>
                <a:latin typeface="Arial" pitchFamily="34" charset="0"/>
              </a:rPr>
              <a:t> A student must enter for higher OR foundation tier in </a:t>
            </a:r>
            <a:r>
              <a:rPr lang="en-GB" dirty="0">
                <a:solidFill>
                  <a:schemeClr val="tx1"/>
                </a:solidFill>
              </a:rPr>
              <a:t>any of the tiered individual subjects </a:t>
            </a:r>
            <a:r>
              <a:rPr lang="en-GB" altLang="en-US" b="0" i="0" u="none" baseline="0" dirty="0">
                <a:solidFill>
                  <a:schemeClr val="tx1"/>
                </a:solidFill>
                <a:latin typeface="Arial" pitchFamily="34" charset="0"/>
              </a:rPr>
              <a:t>for the whole qualification. </a:t>
            </a:r>
            <a:r>
              <a:rPr lang="en-GB" altLang="en-US" b="0" i="0" u="none" strike="noStrike" baseline="0" dirty="0">
                <a:solidFill>
                  <a:schemeClr val="tx1"/>
                </a:solidFill>
                <a:latin typeface="Arial" pitchFamily="34" charset="0"/>
              </a:rPr>
              <a:t>Students cannot be entered for both tiers.</a:t>
            </a:r>
            <a:endParaRPr lang="en-GB" altLang="en-US" b="0" i="0" u="none" strike="sngStrike" baseline="0" dirty="0">
              <a:solidFill>
                <a:schemeClr val="tx1"/>
              </a:solidFill>
              <a:latin typeface="Arial" pitchFamily="34" charset="0"/>
            </a:endParaRPr>
          </a:p>
          <a:p>
            <a:pPr eaLnBrk="1" hangingPunct="1">
              <a:spcBef>
                <a:spcPts val="592"/>
              </a:spcBef>
              <a:spcAft>
                <a:spcPts val="592"/>
              </a:spcAft>
            </a:pPr>
            <a:endParaRPr lang="en-US" altLang="en-US" b="1" i="0" baseline="0" dirty="0">
              <a:solidFill>
                <a:schemeClr val="tx1"/>
              </a:solidFill>
              <a:latin typeface="Arial" pitchFamily="34" charset="0"/>
            </a:endParaRPr>
          </a:p>
          <a:p>
            <a:pPr eaLnBrk="1" hangingPunct="1">
              <a:spcBef>
                <a:spcPts val="592"/>
              </a:spcBef>
              <a:spcAft>
                <a:spcPts val="592"/>
              </a:spcAft>
            </a:pPr>
            <a:r>
              <a:rPr lang="en-US" altLang="en-US" b="1" i="0" dirty="0">
                <a:solidFill>
                  <a:schemeClr val="tx1"/>
                </a:solidFill>
                <a:latin typeface="Arial" pitchFamily="34" charset="0"/>
              </a:rPr>
              <a:t>Grading</a:t>
            </a:r>
            <a:r>
              <a:rPr lang="en-GB" altLang="en-US" b="1" i="0" dirty="0">
                <a:solidFill>
                  <a:schemeClr val="tx1"/>
                </a:solidFill>
                <a:latin typeface="Arial" pitchFamily="34" charset="0"/>
              </a:rPr>
              <a:t> – </a:t>
            </a:r>
            <a:r>
              <a:rPr lang="en-GB" altLang="en-US" b="0" i="0" dirty="0">
                <a:solidFill>
                  <a:schemeClr val="tx1"/>
                </a:solidFill>
                <a:latin typeface="Arial" pitchFamily="34" charset="0"/>
              </a:rPr>
              <a:t>see</a:t>
            </a:r>
            <a:r>
              <a:rPr lang="en-GB" altLang="en-US" b="0" i="0" baseline="0" dirty="0">
                <a:solidFill>
                  <a:schemeClr val="tx1"/>
                </a:solidFill>
                <a:latin typeface="Arial" pitchFamily="34" charset="0"/>
              </a:rPr>
              <a:t> slide 1</a:t>
            </a:r>
            <a:r>
              <a:rPr lang="en-GB" altLang="en-US" b="0" i="0" strike="noStrike" baseline="0" dirty="0">
                <a:solidFill>
                  <a:schemeClr val="tx1"/>
                </a:solidFill>
                <a:latin typeface="Arial" pitchFamily="34" charset="0"/>
              </a:rPr>
              <a:t>0.</a:t>
            </a:r>
            <a:endParaRPr lang="en-GB" altLang="en-US" b="1" i="0" strike="noStrike" baseline="0" dirty="0">
              <a:solidFill>
                <a:schemeClr val="tx1"/>
              </a:solidFill>
              <a:latin typeface="Arial" pitchFamily="34" charset="0"/>
            </a:endParaRPr>
          </a:p>
          <a:p>
            <a:pPr eaLnBrk="1" hangingPunct="1">
              <a:spcBef>
                <a:spcPts val="592"/>
              </a:spcBef>
              <a:spcAft>
                <a:spcPts val="592"/>
              </a:spcAft>
            </a:pPr>
            <a:endParaRPr lang="en-US" altLang="en-US" b="1" i="0" dirty="0">
              <a:solidFill>
                <a:schemeClr val="tx1"/>
              </a:solidFill>
              <a:latin typeface="Arial" pitchFamily="34" charset="0"/>
            </a:endParaRPr>
          </a:p>
          <a:p>
            <a:pPr defTabSz="902895" eaLnBrk="1" hangingPunct="1">
              <a:spcBef>
                <a:spcPts val="592"/>
              </a:spcBef>
              <a:spcAft>
                <a:spcPts val="592"/>
              </a:spcAft>
              <a:defRPr/>
            </a:pPr>
            <a:r>
              <a:rPr lang="en-US" altLang="en-US" b="1" i="0" u="none" dirty="0">
                <a:solidFill>
                  <a:schemeClr val="tx1"/>
                </a:solidFill>
                <a:latin typeface="Arial" pitchFamily="34" charset="0"/>
              </a:rPr>
              <a:t>How this affects students – </a:t>
            </a:r>
            <a:r>
              <a:rPr lang="en-GB" u="none" strike="noStrike" baseline="0" dirty="0">
                <a:solidFill>
                  <a:schemeClr val="tx1"/>
                </a:solidFill>
              </a:rPr>
              <a:t>Ofqual ensure that it is no more difficult to get a particular grade from one year to the next in any GCSE. This means that, if </a:t>
            </a:r>
            <a:r>
              <a:rPr lang="en-GB" u="none" baseline="0" dirty="0">
                <a:solidFill>
                  <a:schemeClr val="tx1"/>
                </a:solidFill>
              </a:rPr>
              <a:t>the ability profile remains </a:t>
            </a:r>
            <a:r>
              <a:rPr lang="en-GB" b="0" u="none" strike="noStrike" baseline="0" dirty="0">
                <a:solidFill>
                  <a:schemeClr val="tx1"/>
                </a:solidFill>
              </a:rPr>
              <a:t>broadly </a:t>
            </a:r>
            <a:r>
              <a:rPr lang="en-GB" u="none" baseline="0" dirty="0">
                <a:solidFill>
                  <a:schemeClr val="tx1"/>
                </a:solidFill>
              </a:rPr>
              <a:t>the same</a:t>
            </a:r>
            <a:r>
              <a:rPr lang="en-GB" b="0" u="none" strike="noStrike" baseline="0" dirty="0">
                <a:solidFill>
                  <a:schemeClr val="tx1"/>
                </a:solidFill>
              </a:rPr>
              <a:t>:</a:t>
            </a:r>
          </a:p>
          <a:p>
            <a:pPr marL="171450" indent="-171450" defTabSz="902895" eaLnBrk="1" hangingPunct="1">
              <a:spcBef>
                <a:spcPts val="592"/>
              </a:spcBef>
              <a:spcAft>
                <a:spcPts val="592"/>
              </a:spcAft>
              <a:buFontTx/>
              <a:buChar char="-"/>
              <a:defRPr/>
            </a:pPr>
            <a:r>
              <a:rPr lang="en-GB" u="none" strike="noStrike" baseline="0" dirty="0">
                <a:solidFill>
                  <a:schemeClr val="tx1"/>
                </a:solidFill>
              </a:rPr>
              <a:t>a similar </a:t>
            </a:r>
            <a:r>
              <a:rPr lang="en-GB" u="none" baseline="0" dirty="0">
                <a:solidFill>
                  <a:schemeClr val="tx1"/>
                </a:solidFill>
              </a:rPr>
              <a:t>proportion of students will achieve a </a:t>
            </a:r>
            <a:r>
              <a:rPr lang="en-US" dirty="0">
                <a:solidFill>
                  <a:schemeClr val="tx1"/>
                </a:solidFill>
              </a:rPr>
              <a:t>grade 1 and above as would have achieved a grade G and above </a:t>
            </a:r>
            <a:r>
              <a:rPr lang="en-US" strike="noStrike" dirty="0">
                <a:solidFill>
                  <a:schemeClr val="tx1"/>
                </a:solidFill>
              </a:rPr>
              <a:t>previously</a:t>
            </a:r>
            <a:endParaRPr lang="en-GB" u="none" strike="noStrike" baseline="0" dirty="0">
              <a:solidFill>
                <a:schemeClr val="tx1"/>
              </a:solidFill>
            </a:endParaRPr>
          </a:p>
          <a:p>
            <a:pPr marL="171450" indent="-171450" defTabSz="902895" eaLnBrk="1" hangingPunct="1">
              <a:spcBef>
                <a:spcPts val="592"/>
              </a:spcBef>
              <a:spcAft>
                <a:spcPts val="592"/>
              </a:spcAft>
              <a:buFontTx/>
              <a:buChar char="-"/>
              <a:defRPr/>
            </a:pPr>
            <a:r>
              <a:rPr lang="en-GB" u="none" strike="noStrike" baseline="0" dirty="0">
                <a:solidFill>
                  <a:schemeClr val="tx1"/>
                </a:solidFill>
              </a:rPr>
              <a:t>a similar </a:t>
            </a:r>
            <a:r>
              <a:rPr lang="en-GB" u="none" baseline="0" dirty="0">
                <a:solidFill>
                  <a:schemeClr val="tx1"/>
                </a:solidFill>
              </a:rPr>
              <a:t>proportion of students will achieve a </a:t>
            </a:r>
            <a:r>
              <a:rPr lang="en-US" dirty="0">
                <a:solidFill>
                  <a:schemeClr val="tx1"/>
                </a:solidFill>
              </a:rPr>
              <a:t>grade 4 and above as would have achieved a grade C and above </a:t>
            </a:r>
            <a:r>
              <a:rPr lang="en-US" strike="noStrike" dirty="0">
                <a:solidFill>
                  <a:schemeClr val="tx1"/>
                </a:solidFill>
              </a:rPr>
              <a:t>previously</a:t>
            </a:r>
            <a:r>
              <a:rPr lang="en-US" dirty="0">
                <a:solidFill>
                  <a:schemeClr val="tx1"/>
                </a:solidFill>
              </a:rPr>
              <a:t>, and </a:t>
            </a:r>
          </a:p>
          <a:p>
            <a:pPr marL="171450" indent="-171450" defTabSz="902895" eaLnBrk="1" hangingPunct="1">
              <a:spcBef>
                <a:spcPts val="592"/>
              </a:spcBef>
              <a:spcAft>
                <a:spcPts val="592"/>
              </a:spcAft>
              <a:buFontTx/>
              <a:buChar char="-"/>
              <a:defRPr/>
            </a:pPr>
            <a:r>
              <a:rPr lang="en-GB" u="none" strike="noStrike" baseline="0" dirty="0">
                <a:solidFill>
                  <a:schemeClr val="tx1"/>
                </a:solidFill>
              </a:rPr>
              <a:t>a similar </a:t>
            </a:r>
            <a:r>
              <a:rPr lang="en-US" dirty="0">
                <a:solidFill>
                  <a:schemeClr val="tx1"/>
                </a:solidFill>
              </a:rPr>
              <a:t>proportion of students will achieve a grade 7 and above as would have achieved a grade A and above </a:t>
            </a:r>
            <a:r>
              <a:rPr lang="en-US" strike="noStrike" dirty="0">
                <a:solidFill>
                  <a:schemeClr val="tx1"/>
                </a:solidFill>
              </a:rPr>
              <a:t>previously</a:t>
            </a:r>
            <a:r>
              <a:rPr lang="en-US" b="0" dirty="0">
                <a:solidFill>
                  <a:schemeClr val="tx1"/>
                </a:solidFill>
              </a:rPr>
              <a:t>.</a:t>
            </a:r>
            <a:r>
              <a:rPr lang="en-GB" u="none" strike="noStrike" baseline="0" dirty="0">
                <a:solidFill>
                  <a:schemeClr val="tx1"/>
                </a:solidFill>
              </a:rPr>
              <a:t> </a:t>
            </a:r>
          </a:p>
          <a:p>
            <a:pPr marL="0" indent="0" defTabSz="902895" eaLnBrk="1" hangingPunct="1">
              <a:spcBef>
                <a:spcPts val="592"/>
              </a:spcBef>
              <a:spcAft>
                <a:spcPts val="592"/>
              </a:spcAft>
              <a:buFontTx/>
              <a:buNone/>
              <a:defRPr/>
            </a:pPr>
            <a:endParaRPr lang="en-GB" u="none" strike="noStrike" baseline="0" dirty="0">
              <a:solidFill>
                <a:schemeClr val="tx1"/>
              </a:solidFill>
            </a:endParaRPr>
          </a:p>
          <a:p>
            <a:pPr marL="0" indent="0" defTabSz="902895" eaLnBrk="1" hangingPunct="1">
              <a:spcBef>
                <a:spcPts val="592"/>
              </a:spcBef>
              <a:spcAft>
                <a:spcPts val="592"/>
              </a:spcAft>
              <a:buFontTx/>
              <a:buNone/>
              <a:defRPr/>
            </a:pPr>
            <a:r>
              <a:rPr lang="en-GB" u="none" strike="noStrike" baseline="0" dirty="0">
                <a:solidFill>
                  <a:schemeClr val="tx1"/>
                </a:solidFill>
              </a:rPr>
              <a:t>This means, in general, a student who gets a grade 7 in a particular subject in one year could expect to get the same grade in another year. And similarly, a student who would have expected to get a grade A in the previous version of a GCSE should expect to get a grade 7 in the reformed version of the qualification.</a:t>
            </a:r>
          </a:p>
          <a:p>
            <a:pPr marL="0" indent="0" defTabSz="902895" eaLnBrk="1" hangingPunct="1">
              <a:spcBef>
                <a:spcPts val="592"/>
              </a:spcBef>
              <a:spcAft>
                <a:spcPts val="592"/>
              </a:spcAft>
              <a:buFontTx/>
              <a:buNone/>
              <a:defRPr/>
            </a:pPr>
            <a:endParaRPr lang="en-GB" u="none" strike="noStrike" baseline="0" dirty="0">
              <a:solidFill>
                <a:schemeClr val="tx1"/>
              </a:solidFill>
            </a:endParaRPr>
          </a:p>
          <a:p>
            <a:pPr marL="0" indent="0" defTabSz="902895" eaLnBrk="1" hangingPunct="1">
              <a:spcBef>
                <a:spcPts val="592"/>
              </a:spcBef>
              <a:spcAft>
                <a:spcPts val="592"/>
              </a:spcAft>
              <a:buFontTx/>
              <a:buNone/>
              <a:defRPr/>
            </a:pPr>
            <a:r>
              <a:rPr lang="en-GB" u="none" baseline="0" dirty="0">
                <a:solidFill>
                  <a:schemeClr val="tx1"/>
                </a:solidFill>
              </a:rPr>
              <a:t>This ensures that students who are first to sit reformed qualifications are not disadvantaged as a result of the changes. </a:t>
            </a:r>
          </a:p>
          <a:p>
            <a:endParaRPr lang="en-GB" dirty="0">
              <a:solidFill>
                <a:schemeClr val="tx1"/>
              </a:solidFill>
            </a:endParaRPr>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9</a:t>
            </a:fld>
            <a:endParaRPr lang="en-GB" altLang="en-US" dirty="0"/>
          </a:p>
        </p:txBody>
      </p:sp>
    </p:spTree>
    <p:extLst>
      <p:ext uri="{BB962C8B-B14F-4D97-AF65-F5344CB8AC3E}">
        <p14:creationId xmlns:p14="http://schemas.microsoft.com/office/powerpoint/2010/main" val="2439009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eacock Butterf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9842CE-9F1A-C440-8EC0-B229E3CFA9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6"/>
            <a:ext cx="12360696" cy="6924692"/>
          </a:xfrm>
          <a:prstGeom prst="rect">
            <a:avLst/>
          </a:prstGeom>
        </p:spPr>
      </p:pic>
      <p:sp>
        <p:nvSpPr>
          <p:cNvPr id="2" name="Title 1">
            <a:extLst>
              <a:ext uri="{FF2B5EF4-FFF2-40B4-BE49-F238E27FC236}">
                <a16:creationId xmlns:a16="http://schemas.microsoft.com/office/drawing/2014/main" id="{486AB787-CF6F-6541-89D5-DD0DBE961733}"/>
              </a:ext>
            </a:extLst>
          </p:cNvPr>
          <p:cNvSpPr>
            <a:spLocks noGrp="1"/>
          </p:cNvSpPr>
          <p:nvPr>
            <p:ph type="title"/>
          </p:nvPr>
        </p:nvSpPr>
        <p:spPr>
          <a:xfrm>
            <a:off x="7824192" y="3717032"/>
            <a:ext cx="3324096" cy="2448272"/>
          </a:xfrm>
          <a:prstGeom prst="rect">
            <a:avLst/>
          </a:prstGeom>
        </p:spPr>
        <p:txBody>
          <a:bodyPr/>
          <a:lstStyle>
            <a:lvl1pPr>
              <a:defRPr>
                <a:solidFill>
                  <a:srgbClr val="F23B16"/>
                </a:solidFill>
                <a:latin typeface="Roboto" pitchFamily="2" charset="0"/>
                <a:ea typeface="Roboto"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728309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Smorgasbor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2F9C09-3404-3E48-BD04-13E035407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02"/>
            <a:ext cx="12192000" cy="6830697"/>
          </a:xfrm>
          <a:prstGeom prst="rect">
            <a:avLst/>
          </a:prstGeom>
        </p:spPr>
      </p:pic>
      <p:sp>
        <p:nvSpPr>
          <p:cNvPr id="7" name="Content Placeholder 2">
            <a:extLst>
              <a:ext uri="{FF2B5EF4-FFF2-40B4-BE49-F238E27FC236}">
                <a16:creationId xmlns:a16="http://schemas.microsoft.com/office/drawing/2014/main" id="{30E186A2-BC97-5F4D-AD4C-D814E7D7B527}"/>
              </a:ext>
            </a:extLst>
          </p:cNvPr>
          <p:cNvSpPr>
            <a:spLocks noGrp="1"/>
          </p:cNvSpPr>
          <p:nvPr>
            <p:ph idx="1" hasCustomPrompt="1"/>
          </p:nvPr>
        </p:nvSpPr>
        <p:spPr>
          <a:xfrm>
            <a:off x="622300" y="908720"/>
            <a:ext cx="10972800" cy="5386884"/>
          </a:xfrm>
          <a:prstGeom prst="rect">
            <a:avLst/>
          </a:prstGeom>
        </p:spPr>
        <p:txBody>
          <a:bodyPr/>
          <a:lstStyle>
            <a:lvl1pPr marL="313200" indent="-313200">
              <a:buClr>
                <a:srgbClr val="4C3F54"/>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4C3F54"/>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4C3F54"/>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4C3F54"/>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4C3F54"/>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9CE5BD77-7B41-BE43-BE43-FAD34696BAD4}"/>
              </a:ext>
            </a:extLst>
          </p:cNvPr>
          <p:cNvSpPr>
            <a:spLocks noGrp="1"/>
          </p:cNvSpPr>
          <p:nvPr>
            <p:ph type="title"/>
          </p:nvPr>
        </p:nvSpPr>
        <p:spPr>
          <a:xfrm>
            <a:off x="622306" y="404818"/>
            <a:ext cx="8462433" cy="574675"/>
          </a:xfrm>
          <a:prstGeom prst="rect">
            <a:avLst/>
          </a:prstGeom>
        </p:spPr>
        <p:txBody>
          <a:bodyPr/>
          <a:lstStyle>
            <a:lvl1pPr>
              <a:defRPr sz="2400">
                <a:solidFill>
                  <a:srgbClr val="4C3F54"/>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9" name="Footer Placeholder 2">
            <a:extLst>
              <a:ext uri="{FF2B5EF4-FFF2-40B4-BE49-F238E27FC236}">
                <a16:creationId xmlns:a16="http://schemas.microsoft.com/office/drawing/2014/main" id="{2E4B0EE2-9142-B345-BA27-87557035C88B}"/>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FFD66E"/>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F21D5E27-8B79-F545-98F9-143F800C9C68}"/>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FFD66E"/>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3156323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Meadow &amp; Sla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9754B3-8C2C-BB42-A6BC-5787A4006C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89" y="3608"/>
            <a:ext cx="12264889" cy="6871534"/>
          </a:xfrm>
          <a:prstGeom prst="rect">
            <a:avLst/>
          </a:prstGeom>
        </p:spPr>
      </p:pic>
      <p:sp>
        <p:nvSpPr>
          <p:cNvPr id="7" name="Content Placeholder 2">
            <a:extLst>
              <a:ext uri="{FF2B5EF4-FFF2-40B4-BE49-F238E27FC236}">
                <a16:creationId xmlns:a16="http://schemas.microsoft.com/office/drawing/2014/main" id="{436503ED-994E-B947-AA1C-22010E481052}"/>
              </a:ext>
            </a:extLst>
          </p:cNvPr>
          <p:cNvSpPr>
            <a:spLocks noGrp="1"/>
          </p:cNvSpPr>
          <p:nvPr>
            <p:ph idx="1" hasCustomPrompt="1"/>
          </p:nvPr>
        </p:nvSpPr>
        <p:spPr>
          <a:xfrm>
            <a:off x="622300" y="908720"/>
            <a:ext cx="10972800" cy="5400600"/>
          </a:xfrm>
          <a:prstGeom prst="rect">
            <a:avLst/>
          </a:prstGeom>
        </p:spPr>
        <p:txBody>
          <a:bodyPr/>
          <a:lstStyle>
            <a:lvl1pPr marL="313200" indent="-313200">
              <a:buClr>
                <a:srgbClr val="588234"/>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588234"/>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588234"/>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588234"/>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588234"/>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7CC0156D-C3A8-4D47-A082-894E98F32C7F}"/>
              </a:ext>
            </a:extLst>
          </p:cNvPr>
          <p:cNvSpPr>
            <a:spLocks noGrp="1"/>
          </p:cNvSpPr>
          <p:nvPr>
            <p:ph type="title"/>
          </p:nvPr>
        </p:nvSpPr>
        <p:spPr>
          <a:xfrm>
            <a:off x="622306" y="404818"/>
            <a:ext cx="8462433" cy="574675"/>
          </a:xfrm>
          <a:prstGeom prst="rect">
            <a:avLst/>
          </a:prstGeom>
        </p:spPr>
        <p:txBody>
          <a:bodyPr/>
          <a:lstStyle>
            <a:lvl1pPr>
              <a:defRPr sz="2400">
                <a:solidFill>
                  <a:srgbClr val="588234"/>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9" name="Footer Placeholder 2">
            <a:extLst>
              <a:ext uri="{FF2B5EF4-FFF2-40B4-BE49-F238E27FC236}">
                <a16:creationId xmlns:a16="http://schemas.microsoft.com/office/drawing/2014/main" id="{9B308B00-5A86-1445-B2B7-C06A01D1F4AC}"/>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588234"/>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4A6295C0-941D-3249-A0C0-4C5FE4B77C4D}"/>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588234"/>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1897626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9754B3-8C2C-BB42-A6BC-5787A4006C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534"/>
            <a:ext cx="11232097" cy="6871534"/>
          </a:xfrm>
          <a:prstGeom prst="rect">
            <a:avLst/>
          </a:prstGeom>
        </p:spPr>
      </p:pic>
      <p:sp>
        <p:nvSpPr>
          <p:cNvPr id="7" name="Rectangle 6"/>
          <p:cNvSpPr/>
          <p:nvPr userDrawn="1"/>
        </p:nvSpPr>
        <p:spPr>
          <a:xfrm>
            <a:off x="11208568" y="6381328"/>
            <a:ext cx="138051" cy="1217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6381328"/>
            <a:ext cx="1021080" cy="471931"/>
          </a:xfrm>
          <a:prstGeom prst="rect">
            <a:avLst/>
          </a:prstGeom>
        </p:spPr>
      </p:pic>
    </p:spTree>
    <p:extLst>
      <p:ext uri="{BB962C8B-B14F-4D97-AF65-F5344CB8AC3E}">
        <p14:creationId xmlns:p14="http://schemas.microsoft.com/office/powerpoint/2010/main" val="3621492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9754B3-8C2C-BB42-A6BC-5787A4006C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534"/>
            <a:ext cx="12216680" cy="6871534"/>
          </a:xfrm>
          <a:prstGeom prst="rect">
            <a:avLst/>
          </a:prstGeom>
        </p:spPr>
      </p:pic>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Rectangle 2"/>
          <p:cNvSpPr/>
          <p:nvPr userDrawn="1"/>
        </p:nvSpPr>
        <p:spPr>
          <a:xfrm>
            <a:off x="10848528" y="6309320"/>
            <a:ext cx="1368152" cy="548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8528" y="6408712"/>
            <a:ext cx="1187501" cy="476672"/>
          </a:xfrm>
          <a:prstGeom prst="rect">
            <a:avLst/>
          </a:prstGeom>
        </p:spPr>
      </p:pic>
    </p:spTree>
    <p:extLst>
      <p:ext uri="{BB962C8B-B14F-4D97-AF65-F5344CB8AC3E}">
        <p14:creationId xmlns:p14="http://schemas.microsoft.com/office/powerpoint/2010/main" val="3457876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Gold &amp; Nav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EB6E63-A0A9-5F41-ACD1-B7E88170E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602"/>
            <a:ext cx="12207531" cy="6839398"/>
          </a:xfrm>
          <a:prstGeom prst="rect">
            <a:avLst/>
          </a:prstGeom>
        </p:spPr>
      </p:pic>
      <p:sp>
        <p:nvSpPr>
          <p:cNvPr id="7" name="Content Placeholder 2">
            <a:extLst>
              <a:ext uri="{FF2B5EF4-FFF2-40B4-BE49-F238E27FC236}">
                <a16:creationId xmlns:a16="http://schemas.microsoft.com/office/drawing/2014/main" id="{88D3414A-F960-9B43-9898-FFB95A4AFC04}"/>
              </a:ext>
            </a:extLst>
          </p:cNvPr>
          <p:cNvSpPr>
            <a:spLocks noGrp="1"/>
          </p:cNvSpPr>
          <p:nvPr>
            <p:ph idx="1" hasCustomPrompt="1"/>
          </p:nvPr>
        </p:nvSpPr>
        <p:spPr>
          <a:xfrm>
            <a:off x="622300" y="908720"/>
            <a:ext cx="10972800" cy="5400600"/>
          </a:xfrm>
          <a:prstGeom prst="rect">
            <a:avLst/>
          </a:prstGeom>
        </p:spPr>
        <p:txBody>
          <a:bodyPr/>
          <a:lstStyle>
            <a:lvl1pPr marL="313200" indent="-313200">
              <a:buClr>
                <a:srgbClr val="293445"/>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293445"/>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293445"/>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293445"/>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293445"/>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8F776C31-CDEA-A24F-8AF2-1FF67E64C2BC}"/>
              </a:ext>
            </a:extLst>
          </p:cNvPr>
          <p:cNvSpPr>
            <a:spLocks noGrp="1"/>
          </p:cNvSpPr>
          <p:nvPr>
            <p:ph type="title"/>
          </p:nvPr>
        </p:nvSpPr>
        <p:spPr>
          <a:xfrm>
            <a:off x="622306" y="404818"/>
            <a:ext cx="8462433" cy="574675"/>
          </a:xfrm>
          <a:prstGeom prst="rect">
            <a:avLst/>
          </a:prstGeom>
        </p:spPr>
        <p:txBody>
          <a:bodyPr/>
          <a:lstStyle>
            <a:lvl1pPr>
              <a:defRPr sz="2400">
                <a:solidFill>
                  <a:srgbClr val="293445"/>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9" name="Footer Placeholder 2">
            <a:extLst>
              <a:ext uri="{FF2B5EF4-FFF2-40B4-BE49-F238E27FC236}">
                <a16:creationId xmlns:a16="http://schemas.microsoft.com/office/drawing/2014/main" id="{9B243B29-2284-FC44-869B-DC1F3ABEEEB4}"/>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293445"/>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511A3C6B-A0D8-B54B-BD1F-B3193216D3D3}"/>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293445"/>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205818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Straight Lac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677C0C-8580-FD45-8738-000AD7BE13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950"/>
            <a:ext cx="12192000" cy="6830698"/>
          </a:xfrm>
          <a:prstGeom prst="rect">
            <a:avLst/>
          </a:prstGeom>
        </p:spPr>
      </p:pic>
      <p:sp>
        <p:nvSpPr>
          <p:cNvPr id="6" name="Content Placeholder 2">
            <a:extLst>
              <a:ext uri="{FF2B5EF4-FFF2-40B4-BE49-F238E27FC236}">
                <a16:creationId xmlns:a16="http://schemas.microsoft.com/office/drawing/2014/main" id="{E4151BA8-B1F1-B843-BDC0-8ED712C164B7}"/>
              </a:ext>
            </a:extLst>
          </p:cNvPr>
          <p:cNvSpPr>
            <a:spLocks noGrp="1"/>
          </p:cNvSpPr>
          <p:nvPr>
            <p:ph idx="1" hasCustomPrompt="1"/>
          </p:nvPr>
        </p:nvSpPr>
        <p:spPr>
          <a:xfrm>
            <a:off x="622300" y="908720"/>
            <a:ext cx="10972800" cy="5400600"/>
          </a:xfrm>
          <a:prstGeom prst="rect">
            <a:avLst/>
          </a:prstGeom>
        </p:spPr>
        <p:txBody>
          <a:bodyPr/>
          <a:lstStyle>
            <a:lvl1pPr marL="313200" indent="-313200">
              <a:buClr>
                <a:srgbClr val="1B57B2"/>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1B57B2"/>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1B57B2"/>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1B57B2"/>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1B57B2"/>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4002715C-809E-EA41-8EC8-14BA53F9845B}"/>
              </a:ext>
            </a:extLst>
          </p:cNvPr>
          <p:cNvSpPr>
            <a:spLocks noGrp="1"/>
          </p:cNvSpPr>
          <p:nvPr>
            <p:ph type="title"/>
          </p:nvPr>
        </p:nvSpPr>
        <p:spPr>
          <a:xfrm>
            <a:off x="622306" y="404818"/>
            <a:ext cx="8462433" cy="574675"/>
          </a:xfrm>
          <a:prstGeom prst="rect">
            <a:avLst/>
          </a:prstGeom>
        </p:spPr>
        <p:txBody>
          <a:bodyPr/>
          <a:lstStyle>
            <a:lvl1pPr>
              <a:defRPr sz="2400">
                <a:solidFill>
                  <a:srgbClr val="1B57B2"/>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9" name="Footer Placeholder 2">
            <a:extLst>
              <a:ext uri="{FF2B5EF4-FFF2-40B4-BE49-F238E27FC236}">
                <a16:creationId xmlns:a16="http://schemas.microsoft.com/office/drawing/2014/main" id="{C6D0FC83-E0F1-8F43-AC4B-12FEEF6504C1}"/>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chemeClr val="bg1"/>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C3020DAA-CFFE-BC49-8BCF-E94805ED8136}"/>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3402138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677C0C-8580-FD45-8738-000AD7BE13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996"/>
            <a:ext cx="12192000" cy="6830698"/>
          </a:xfrm>
          <a:prstGeom prst="rect">
            <a:avLst/>
          </a:prstGeom>
        </p:spPr>
      </p:pic>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8" name="Rectangle 7"/>
          <p:cNvSpPr/>
          <p:nvPr userDrawn="1"/>
        </p:nvSpPr>
        <p:spPr>
          <a:xfrm>
            <a:off x="10920536" y="6381328"/>
            <a:ext cx="1296144" cy="476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8528" y="6408712"/>
            <a:ext cx="1187501" cy="476672"/>
          </a:xfrm>
          <a:prstGeom prst="rect">
            <a:avLst/>
          </a:prstGeom>
        </p:spPr>
      </p:pic>
    </p:spTree>
    <p:extLst>
      <p:ext uri="{BB962C8B-B14F-4D97-AF65-F5344CB8AC3E}">
        <p14:creationId xmlns:p14="http://schemas.microsoft.com/office/powerpoint/2010/main" val="1641993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11208568" y="6381328"/>
            <a:ext cx="21602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57677C0C-8580-FD45-8738-000AD7BE13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02"/>
            <a:ext cx="11375232" cy="6830698"/>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02401" y="6421183"/>
            <a:ext cx="945106" cy="436817"/>
          </a:xfrm>
          <a:prstGeom prst="rect">
            <a:avLst/>
          </a:prstGeom>
        </p:spPr>
      </p:pic>
      <p:sp>
        <p:nvSpPr>
          <p:cNvPr id="7" name="Rectangle 6"/>
          <p:cNvSpPr/>
          <p:nvPr userDrawn="1"/>
        </p:nvSpPr>
        <p:spPr>
          <a:xfrm>
            <a:off x="11216807" y="6375464"/>
            <a:ext cx="158425" cy="4571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ln>
                <a:solidFill>
                  <a:schemeClr val="bg1"/>
                </a:solidFill>
              </a:ln>
              <a:solidFill>
                <a:schemeClr val="bg1"/>
              </a:solidFill>
            </a:endParaRPr>
          </a:p>
        </p:txBody>
      </p:sp>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469049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Vivid Anticipa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C5937C-6BDF-5644-AAB7-DC10A08241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66"/>
            <a:ext cx="12218483" cy="6845534"/>
          </a:xfrm>
          <a:prstGeom prst="rect">
            <a:avLst/>
          </a:prstGeom>
        </p:spPr>
      </p:pic>
      <p:sp>
        <p:nvSpPr>
          <p:cNvPr id="7" name="Content Placeholder 2">
            <a:extLst>
              <a:ext uri="{FF2B5EF4-FFF2-40B4-BE49-F238E27FC236}">
                <a16:creationId xmlns:a16="http://schemas.microsoft.com/office/drawing/2014/main" id="{905C863C-0D8B-2F4D-B245-FEA840195669}"/>
              </a:ext>
            </a:extLst>
          </p:cNvPr>
          <p:cNvSpPr>
            <a:spLocks noGrp="1"/>
          </p:cNvSpPr>
          <p:nvPr>
            <p:ph idx="1" hasCustomPrompt="1"/>
          </p:nvPr>
        </p:nvSpPr>
        <p:spPr>
          <a:xfrm>
            <a:off x="622300" y="908720"/>
            <a:ext cx="10972800" cy="5400600"/>
          </a:xfrm>
          <a:prstGeom prst="rect">
            <a:avLst/>
          </a:prstGeom>
        </p:spPr>
        <p:txBody>
          <a:bodyPr/>
          <a:lstStyle>
            <a:lvl1pPr marL="313200" indent="-313200">
              <a:buClr>
                <a:srgbClr val="9E0E62"/>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9E0E62"/>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9E0E62"/>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9E0E62"/>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9E0E62"/>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AEC5058E-DFA8-5A4D-A86F-D74C4DA89065}"/>
              </a:ext>
            </a:extLst>
          </p:cNvPr>
          <p:cNvSpPr>
            <a:spLocks noGrp="1"/>
          </p:cNvSpPr>
          <p:nvPr>
            <p:ph type="title"/>
          </p:nvPr>
        </p:nvSpPr>
        <p:spPr>
          <a:xfrm>
            <a:off x="622306" y="404818"/>
            <a:ext cx="8462433" cy="574675"/>
          </a:xfrm>
          <a:prstGeom prst="rect">
            <a:avLst/>
          </a:prstGeom>
        </p:spPr>
        <p:txBody>
          <a:bodyPr/>
          <a:lstStyle>
            <a:lvl1pPr>
              <a:defRPr sz="2400">
                <a:solidFill>
                  <a:srgbClr val="9E0E62"/>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9" name="Footer Placeholder 2">
            <a:extLst>
              <a:ext uri="{FF2B5EF4-FFF2-40B4-BE49-F238E27FC236}">
                <a16:creationId xmlns:a16="http://schemas.microsoft.com/office/drawing/2014/main" id="{9ED26136-2EAE-E34D-9331-9D051AAE79BD}"/>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F2FF00"/>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71B678BA-602A-F74E-8D49-518B3E897846}"/>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F2FF00"/>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2942256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ontent : Peacock Butterf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C45DEC-CBEE-0A43-8BF3-24CEC1BB4A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66"/>
            <a:ext cx="12218481" cy="6845534"/>
          </a:xfrm>
          <a:prstGeom prst="rect">
            <a:avLst/>
          </a:prstGeom>
        </p:spPr>
      </p:pic>
      <p:sp>
        <p:nvSpPr>
          <p:cNvPr id="2" name="Title 1"/>
          <p:cNvSpPr>
            <a:spLocks noGrp="1"/>
          </p:cNvSpPr>
          <p:nvPr>
            <p:ph type="title"/>
          </p:nvPr>
        </p:nvSpPr>
        <p:spPr>
          <a:xfrm>
            <a:off x="622306" y="404818"/>
            <a:ext cx="8462433" cy="574675"/>
          </a:xfrm>
          <a:prstGeom prst="rect">
            <a:avLst/>
          </a:prstGeom>
        </p:spPr>
        <p:txBody>
          <a:bodyPr/>
          <a:lstStyle>
            <a:lvl1pPr>
              <a:defRPr sz="2400">
                <a:solidFill>
                  <a:srgbClr val="F23B16"/>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622300" y="908720"/>
            <a:ext cx="10972800" cy="5400600"/>
          </a:xfrm>
          <a:prstGeom prst="rect">
            <a:avLst/>
          </a:prstGeom>
        </p:spPr>
        <p:txBody>
          <a:bodyPr/>
          <a:lstStyle>
            <a:lvl1pPr marL="313200" indent="-313200">
              <a:buClr>
                <a:srgbClr val="F23B16"/>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F23B16"/>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F23B16"/>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F23B16"/>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F23B16"/>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F0F2CE"/>
                </a:solidFill>
              </a:defRPr>
            </a:lvl1pPr>
          </a:lstStyle>
          <a:p>
            <a:r>
              <a:rPr lang="en-GB" dirty="0"/>
              <a:t>This is the title of the slide</a:t>
            </a:r>
          </a:p>
        </p:txBody>
      </p:sp>
      <p:sp>
        <p:nvSpPr>
          <p:cNvPr id="8"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F0F2CE"/>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1975559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Meadow &amp; Sla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19F254-3912-2241-A327-0536EB7585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98"/>
            <a:ext cx="12360696" cy="6925211"/>
          </a:xfrm>
          <a:prstGeom prst="rect">
            <a:avLst/>
          </a:prstGeom>
        </p:spPr>
      </p:pic>
      <p:sp>
        <p:nvSpPr>
          <p:cNvPr id="11" name="Title 1">
            <a:extLst>
              <a:ext uri="{FF2B5EF4-FFF2-40B4-BE49-F238E27FC236}">
                <a16:creationId xmlns:a16="http://schemas.microsoft.com/office/drawing/2014/main" id="{4BF586B8-8750-1741-8D8E-A69237AED29A}"/>
              </a:ext>
            </a:extLst>
          </p:cNvPr>
          <p:cNvSpPr>
            <a:spLocks noGrp="1"/>
          </p:cNvSpPr>
          <p:nvPr>
            <p:ph type="title"/>
          </p:nvPr>
        </p:nvSpPr>
        <p:spPr>
          <a:xfrm>
            <a:off x="7824192" y="3717032"/>
            <a:ext cx="3324096" cy="2448272"/>
          </a:xfrm>
          <a:prstGeom prst="rect">
            <a:avLst/>
          </a:prstGeom>
        </p:spPr>
        <p:txBody>
          <a:bodyPr/>
          <a:lstStyle>
            <a:lvl1pPr>
              <a:defRPr>
                <a:solidFill>
                  <a:srgbClr val="588234"/>
                </a:solidFill>
                <a:latin typeface="Roboto" pitchFamily="2" charset="0"/>
                <a:ea typeface="Roboto"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850264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 design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12290" name="Rectangle 2"/>
          <p:cNvSpPr>
            <a:spLocks noGrp="1" noChangeArrowheads="1"/>
          </p:cNvSpPr>
          <p:nvPr>
            <p:ph type="ctrTitle" hasCustomPrompt="1"/>
          </p:nvPr>
        </p:nvSpPr>
        <p:spPr>
          <a:xfrm>
            <a:off x="622300" y="3645024"/>
            <a:ext cx="10363200" cy="503237"/>
          </a:xfrm>
        </p:spPr>
        <p:txBody>
          <a:bodyPr/>
          <a:lstStyle>
            <a:lvl1pPr>
              <a:defRPr sz="3600" baseline="0">
                <a:solidFill>
                  <a:schemeClr val="bg1"/>
                </a:solidFill>
              </a:defRPr>
            </a:lvl1pPr>
          </a:lstStyle>
          <a:p>
            <a:pPr lvl="0"/>
            <a:r>
              <a:rPr lang="en-GB" noProof="0" dirty="0"/>
              <a:t>Title slide – design 1</a:t>
            </a:r>
          </a:p>
        </p:txBody>
      </p:sp>
      <p:sp>
        <p:nvSpPr>
          <p:cNvPr id="7" name="Rectangle 3"/>
          <p:cNvSpPr>
            <a:spLocks noGrp="1" noChangeArrowheads="1"/>
          </p:cNvSpPr>
          <p:nvPr>
            <p:ph type="subTitle" idx="1" hasCustomPrompt="1"/>
          </p:nvPr>
        </p:nvSpPr>
        <p:spPr>
          <a:xfrm>
            <a:off x="622300" y="4509120"/>
            <a:ext cx="8534400" cy="1008112"/>
          </a:xfrm>
        </p:spPr>
        <p:txBody>
          <a:bodyPr/>
          <a:lstStyle>
            <a:lvl1pPr>
              <a:spcBef>
                <a:spcPct val="0"/>
              </a:spcBef>
              <a:spcAft>
                <a:spcPct val="0"/>
              </a:spcAft>
              <a:defRPr sz="2800" b="0">
                <a:solidFill>
                  <a:schemeClr val="bg1"/>
                </a:solidFill>
              </a:defRPr>
            </a:lvl1pPr>
          </a:lstStyle>
          <a:p>
            <a:pPr lvl="0"/>
            <a:r>
              <a:rPr lang="en-GB" noProof="0" dirty="0"/>
              <a:t>Name</a:t>
            </a:r>
            <a:br>
              <a:rPr lang="en-GB" noProof="0" dirty="0"/>
            </a:br>
            <a:r>
              <a:rPr lang="en-GB" noProof="0" dirty="0"/>
              <a:t>Date</a:t>
            </a:r>
          </a:p>
        </p:txBody>
      </p:sp>
    </p:spTree>
    <p:extLst>
      <p:ext uri="{BB962C8B-B14F-4D97-AF65-F5344CB8AC3E}">
        <p14:creationId xmlns:p14="http://schemas.microsoft.com/office/powerpoint/2010/main" val="4070466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 desig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98"/>
            <a:ext cx="12192000" cy="6864096"/>
          </a:xfrm>
          <a:prstGeom prst="rect">
            <a:avLst/>
          </a:prstGeom>
        </p:spPr>
      </p:pic>
      <p:sp>
        <p:nvSpPr>
          <p:cNvPr id="12290" name="Rectangle 2"/>
          <p:cNvSpPr>
            <a:spLocks noGrp="1" noChangeArrowheads="1"/>
          </p:cNvSpPr>
          <p:nvPr>
            <p:ph type="ctrTitle" hasCustomPrompt="1"/>
          </p:nvPr>
        </p:nvSpPr>
        <p:spPr>
          <a:xfrm>
            <a:off x="632479" y="2251883"/>
            <a:ext cx="10363200" cy="503237"/>
          </a:xfrm>
        </p:spPr>
        <p:txBody>
          <a:bodyPr/>
          <a:lstStyle>
            <a:lvl1pPr>
              <a:defRPr sz="3600" baseline="0">
                <a:solidFill>
                  <a:srgbClr val="83B81A"/>
                </a:solidFill>
              </a:defRPr>
            </a:lvl1pPr>
          </a:lstStyle>
          <a:p>
            <a:pPr lvl="0"/>
            <a:r>
              <a:rPr lang="en-GB" noProof="0" dirty="0"/>
              <a:t>Title slide – design 2</a:t>
            </a:r>
          </a:p>
        </p:txBody>
      </p:sp>
      <p:sp>
        <p:nvSpPr>
          <p:cNvPr id="7" name="Rectangle 3"/>
          <p:cNvSpPr>
            <a:spLocks noGrp="1" noChangeArrowheads="1"/>
          </p:cNvSpPr>
          <p:nvPr>
            <p:ph type="subTitle" idx="1" hasCustomPrompt="1"/>
          </p:nvPr>
        </p:nvSpPr>
        <p:spPr>
          <a:xfrm>
            <a:off x="632479" y="3121608"/>
            <a:ext cx="8534400" cy="1027472"/>
          </a:xfrm>
        </p:spPr>
        <p:txBody>
          <a:bodyPr/>
          <a:lstStyle>
            <a:lvl1pPr>
              <a:spcBef>
                <a:spcPct val="0"/>
              </a:spcBef>
              <a:spcAft>
                <a:spcPct val="0"/>
              </a:spcAft>
              <a:defRPr sz="2800" b="0">
                <a:solidFill>
                  <a:srgbClr val="83B81A"/>
                </a:solidFill>
              </a:defRPr>
            </a:lvl1pPr>
          </a:lstStyle>
          <a:p>
            <a:pPr lvl="0"/>
            <a:r>
              <a:rPr lang="en-GB" noProof="0" dirty="0"/>
              <a:t>Name</a:t>
            </a:r>
            <a:br>
              <a:rPr lang="en-GB" noProof="0" dirty="0"/>
            </a:br>
            <a:r>
              <a:rPr lang="en-GB" noProof="0" dirty="0"/>
              <a:t>Date</a:t>
            </a:r>
          </a:p>
        </p:txBody>
      </p:sp>
    </p:spTree>
    <p:extLst>
      <p:ext uri="{BB962C8B-B14F-4D97-AF65-F5344CB8AC3E}">
        <p14:creationId xmlns:p14="http://schemas.microsoft.com/office/powerpoint/2010/main" val="3287181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 design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604" y="0"/>
            <a:ext cx="12173396" cy="6853622"/>
          </a:xfrm>
          <a:prstGeom prst="rect">
            <a:avLst/>
          </a:prstGeom>
        </p:spPr>
      </p:pic>
      <p:sp>
        <p:nvSpPr>
          <p:cNvPr id="12290" name="Rectangle 2"/>
          <p:cNvSpPr>
            <a:spLocks noGrp="1" noChangeArrowheads="1"/>
          </p:cNvSpPr>
          <p:nvPr>
            <p:ph type="ctrTitle" hasCustomPrompt="1"/>
          </p:nvPr>
        </p:nvSpPr>
        <p:spPr>
          <a:xfrm>
            <a:off x="6528048" y="2420888"/>
            <a:ext cx="5184576" cy="1800200"/>
          </a:xfrm>
        </p:spPr>
        <p:txBody>
          <a:bodyPr/>
          <a:lstStyle>
            <a:lvl1pPr>
              <a:defRPr sz="3600">
                <a:solidFill>
                  <a:srgbClr val="83B81A"/>
                </a:solidFill>
              </a:defRPr>
            </a:lvl1pPr>
          </a:lstStyle>
          <a:p>
            <a:pPr lvl="0"/>
            <a:r>
              <a:rPr lang="en-GB" noProof="0" dirty="0"/>
              <a:t>Title slide – design 3</a:t>
            </a:r>
          </a:p>
        </p:txBody>
      </p:sp>
      <p:sp>
        <p:nvSpPr>
          <p:cNvPr id="12291" name="Rectangle 3"/>
          <p:cNvSpPr>
            <a:spLocks noGrp="1" noChangeArrowheads="1"/>
          </p:cNvSpPr>
          <p:nvPr>
            <p:ph type="subTitle" idx="1" hasCustomPrompt="1"/>
          </p:nvPr>
        </p:nvSpPr>
        <p:spPr>
          <a:xfrm>
            <a:off x="6528048" y="4509120"/>
            <a:ext cx="5184576" cy="1368152"/>
          </a:xfrm>
        </p:spPr>
        <p:txBody>
          <a:bodyPr/>
          <a:lstStyle>
            <a:lvl1pPr marL="0" indent="0">
              <a:spcBef>
                <a:spcPct val="0"/>
              </a:spcBef>
              <a:spcAft>
                <a:spcPct val="0"/>
              </a:spcAft>
              <a:defRPr sz="2800" b="0">
                <a:solidFill>
                  <a:srgbClr val="83B81A"/>
                </a:solidFill>
              </a:defRPr>
            </a:lvl1pPr>
          </a:lstStyle>
          <a:p>
            <a:pPr lvl="0"/>
            <a:r>
              <a:rPr lang="en-GB" noProof="0" dirty="0"/>
              <a:t>Name</a:t>
            </a:r>
            <a:br>
              <a:rPr lang="en-GB" noProof="0" dirty="0"/>
            </a:br>
            <a:r>
              <a:rPr lang="en-GB" noProof="0" dirty="0"/>
              <a:t>Date</a:t>
            </a:r>
          </a:p>
        </p:txBody>
      </p:sp>
    </p:spTree>
    <p:extLst>
      <p:ext uri="{BB962C8B-B14F-4D97-AF65-F5344CB8AC3E}">
        <p14:creationId xmlns:p14="http://schemas.microsoft.com/office/powerpoint/2010/main" val="3122732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asic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3" name="Content Placeholder 2"/>
          <p:cNvSpPr>
            <a:spLocks noGrp="1"/>
          </p:cNvSpPr>
          <p:nvPr>
            <p:ph idx="1" hasCustomPrompt="1"/>
          </p:nvPr>
        </p:nvSpPr>
        <p:spPr/>
        <p:txBody>
          <a:bodyPr/>
          <a:lstStyle>
            <a:lvl1pPr marL="313200" indent="-313200">
              <a:buFont typeface="Arial" panose="020B0604020202020204" pitchFamily="34" charset="0"/>
              <a:buChar char="■"/>
              <a:defRPr sz="2400"/>
            </a:lvl1pPr>
            <a:lvl2pPr marL="625475" indent="-301625">
              <a:buFont typeface="Arial" panose="020B0604020202020204" pitchFamily="34" charset="0"/>
              <a:buChar char="□"/>
              <a:defRPr sz="2200"/>
            </a:lvl2pPr>
            <a:lvl3pPr marL="893763" indent="-247650">
              <a:buFont typeface="Arial" panose="020B0604020202020204" pitchFamily="34" charset="0"/>
              <a:buChar char="▪"/>
              <a:defRPr sz="2000"/>
            </a:lvl3pPr>
            <a:lvl4pPr marL="1257300" indent="-255588">
              <a:buClr>
                <a:schemeClr val="tx2"/>
              </a:buClr>
              <a:buFont typeface="Arial" panose="020B0604020202020204" pitchFamily="34" charset="0"/>
              <a:buChar char="▫"/>
              <a:defRPr sz="1800"/>
            </a:lvl4pPr>
            <a:lvl5pPr marL="1526400" indent="-255600">
              <a:buClr>
                <a:schemeClr val="tx2"/>
              </a:buClr>
              <a:buFont typeface="Arial" panose="020B0604020202020204" pitchFamily="34" charset="0"/>
              <a:buChar cha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0"/>
            <a:endParaRPr lang="en-GB" dirty="0"/>
          </a:p>
        </p:txBody>
      </p:sp>
    </p:spTree>
    <p:extLst>
      <p:ext uri="{BB962C8B-B14F-4D97-AF65-F5344CB8AC3E}">
        <p14:creationId xmlns:p14="http://schemas.microsoft.com/office/powerpoint/2010/main" val="2788917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lstStyle>
            <a:lvl1pPr algn="l">
              <a:defRPr sz="3000" b="1" cap="all"/>
            </a:lvl1pPr>
          </a:lstStyle>
          <a:p>
            <a:r>
              <a:rPr lang="en-US" dirty="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Tree>
    <p:extLst>
      <p:ext uri="{BB962C8B-B14F-4D97-AF65-F5344CB8AC3E}">
        <p14:creationId xmlns:p14="http://schemas.microsoft.com/office/powerpoint/2010/main" val="27387738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ane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hasCustomPrompt="1"/>
          </p:nvPr>
        </p:nvSpPr>
        <p:spPr>
          <a:xfrm>
            <a:off x="622300" y="1438282"/>
            <a:ext cx="5384800" cy="4498975"/>
          </a:xfrm>
        </p:spPr>
        <p:txBody>
          <a:bodyPr/>
          <a:lstStyle>
            <a:lvl1pPr marL="313200" indent="-313200">
              <a:buFont typeface="Arial" panose="020B0604020202020204" pitchFamily="34" charset="0"/>
              <a:buChar char="■"/>
              <a:defRPr sz="2400"/>
            </a:lvl1pPr>
            <a:lvl2pPr marL="626400" indent="-302400">
              <a:buFont typeface="Arial" panose="020B0604020202020204" pitchFamily="34" charset="0"/>
              <a:buChar char="□"/>
              <a:defRPr sz="2200"/>
            </a:lvl2pPr>
            <a:lvl3pPr marL="892800" indent="-248400">
              <a:buFont typeface="Arial" panose="020B0604020202020204" pitchFamily="34" charset="0"/>
              <a:buChar char="▪"/>
              <a:defRPr sz="2000"/>
            </a:lvl3pPr>
            <a:lvl4pPr marL="1256400" indent="-255600">
              <a:buClr>
                <a:schemeClr val="tx2"/>
              </a:buClr>
              <a:buFont typeface="Arial" panose="020B0604020202020204" pitchFamily="34" charset="0"/>
              <a:buChar char="▫"/>
              <a:defRPr sz="1800"/>
            </a:lvl4pPr>
            <a:lvl5pPr marL="1525588" indent="-255588">
              <a:buClr>
                <a:schemeClr val="tx2"/>
              </a:buClr>
              <a:buFont typeface="Arial" panose="020B0604020202020204" pitchFamily="34" charset="0"/>
              <a:buChar char="›"/>
              <a:defRPr sz="180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10300" y="1438282"/>
            <a:ext cx="5384800" cy="4498975"/>
          </a:xfrm>
        </p:spPr>
        <p:txBody>
          <a:bodyPr/>
          <a:lstStyle>
            <a:lvl1pPr marL="313200" indent="-313200">
              <a:buFont typeface="Arial" panose="020B0604020202020204" pitchFamily="34" charset="0"/>
              <a:buChar char="■"/>
              <a:defRPr sz="2400"/>
            </a:lvl1pPr>
            <a:lvl2pPr marL="626400" indent="-302400">
              <a:buFont typeface="Arial" panose="020B0604020202020204" pitchFamily="34" charset="0"/>
              <a:buChar char="□"/>
              <a:defRPr sz="2200"/>
            </a:lvl2pPr>
            <a:lvl3pPr marL="892800" indent="-248400">
              <a:buFont typeface="Arial" panose="020B0604020202020204" pitchFamily="34" charset="0"/>
              <a:buChar char="▪"/>
              <a:defRPr sz="2000"/>
            </a:lvl3pPr>
            <a:lvl4pPr marL="1163638" indent="-255588">
              <a:buClr>
                <a:schemeClr val="tx2"/>
              </a:buClr>
              <a:buFont typeface="Arial" panose="020B0604020202020204" pitchFamily="34" charset="0"/>
              <a:buChar char="▫"/>
              <a:defRPr sz="1800"/>
            </a:lvl4pPr>
            <a:lvl5pPr marL="1431925" indent="-255588">
              <a:buClr>
                <a:schemeClr val="tx2"/>
              </a:buClr>
              <a:buFont typeface="Arial" panose="020B0604020202020204" pitchFamily="34" charset="0"/>
              <a:buChar char="›"/>
              <a:defRPr sz="18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1261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hasCustomPrompt="1"/>
          </p:nvPr>
        </p:nvSpPr>
        <p:spPr>
          <a:xfrm>
            <a:off x="609600" y="2174875"/>
            <a:ext cx="5386917" cy="3951288"/>
          </a:xfrm>
        </p:spPr>
        <p:txBody>
          <a:bodyPr/>
          <a:lstStyle>
            <a:lvl1pPr marL="313200" indent="-313200">
              <a:buFont typeface="Arial" panose="020B0604020202020204" pitchFamily="34" charset="0"/>
              <a:buChar char="■"/>
              <a:defRPr sz="2400"/>
            </a:lvl1pPr>
            <a:lvl2pPr marL="626400" indent="-302400">
              <a:buFont typeface="Arial" panose="020B0604020202020204" pitchFamily="34" charset="0"/>
              <a:buChar char="□"/>
              <a:defRPr sz="2200"/>
            </a:lvl2pPr>
            <a:lvl3pPr marL="892800" indent="-255600">
              <a:buFont typeface="Arial" panose="020B0604020202020204" pitchFamily="34" charset="0"/>
              <a:buChar char="▪"/>
              <a:defRPr sz="2000"/>
            </a:lvl3pPr>
            <a:lvl4pPr marL="1256400" indent="-255600">
              <a:buClr>
                <a:schemeClr val="tx2"/>
              </a:buClr>
              <a:buFont typeface="Arial" panose="020B0604020202020204" pitchFamily="34" charset="0"/>
              <a:buChar char="▫"/>
              <a:defRPr sz="1800"/>
            </a:lvl4pPr>
            <a:lvl5pPr marL="1526400" indent="-255600">
              <a:buClr>
                <a:schemeClr val="tx2"/>
              </a:buClr>
              <a:buFont typeface="Arial" panose="020B0604020202020204" pitchFamily="34" charset="0"/>
              <a:buChar char="›"/>
              <a:defRPr sz="1800"/>
            </a:lvl5pPr>
            <a:lvl6pPr>
              <a:defRPr sz="1200"/>
            </a:lvl6pPr>
            <a:lvl7pPr>
              <a:defRPr sz="1200"/>
            </a:lvl7pPr>
            <a:lvl8pPr>
              <a:defRPr sz="1200"/>
            </a:lvl8pPr>
            <a:lvl9pPr>
              <a:defRPr sz="1200"/>
            </a:lvl9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marL="313200" indent="-313200">
              <a:buFont typeface="Arial" panose="020B0604020202020204" pitchFamily="34" charset="0"/>
              <a:buChar char="■"/>
              <a:defRPr sz="2400"/>
            </a:lvl1pPr>
            <a:lvl2pPr marL="626400" indent="-302400">
              <a:buFont typeface="Arial" panose="020B0604020202020204" pitchFamily="34" charset="0"/>
              <a:buChar char="□"/>
              <a:defRPr sz="2200"/>
            </a:lvl2pPr>
            <a:lvl3pPr marL="892800" indent="-255600">
              <a:buFont typeface="Arial" panose="020B0604020202020204" pitchFamily="34" charset="0"/>
              <a:buChar char="▪"/>
              <a:defRPr sz="2000"/>
            </a:lvl3pPr>
            <a:lvl4pPr marL="1256400" indent="-255600">
              <a:buClr>
                <a:schemeClr val="tx2"/>
              </a:buClr>
              <a:buFont typeface="Arial" panose="020B0604020202020204" pitchFamily="34" charset="0"/>
              <a:buChar char="▫"/>
              <a:defRPr sz="1800"/>
            </a:lvl4pPr>
            <a:lvl5pPr marL="1526400" indent="-255600">
              <a:buClr>
                <a:schemeClr val="tx2"/>
              </a:buClr>
              <a:buFont typeface="Arial" panose="020B0604020202020204" pitchFamily="34" charset="0"/>
              <a:buChar char="›"/>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18732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19854018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3468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1"/>
          </a:xfrm>
        </p:spPr>
        <p:txBody>
          <a:bodyPr anchor="b"/>
          <a:lstStyle>
            <a:lvl1pPr algn="l">
              <a:defRPr sz="2400" b="1"/>
            </a:lvl1pPr>
          </a:lstStyle>
          <a:p>
            <a:r>
              <a:rPr lang="en-US" dirty="0"/>
              <a:t>Click to edit Master title style</a:t>
            </a:r>
            <a:endParaRPr lang="en-GB" dirty="0"/>
          </a:p>
        </p:txBody>
      </p:sp>
      <p:sp>
        <p:nvSpPr>
          <p:cNvPr id="3" name="Content Placeholder 2"/>
          <p:cNvSpPr>
            <a:spLocks noGrp="1"/>
          </p:cNvSpPr>
          <p:nvPr>
            <p:ph idx="1"/>
          </p:nvPr>
        </p:nvSpPr>
        <p:spPr>
          <a:xfrm>
            <a:off x="4766733" y="273057"/>
            <a:ext cx="6815667" cy="5853113"/>
          </a:xfrm>
        </p:spPr>
        <p:txBody>
          <a:bodyPr/>
          <a:lstStyle>
            <a:lvl1pPr marL="313200" indent="-313200">
              <a:buFont typeface="Arial" panose="020B0604020202020204" pitchFamily="34" charset="0"/>
              <a:buChar char="■"/>
              <a:defRPr sz="2200"/>
            </a:lvl1pPr>
            <a:lvl2pPr marL="626400" indent="-302400">
              <a:buFont typeface="Arial" panose="020B0604020202020204" pitchFamily="34" charset="0"/>
              <a:buChar char="□"/>
              <a:defRPr sz="2200"/>
            </a:lvl2pPr>
            <a:lvl3pPr marL="892800" indent="-255600">
              <a:buFont typeface="Arial" panose="020B0604020202020204" pitchFamily="34" charset="0"/>
              <a:buChar char="▪"/>
              <a:defRPr sz="2000"/>
            </a:lvl3pPr>
            <a:lvl4pPr marL="1256400" indent="-255600">
              <a:buClr>
                <a:schemeClr val="tx2"/>
              </a:buClr>
              <a:buFont typeface="Arial" panose="020B0604020202020204" pitchFamily="34" charset="0"/>
              <a:buChar char="▫"/>
              <a:defRPr sz="1800"/>
            </a:lvl4pPr>
            <a:lvl5pPr marL="1526400" indent="-255600">
              <a:buClr>
                <a:schemeClr val="tx2"/>
              </a:buClr>
              <a:buFont typeface="Arial" panose="020B0604020202020204" pitchFamily="34" charset="0"/>
              <a:buChar char="›"/>
              <a:defRPr sz="18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09606" y="1435104"/>
            <a:ext cx="4011084" cy="4691063"/>
          </a:xfrm>
        </p:spPr>
        <p:txBody>
          <a:bodyPr/>
          <a:lstStyle>
            <a:lvl1pPr marL="0" indent="0">
              <a:buNone/>
              <a:defRPr sz="20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Tree>
    <p:extLst>
      <p:ext uri="{BB962C8B-B14F-4D97-AF65-F5344CB8AC3E}">
        <p14:creationId xmlns:p14="http://schemas.microsoft.com/office/powerpoint/2010/main" val="3635888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 Meadow &amp; Sla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19F254-3912-2241-A327-0536EB7585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98"/>
            <a:ext cx="12360696" cy="6925211"/>
          </a:xfrm>
          <a:prstGeom prst="rect">
            <a:avLst/>
          </a:prstGeom>
        </p:spPr>
      </p:pic>
      <p:sp>
        <p:nvSpPr>
          <p:cNvPr id="2" name="Rectangle 1"/>
          <p:cNvSpPr/>
          <p:nvPr userDrawn="1"/>
        </p:nvSpPr>
        <p:spPr>
          <a:xfrm>
            <a:off x="263352" y="116632"/>
            <a:ext cx="2232248" cy="115212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2985124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400" b="1"/>
            </a:lvl1pPr>
          </a:lstStyle>
          <a:p>
            <a:r>
              <a:rPr lang="en-US" dirty="0"/>
              <a:t>Click to edit Master title style</a:t>
            </a:r>
            <a:endParaRPr lang="en-GB"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20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Tree>
    <p:extLst>
      <p:ext uri="{BB962C8B-B14F-4D97-AF65-F5344CB8AC3E}">
        <p14:creationId xmlns:p14="http://schemas.microsoft.com/office/powerpoint/2010/main" val="3757788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ea Foam">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6BD40AD-3ED0-1F46-9C97-36600BE7DC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18136" cy="6957392"/>
          </a:xfrm>
          <a:prstGeom prst="rect">
            <a:avLst/>
          </a:prstGeom>
        </p:spPr>
      </p:pic>
      <p:sp>
        <p:nvSpPr>
          <p:cNvPr id="8" name="Title 1">
            <a:extLst>
              <a:ext uri="{FF2B5EF4-FFF2-40B4-BE49-F238E27FC236}">
                <a16:creationId xmlns:a16="http://schemas.microsoft.com/office/drawing/2014/main" id="{0AAF4E22-28CE-054D-9061-D567F2384AA0}"/>
              </a:ext>
            </a:extLst>
          </p:cNvPr>
          <p:cNvSpPr txBox="1">
            <a:spLocks/>
          </p:cNvSpPr>
          <p:nvPr userDrawn="1"/>
        </p:nvSpPr>
        <p:spPr>
          <a:xfrm>
            <a:off x="7824192" y="3717032"/>
            <a:ext cx="3324096" cy="2448272"/>
          </a:xfrm>
          <a:prstGeom prst="rect">
            <a:avLst/>
          </a:prstGeom>
        </p:spPr>
        <p:txBody>
          <a:bodyPr/>
          <a:lstStyle>
            <a:lvl1pPr algn="l" rtl="0" eaLnBrk="1" fontAlgn="base" hangingPunct="1">
              <a:spcBef>
                <a:spcPct val="0"/>
              </a:spcBef>
              <a:spcAft>
                <a:spcPct val="0"/>
              </a:spcAft>
              <a:defRPr sz="2800" b="1">
                <a:solidFill>
                  <a:srgbClr val="0079BC"/>
                </a:solidFill>
                <a:latin typeface="Roboto" pitchFamily="2" charset="0"/>
                <a:ea typeface="Roboto" pitchFamily="2" charset="0"/>
                <a:cs typeface="+mj-cs"/>
              </a:defRPr>
            </a:lvl1pPr>
            <a:lvl2pPr algn="l" rtl="0" eaLnBrk="1" fontAlgn="base" hangingPunct="1">
              <a:spcBef>
                <a:spcPct val="0"/>
              </a:spcBef>
              <a:spcAft>
                <a:spcPct val="0"/>
              </a:spcAft>
              <a:defRPr sz="1800" b="1">
                <a:solidFill>
                  <a:schemeClr val="tx2"/>
                </a:solidFill>
                <a:latin typeface="Arial" charset="0"/>
              </a:defRPr>
            </a:lvl2pPr>
            <a:lvl3pPr algn="l" rtl="0" eaLnBrk="1" fontAlgn="base" hangingPunct="1">
              <a:spcBef>
                <a:spcPct val="0"/>
              </a:spcBef>
              <a:spcAft>
                <a:spcPct val="0"/>
              </a:spcAft>
              <a:defRPr sz="1800" b="1">
                <a:solidFill>
                  <a:schemeClr val="tx2"/>
                </a:solidFill>
                <a:latin typeface="Arial" charset="0"/>
              </a:defRPr>
            </a:lvl3pPr>
            <a:lvl4pPr algn="l" rtl="0" eaLnBrk="1" fontAlgn="base" hangingPunct="1">
              <a:spcBef>
                <a:spcPct val="0"/>
              </a:spcBef>
              <a:spcAft>
                <a:spcPct val="0"/>
              </a:spcAft>
              <a:defRPr sz="1800" b="1">
                <a:solidFill>
                  <a:schemeClr val="tx2"/>
                </a:solidFill>
                <a:latin typeface="Arial" charset="0"/>
              </a:defRPr>
            </a:lvl4pPr>
            <a:lvl5pPr algn="l" rtl="0" eaLnBrk="1" fontAlgn="base" hangingPunct="1">
              <a:spcBef>
                <a:spcPct val="0"/>
              </a:spcBef>
              <a:spcAft>
                <a:spcPct val="0"/>
              </a:spcAft>
              <a:defRPr sz="1800" b="1">
                <a:solidFill>
                  <a:schemeClr val="tx2"/>
                </a:solidFill>
                <a:latin typeface="Arial" charset="0"/>
              </a:defRPr>
            </a:lvl5pPr>
            <a:lvl6pPr marL="342900" algn="l" rtl="0" eaLnBrk="1" fontAlgn="base" hangingPunct="1">
              <a:spcBef>
                <a:spcPct val="0"/>
              </a:spcBef>
              <a:spcAft>
                <a:spcPct val="0"/>
              </a:spcAft>
              <a:defRPr sz="1800" b="1">
                <a:solidFill>
                  <a:schemeClr val="tx2"/>
                </a:solidFill>
                <a:latin typeface="Arial" charset="0"/>
              </a:defRPr>
            </a:lvl6pPr>
            <a:lvl7pPr marL="685800" algn="l" rtl="0" eaLnBrk="1" fontAlgn="base" hangingPunct="1">
              <a:spcBef>
                <a:spcPct val="0"/>
              </a:spcBef>
              <a:spcAft>
                <a:spcPct val="0"/>
              </a:spcAft>
              <a:defRPr sz="1800" b="1">
                <a:solidFill>
                  <a:schemeClr val="tx2"/>
                </a:solidFill>
                <a:latin typeface="Arial" charset="0"/>
              </a:defRPr>
            </a:lvl7pPr>
            <a:lvl8pPr marL="1028700" algn="l" rtl="0" eaLnBrk="1" fontAlgn="base" hangingPunct="1">
              <a:spcBef>
                <a:spcPct val="0"/>
              </a:spcBef>
              <a:spcAft>
                <a:spcPct val="0"/>
              </a:spcAft>
              <a:defRPr sz="1800" b="1">
                <a:solidFill>
                  <a:schemeClr val="tx2"/>
                </a:solidFill>
                <a:latin typeface="Arial" charset="0"/>
              </a:defRPr>
            </a:lvl8pPr>
            <a:lvl9pPr marL="1371600" algn="l" rtl="0" eaLnBrk="1" fontAlgn="base" hangingPunct="1">
              <a:spcBef>
                <a:spcPct val="0"/>
              </a:spcBef>
              <a:spcAft>
                <a:spcPct val="0"/>
              </a:spcAft>
              <a:defRPr sz="1800" b="1">
                <a:solidFill>
                  <a:schemeClr val="tx2"/>
                </a:solidFill>
                <a:latin typeface="Arial" charset="0"/>
              </a:defRPr>
            </a:lvl9pPr>
          </a:lstStyle>
          <a:p>
            <a:r>
              <a:rPr lang="en-US" kern="0" dirty="0">
                <a:solidFill>
                  <a:srgbClr val="004A4A"/>
                </a:solidFill>
              </a:rPr>
              <a:t>Click to edit Master title</a:t>
            </a:r>
          </a:p>
        </p:txBody>
      </p:sp>
    </p:spTree>
    <p:extLst>
      <p:ext uri="{BB962C8B-B14F-4D97-AF65-F5344CB8AC3E}">
        <p14:creationId xmlns:p14="http://schemas.microsoft.com/office/powerpoint/2010/main" val="4276186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Monstrous Mash">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E2ACF3-9810-ED42-9405-8FDDF76CCC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96" y="-1"/>
            <a:ext cx="12346799" cy="6917425"/>
          </a:xfrm>
          <a:prstGeom prst="rect">
            <a:avLst/>
          </a:prstGeom>
        </p:spPr>
      </p:pic>
      <p:sp>
        <p:nvSpPr>
          <p:cNvPr id="8" name="Title 1">
            <a:extLst>
              <a:ext uri="{FF2B5EF4-FFF2-40B4-BE49-F238E27FC236}">
                <a16:creationId xmlns:a16="http://schemas.microsoft.com/office/drawing/2014/main" id="{E1CF6EB2-857D-8140-B015-65E4E64C36D8}"/>
              </a:ext>
            </a:extLst>
          </p:cNvPr>
          <p:cNvSpPr txBox="1">
            <a:spLocks/>
          </p:cNvSpPr>
          <p:nvPr userDrawn="1"/>
        </p:nvSpPr>
        <p:spPr>
          <a:xfrm>
            <a:off x="7824192" y="3717032"/>
            <a:ext cx="3324096" cy="2448272"/>
          </a:xfrm>
          <a:prstGeom prst="rect">
            <a:avLst/>
          </a:prstGeom>
        </p:spPr>
        <p:txBody>
          <a:bodyPr/>
          <a:lstStyle>
            <a:lvl1pPr algn="l" rtl="0" eaLnBrk="1" fontAlgn="base" hangingPunct="1">
              <a:spcBef>
                <a:spcPct val="0"/>
              </a:spcBef>
              <a:spcAft>
                <a:spcPct val="0"/>
              </a:spcAft>
              <a:defRPr sz="2800" b="1">
                <a:solidFill>
                  <a:srgbClr val="0079BC"/>
                </a:solidFill>
                <a:latin typeface="Roboto" pitchFamily="2" charset="0"/>
                <a:ea typeface="Roboto" pitchFamily="2" charset="0"/>
                <a:cs typeface="+mj-cs"/>
              </a:defRPr>
            </a:lvl1pPr>
            <a:lvl2pPr algn="l" rtl="0" eaLnBrk="1" fontAlgn="base" hangingPunct="1">
              <a:spcBef>
                <a:spcPct val="0"/>
              </a:spcBef>
              <a:spcAft>
                <a:spcPct val="0"/>
              </a:spcAft>
              <a:defRPr sz="1800" b="1">
                <a:solidFill>
                  <a:schemeClr val="tx2"/>
                </a:solidFill>
                <a:latin typeface="Arial" charset="0"/>
              </a:defRPr>
            </a:lvl2pPr>
            <a:lvl3pPr algn="l" rtl="0" eaLnBrk="1" fontAlgn="base" hangingPunct="1">
              <a:spcBef>
                <a:spcPct val="0"/>
              </a:spcBef>
              <a:spcAft>
                <a:spcPct val="0"/>
              </a:spcAft>
              <a:defRPr sz="1800" b="1">
                <a:solidFill>
                  <a:schemeClr val="tx2"/>
                </a:solidFill>
                <a:latin typeface="Arial" charset="0"/>
              </a:defRPr>
            </a:lvl3pPr>
            <a:lvl4pPr algn="l" rtl="0" eaLnBrk="1" fontAlgn="base" hangingPunct="1">
              <a:spcBef>
                <a:spcPct val="0"/>
              </a:spcBef>
              <a:spcAft>
                <a:spcPct val="0"/>
              </a:spcAft>
              <a:defRPr sz="1800" b="1">
                <a:solidFill>
                  <a:schemeClr val="tx2"/>
                </a:solidFill>
                <a:latin typeface="Arial" charset="0"/>
              </a:defRPr>
            </a:lvl4pPr>
            <a:lvl5pPr algn="l" rtl="0" eaLnBrk="1" fontAlgn="base" hangingPunct="1">
              <a:spcBef>
                <a:spcPct val="0"/>
              </a:spcBef>
              <a:spcAft>
                <a:spcPct val="0"/>
              </a:spcAft>
              <a:defRPr sz="1800" b="1">
                <a:solidFill>
                  <a:schemeClr val="tx2"/>
                </a:solidFill>
                <a:latin typeface="Arial" charset="0"/>
              </a:defRPr>
            </a:lvl5pPr>
            <a:lvl6pPr marL="342900" algn="l" rtl="0" eaLnBrk="1" fontAlgn="base" hangingPunct="1">
              <a:spcBef>
                <a:spcPct val="0"/>
              </a:spcBef>
              <a:spcAft>
                <a:spcPct val="0"/>
              </a:spcAft>
              <a:defRPr sz="1800" b="1">
                <a:solidFill>
                  <a:schemeClr val="tx2"/>
                </a:solidFill>
                <a:latin typeface="Arial" charset="0"/>
              </a:defRPr>
            </a:lvl6pPr>
            <a:lvl7pPr marL="685800" algn="l" rtl="0" eaLnBrk="1" fontAlgn="base" hangingPunct="1">
              <a:spcBef>
                <a:spcPct val="0"/>
              </a:spcBef>
              <a:spcAft>
                <a:spcPct val="0"/>
              </a:spcAft>
              <a:defRPr sz="1800" b="1">
                <a:solidFill>
                  <a:schemeClr val="tx2"/>
                </a:solidFill>
                <a:latin typeface="Arial" charset="0"/>
              </a:defRPr>
            </a:lvl7pPr>
            <a:lvl8pPr marL="1028700" algn="l" rtl="0" eaLnBrk="1" fontAlgn="base" hangingPunct="1">
              <a:spcBef>
                <a:spcPct val="0"/>
              </a:spcBef>
              <a:spcAft>
                <a:spcPct val="0"/>
              </a:spcAft>
              <a:defRPr sz="1800" b="1">
                <a:solidFill>
                  <a:schemeClr val="tx2"/>
                </a:solidFill>
                <a:latin typeface="Arial" charset="0"/>
              </a:defRPr>
            </a:lvl8pPr>
            <a:lvl9pPr marL="1371600" algn="l" rtl="0" eaLnBrk="1" fontAlgn="base" hangingPunct="1">
              <a:spcBef>
                <a:spcPct val="0"/>
              </a:spcBef>
              <a:spcAft>
                <a:spcPct val="0"/>
              </a:spcAft>
              <a:defRPr sz="1800" b="1">
                <a:solidFill>
                  <a:schemeClr val="tx2"/>
                </a:solidFill>
                <a:latin typeface="Arial" charset="0"/>
              </a:defRPr>
            </a:lvl9pPr>
          </a:lstStyle>
          <a:p>
            <a:r>
              <a:rPr lang="en-US" kern="0" dirty="0">
                <a:solidFill>
                  <a:srgbClr val="9E0E62"/>
                </a:solidFill>
              </a:rPr>
              <a:t>Click to edit Master title</a:t>
            </a:r>
          </a:p>
        </p:txBody>
      </p:sp>
    </p:spTree>
    <p:extLst>
      <p:ext uri="{BB962C8B-B14F-4D97-AF65-F5344CB8AC3E}">
        <p14:creationId xmlns:p14="http://schemas.microsoft.com/office/powerpoint/2010/main" val="3120964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Daffodils &amp; Storm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D19AD2-5FE9-6346-90FB-CC9645E4FC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80" y="0"/>
            <a:ext cx="12333768" cy="6910124"/>
          </a:xfrm>
          <a:prstGeom prst="rect">
            <a:avLst/>
          </a:prstGeom>
        </p:spPr>
      </p:pic>
      <p:sp>
        <p:nvSpPr>
          <p:cNvPr id="8" name="Title 1">
            <a:extLst>
              <a:ext uri="{FF2B5EF4-FFF2-40B4-BE49-F238E27FC236}">
                <a16:creationId xmlns:a16="http://schemas.microsoft.com/office/drawing/2014/main" id="{2FB437E3-AF30-5740-A59D-BC4205AE7BE0}"/>
              </a:ext>
            </a:extLst>
          </p:cNvPr>
          <p:cNvSpPr txBox="1">
            <a:spLocks/>
          </p:cNvSpPr>
          <p:nvPr userDrawn="1"/>
        </p:nvSpPr>
        <p:spPr>
          <a:xfrm>
            <a:off x="7824192" y="3717032"/>
            <a:ext cx="3324096" cy="2448272"/>
          </a:xfrm>
          <a:prstGeom prst="rect">
            <a:avLst/>
          </a:prstGeom>
        </p:spPr>
        <p:txBody>
          <a:bodyPr/>
          <a:lstStyle>
            <a:lvl1pPr algn="l" rtl="0" eaLnBrk="1" fontAlgn="base" hangingPunct="1">
              <a:spcBef>
                <a:spcPct val="0"/>
              </a:spcBef>
              <a:spcAft>
                <a:spcPct val="0"/>
              </a:spcAft>
              <a:defRPr sz="2800" b="1">
                <a:solidFill>
                  <a:srgbClr val="0079BC"/>
                </a:solidFill>
                <a:latin typeface="Roboto" pitchFamily="2" charset="0"/>
                <a:ea typeface="Roboto" pitchFamily="2" charset="0"/>
                <a:cs typeface="+mj-cs"/>
              </a:defRPr>
            </a:lvl1pPr>
            <a:lvl2pPr algn="l" rtl="0" eaLnBrk="1" fontAlgn="base" hangingPunct="1">
              <a:spcBef>
                <a:spcPct val="0"/>
              </a:spcBef>
              <a:spcAft>
                <a:spcPct val="0"/>
              </a:spcAft>
              <a:defRPr sz="1800" b="1">
                <a:solidFill>
                  <a:schemeClr val="tx2"/>
                </a:solidFill>
                <a:latin typeface="Arial" charset="0"/>
              </a:defRPr>
            </a:lvl2pPr>
            <a:lvl3pPr algn="l" rtl="0" eaLnBrk="1" fontAlgn="base" hangingPunct="1">
              <a:spcBef>
                <a:spcPct val="0"/>
              </a:spcBef>
              <a:spcAft>
                <a:spcPct val="0"/>
              </a:spcAft>
              <a:defRPr sz="1800" b="1">
                <a:solidFill>
                  <a:schemeClr val="tx2"/>
                </a:solidFill>
                <a:latin typeface="Arial" charset="0"/>
              </a:defRPr>
            </a:lvl3pPr>
            <a:lvl4pPr algn="l" rtl="0" eaLnBrk="1" fontAlgn="base" hangingPunct="1">
              <a:spcBef>
                <a:spcPct val="0"/>
              </a:spcBef>
              <a:spcAft>
                <a:spcPct val="0"/>
              </a:spcAft>
              <a:defRPr sz="1800" b="1">
                <a:solidFill>
                  <a:schemeClr val="tx2"/>
                </a:solidFill>
                <a:latin typeface="Arial" charset="0"/>
              </a:defRPr>
            </a:lvl4pPr>
            <a:lvl5pPr algn="l" rtl="0" eaLnBrk="1" fontAlgn="base" hangingPunct="1">
              <a:spcBef>
                <a:spcPct val="0"/>
              </a:spcBef>
              <a:spcAft>
                <a:spcPct val="0"/>
              </a:spcAft>
              <a:defRPr sz="1800" b="1">
                <a:solidFill>
                  <a:schemeClr val="tx2"/>
                </a:solidFill>
                <a:latin typeface="Arial" charset="0"/>
              </a:defRPr>
            </a:lvl5pPr>
            <a:lvl6pPr marL="342900" algn="l" rtl="0" eaLnBrk="1" fontAlgn="base" hangingPunct="1">
              <a:spcBef>
                <a:spcPct val="0"/>
              </a:spcBef>
              <a:spcAft>
                <a:spcPct val="0"/>
              </a:spcAft>
              <a:defRPr sz="1800" b="1">
                <a:solidFill>
                  <a:schemeClr val="tx2"/>
                </a:solidFill>
                <a:latin typeface="Arial" charset="0"/>
              </a:defRPr>
            </a:lvl6pPr>
            <a:lvl7pPr marL="685800" algn="l" rtl="0" eaLnBrk="1" fontAlgn="base" hangingPunct="1">
              <a:spcBef>
                <a:spcPct val="0"/>
              </a:spcBef>
              <a:spcAft>
                <a:spcPct val="0"/>
              </a:spcAft>
              <a:defRPr sz="1800" b="1">
                <a:solidFill>
                  <a:schemeClr val="tx2"/>
                </a:solidFill>
                <a:latin typeface="Arial" charset="0"/>
              </a:defRPr>
            </a:lvl7pPr>
            <a:lvl8pPr marL="1028700" algn="l" rtl="0" eaLnBrk="1" fontAlgn="base" hangingPunct="1">
              <a:spcBef>
                <a:spcPct val="0"/>
              </a:spcBef>
              <a:spcAft>
                <a:spcPct val="0"/>
              </a:spcAft>
              <a:defRPr sz="1800" b="1">
                <a:solidFill>
                  <a:schemeClr val="tx2"/>
                </a:solidFill>
                <a:latin typeface="Arial" charset="0"/>
              </a:defRPr>
            </a:lvl8pPr>
            <a:lvl9pPr marL="1371600" algn="l" rtl="0" eaLnBrk="1" fontAlgn="base" hangingPunct="1">
              <a:spcBef>
                <a:spcPct val="0"/>
              </a:spcBef>
              <a:spcAft>
                <a:spcPct val="0"/>
              </a:spcAft>
              <a:defRPr sz="1800" b="1">
                <a:solidFill>
                  <a:schemeClr val="tx2"/>
                </a:solidFill>
                <a:latin typeface="Arial" charset="0"/>
              </a:defRPr>
            </a:lvl9pPr>
          </a:lstStyle>
          <a:p>
            <a:r>
              <a:rPr lang="en-US" kern="0" dirty="0">
                <a:solidFill>
                  <a:srgbClr val="F08A24"/>
                </a:solidFill>
              </a:rPr>
              <a:t>Click to edit Master title</a:t>
            </a:r>
          </a:p>
        </p:txBody>
      </p:sp>
    </p:spTree>
    <p:extLst>
      <p:ext uri="{BB962C8B-B14F-4D97-AF65-F5344CB8AC3E}">
        <p14:creationId xmlns:p14="http://schemas.microsoft.com/office/powerpoint/2010/main" val="118002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Gold &amp; Nav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8BFBACE-AA6D-034D-947E-94FE668959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688" y="-27384"/>
            <a:ext cx="12418136" cy="6957392"/>
          </a:xfrm>
          <a:prstGeom prst="rect">
            <a:avLst/>
          </a:prstGeom>
        </p:spPr>
      </p:pic>
    </p:spTree>
    <p:extLst>
      <p:ext uri="{BB962C8B-B14F-4D97-AF65-F5344CB8AC3E}">
        <p14:creationId xmlns:p14="http://schemas.microsoft.com/office/powerpoint/2010/main" val="3142672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 Gold &amp; Nav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8BFBACE-AA6D-034D-947E-94FE668959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688" y="-27384"/>
            <a:ext cx="12418136" cy="6957392"/>
          </a:xfrm>
          <a:prstGeom prst="rect">
            <a:avLst/>
          </a:prstGeom>
        </p:spPr>
      </p:pic>
      <p:sp>
        <p:nvSpPr>
          <p:cNvPr id="2" name="Rectangle 1"/>
          <p:cNvSpPr/>
          <p:nvPr userDrawn="1"/>
        </p:nvSpPr>
        <p:spPr>
          <a:xfrm>
            <a:off x="119336" y="116632"/>
            <a:ext cx="2088232" cy="10801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2371861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BFBACE-AA6D-034D-947E-94FE668959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688" y="-27384"/>
            <a:ext cx="12418136" cy="6957392"/>
          </a:xfrm>
          <a:prstGeom prst="rect">
            <a:avLst/>
          </a:prstGeom>
        </p:spPr>
      </p:pic>
      <p:pic>
        <p:nvPicPr>
          <p:cNvPr id="3" name="Picture 2" descr="Department for Education"/>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5360" y="980728"/>
            <a:ext cx="1656184" cy="1173130"/>
          </a:xfrm>
          <a:prstGeom prst="rect">
            <a:avLst/>
          </a:prstGeom>
          <a:noFill/>
          <a:ln>
            <a:noFill/>
          </a:ln>
        </p:spPr>
      </p:pic>
    </p:spTree>
    <p:extLst>
      <p:ext uri="{BB962C8B-B14F-4D97-AF65-F5344CB8AC3E}">
        <p14:creationId xmlns:p14="http://schemas.microsoft.com/office/powerpoint/2010/main" val="3624860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6.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863073"/>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32" r:id="rId3"/>
    <p:sldLayoutId id="2147483917" r:id="rId4"/>
    <p:sldLayoutId id="2147483918" r:id="rId5"/>
    <p:sldLayoutId id="2147483919" r:id="rId6"/>
    <p:sldLayoutId id="2147483920" r:id="rId7"/>
    <p:sldLayoutId id="2147483933" r:id="rId8"/>
    <p:sldLayoutId id="2147483931" r:id="rId9"/>
    <p:sldLayoutId id="2147483921" r:id="rId10"/>
    <p:sldLayoutId id="2147483923" r:id="rId11"/>
    <p:sldLayoutId id="2147483927" r:id="rId12"/>
    <p:sldLayoutId id="2147483930" r:id="rId13"/>
    <p:sldLayoutId id="2147483924" r:id="rId14"/>
    <p:sldLayoutId id="2147483925" r:id="rId15"/>
    <p:sldLayoutId id="2147483928" r:id="rId16"/>
    <p:sldLayoutId id="2147483929" r:id="rId17"/>
    <p:sldLayoutId id="2147483926" r:id="rId18"/>
    <p:sldLayoutId id="2147483906" r:id="rId19"/>
  </p:sldLayoutIdLst>
  <p:hf sldNum="0" hdr="0" ftr="0" dt="0"/>
  <p:txStyles>
    <p:titleStyle>
      <a:lvl1pPr algn="l" rtl="0" eaLnBrk="1" fontAlgn="base" hangingPunct="1">
        <a:spcBef>
          <a:spcPct val="0"/>
        </a:spcBef>
        <a:spcAft>
          <a:spcPct val="0"/>
        </a:spcAft>
        <a:defRPr sz="2800" b="1">
          <a:solidFill>
            <a:srgbClr val="0079BC"/>
          </a:solidFill>
          <a:latin typeface="+mj-lt"/>
          <a:ea typeface="+mj-ea"/>
          <a:cs typeface="+mj-cs"/>
        </a:defRPr>
      </a:lvl1pPr>
      <a:lvl2pPr algn="l" rtl="0" eaLnBrk="1" fontAlgn="base" hangingPunct="1">
        <a:spcBef>
          <a:spcPct val="0"/>
        </a:spcBef>
        <a:spcAft>
          <a:spcPct val="0"/>
        </a:spcAft>
        <a:defRPr sz="1800" b="1">
          <a:solidFill>
            <a:schemeClr val="tx2"/>
          </a:solidFill>
          <a:latin typeface="Arial" charset="0"/>
        </a:defRPr>
      </a:lvl2pPr>
      <a:lvl3pPr algn="l" rtl="0" eaLnBrk="1" fontAlgn="base" hangingPunct="1">
        <a:spcBef>
          <a:spcPct val="0"/>
        </a:spcBef>
        <a:spcAft>
          <a:spcPct val="0"/>
        </a:spcAft>
        <a:defRPr sz="1800" b="1">
          <a:solidFill>
            <a:schemeClr val="tx2"/>
          </a:solidFill>
          <a:latin typeface="Arial" charset="0"/>
        </a:defRPr>
      </a:lvl3pPr>
      <a:lvl4pPr algn="l" rtl="0" eaLnBrk="1" fontAlgn="base" hangingPunct="1">
        <a:spcBef>
          <a:spcPct val="0"/>
        </a:spcBef>
        <a:spcAft>
          <a:spcPct val="0"/>
        </a:spcAft>
        <a:defRPr sz="1800" b="1">
          <a:solidFill>
            <a:schemeClr val="tx2"/>
          </a:solidFill>
          <a:latin typeface="Arial" charset="0"/>
        </a:defRPr>
      </a:lvl4pPr>
      <a:lvl5pPr algn="l" rtl="0" eaLnBrk="1" fontAlgn="base" hangingPunct="1">
        <a:spcBef>
          <a:spcPct val="0"/>
        </a:spcBef>
        <a:spcAft>
          <a:spcPct val="0"/>
        </a:spcAft>
        <a:defRPr sz="1800" b="1">
          <a:solidFill>
            <a:schemeClr val="tx2"/>
          </a:solidFill>
          <a:latin typeface="Arial" charset="0"/>
        </a:defRPr>
      </a:lvl5pPr>
      <a:lvl6pPr marL="342900" algn="l" rtl="0" eaLnBrk="1" fontAlgn="base" hangingPunct="1">
        <a:spcBef>
          <a:spcPct val="0"/>
        </a:spcBef>
        <a:spcAft>
          <a:spcPct val="0"/>
        </a:spcAft>
        <a:defRPr sz="1800" b="1">
          <a:solidFill>
            <a:schemeClr val="tx2"/>
          </a:solidFill>
          <a:latin typeface="Arial" charset="0"/>
        </a:defRPr>
      </a:lvl6pPr>
      <a:lvl7pPr marL="685800" algn="l" rtl="0" eaLnBrk="1" fontAlgn="base" hangingPunct="1">
        <a:spcBef>
          <a:spcPct val="0"/>
        </a:spcBef>
        <a:spcAft>
          <a:spcPct val="0"/>
        </a:spcAft>
        <a:defRPr sz="1800" b="1">
          <a:solidFill>
            <a:schemeClr val="tx2"/>
          </a:solidFill>
          <a:latin typeface="Arial" charset="0"/>
        </a:defRPr>
      </a:lvl7pPr>
      <a:lvl8pPr marL="1028700" algn="l" rtl="0" eaLnBrk="1" fontAlgn="base" hangingPunct="1">
        <a:spcBef>
          <a:spcPct val="0"/>
        </a:spcBef>
        <a:spcAft>
          <a:spcPct val="0"/>
        </a:spcAft>
        <a:defRPr sz="1800" b="1">
          <a:solidFill>
            <a:schemeClr val="tx2"/>
          </a:solidFill>
          <a:latin typeface="Arial" charset="0"/>
        </a:defRPr>
      </a:lvl8pPr>
      <a:lvl9pPr marL="1371600" algn="l" rtl="0" eaLnBrk="1" fontAlgn="base" hangingPunct="1">
        <a:spcBef>
          <a:spcPct val="0"/>
        </a:spcBef>
        <a:spcAft>
          <a:spcPct val="0"/>
        </a:spcAft>
        <a:defRPr sz="1800" b="1">
          <a:solidFill>
            <a:schemeClr val="tx2"/>
          </a:solidFill>
          <a:latin typeface="Arial" charset="0"/>
        </a:defRPr>
      </a:lvl9pPr>
    </p:titleStyle>
    <p:bodyStyle>
      <a:lvl1pPr marL="0" indent="0" algn="l" rtl="0" eaLnBrk="1" fontAlgn="base" hangingPunct="1">
        <a:spcBef>
          <a:spcPts val="300"/>
        </a:spcBef>
        <a:spcAft>
          <a:spcPts val="600"/>
        </a:spcAft>
        <a:buClr>
          <a:srgbClr val="86BE3D"/>
        </a:buClr>
        <a:buFont typeface="Wingdings" panose="05000000000000000000" pitchFamily="2" charset="2"/>
        <a:buNone/>
        <a:defRPr sz="2000" b="0" baseline="0">
          <a:solidFill>
            <a:srgbClr val="4D4D4D"/>
          </a:solidFill>
          <a:latin typeface="+mn-lt"/>
          <a:ea typeface="+mn-ea"/>
          <a:cs typeface="+mn-cs"/>
        </a:defRPr>
      </a:lvl1pPr>
      <a:lvl2pPr marL="557213" indent="-214313" algn="l" rtl="0" eaLnBrk="1" fontAlgn="base" hangingPunct="1">
        <a:spcBef>
          <a:spcPts val="0"/>
        </a:spcBef>
        <a:spcAft>
          <a:spcPts val="600"/>
        </a:spcAft>
        <a:buClr>
          <a:srgbClr val="86BE3D"/>
        </a:buClr>
        <a:buFont typeface="Wingdings" panose="05000000000000000000" pitchFamily="2" charset="2"/>
        <a:defRPr sz="2000">
          <a:solidFill>
            <a:srgbClr val="4D4D4D"/>
          </a:solidFill>
          <a:latin typeface="+mn-lt"/>
        </a:defRPr>
      </a:lvl2pPr>
      <a:lvl3pPr marL="719138" indent="0" algn="l" rtl="0" eaLnBrk="1" fontAlgn="base" hangingPunct="1">
        <a:spcBef>
          <a:spcPts val="0"/>
        </a:spcBef>
        <a:spcAft>
          <a:spcPts val="600"/>
        </a:spcAft>
        <a:buClr>
          <a:srgbClr val="83B81A"/>
        </a:buClr>
        <a:buFont typeface="Wingdings 2" panose="05020102010507070707" pitchFamily="18" charset="2"/>
        <a:buNone/>
        <a:defRPr sz="2000" b="0">
          <a:solidFill>
            <a:srgbClr val="4D4D4D"/>
          </a:solidFill>
          <a:latin typeface="+mn-lt"/>
        </a:defRPr>
      </a:lvl3pPr>
      <a:lvl4pPr marL="1076325" indent="0" algn="l" rtl="0" eaLnBrk="1" fontAlgn="base" hangingPunct="1">
        <a:spcBef>
          <a:spcPts val="0"/>
        </a:spcBef>
        <a:spcAft>
          <a:spcPts val="600"/>
        </a:spcAft>
        <a:buNone/>
        <a:defRPr sz="2000">
          <a:solidFill>
            <a:srgbClr val="4D4D4D"/>
          </a:solidFill>
          <a:latin typeface="+mn-lt"/>
        </a:defRPr>
      </a:lvl4pPr>
      <a:lvl5pPr marL="1431925" indent="0" algn="l" rtl="0" eaLnBrk="1" fontAlgn="base" hangingPunct="1">
        <a:spcBef>
          <a:spcPts val="0"/>
        </a:spcBef>
        <a:spcAft>
          <a:spcPts val="600"/>
        </a:spcAft>
        <a:buNone/>
        <a:defRPr sz="2000">
          <a:solidFill>
            <a:srgbClr val="4D4D4D"/>
          </a:solidFill>
          <a:latin typeface="+mn-lt"/>
        </a:defRPr>
      </a:lvl5pPr>
      <a:lvl6pPr marL="914400" algn="l" rtl="0" eaLnBrk="1" fontAlgn="base" hangingPunct="1">
        <a:spcBef>
          <a:spcPct val="5000"/>
        </a:spcBef>
        <a:spcAft>
          <a:spcPct val="5000"/>
        </a:spcAft>
        <a:buChar char="»"/>
        <a:defRPr sz="1500">
          <a:solidFill>
            <a:srgbClr val="4D4D4D"/>
          </a:solidFill>
          <a:latin typeface="+mn-lt"/>
        </a:defRPr>
      </a:lvl6pPr>
      <a:lvl7pPr marL="1257300" algn="l" rtl="0" eaLnBrk="1" fontAlgn="base" hangingPunct="1">
        <a:spcBef>
          <a:spcPct val="5000"/>
        </a:spcBef>
        <a:spcAft>
          <a:spcPct val="5000"/>
        </a:spcAft>
        <a:buChar char="»"/>
        <a:defRPr sz="1500">
          <a:solidFill>
            <a:srgbClr val="4D4D4D"/>
          </a:solidFill>
          <a:latin typeface="+mn-lt"/>
        </a:defRPr>
      </a:lvl7pPr>
      <a:lvl8pPr marL="1600200" algn="l" rtl="0" eaLnBrk="1" fontAlgn="base" hangingPunct="1">
        <a:spcBef>
          <a:spcPct val="5000"/>
        </a:spcBef>
        <a:spcAft>
          <a:spcPct val="5000"/>
        </a:spcAft>
        <a:buChar char="»"/>
        <a:defRPr sz="1500">
          <a:solidFill>
            <a:srgbClr val="4D4D4D"/>
          </a:solidFill>
          <a:latin typeface="+mn-lt"/>
        </a:defRPr>
      </a:lvl8pPr>
      <a:lvl9pPr marL="1943100" algn="l" rtl="0" eaLnBrk="1" fontAlgn="base" hangingPunct="1">
        <a:spcBef>
          <a:spcPct val="5000"/>
        </a:spcBef>
        <a:spcAft>
          <a:spcPct val="5000"/>
        </a:spcAft>
        <a:buChar char="»"/>
        <a:defRPr sz="1500">
          <a:solidFill>
            <a:srgbClr val="4D4D4D"/>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5123" name="Rectangle 2"/>
          <p:cNvSpPr>
            <a:spLocks noGrp="1" noChangeArrowheads="1"/>
          </p:cNvSpPr>
          <p:nvPr>
            <p:ph type="title"/>
          </p:nvPr>
        </p:nvSpPr>
        <p:spPr bwMode="auto">
          <a:xfrm>
            <a:off x="622306" y="404818"/>
            <a:ext cx="846243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36000" numCol="1" anchor="t" anchorCtr="0" compatLnSpc="1">
            <a:prstTxWarp prst="textNoShape">
              <a:avLst/>
            </a:prstTxWarp>
          </a:bodyPr>
          <a:lstStyle/>
          <a:p>
            <a:pPr lvl="0"/>
            <a:r>
              <a:rPr lang="en-GB" altLang="en-US" dirty="0"/>
              <a:t>Click to edit Master title style</a:t>
            </a:r>
          </a:p>
        </p:txBody>
      </p:sp>
      <p:sp>
        <p:nvSpPr>
          <p:cNvPr id="5124" name="Rectangle 3"/>
          <p:cNvSpPr>
            <a:spLocks noGrp="1" noChangeArrowheads="1"/>
          </p:cNvSpPr>
          <p:nvPr>
            <p:ph type="body" idx="1"/>
          </p:nvPr>
        </p:nvSpPr>
        <p:spPr bwMode="auto">
          <a:xfrm>
            <a:off x="622300" y="1438282"/>
            <a:ext cx="1097280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3600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Tree>
    <p:extLst>
      <p:ext uri="{BB962C8B-B14F-4D97-AF65-F5344CB8AC3E}">
        <p14:creationId xmlns:p14="http://schemas.microsoft.com/office/powerpoint/2010/main" val="1832382689"/>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xStyles>
    <p:titleStyle>
      <a:lvl1pPr algn="l" rtl="0" eaLnBrk="0" fontAlgn="base" hangingPunct="0">
        <a:spcBef>
          <a:spcPct val="0"/>
        </a:spcBef>
        <a:spcAft>
          <a:spcPct val="0"/>
        </a:spcAft>
        <a:defRPr sz="2800" b="1">
          <a:solidFill>
            <a:srgbClr val="83B81A"/>
          </a:solidFill>
          <a:latin typeface="+mj-lt"/>
          <a:ea typeface="+mj-ea"/>
          <a:cs typeface="+mj-cs"/>
        </a:defRPr>
      </a:lvl1pPr>
      <a:lvl2pPr algn="l" rtl="0" eaLnBrk="0" fontAlgn="base" hangingPunct="0">
        <a:spcBef>
          <a:spcPct val="0"/>
        </a:spcBef>
        <a:spcAft>
          <a:spcPct val="0"/>
        </a:spcAft>
        <a:defRPr sz="1800" b="1">
          <a:solidFill>
            <a:schemeClr val="tx2"/>
          </a:solidFill>
          <a:latin typeface="Arial" charset="0"/>
        </a:defRPr>
      </a:lvl2pPr>
      <a:lvl3pPr algn="l" rtl="0" eaLnBrk="0" fontAlgn="base" hangingPunct="0">
        <a:spcBef>
          <a:spcPct val="0"/>
        </a:spcBef>
        <a:spcAft>
          <a:spcPct val="0"/>
        </a:spcAft>
        <a:defRPr sz="1800" b="1">
          <a:solidFill>
            <a:schemeClr val="tx2"/>
          </a:solidFill>
          <a:latin typeface="Arial" charset="0"/>
        </a:defRPr>
      </a:lvl3pPr>
      <a:lvl4pPr algn="l" rtl="0" eaLnBrk="0" fontAlgn="base" hangingPunct="0">
        <a:spcBef>
          <a:spcPct val="0"/>
        </a:spcBef>
        <a:spcAft>
          <a:spcPct val="0"/>
        </a:spcAft>
        <a:defRPr sz="1800" b="1">
          <a:solidFill>
            <a:schemeClr val="tx2"/>
          </a:solidFill>
          <a:latin typeface="Arial" charset="0"/>
        </a:defRPr>
      </a:lvl4pPr>
      <a:lvl5pPr algn="l" rtl="0" eaLnBrk="0" fontAlgn="base" hangingPunct="0">
        <a:spcBef>
          <a:spcPct val="0"/>
        </a:spcBef>
        <a:spcAft>
          <a:spcPct val="0"/>
        </a:spcAft>
        <a:defRPr sz="1800" b="1">
          <a:solidFill>
            <a:schemeClr val="tx2"/>
          </a:solidFill>
          <a:latin typeface="Arial" charset="0"/>
        </a:defRPr>
      </a:lvl5pPr>
      <a:lvl6pPr marL="342900" algn="l" rtl="0" fontAlgn="base">
        <a:spcBef>
          <a:spcPct val="0"/>
        </a:spcBef>
        <a:spcAft>
          <a:spcPct val="0"/>
        </a:spcAft>
        <a:defRPr sz="1800" b="1">
          <a:solidFill>
            <a:schemeClr val="tx2"/>
          </a:solidFill>
          <a:latin typeface="Arial" charset="0"/>
        </a:defRPr>
      </a:lvl6pPr>
      <a:lvl7pPr marL="685800" algn="l" rtl="0" fontAlgn="base">
        <a:spcBef>
          <a:spcPct val="0"/>
        </a:spcBef>
        <a:spcAft>
          <a:spcPct val="0"/>
        </a:spcAft>
        <a:defRPr sz="1800" b="1">
          <a:solidFill>
            <a:schemeClr val="tx2"/>
          </a:solidFill>
          <a:latin typeface="Arial" charset="0"/>
        </a:defRPr>
      </a:lvl7pPr>
      <a:lvl8pPr marL="1028700" algn="l" rtl="0" fontAlgn="base">
        <a:spcBef>
          <a:spcPct val="0"/>
        </a:spcBef>
        <a:spcAft>
          <a:spcPct val="0"/>
        </a:spcAft>
        <a:defRPr sz="1800" b="1">
          <a:solidFill>
            <a:schemeClr val="tx2"/>
          </a:solidFill>
          <a:latin typeface="Arial" charset="0"/>
        </a:defRPr>
      </a:lvl8pPr>
      <a:lvl9pPr marL="1371600" algn="l" rtl="0" fontAlgn="base">
        <a:spcBef>
          <a:spcPct val="0"/>
        </a:spcBef>
        <a:spcAft>
          <a:spcPct val="0"/>
        </a:spcAft>
        <a:defRPr sz="1800" b="1">
          <a:solidFill>
            <a:schemeClr val="tx2"/>
          </a:solidFill>
          <a:latin typeface="Arial" charset="0"/>
        </a:defRPr>
      </a:lvl9pPr>
    </p:titleStyle>
    <p:bodyStyle>
      <a:lvl1pPr marL="0" indent="0" algn="l" rtl="0" eaLnBrk="0" fontAlgn="base" hangingPunct="0">
        <a:spcBef>
          <a:spcPts val="300"/>
        </a:spcBef>
        <a:spcAft>
          <a:spcPts val="600"/>
        </a:spcAft>
        <a:buClr>
          <a:srgbClr val="86BE3D"/>
        </a:buClr>
        <a:buFont typeface="Wingdings" panose="05000000000000000000" pitchFamily="2" charset="2"/>
        <a:buNone/>
        <a:defRPr sz="2000" b="0" baseline="0">
          <a:solidFill>
            <a:srgbClr val="4D4D4D"/>
          </a:solidFill>
          <a:latin typeface="+mn-lt"/>
          <a:ea typeface="+mn-ea"/>
          <a:cs typeface="+mn-cs"/>
        </a:defRPr>
      </a:lvl1pPr>
      <a:lvl2pPr marL="557213" indent="-214313" algn="l" rtl="0" eaLnBrk="0" fontAlgn="base" hangingPunct="0">
        <a:spcBef>
          <a:spcPts val="0"/>
        </a:spcBef>
        <a:spcAft>
          <a:spcPts val="600"/>
        </a:spcAft>
        <a:buClr>
          <a:srgbClr val="86BE3D"/>
        </a:buClr>
        <a:buFont typeface="Wingdings" panose="05000000000000000000" pitchFamily="2" charset="2"/>
        <a:defRPr sz="2000">
          <a:solidFill>
            <a:srgbClr val="4D4D4D"/>
          </a:solidFill>
          <a:latin typeface="+mn-lt"/>
        </a:defRPr>
      </a:lvl2pPr>
      <a:lvl3pPr marL="719138" indent="0" algn="l" rtl="0" eaLnBrk="0" fontAlgn="base" hangingPunct="0">
        <a:spcBef>
          <a:spcPts val="0"/>
        </a:spcBef>
        <a:spcAft>
          <a:spcPts val="600"/>
        </a:spcAft>
        <a:buClr>
          <a:srgbClr val="83B81A"/>
        </a:buClr>
        <a:buFont typeface="Wingdings 2" panose="05020102010507070707" pitchFamily="18" charset="2"/>
        <a:buNone/>
        <a:defRPr sz="2000" b="0">
          <a:solidFill>
            <a:srgbClr val="4D4D4D"/>
          </a:solidFill>
          <a:latin typeface="+mn-lt"/>
        </a:defRPr>
      </a:lvl3pPr>
      <a:lvl4pPr marL="1076325" indent="0" algn="l" rtl="0" eaLnBrk="0" fontAlgn="base" hangingPunct="0">
        <a:spcBef>
          <a:spcPts val="0"/>
        </a:spcBef>
        <a:spcAft>
          <a:spcPts val="600"/>
        </a:spcAft>
        <a:buNone/>
        <a:defRPr sz="2000">
          <a:solidFill>
            <a:srgbClr val="4D4D4D"/>
          </a:solidFill>
          <a:latin typeface="+mn-lt"/>
        </a:defRPr>
      </a:lvl4pPr>
      <a:lvl5pPr marL="1431925" indent="0" algn="l" rtl="0" eaLnBrk="0" fontAlgn="base" hangingPunct="0">
        <a:spcBef>
          <a:spcPts val="0"/>
        </a:spcBef>
        <a:spcAft>
          <a:spcPts val="600"/>
        </a:spcAft>
        <a:buNone/>
        <a:defRPr sz="2000">
          <a:solidFill>
            <a:srgbClr val="4D4D4D"/>
          </a:solidFill>
          <a:latin typeface="+mn-lt"/>
        </a:defRPr>
      </a:lvl5pPr>
      <a:lvl6pPr marL="914400" algn="l" rtl="0" fontAlgn="base">
        <a:spcBef>
          <a:spcPct val="5000"/>
        </a:spcBef>
        <a:spcAft>
          <a:spcPct val="5000"/>
        </a:spcAft>
        <a:buChar char="»"/>
        <a:defRPr sz="1500">
          <a:solidFill>
            <a:srgbClr val="4D4D4D"/>
          </a:solidFill>
          <a:latin typeface="+mn-lt"/>
        </a:defRPr>
      </a:lvl6pPr>
      <a:lvl7pPr marL="1257300" algn="l" rtl="0" fontAlgn="base">
        <a:spcBef>
          <a:spcPct val="5000"/>
        </a:spcBef>
        <a:spcAft>
          <a:spcPct val="5000"/>
        </a:spcAft>
        <a:buChar char="»"/>
        <a:defRPr sz="1500">
          <a:solidFill>
            <a:srgbClr val="4D4D4D"/>
          </a:solidFill>
          <a:latin typeface="+mn-lt"/>
        </a:defRPr>
      </a:lvl7pPr>
      <a:lvl8pPr marL="1600200" algn="l" rtl="0" fontAlgn="base">
        <a:spcBef>
          <a:spcPct val="5000"/>
        </a:spcBef>
        <a:spcAft>
          <a:spcPct val="5000"/>
        </a:spcAft>
        <a:buChar char="»"/>
        <a:defRPr sz="1500">
          <a:solidFill>
            <a:srgbClr val="4D4D4D"/>
          </a:solidFill>
          <a:latin typeface="+mn-lt"/>
        </a:defRPr>
      </a:lvl8pPr>
      <a:lvl9pPr marL="1943100" algn="l" rtl="0" fontAlgn="base">
        <a:spcBef>
          <a:spcPct val="5000"/>
        </a:spcBef>
        <a:spcAft>
          <a:spcPct val="5000"/>
        </a:spcAft>
        <a:buChar char="»"/>
        <a:defRPr sz="1500">
          <a:solidFill>
            <a:srgbClr val="4D4D4D"/>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youtu.be/WyQdNo5zjDM" TargetMode="External"/><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image" Target="../media/image24.jpeg"/><Relationship Id="rId4" Type="http://schemas.openxmlformats.org/officeDocument/2006/relationships/hyperlink" Target="https://www.gov.uk/contact-dfe"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public.enquiries@Ofqual.gov.uk" TargetMode="External"/><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36160" y="3114834"/>
            <a:ext cx="4176464" cy="3539430"/>
          </a:xfrm>
          <a:prstGeom prst="rect">
            <a:avLst/>
          </a:prstGeom>
        </p:spPr>
        <p:txBody>
          <a:bodyPr wrap="square">
            <a:spAutoFit/>
          </a:bodyPr>
          <a:lstStyle/>
          <a:p>
            <a:r>
              <a:rPr lang="en-GB" sz="3600" b="1" dirty="0">
                <a:solidFill>
                  <a:srgbClr val="1B57B2"/>
                </a:solidFill>
              </a:rPr>
              <a:t>GCSE, AS and A level reforms in England</a:t>
            </a:r>
            <a:r>
              <a:rPr lang="en-GB" sz="3600" dirty="0">
                <a:solidFill>
                  <a:srgbClr val="1B57B2"/>
                </a:solidFill>
              </a:rPr>
              <a:t>   </a:t>
            </a:r>
            <a:endParaRPr lang="en-GB" sz="2000" dirty="0">
              <a:solidFill>
                <a:srgbClr val="1B57B2"/>
              </a:solidFill>
            </a:endParaRPr>
          </a:p>
          <a:p>
            <a:endParaRPr lang="en-GB" sz="2000" b="1" dirty="0">
              <a:solidFill>
                <a:srgbClr val="1B57B2"/>
              </a:solidFill>
            </a:endParaRPr>
          </a:p>
          <a:p>
            <a:endParaRPr lang="en-GB" sz="2000" b="1" dirty="0">
              <a:solidFill>
                <a:srgbClr val="1B57B2"/>
              </a:solidFill>
            </a:endParaRPr>
          </a:p>
          <a:p>
            <a:endParaRPr lang="en-GB" sz="2000" b="1" dirty="0">
              <a:solidFill>
                <a:srgbClr val="1B57B2"/>
              </a:solidFill>
            </a:endParaRPr>
          </a:p>
          <a:p>
            <a:endParaRPr lang="en-GB" sz="2000" b="1" dirty="0">
              <a:solidFill>
                <a:srgbClr val="1B57B2"/>
              </a:solidFill>
            </a:endParaRPr>
          </a:p>
          <a:p>
            <a:r>
              <a:rPr lang="en-GB" b="1" dirty="0">
                <a:solidFill>
                  <a:srgbClr val="4D4D4D"/>
                </a:solidFill>
              </a:rPr>
              <a:t>Updated May 2019 </a:t>
            </a:r>
            <a:endParaRPr lang="en-GB" sz="3600" b="1" dirty="0">
              <a:solidFill>
                <a:srgbClr val="4D4D4D"/>
              </a:solidFill>
            </a:endParaRPr>
          </a:p>
        </p:txBody>
      </p:sp>
    </p:spTree>
    <p:extLst>
      <p:ext uri="{BB962C8B-B14F-4D97-AF65-F5344CB8AC3E}">
        <p14:creationId xmlns:p14="http://schemas.microsoft.com/office/powerpoint/2010/main" val="3872505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13880" y="2858125"/>
            <a:ext cx="3326077" cy="3416320"/>
          </a:xfrm>
          <a:prstGeom prst="rect">
            <a:avLst/>
          </a:prstGeom>
        </p:spPr>
        <p:txBody>
          <a:bodyPr wrap="square">
            <a:spAutoFit/>
          </a:bodyPr>
          <a:lstStyle/>
          <a:p>
            <a:r>
              <a:rPr lang="en-GB" dirty="0">
                <a:solidFill>
                  <a:srgbClr val="000000"/>
                </a:solidFill>
              </a:rPr>
              <a:t>The bottom of grade 7 </a:t>
            </a:r>
          </a:p>
          <a:p>
            <a:r>
              <a:rPr lang="en-GB" dirty="0">
                <a:solidFill>
                  <a:srgbClr val="000000"/>
                </a:solidFill>
              </a:rPr>
              <a:t>is aligned with</a:t>
            </a:r>
            <a:r>
              <a:rPr lang="en-US" dirty="0">
                <a:solidFill>
                  <a:srgbClr val="000000"/>
                </a:solidFill>
              </a:rPr>
              <a:t>				</a:t>
            </a:r>
            <a:endParaRPr lang="en-GB" dirty="0">
              <a:solidFill>
                <a:srgbClr val="000000"/>
              </a:solidFill>
            </a:endParaRPr>
          </a:p>
          <a:p>
            <a:pPr marL="0" indent="0">
              <a:buNone/>
            </a:pPr>
            <a:endParaRPr lang="en-US" dirty="0">
              <a:solidFill>
                <a:srgbClr val="000000"/>
              </a:solidFill>
            </a:endParaRPr>
          </a:p>
          <a:p>
            <a:pPr marL="0" indent="0">
              <a:buNone/>
            </a:pPr>
            <a:r>
              <a:rPr lang="en-US" dirty="0">
                <a:solidFill>
                  <a:srgbClr val="000000"/>
                </a:solidFill>
              </a:rPr>
              <a:t>The bottom of grade 4 </a:t>
            </a:r>
          </a:p>
          <a:p>
            <a:pPr marL="0" indent="0">
              <a:buNone/>
            </a:pPr>
            <a:r>
              <a:rPr lang="en-US" dirty="0">
                <a:solidFill>
                  <a:srgbClr val="000000"/>
                </a:solidFill>
              </a:rPr>
              <a:t>is aligned with						</a:t>
            </a:r>
          </a:p>
          <a:p>
            <a:pPr marL="0" indent="0">
              <a:buNone/>
            </a:pPr>
            <a:endParaRPr lang="en-US" dirty="0">
              <a:solidFill>
                <a:srgbClr val="000000"/>
              </a:solidFill>
            </a:endParaRPr>
          </a:p>
          <a:p>
            <a:pPr marL="0" indent="0">
              <a:buNone/>
            </a:pPr>
            <a:r>
              <a:rPr lang="en-US" dirty="0">
                <a:solidFill>
                  <a:srgbClr val="000000"/>
                </a:solidFill>
              </a:rPr>
              <a:t>The bottom of grade 1	</a:t>
            </a:r>
          </a:p>
          <a:p>
            <a:pPr marL="0" indent="0">
              <a:buNone/>
            </a:pPr>
            <a:r>
              <a:rPr lang="en-GB" dirty="0">
                <a:solidFill>
                  <a:srgbClr val="000000"/>
                </a:solidFill>
              </a:rPr>
              <a:t>is aligned with</a:t>
            </a:r>
            <a:r>
              <a:rPr lang="en-US" dirty="0">
                <a:solidFill>
                  <a:srgbClr val="000000"/>
                </a:solidFill>
              </a:rPr>
              <a:t>	</a:t>
            </a:r>
            <a:r>
              <a:rPr lang="en-US" dirty="0">
                <a:solidFill>
                  <a:srgbClr val="4D4D4D"/>
                </a:solidFill>
              </a:rPr>
              <a:t>			</a:t>
            </a:r>
            <a:endParaRPr lang="en-GB" dirty="0">
              <a:solidFill>
                <a:srgbClr val="4D4D4D"/>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18165" y="890428"/>
            <a:ext cx="3994059" cy="5418297"/>
          </a:xfrm>
          <a:prstGeom prst="rect">
            <a:avLst/>
          </a:prstGeom>
        </p:spPr>
      </p:pic>
      <p:sp>
        <p:nvSpPr>
          <p:cNvPr id="3" name="Title 2"/>
          <p:cNvSpPr>
            <a:spLocks noGrp="1"/>
          </p:cNvSpPr>
          <p:nvPr>
            <p:ph type="title"/>
          </p:nvPr>
        </p:nvSpPr>
        <p:spPr>
          <a:xfrm>
            <a:off x="407368" y="332656"/>
            <a:ext cx="9146102" cy="574675"/>
          </a:xfrm>
        </p:spPr>
        <p:txBody>
          <a:bodyPr/>
          <a:lstStyle/>
          <a:p>
            <a:pPr lvl="0"/>
            <a:r>
              <a:rPr lang="en-GB" dirty="0"/>
              <a:t>New 9 to 1 GCSE grading structure </a:t>
            </a:r>
          </a:p>
        </p:txBody>
      </p:sp>
      <p:cxnSp>
        <p:nvCxnSpPr>
          <p:cNvPr id="4" name="Straight Connector 3"/>
          <p:cNvCxnSpPr/>
          <p:nvPr/>
        </p:nvCxnSpPr>
        <p:spPr>
          <a:xfrm>
            <a:off x="3791744" y="3212976"/>
            <a:ext cx="4752528" cy="0"/>
          </a:xfrm>
          <a:prstGeom prst="line">
            <a:avLst/>
          </a:prstGeom>
          <a:ln>
            <a:solidFill>
              <a:schemeClr val="accent2"/>
            </a:solidFill>
            <a:headEnd type="triangle" w="lg" len="lg"/>
            <a:tailEnd type="triangle" w="lg" len="lg"/>
          </a:ln>
        </p:spPr>
        <p:style>
          <a:lnRef idx="2">
            <a:schemeClr val="accent2"/>
          </a:lnRef>
          <a:fillRef idx="0">
            <a:schemeClr val="accent2"/>
          </a:fillRef>
          <a:effectRef idx="1">
            <a:schemeClr val="accent2"/>
          </a:effectRef>
          <a:fontRef idx="minor">
            <a:schemeClr val="tx1"/>
          </a:fontRef>
        </p:style>
      </p:cxnSp>
      <p:cxnSp>
        <p:nvCxnSpPr>
          <p:cNvPr id="5" name="Straight Connector 4"/>
          <p:cNvCxnSpPr/>
          <p:nvPr/>
        </p:nvCxnSpPr>
        <p:spPr>
          <a:xfrm>
            <a:off x="3791744" y="4077072"/>
            <a:ext cx="4752528" cy="0"/>
          </a:xfrm>
          <a:prstGeom prst="line">
            <a:avLst/>
          </a:prstGeom>
          <a:ln>
            <a:solidFill>
              <a:schemeClr val="accent2"/>
            </a:solidFill>
            <a:headEnd type="triangle" w="lg" len="lg"/>
            <a:tailEnd type="triangle" w="lg" len="lg"/>
          </a:ln>
        </p:spPr>
        <p:style>
          <a:lnRef idx="2">
            <a:schemeClr val="accent2"/>
          </a:lnRef>
          <a:fillRef idx="0">
            <a:schemeClr val="accent2"/>
          </a:fillRef>
          <a:effectRef idx="1">
            <a:schemeClr val="accent2"/>
          </a:effectRef>
          <a:fontRef idx="minor">
            <a:schemeClr val="tx1"/>
          </a:fontRef>
        </p:style>
      </p:cxnSp>
      <p:cxnSp>
        <p:nvCxnSpPr>
          <p:cNvPr id="6" name="Straight Connector 5"/>
          <p:cNvCxnSpPr/>
          <p:nvPr/>
        </p:nvCxnSpPr>
        <p:spPr>
          <a:xfrm>
            <a:off x="3791744" y="5589240"/>
            <a:ext cx="4752528" cy="0"/>
          </a:xfrm>
          <a:prstGeom prst="line">
            <a:avLst/>
          </a:prstGeom>
          <a:ln>
            <a:solidFill>
              <a:schemeClr val="accent2"/>
            </a:solidFill>
            <a:headEnd type="triangle" w="lg" len="lg"/>
            <a:tailEnd type="triangle" w="lg" len="lg"/>
          </a:ln>
        </p:spPr>
        <p:style>
          <a:lnRef idx="2">
            <a:schemeClr val="accent2"/>
          </a:lnRef>
          <a:fillRef idx="0">
            <a:schemeClr val="accent2"/>
          </a:fillRef>
          <a:effectRef idx="1">
            <a:schemeClr val="accent2"/>
          </a:effectRef>
          <a:fontRef idx="minor">
            <a:schemeClr val="tx1"/>
          </a:fontRef>
        </p:style>
      </p:cxnSp>
      <p:sp>
        <p:nvSpPr>
          <p:cNvPr id="10" name="TextBox 9"/>
          <p:cNvSpPr txBox="1"/>
          <p:nvPr/>
        </p:nvSpPr>
        <p:spPr>
          <a:xfrm>
            <a:off x="8893266" y="2996952"/>
            <a:ext cx="2428870" cy="2862322"/>
          </a:xfrm>
          <a:prstGeom prst="rect">
            <a:avLst/>
          </a:prstGeom>
          <a:noFill/>
        </p:spPr>
        <p:txBody>
          <a:bodyPr wrap="none" rtlCol="0">
            <a:spAutoFit/>
          </a:bodyPr>
          <a:lstStyle/>
          <a:p>
            <a:r>
              <a:rPr lang="en-GB" dirty="0"/>
              <a:t>the bottom of grade A</a:t>
            </a:r>
          </a:p>
          <a:p>
            <a:endParaRPr lang="en-GB" dirty="0"/>
          </a:p>
          <a:p>
            <a:endParaRPr lang="en-GB" dirty="0"/>
          </a:p>
          <a:p>
            <a:r>
              <a:rPr lang="en-GB" dirty="0"/>
              <a:t>the bottom of grade C</a:t>
            </a:r>
          </a:p>
          <a:p>
            <a:endParaRPr lang="en-GB" dirty="0"/>
          </a:p>
          <a:p>
            <a:endParaRPr lang="en-GB" dirty="0"/>
          </a:p>
          <a:p>
            <a:endParaRPr lang="en-GB" dirty="0"/>
          </a:p>
          <a:p>
            <a:endParaRPr lang="en-GB" dirty="0"/>
          </a:p>
          <a:p>
            <a:endParaRPr lang="en-GB" dirty="0"/>
          </a:p>
          <a:p>
            <a:r>
              <a:rPr lang="en-GB" dirty="0"/>
              <a:t>the bottom of grade G</a:t>
            </a:r>
          </a:p>
        </p:txBody>
      </p:sp>
    </p:spTree>
    <p:extLst>
      <p:ext uri="{BB962C8B-B14F-4D97-AF65-F5344CB8AC3E}">
        <p14:creationId xmlns:p14="http://schemas.microsoft.com/office/powerpoint/2010/main" val="2481530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Reformed AS and</a:t>
            </a:r>
            <a:br>
              <a:rPr lang="en-GB" dirty="0"/>
            </a:br>
            <a:r>
              <a:rPr lang="en-GB" dirty="0"/>
              <a:t>A levels</a:t>
            </a:r>
          </a:p>
        </p:txBody>
      </p:sp>
    </p:spTree>
    <p:extLst>
      <p:ext uri="{BB962C8B-B14F-4D97-AF65-F5344CB8AC3E}">
        <p14:creationId xmlns:p14="http://schemas.microsoft.com/office/powerpoint/2010/main" val="4149840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307D6BA-7A06-4D4E-94D1-0A93E06897AA}"/>
              </a:ext>
            </a:extLst>
          </p:cNvPr>
          <p:cNvSpPr txBox="1">
            <a:spLocks/>
          </p:cNvSpPr>
          <p:nvPr/>
        </p:nvSpPr>
        <p:spPr>
          <a:xfrm>
            <a:off x="622306" y="404818"/>
            <a:ext cx="8462433" cy="574675"/>
          </a:xfrm>
          <a:prstGeom prst="rect">
            <a:avLst/>
          </a:prstGeom>
        </p:spPr>
        <p:txBody>
          <a:bodyPr/>
          <a:lstStyle>
            <a:lvl1pPr algn="l" rtl="0" eaLnBrk="1" fontAlgn="base" hangingPunct="1">
              <a:spcBef>
                <a:spcPct val="0"/>
              </a:spcBef>
              <a:spcAft>
                <a:spcPct val="0"/>
              </a:spcAft>
              <a:defRPr sz="2800" b="1">
                <a:solidFill>
                  <a:srgbClr val="0079BC"/>
                </a:solidFill>
                <a:latin typeface="+mj-lt"/>
                <a:ea typeface="+mj-ea"/>
                <a:cs typeface="+mj-cs"/>
              </a:defRPr>
            </a:lvl1pPr>
            <a:lvl2pPr algn="l" rtl="0" eaLnBrk="1" fontAlgn="base" hangingPunct="1">
              <a:spcBef>
                <a:spcPct val="0"/>
              </a:spcBef>
              <a:spcAft>
                <a:spcPct val="0"/>
              </a:spcAft>
              <a:defRPr sz="1800" b="1">
                <a:solidFill>
                  <a:schemeClr val="tx2"/>
                </a:solidFill>
                <a:latin typeface="Arial" charset="0"/>
              </a:defRPr>
            </a:lvl2pPr>
            <a:lvl3pPr algn="l" rtl="0" eaLnBrk="1" fontAlgn="base" hangingPunct="1">
              <a:spcBef>
                <a:spcPct val="0"/>
              </a:spcBef>
              <a:spcAft>
                <a:spcPct val="0"/>
              </a:spcAft>
              <a:defRPr sz="1800" b="1">
                <a:solidFill>
                  <a:schemeClr val="tx2"/>
                </a:solidFill>
                <a:latin typeface="Arial" charset="0"/>
              </a:defRPr>
            </a:lvl3pPr>
            <a:lvl4pPr algn="l" rtl="0" eaLnBrk="1" fontAlgn="base" hangingPunct="1">
              <a:spcBef>
                <a:spcPct val="0"/>
              </a:spcBef>
              <a:spcAft>
                <a:spcPct val="0"/>
              </a:spcAft>
              <a:defRPr sz="1800" b="1">
                <a:solidFill>
                  <a:schemeClr val="tx2"/>
                </a:solidFill>
                <a:latin typeface="Arial" charset="0"/>
              </a:defRPr>
            </a:lvl4pPr>
            <a:lvl5pPr algn="l" rtl="0" eaLnBrk="1" fontAlgn="base" hangingPunct="1">
              <a:spcBef>
                <a:spcPct val="0"/>
              </a:spcBef>
              <a:spcAft>
                <a:spcPct val="0"/>
              </a:spcAft>
              <a:defRPr sz="1800" b="1">
                <a:solidFill>
                  <a:schemeClr val="tx2"/>
                </a:solidFill>
                <a:latin typeface="Arial" charset="0"/>
              </a:defRPr>
            </a:lvl5pPr>
            <a:lvl6pPr marL="342900" algn="l" rtl="0" eaLnBrk="1" fontAlgn="base" hangingPunct="1">
              <a:spcBef>
                <a:spcPct val="0"/>
              </a:spcBef>
              <a:spcAft>
                <a:spcPct val="0"/>
              </a:spcAft>
              <a:defRPr sz="1800" b="1">
                <a:solidFill>
                  <a:schemeClr val="tx2"/>
                </a:solidFill>
                <a:latin typeface="Arial" charset="0"/>
              </a:defRPr>
            </a:lvl6pPr>
            <a:lvl7pPr marL="685800" algn="l" rtl="0" eaLnBrk="1" fontAlgn="base" hangingPunct="1">
              <a:spcBef>
                <a:spcPct val="0"/>
              </a:spcBef>
              <a:spcAft>
                <a:spcPct val="0"/>
              </a:spcAft>
              <a:defRPr sz="1800" b="1">
                <a:solidFill>
                  <a:schemeClr val="tx2"/>
                </a:solidFill>
                <a:latin typeface="Arial" charset="0"/>
              </a:defRPr>
            </a:lvl7pPr>
            <a:lvl8pPr marL="1028700" algn="l" rtl="0" eaLnBrk="1" fontAlgn="base" hangingPunct="1">
              <a:spcBef>
                <a:spcPct val="0"/>
              </a:spcBef>
              <a:spcAft>
                <a:spcPct val="0"/>
              </a:spcAft>
              <a:defRPr sz="1800" b="1">
                <a:solidFill>
                  <a:schemeClr val="tx2"/>
                </a:solidFill>
                <a:latin typeface="Arial" charset="0"/>
              </a:defRPr>
            </a:lvl8pPr>
            <a:lvl9pPr marL="1371600" algn="l" rtl="0" eaLnBrk="1" fontAlgn="base" hangingPunct="1">
              <a:spcBef>
                <a:spcPct val="0"/>
              </a:spcBef>
              <a:spcAft>
                <a:spcPct val="0"/>
              </a:spcAft>
              <a:defRPr sz="1800" b="1">
                <a:solidFill>
                  <a:schemeClr val="tx2"/>
                </a:solidFill>
                <a:latin typeface="Arial" charset="0"/>
              </a:defRPr>
            </a:lvl9pPr>
          </a:lstStyle>
          <a:p>
            <a:r>
              <a:rPr lang="en-GB" altLang="en-US" kern="0">
                <a:solidFill>
                  <a:srgbClr val="588234"/>
                </a:solidFill>
              </a:rPr>
              <a:t>Reformed AS level</a:t>
            </a:r>
            <a:endParaRPr lang="en-GB" kern="0" dirty="0">
              <a:solidFill>
                <a:srgbClr val="588234"/>
              </a:solidFill>
            </a:endParaRPr>
          </a:p>
        </p:txBody>
      </p:sp>
      <p:sp>
        <p:nvSpPr>
          <p:cNvPr id="5" name="Content Placeholder 1">
            <a:extLst>
              <a:ext uri="{FF2B5EF4-FFF2-40B4-BE49-F238E27FC236}">
                <a16:creationId xmlns:a16="http://schemas.microsoft.com/office/drawing/2014/main" id="{5D36A230-FC64-884C-8592-D52B809F6664}"/>
              </a:ext>
            </a:extLst>
          </p:cNvPr>
          <p:cNvSpPr txBox="1">
            <a:spLocks/>
          </p:cNvSpPr>
          <p:nvPr/>
        </p:nvSpPr>
        <p:spPr>
          <a:xfrm>
            <a:off x="653497" y="908720"/>
            <a:ext cx="11162332" cy="5400600"/>
          </a:xfrm>
          <a:prstGeom prst="rect">
            <a:avLst/>
          </a:prstGeom>
        </p:spPr>
        <p:txBody>
          <a:bodyPr/>
          <a:lstStyle>
            <a:lvl1pPr marL="313200" indent="-313200" algn="l" rtl="0" eaLnBrk="1" fontAlgn="base" hangingPunct="1">
              <a:spcBef>
                <a:spcPts val="300"/>
              </a:spcBef>
              <a:spcAft>
                <a:spcPts val="600"/>
              </a:spcAft>
              <a:buClr>
                <a:srgbClr val="588234"/>
              </a:buClr>
              <a:buFont typeface="Arial" panose="020B0604020202020204" pitchFamily="34" charset="0"/>
              <a:buChar char="■"/>
              <a:defRPr sz="2400" b="0" baseline="0">
                <a:solidFill>
                  <a:srgbClr val="4D4D4D"/>
                </a:solidFill>
                <a:latin typeface="Roboto" panose="02000000000000000000" pitchFamily="2" charset="0"/>
                <a:ea typeface="Roboto" panose="02000000000000000000" pitchFamily="2" charset="0"/>
                <a:cs typeface="Roboto" panose="02000000000000000000" pitchFamily="2" charset="0"/>
              </a:defRPr>
            </a:lvl1pPr>
            <a:lvl2pPr marL="625475" indent="-301625" algn="l" rtl="0" eaLnBrk="1" fontAlgn="base" hangingPunct="1">
              <a:spcBef>
                <a:spcPts val="0"/>
              </a:spcBef>
              <a:spcAft>
                <a:spcPts val="600"/>
              </a:spcAft>
              <a:buClr>
                <a:srgbClr val="588234"/>
              </a:buClr>
              <a:buFont typeface="Arial" panose="020B0604020202020204" pitchFamily="34" charset="0"/>
              <a:buChar char="□"/>
              <a:defRPr sz="2200">
                <a:solidFill>
                  <a:srgbClr val="4D4D4D"/>
                </a:solidFill>
                <a:latin typeface="Roboto" panose="02000000000000000000" pitchFamily="2" charset="0"/>
                <a:ea typeface="Roboto" panose="02000000000000000000" pitchFamily="2" charset="0"/>
                <a:cs typeface="Roboto" panose="02000000000000000000" pitchFamily="2" charset="0"/>
              </a:defRPr>
            </a:lvl2pPr>
            <a:lvl3pPr marL="893763" indent="-247650" algn="l" rtl="0" eaLnBrk="1" fontAlgn="base" hangingPunct="1">
              <a:spcBef>
                <a:spcPts val="0"/>
              </a:spcBef>
              <a:spcAft>
                <a:spcPts val="600"/>
              </a:spcAft>
              <a:buClr>
                <a:srgbClr val="588234"/>
              </a:buClr>
              <a:buFont typeface="Arial" panose="020B0604020202020204" pitchFamily="34" charset="0"/>
              <a:buChar char="▪"/>
              <a:defRPr sz="2000" b="0">
                <a:solidFill>
                  <a:srgbClr val="4D4D4D"/>
                </a:solidFill>
                <a:latin typeface="Roboto" panose="02000000000000000000" pitchFamily="2" charset="0"/>
                <a:ea typeface="Roboto" panose="02000000000000000000" pitchFamily="2" charset="0"/>
                <a:cs typeface="Roboto" panose="02000000000000000000" pitchFamily="2" charset="0"/>
              </a:defRPr>
            </a:lvl3pPr>
            <a:lvl4pPr marL="1257300" indent="-255588" algn="l" rtl="0" eaLnBrk="1" fontAlgn="base" hangingPunct="1">
              <a:spcBef>
                <a:spcPts val="0"/>
              </a:spcBef>
              <a:spcAft>
                <a:spcPts val="600"/>
              </a:spcAft>
              <a:buClr>
                <a:srgbClr val="588234"/>
              </a:buClr>
              <a:buFont typeface="Arial" panose="020B0604020202020204" pitchFamily="34" charset="0"/>
              <a:buChar char="▫"/>
              <a:defRPr sz="1800">
                <a:solidFill>
                  <a:srgbClr val="4D4D4D"/>
                </a:solidFill>
                <a:latin typeface="Roboto" panose="02000000000000000000" pitchFamily="2" charset="0"/>
                <a:ea typeface="Roboto" panose="02000000000000000000" pitchFamily="2" charset="0"/>
                <a:cs typeface="Roboto" panose="02000000000000000000" pitchFamily="2" charset="0"/>
              </a:defRPr>
            </a:lvl4pPr>
            <a:lvl5pPr marL="1526400" indent="-255600" algn="l" rtl="0" eaLnBrk="1" fontAlgn="base" hangingPunct="1">
              <a:spcBef>
                <a:spcPts val="0"/>
              </a:spcBef>
              <a:spcAft>
                <a:spcPts val="600"/>
              </a:spcAft>
              <a:buClr>
                <a:srgbClr val="588234"/>
              </a:buClr>
              <a:buFont typeface="Arial" panose="020B0604020202020204" pitchFamily="34" charset="0"/>
              <a:buChar char="›"/>
              <a:defRPr sz="1800">
                <a:solidFill>
                  <a:srgbClr val="4D4D4D"/>
                </a:solidFill>
                <a:latin typeface="Roboto" panose="02000000000000000000" pitchFamily="2" charset="0"/>
                <a:ea typeface="Roboto" panose="02000000000000000000" pitchFamily="2" charset="0"/>
                <a:cs typeface="Roboto" panose="02000000000000000000" pitchFamily="2" charset="0"/>
              </a:defRPr>
            </a:lvl5pPr>
            <a:lvl6pPr marL="914400" algn="l" rtl="0" eaLnBrk="1" fontAlgn="base" hangingPunct="1">
              <a:spcBef>
                <a:spcPct val="5000"/>
              </a:spcBef>
              <a:spcAft>
                <a:spcPct val="5000"/>
              </a:spcAft>
              <a:buChar char="»"/>
              <a:defRPr sz="1500">
                <a:solidFill>
                  <a:srgbClr val="4D4D4D"/>
                </a:solidFill>
                <a:latin typeface="+mn-lt"/>
              </a:defRPr>
            </a:lvl6pPr>
            <a:lvl7pPr marL="1257300" algn="l" rtl="0" eaLnBrk="1" fontAlgn="base" hangingPunct="1">
              <a:spcBef>
                <a:spcPct val="5000"/>
              </a:spcBef>
              <a:spcAft>
                <a:spcPct val="5000"/>
              </a:spcAft>
              <a:buChar char="»"/>
              <a:defRPr sz="1500">
                <a:solidFill>
                  <a:srgbClr val="4D4D4D"/>
                </a:solidFill>
                <a:latin typeface="+mn-lt"/>
              </a:defRPr>
            </a:lvl7pPr>
            <a:lvl8pPr marL="1600200" algn="l" rtl="0" eaLnBrk="1" fontAlgn="base" hangingPunct="1">
              <a:spcBef>
                <a:spcPct val="5000"/>
              </a:spcBef>
              <a:spcAft>
                <a:spcPct val="5000"/>
              </a:spcAft>
              <a:buChar char="»"/>
              <a:defRPr sz="1500">
                <a:solidFill>
                  <a:srgbClr val="4D4D4D"/>
                </a:solidFill>
                <a:latin typeface="+mn-lt"/>
              </a:defRPr>
            </a:lvl8pPr>
            <a:lvl9pPr marL="1943100" algn="l" rtl="0" eaLnBrk="1" fontAlgn="base" hangingPunct="1">
              <a:spcBef>
                <a:spcPct val="5000"/>
              </a:spcBef>
              <a:spcAft>
                <a:spcPct val="5000"/>
              </a:spcAft>
              <a:buChar char="»"/>
              <a:defRPr sz="1500">
                <a:solidFill>
                  <a:srgbClr val="4D4D4D"/>
                </a:solidFill>
                <a:latin typeface="+mn-lt"/>
              </a:defRPr>
            </a:lvl9pPr>
          </a:lstStyle>
          <a:p>
            <a:r>
              <a:rPr lang="en-GB" kern="0" dirty="0"/>
              <a:t>Content 		Drawn from the new A level content</a:t>
            </a:r>
          </a:p>
          <a:p>
            <a:pPr marL="0" indent="0">
              <a:buFont typeface="Arial" panose="020B0604020202020204" pitchFamily="34" charset="0"/>
              <a:buNone/>
            </a:pPr>
            <a:endParaRPr lang="en-GB" sz="1100" kern="0" dirty="0"/>
          </a:p>
          <a:p>
            <a:r>
              <a:rPr lang="en-GB" kern="0" dirty="0"/>
              <a:t>Demand		Same as previous AS qualifications</a:t>
            </a:r>
          </a:p>
          <a:p>
            <a:pPr marL="0" indent="0">
              <a:buFont typeface="Arial" panose="020B0604020202020204" pitchFamily="34" charset="0"/>
              <a:buNone/>
            </a:pPr>
            <a:endParaRPr lang="en-GB" sz="1100" kern="0" dirty="0"/>
          </a:p>
          <a:p>
            <a:r>
              <a:rPr lang="en-GB" kern="0" dirty="0"/>
              <a:t>Structure		AS is now a separate qualification with the marks no 					longer counting towards A level</a:t>
            </a:r>
          </a:p>
          <a:p>
            <a:pPr marL="0" indent="0">
              <a:buFont typeface="Arial" panose="020B0604020202020204" pitchFamily="34" charset="0"/>
              <a:buNone/>
            </a:pPr>
            <a:r>
              <a:rPr lang="en-GB" kern="0" dirty="0"/>
              <a:t>			It may not be offered in all subjects in your school or 					college</a:t>
            </a:r>
          </a:p>
          <a:p>
            <a:pPr marL="0" indent="0">
              <a:buFont typeface="Arial" panose="020B0604020202020204" pitchFamily="34" charset="0"/>
              <a:buNone/>
            </a:pPr>
            <a:r>
              <a:rPr lang="en-GB" kern="0" dirty="0"/>
              <a:t>			Taught over 1 or 2 years with exams at end of the course</a:t>
            </a:r>
            <a:br>
              <a:rPr lang="en-GB" kern="0" dirty="0"/>
            </a:br>
            <a:r>
              <a:rPr lang="en-GB" sz="1100" kern="0" dirty="0"/>
              <a:t>			</a:t>
            </a:r>
          </a:p>
          <a:p>
            <a:r>
              <a:rPr lang="en-GB" kern="0" dirty="0"/>
              <a:t>Assessment	Mainly by examination</a:t>
            </a:r>
          </a:p>
          <a:p>
            <a:pPr marL="0" indent="0">
              <a:buFont typeface="Arial" panose="020B0604020202020204" pitchFamily="34" charset="0"/>
              <a:buNone/>
            </a:pPr>
            <a:r>
              <a:rPr lang="en-GB" kern="0" dirty="0"/>
              <a:t>			Non-exam assessment only where necessary</a:t>
            </a:r>
          </a:p>
          <a:p>
            <a:pPr marL="0" indent="0">
              <a:spcBef>
                <a:spcPts val="0"/>
              </a:spcBef>
              <a:spcAft>
                <a:spcPts val="0"/>
              </a:spcAft>
              <a:buFont typeface="Arial" panose="020B0604020202020204" pitchFamily="34" charset="0"/>
              <a:buNone/>
            </a:pPr>
            <a:endParaRPr lang="en-GB" sz="1100" kern="0" dirty="0"/>
          </a:p>
          <a:p>
            <a:r>
              <a:rPr lang="en-GB" kern="0" dirty="0"/>
              <a:t>Grading		Remains A to E plus U</a:t>
            </a:r>
          </a:p>
          <a:p>
            <a:endParaRPr lang="en-GB" kern="0" dirty="0"/>
          </a:p>
        </p:txBody>
      </p:sp>
    </p:spTree>
    <p:extLst>
      <p:ext uri="{BB962C8B-B14F-4D97-AF65-F5344CB8AC3E}">
        <p14:creationId xmlns:p14="http://schemas.microsoft.com/office/powerpoint/2010/main" val="294597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8560C85-65AF-C647-85A6-EEDFE2C66DDF}"/>
              </a:ext>
            </a:extLst>
          </p:cNvPr>
          <p:cNvSpPr txBox="1">
            <a:spLocks/>
          </p:cNvSpPr>
          <p:nvPr/>
        </p:nvSpPr>
        <p:spPr>
          <a:xfrm>
            <a:off x="774706" y="557218"/>
            <a:ext cx="8462433" cy="574675"/>
          </a:xfrm>
          <a:prstGeom prst="rect">
            <a:avLst/>
          </a:prstGeom>
        </p:spPr>
        <p:txBody>
          <a:bodyPr/>
          <a:lstStyle>
            <a:lvl1pPr algn="l" rtl="0" eaLnBrk="1" fontAlgn="base" hangingPunct="1">
              <a:spcBef>
                <a:spcPct val="0"/>
              </a:spcBef>
              <a:spcAft>
                <a:spcPct val="0"/>
              </a:spcAft>
              <a:defRPr sz="2400" b="1">
                <a:solidFill>
                  <a:srgbClr val="588234"/>
                </a:solidFill>
                <a:latin typeface="Roboto" panose="02000000000000000000" pitchFamily="2" charset="0"/>
                <a:ea typeface="Roboto" panose="02000000000000000000" pitchFamily="2" charset="0"/>
                <a:cs typeface="Roboto" panose="02000000000000000000" pitchFamily="2" charset="0"/>
              </a:defRPr>
            </a:lvl1pPr>
            <a:lvl2pPr algn="l" rtl="0" eaLnBrk="1" fontAlgn="base" hangingPunct="1">
              <a:spcBef>
                <a:spcPct val="0"/>
              </a:spcBef>
              <a:spcAft>
                <a:spcPct val="0"/>
              </a:spcAft>
              <a:defRPr sz="1800" b="1">
                <a:solidFill>
                  <a:schemeClr val="tx2"/>
                </a:solidFill>
                <a:latin typeface="Arial" charset="0"/>
              </a:defRPr>
            </a:lvl2pPr>
            <a:lvl3pPr algn="l" rtl="0" eaLnBrk="1" fontAlgn="base" hangingPunct="1">
              <a:spcBef>
                <a:spcPct val="0"/>
              </a:spcBef>
              <a:spcAft>
                <a:spcPct val="0"/>
              </a:spcAft>
              <a:defRPr sz="1800" b="1">
                <a:solidFill>
                  <a:schemeClr val="tx2"/>
                </a:solidFill>
                <a:latin typeface="Arial" charset="0"/>
              </a:defRPr>
            </a:lvl3pPr>
            <a:lvl4pPr algn="l" rtl="0" eaLnBrk="1" fontAlgn="base" hangingPunct="1">
              <a:spcBef>
                <a:spcPct val="0"/>
              </a:spcBef>
              <a:spcAft>
                <a:spcPct val="0"/>
              </a:spcAft>
              <a:defRPr sz="1800" b="1">
                <a:solidFill>
                  <a:schemeClr val="tx2"/>
                </a:solidFill>
                <a:latin typeface="Arial" charset="0"/>
              </a:defRPr>
            </a:lvl4pPr>
            <a:lvl5pPr algn="l" rtl="0" eaLnBrk="1" fontAlgn="base" hangingPunct="1">
              <a:spcBef>
                <a:spcPct val="0"/>
              </a:spcBef>
              <a:spcAft>
                <a:spcPct val="0"/>
              </a:spcAft>
              <a:defRPr sz="1800" b="1">
                <a:solidFill>
                  <a:schemeClr val="tx2"/>
                </a:solidFill>
                <a:latin typeface="Arial" charset="0"/>
              </a:defRPr>
            </a:lvl5pPr>
            <a:lvl6pPr marL="342900" algn="l" rtl="0" eaLnBrk="1" fontAlgn="base" hangingPunct="1">
              <a:spcBef>
                <a:spcPct val="0"/>
              </a:spcBef>
              <a:spcAft>
                <a:spcPct val="0"/>
              </a:spcAft>
              <a:defRPr sz="1800" b="1">
                <a:solidFill>
                  <a:schemeClr val="tx2"/>
                </a:solidFill>
                <a:latin typeface="Arial" charset="0"/>
              </a:defRPr>
            </a:lvl6pPr>
            <a:lvl7pPr marL="685800" algn="l" rtl="0" eaLnBrk="1" fontAlgn="base" hangingPunct="1">
              <a:spcBef>
                <a:spcPct val="0"/>
              </a:spcBef>
              <a:spcAft>
                <a:spcPct val="0"/>
              </a:spcAft>
              <a:defRPr sz="1800" b="1">
                <a:solidFill>
                  <a:schemeClr val="tx2"/>
                </a:solidFill>
                <a:latin typeface="Arial" charset="0"/>
              </a:defRPr>
            </a:lvl7pPr>
            <a:lvl8pPr marL="1028700" algn="l" rtl="0" eaLnBrk="1" fontAlgn="base" hangingPunct="1">
              <a:spcBef>
                <a:spcPct val="0"/>
              </a:spcBef>
              <a:spcAft>
                <a:spcPct val="0"/>
              </a:spcAft>
              <a:defRPr sz="1800" b="1">
                <a:solidFill>
                  <a:schemeClr val="tx2"/>
                </a:solidFill>
                <a:latin typeface="Arial" charset="0"/>
              </a:defRPr>
            </a:lvl8pPr>
            <a:lvl9pPr marL="1371600" algn="l" rtl="0" eaLnBrk="1" fontAlgn="base" hangingPunct="1">
              <a:spcBef>
                <a:spcPct val="0"/>
              </a:spcBef>
              <a:spcAft>
                <a:spcPct val="0"/>
              </a:spcAft>
              <a:defRPr sz="1800" b="1">
                <a:solidFill>
                  <a:schemeClr val="tx2"/>
                </a:solidFill>
                <a:latin typeface="Arial" charset="0"/>
              </a:defRPr>
            </a:lvl9pPr>
          </a:lstStyle>
          <a:p>
            <a:r>
              <a:rPr lang="en-GB" altLang="en-US" sz="2800" kern="0"/>
              <a:t>Reformed A levels</a:t>
            </a:r>
            <a:endParaRPr lang="en-GB" sz="2800" kern="0" dirty="0"/>
          </a:p>
        </p:txBody>
      </p:sp>
      <p:sp>
        <p:nvSpPr>
          <p:cNvPr id="3" name="Content Placeholder 1">
            <a:extLst>
              <a:ext uri="{FF2B5EF4-FFF2-40B4-BE49-F238E27FC236}">
                <a16:creationId xmlns:a16="http://schemas.microsoft.com/office/drawing/2014/main" id="{47129906-95C2-D342-9330-8D6A3723FD53}"/>
              </a:ext>
            </a:extLst>
          </p:cNvPr>
          <p:cNvSpPr txBox="1">
            <a:spLocks/>
          </p:cNvSpPr>
          <p:nvPr/>
        </p:nvSpPr>
        <p:spPr>
          <a:xfrm>
            <a:off x="774700" y="1340768"/>
            <a:ext cx="11162332" cy="5400600"/>
          </a:xfrm>
          <a:prstGeom prst="rect">
            <a:avLst/>
          </a:prstGeom>
        </p:spPr>
        <p:txBody>
          <a:bodyPr/>
          <a:lstStyle>
            <a:lvl1pPr marL="313200" indent="-313200" algn="l" rtl="0" eaLnBrk="1" fontAlgn="base" hangingPunct="1">
              <a:spcBef>
                <a:spcPts val="300"/>
              </a:spcBef>
              <a:spcAft>
                <a:spcPts val="600"/>
              </a:spcAft>
              <a:buClr>
                <a:srgbClr val="588234"/>
              </a:buClr>
              <a:buFont typeface="Arial" panose="020B0604020202020204" pitchFamily="34" charset="0"/>
              <a:buChar char="■"/>
              <a:defRPr sz="2400" b="0" baseline="0">
                <a:solidFill>
                  <a:srgbClr val="4D4D4D"/>
                </a:solidFill>
                <a:latin typeface="Roboto" panose="02000000000000000000" pitchFamily="2" charset="0"/>
                <a:ea typeface="Roboto" panose="02000000000000000000" pitchFamily="2" charset="0"/>
                <a:cs typeface="Roboto" panose="02000000000000000000" pitchFamily="2" charset="0"/>
              </a:defRPr>
            </a:lvl1pPr>
            <a:lvl2pPr marL="625475" indent="-301625" algn="l" rtl="0" eaLnBrk="1" fontAlgn="base" hangingPunct="1">
              <a:spcBef>
                <a:spcPts val="0"/>
              </a:spcBef>
              <a:spcAft>
                <a:spcPts val="600"/>
              </a:spcAft>
              <a:buClr>
                <a:srgbClr val="588234"/>
              </a:buClr>
              <a:buFont typeface="Arial" panose="020B0604020202020204" pitchFamily="34" charset="0"/>
              <a:buChar char="□"/>
              <a:defRPr sz="2200">
                <a:solidFill>
                  <a:srgbClr val="4D4D4D"/>
                </a:solidFill>
                <a:latin typeface="Roboto" panose="02000000000000000000" pitchFamily="2" charset="0"/>
                <a:ea typeface="Roboto" panose="02000000000000000000" pitchFamily="2" charset="0"/>
                <a:cs typeface="Roboto" panose="02000000000000000000" pitchFamily="2" charset="0"/>
              </a:defRPr>
            </a:lvl2pPr>
            <a:lvl3pPr marL="893763" indent="-247650" algn="l" rtl="0" eaLnBrk="1" fontAlgn="base" hangingPunct="1">
              <a:spcBef>
                <a:spcPts val="0"/>
              </a:spcBef>
              <a:spcAft>
                <a:spcPts val="600"/>
              </a:spcAft>
              <a:buClr>
                <a:srgbClr val="588234"/>
              </a:buClr>
              <a:buFont typeface="Arial" panose="020B0604020202020204" pitchFamily="34" charset="0"/>
              <a:buChar char="▪"/>
              <a:defRPr sz="2000" b="0">
                <a:solidFill>
                  <a:srgbClr val="4D4D4D"/>
                </a:solidFill>
                <a:latin typeface="Roboto" panose="02000000000000000000" pitchFamily="2" charset="0"/>
                <a:ea typeface="Roboto" panose="02000000000000000000" pitchFamily="2" charset="0"/>
                <a:cs typeface="Roboto" panose="02000000000000000000" pitchFamily="2" charset="0"/>
              </a:defRPr>
            </a:lvl3pPr>
            <a:lvl4pPr marL="1257300" indent="-255588" algn="l" rtl="0" eaLnBrk="1" fontAlgn="base" hangingPunct="1">
              <a:spcBef>
                <a:spcPts val="0"/>
              </a:spcBef>
              <a:spcAft>
                <a:spcPts val="600"/>
              </a:spcAft>
              <a:buClr>
                <a:srgbClr val="588234"/>
              </a:buClr>
              <a:buFont typeface="Arial" panose="020B0604020202020204" pitchFamily="34" charset="0"/>
              <a:buChar char="▫"/>
              <a:defRPr sz="1800">
                <a:solidFill>
                  <a:srgbClr val="4D4D4D"/>
                </a:solidFill>
                <a:latin typeface="Roboto" panose="02000000000000000000" pitchFamily="2" charset="0"/>
                <a:ea typeface="Roboto" panose="02000000000000000000" pitchFamily="2" charset="0"/>
                <a:cs typeface="Roboto" panose="02000000000000000000" pitchFamily="2" charset="0"/>
              </a:defRPr>
            </a:lvl4pPr>
            <a:lvl5pPr marL="1526400" indent="-255600" algn="l" rtl="0" eaLnBrk="1" fontAlgn="base" hangingPunct="1">
              <a:spcBef>
                <a:spcPts val="0"/>
              </a:spcBef>
              <a:spcAft>
                <a:spcPts val="600"/>
              </a:spcAft>
              <a:buClr>
                <a:srgbClr val="588234"/>
              </a:buClr>
              <a:buFont typeface="Arial" panose="020B0604020202020204" pitchFamily="34" charset="0"/>
              <a:buChar char="›"/>
              <a:defRPr sz="1800">
                <a:solidFill>
                  <a:srgbClr val="4D4D4D"/>
                </a:solidFill>
                <a:latin typeface="Roboto" panose="02000000000000000000" pitchFamily="2" charset="0"/>
                <a:ea typeface="Roboto" panose="02000000000000000000" pitchFamily="2" charset="0"/>
                <a:cs typeface="Roboto" panose="02000000000000000000" pitchFamily="2" charset="0"/>
              </a:defRPr>
            </a:lvl5pPr>
            <a:lvl6pPr marL="914400" algn="l" rtl="0" eaLnBrk="1" fontAlgn="base" hangingPunct="1">
              <a:spcBef>
                <a:spcPct val="5000"/>
              </a:spcBef>
              <a:spcAft>
                <a:spcPct val="5000"/>
              </a:spcAft>
              <a:buChar char="»"/>
              <a:defRPr sz="1500">
                <a:solidFill>
                  <a:srgbClr val="4D4D4D"/>
                </a:solidFill>
                <a:latin typeface="+mn-lt"/>
              </a:defRPr>
            </a:lvl6pPr>
            <a:lvl7pPr marL="1257300" algn="l" rtl="0" eaLnBrk="1" fontAlgn="base" hangingPunct="1">
              <a:spcBef>
                <a:spcPct val="5000"/>
              </a:spcBef>
              <a:spcAft>
                <a:spcPct val="5000"/>
              </a:spcAft>
              <a:buChar char="»"/>
              <a:defRPr sz="1500">
                <a:solidFill>
                  <a:srgbClr val="4D4D4D"/>
                </a:solidFill>
                <a:latin typeface="+mn-lt"/>
              </a:defRPr>
            </a:lvl7pPr>
            <a:lvl8pPr marL="1600200" algn="l" rtl="0" eaLnBrk="1" fontAlgn="base" hangingPunct="1">
              <a:spcBef>
                <a:spcPct val="5000"/>
              </a:spcBef>
              <a:spcAft>
                <a:spcPct val="5000"/>
              </a:spcAft>
              <a:buChar char="»"/>
              <a:defRPr sz="1500">
                <a:solidFill>
                  <a:srgbClr val="4D4D4D"/>
                </a:solidFill>
                <a:latin typeface="+mn-lt"/>
              </a:defRPr>
            </a:lvl8pPr>
            <a:lvl9pPr marL="1943100" algn="l" rtl="0" eaLnBrk="1" fontAlgn="base" hangingPunct="1">
              <a:spcBef>
                <a:spcPct val="5000"/>
              </a:spcBef>
              <a:spcAft>
                <a:spcPct val="5000"/>
              </a:spcAft>
              <a:buChar char="»"/>
              <a:defRPr sz="1500">
                <a:solidFill>
                  <a:srgbClr val="4D4D4D"/>
                </a:solidFill>
                <a:latin typeface="+mn-lt"/>
              </a:defRPr>
            </a:lvl9pPr>
          </a:lstStyle>
          <a:p>
            <a:pPr>
              <a:spcBef>
                <a:spcPts val="0"/>
              </a:spcBef>
              <a:spcAft>
                <a:spcPts val="0"/>
              </a:spcAft>
            </a:pPr>
            <a:r>
              <a:rPr lang="en-GB" kern="0" dirty="0"/>
              <a:t>Content 		</a:t>
            </a:r>
            <a:r>
              <a:rPr lang="en-GB" altLang="en-US" kern="0" dirty="0"/>
              <a:t>Changes to better prepare students for university</a:t>
            </a:r>
          </a:p>
          <a:p>
            <a:pPr marL="0" indent="0">
              <a:spcBef>
                <a:spcPts val="0"/>
              </a:spcBef>
              <a:spcAft>
                <a:spcPts val="0"/>
              </a:spcAft>
              <a:buFont typeface="Arial" panose="020B0604020202020204" pitchFamily="34" charset="0"/>
              <a:buNone/>
            </a:pPr>
            <a:endParaRPr lang="en-GB" kern="0" dirty="0"/>
          </a:p>
          <a:p>
            <a:pPr marL="0" indent="0">
              <a:spcBef>
                <a:spcPts val="0"/>
              </a:spcBef>
              <a:spcAft>
                <a:spcPts val="0"/>
              </a:spcAft>
              <a:buFont typeface="Arial" panose="020B0604020202020204" pitchFamily="34" charset="0"/>
              <a:buNone/>
            </a:pPr>
            <a:endParaRPr lang="en-GB" sz="1100" kern="0" dirty="0"/>
          </a:p>
          <a:p>
            <a:pPr>
              <a:spcBef>
                <a:spcPts val="0"/>
              </a:spcBef>
              <a:spcAft>
                <a:spcPts val="0"/>
              </a:spcAft>
            </a:pPr>
            <a:r>
              <a:rPr lang="en-GB" kern="0" dirty="0"/>
              <a:t>Demand		</a:t>
            </a:r>
            <a:r>
              <a:rPr lang="en-GB" altLang="en-US" kern="0" dirty="0"/>
              <a:t>Same as previous A levels</a:t>
            </a:r>
          </a:p>
          <a:p>
            <a:pPr marL="0" indent="0">
              <a:spcBef>
                <a:spcPts val="0"/>
              </a:spcBef>
              <a:spcAft>
                <a:spcPts val="0"/>
              </a:spcAft>
              <a:buFont typeface="Arial" panose="020B0604020202020204" pitchFamily="34" charset="0"/>
              <a:buNone/>
            </a:pPr>
            <a:endParaRPr lang="en-GB" kern="0" dirty="0"/>
          </a:p>
          <a:p>
            <a:pPr marL="0" indent="0">
              <a:spcBef>
                <a:spcPts val="0"/>
              </a:spcBef>
              <a:spcAft>
                <a:spcPts val="0"/>
              </a:spcAft>
              <a:buFont typeface="Arial" panose="020B0604020202020204" pitchFamily="34" charset="0"/>
              <a:buNone/>
            </a:pPr>
            <a:endParaRPr lang="en-GB" sz="1100" kern="0" dirty="0"/>
          </a:p>
          <a:p>
            <a:pPr>
              <a:spcBef>
                <a:spcPts val="0"/>
              </a:spcBef>
              <a:spcAft>
                <a:spcPts val="0"/>
              </a:spcAft>
            </a:pPr>
            <a:r>
              <a:rPr lang="en-GB" kern="0" dirty="0"/>
              <a:t>Structure		</a:t>
            </a:r>
            <a:r>
              <a:rPr lang="en-GB" altLang="en-US" kern="0" dirty="0"/>
              <a:t>All exams at the end of the two-year course</a:t>
            </a:r>
          </a:p>
          <a:p>
            <a:pPr marL="0" indent="0">
              <a:spcBef>
                <a:spcPts val="0"/>
              </a:spcBef>
              <a:spcAft>
                <a:spcPts val="0"/>
              </a:spcAft>
              <a:buFont typeface="Arial" panose="020B0604020202020204" pitchFamily="34" charset="0"/>
              <a:buNone/>
            </a:pPr>
            <a:r>
              <a:rPr lang="en-GB" altLang="en-US" kern="0" dirty="0"/>
              <a:t>			Marks from the AS do not count towards the A level </a:t>
            </a:r>
            <a:br>
              <a:rPr lang="en-GB" kern="0" dirty="0"/>
            </a:br>
            <a:r>
              <a:rPr lang="en-GB" sz="1100" kern="0" dirty="0"/>
              <a:t>			</a:t>
            </a:r>
          </a:p>
          <a:p>
            <a:pPr marL="0" indent="0">
              <a:spcBef>
                <a:spcPts val="0"/>
              </a:spcBef>
              <a:spcAft>
                <a:spcPts val="0"/>
              </a:spcAft>
              <a:buFont typeface="Arial" panose="020B0604020202020204" pitchFamily="34" charset="0"/>
              <a:buNone/>
            </a:pPr>
            <a:endParaRPr lang="en-GB" sz="1100" kern="0" dirty="0"/>
          </a:p>
          <a:p>
            <a:pPr>
              <a:spcBef>
                <a:spcPts val="0"/>
              </a:spcBef>
              <a:spcAft>
                <a:spcPts val="0"/>
              </a:spcAft>
            </a:pPr>
            <a:r>
              <a:rPr lang="en-GB" kern="0" dirty="0"/>
              <a:t>Assessment	Mainly by examination</a:t>
            </a:r>
          </a:p>
          <a:p>
            <a:pPr marL="0" indent="0">
              <a:spcBef>
                <a:spcPts val="0"/>
              </a:spcBef>
              <a:spcAft>
                <a:spcPts val="0"/>
              </a:spcAft>
              <a:buFont typeface="Arial" panose="020B0604020202020204" pitchFamily="34" charset="0"/>
              <a:buNone/>
            </a:pPr>
            <a:r>
              <a:rPr lang="en-GB" kern="0" dirty="0"/>
              <a:t>			Non-exam assessment only where necessary</a:t>
            </a:r>
          </a:p>
          <a:p>
            <a:pPr marL="0" indent="0">
              <a:spcBef>
                <a:spcPts val="0"/>
              </a:spcBef>
              <a:spcAft>
                <a:spcPts val="0"/>
              </a:spcAft>
              <a:buFont typeface="Arial" panose="020B0604020202020204" pitchFamily="34" charset="0"/>
              <a:buNone/>
            </a:pPr>
            <a:endParaRPr lang="en-GB" sz="1100" kern="0" dirty="0"/>
          </a:p>
          <a:p>
            <a:pPr marL="0" indent="0">
              <a:spcBef>
                <a:spcPts val="0"/>
              </a:spcBef>
              <a:spcAft>
                <a:spcPts val="0"/>
              </a:spcAft>
              <a:buFont typeface="Arial" panose="020B0604020202020204" pitchFamily="34" charset="0"/>
              <a:buNone/>
            </a:pPr>
            <a:endParaRPr lang="en-GB" sz="1100" kern="0" dirty="0"/>
          </a:p>
          <a:p>
            <a:pPr>
              <a:spcBef>
                <a:spcPts val="0"/>
              </a:spcBef>
              <a:spcAft>
                <a:spcPts val="0"/>
              </a:spcAft>
            </a:pPr>
            <a:r>
              <a:rPr lang="en-GB" kern="0" dirty="0"/>
              <a:t>Grading		</a:t>
            </a:r>
            <a:r>
              <a:rPr lang="en-GB" altLang="en-US" kern="0" dirty="0"/>
              <a:t>Remains A* to E plus U</a:t>
            </a:r>
          </a:p>
          <a:p>
            <a:pPr marL="0" indent="0">
              <a:spcBef>
                <a:spcPts val="0"/>
              </a:spcBef>
              <a:spcAft>
                <a:spcPts val="0"/>
              </a:spcAft>
              <a:buFont typeface="Arial" panose="020B0604020202020204" pitchFamily="34" charset="0"/>
              <a:buNone/>
            </a:pPr>
            <a:r>
              <a:rPr lang="en-GB" altLang="en-US" kern="0" dirty="0"/>
              <a:t>			A separate grade for science practical work</a:t>
            </a:r>
            <a:endParaRPr lang="en-GB" altLang="en-US" sz="2600" kern="0" dirty="0"/>
          </a:p>
          <a:p>
            <a:pPr marL="0" indent="0">
              <a:buFont typeface="Arial" panose="020B0604020202020204" pitchFamily="34" charset="0"/>
              <a:buNone/>
            </a:pPr>
            <a:endParaRPr lang="en-GB" kern="0" dirty="0"/>
          </a:p>
        </p:txBody>
      </p:sp>
    </p:spTree>
    <p:extLst>
      <p:ext uri="{BB962C8B-B14F-4D97-AF65-F5344CB8AC3E}">
        <p14:creationId xmlns:p14="http://schemas.microsoft.com/office/powerpoint/2010/main" val="1007732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24192" y="2708920"/>
            <a:ext cx="4248472" cy="1077218"/>
          </a:xfrm>
          <a:prstGeom prst="rect">
            <a:avLst/>
          </a:prstGeom>
        </p:spPr>
        <p:txBody>
          <a:bodyPr wrap="square">
            <a:spAutoFit/>
          </a:bodyPr>
          <a:lstStyle/>
          <a:p>
            <a:r>
              <a:rPr lang="en-GB" sz="3200" b="1" dirty="0"/>
              <a:t>Changes to practical science</a:t>
            </a:r>
          </a:p>
        </p:txBody>
      </p:sp>
    </p:spTree>
    <p:extLst>
      <p:ext uri="{BB962C8B-B14F-4D97-AF65-F5344CB8AC3E}">
        <p14:creationId xmlns:p14="http://schemas.microsoft.com/office/powerpoint/2010/main" val="3972574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11498" y="620688"/>
            <a:ext cx="7189157" cy="5400600"/>
          </a:xfrm>
        </p:spPr>
        <p:txBody>
          <a:bodyPr/>
          <a:lstStyle/>
          <a:p>
            <a:pPr marL="0" indent="0">
              <a:buNone/>
            </a:pPr>
            <a:r>
              <a:rPr lang="en-GB" altLang="en-US" sz="2200" dirty="0"/>
              <a:t>GCSE</a:t>
            </a:r>
          </a:p>
          <a:p>
            <a:pPr>
              <a:spcBef>
                <a:spcPts val="100"/>
              </a:spcBef>
              <a:spcAft>
                <a:spcPts val="200"/>
              </a:spcAft>
            </a:pPr>
            <a:r>
              <a:rPr lang="en-GB" altLang="en-US" sz="1800" dirty="0"/>
              <a:t>Students do at least 8 practical activities (16 for combined science) covering specific techniques</a:t>
            </a:r>
          </a:p>
          <a:p>
            <a:pPr>
              <a:spcBef>
                <a:spcPts val="100"/>
              </a:spcBef>
              <a:spcAft>
                <a:spcPts val="200"/>
              </a:spcAft>
            </a:pPr>
            <a:r>
              <a:rPr lang="en-GB" altLang="en-US" sz="1800" dirty="0"/>
              <a:t>Written questions about practical work make up at least 15% of the total marks for the qualification</a:t>
            </a:r>
          </a:p>
          <a:p>
            <a:pPr>
              <a:spcBef>
                <a:spcPts val="100"/>
              </a:spcBef>
              <a:spcAft>
                <a:spcPts val="200"/>
              </a:spcAft>
            </a:pPr>
            <a:r>
              <a:rPr lang="en-GB" altLang="en-US" sz="1800" dirty="0"/>
              <a:t>There is no separate grade for practical skills</a:t>
            </a:r>
          </a:p>
          <a:p>
            <a:pPr marL="0" indent="0">
              <a:buNone/>
            </a:pPr>
            <a:endParaRPr lang="en-GB" altLang="en-US" sz="100" dirty="0"/>
          </a:p>
          <a:p>
            <a:pPr marL="0" indent="0">
              <a:buNone/>
            </a:pPr>
            <a:endParaRPr lang="en-GB" altLang="en-US" sz="100" dirty="0"/>
          </a:p>
          <a:p>
            <a:pPr marL="0" indent="0">
              <a:buNone/>
            </a:pPr>
            <a:r>
              <a:rPr lang="en-GB" altLang="en-US" sz="2200" dirty="0"/>
              <a:t>A levels</a:t>
            </a:r>
          </a:p>
          <a:p>
            <a:pPr>
              <a:spcBef>
                <a:spcPts val="100"/>
              </a:spcBef>
              <a:spcAft>
                <a:spcPts val="200"/>
              </a:spcAft>
            </a:pPr>
            <a:r>
              <a:rPr lang="en-GB" altLang="en-US" sz="1800" dirty="0"/>
              <a:t>More practicals than previously – at least 12 in each science subject</a:t>
            </a:r>
          </a:p>
          <a:p>
            <a:pPr>
              <a:spcBef>
                <a:spcPts val="100"/>
              </a:spcBef>
              <a:spcAft>
                <a:spcPts val="200"/>
              </a:spcAft>
            </a:pPr>
            <a:r>
              <a:rPr lang="en-GB" altLang="en-US" sz="1800" dirty="0"/>
              <a:t>Written questions about practical work make up at least 15% of the total marks for the qualification</a:t>
            </a:r>
          </a:p>
          <a:p>
            <a:pPr>
              <a:spcBef>
                <a:spcPts val="100"/>
              </a:spcBef>
              <a:spcAft>
                <a:spcPts val="200"/>
              </a:spcAft>
            </a:pPr>
            <a:r>
              <a:rPr lang="en-GB" altLang="en-US" sz="1800" dirty="0"/>
              <a:t>Students need to record their experiments as they do them</a:t>
            </a:r>
          </a:p>
          <a:p>
            <a:pPr>
              <a:spcBef>
                <a:spcPts val="100"/>
              </a:spcBef>
              <a:spcAft>
                <a:spcPts val="200"/>
              </a:spcAft>
            </a:pPr>
            <a:r>
              <a:rPr lang="en-GB" altLang="en-US" sz="1800" dirty="0"/>
              <a:t>Students' competence in practicals is reported separately (‘pass’ or ‘not classified’)</a:t>
            </a:r>
          </a:p>
          <a:p>
            <a:pPr>
              <a:spcBef>
                <a:spcPts val="100"/>
              </a:spcBef>
              <a:spcAft>
                <a:spcPts val="200"/>
              </a:spcAft>
            </a:pPr>
            <a:r>
              <a:rPr lang="en-GB" altLang="en-US" sz="1800" dirty="0"/>
              <a:t>Practical ‘pass’ for A level science likely to be required by universities – check admissions information</a:t>
            </a:r>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dirty="0"/>
          </a:p>
        </p:txBody>
      </p:sp>
      <p:sp>
        <p:nvSpPr>
          <p:cNvPr id="3" name="Title 2"/>
          <p:cNvSpPr>
            <a:spLocks noGrp="1"/>
          </p:cNvSpPr>
          <p:nvPr>
            <p:ph type="title"/>
          </p:nvPr>
        </p:nvSpPr>
        <p:spPr>
          <a:xfrm>
            <a:off x="4799856" y="188640"/>
            <a:ext cx="5832648" cy="574675"/>
          </a:xfrm>
        </p:spPr>
        <p:txBody>
          <a:bodyPr/>
          <a:lstStyle/>
          <a:p>
            <a:r>
              <a:rPr lang="en-GB" altLang="en-US" sz="2800" dirty="0"/>
              <a:t>Practical science assessment</a:t>
            </a:r>
            <a:endParaRPr lang="en-GB"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646342" cy="6885384"/>
          </a:xfrm>
          <a:prstGeom prst="rect">
            <a:avLst/>
          </a:prstGeom>
        </p:spPr>
      </p:pic>
    </p:spTree>
    <p:extLst>
      <p:ext uri="{BB962C8B-B14F-4D97-AF65-F5344CB8AC3E}">
        <p14:creationId xmlns:p14="http://schemas.microsoft.com/office/powerpoint/2010/main" val="298022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2299" y="908720"/>
            <a:ext cx="6712851" cy="5400600"/>
          </a:xfrm>
        </p:spPr>
        <p:txBody>
          <a:bodyPr/>
          <a:lstStyle/>
          <a:p>
            <a:pPr>
              <a:spcBef>
                <a:spcPts val="100"/>
              </a:spcBef>
              <a:spcAft>
                <a:spcPts val="200"/>
              </a:spcAft>
            </a:pPr>
            <a:r>
              <a:rPr lang="en-GB" sz="2100" dirty="0"/>
              <a:t>Students taking separate science GCSEs will get a grade from 9 to 1 for each subject, with 9 being the highest grade. </a:t>
            </a:r>
          </a:p>
          <a:p>
            <a:pPr>
              <a:spcBef>
                <a:spcPts val="100"/>
              </a:spcBef>
              <a:spcAft>
                <a:spcPts val="200"/>
              </a:spcAft>
            </a:pPr>
            <a:r>
              <a:rPr lang="en-GB" sz="2100" dirty="0"/>
              <a:t>Students studying combined science will receive an award worth two GCSEs, consisting of two equal or adjacent grades from 9 to 1                                            e.g. (9-9, 9-8, 8-8, 8-7, 7-7…to 1-1). </a:t>
            </a:r>
          </a:p>
          <a:p>
            <a:pPr>
              <a:spcBef>
                <a:spcPts val="100"/>
              </a:spcBef>
              <a:spcAft>
                <a:spcPts val="200"/>
              </a:spcAft>
            </a:pPr>
            <a:r>
              <a:rPr lang="en-GB" sz="2100" dirty="0"/>
              <a:t>We considered a 9-point scale from 9-9 to 1-1 but we believed it would be unfair for students to lose (or gain) two whole grades at each grade boundary.</a:t>
            </a:r>
          </a:p>
          <a:p>
            <a:pPr>
              <a:spcBef>
                <a:spcPts val="100"/>
              </a:spcBef>
              <a:spcAft>
                <a:spcPts val="200"/>
              </a:spcAft>
            </a:pPr>
            <a:r>
              <a:rPr lang="en-GB" sz="2100" dirty="0"/>
              <a:t>If the numbers are different, the highest number will always be reported on the left. </a:t>
            </a:r>
          </a:p>
          <a:p>
            <a:pPr>
              <a:spcBef>
                <a:spcPts val="100"/>
              </a:spcBef>
              <a:spcAft>
                <a:spcPts val="200"/>
              </a:spcAft>
            </a:pPr>
            <a:r>
              <a:rPr lang="en-GB" sz="2100" dirty="0"/>
              <a:t>The new grades have been brought in to signal that GCSEs have been reformed and to better differentiate between students of different abilities.</a:t>
            </a:r>
          </a:p>
        </p:txBody>
      </p:sp>
      <p:sp>
        <p:nvSpPr>
          <p:cNvPr id="3" name="Title 2"/>
          <p:cNvSpPr>
            <a:spLocks noGrp="1"/>
          </p:cNvSpPr>
          <p:nvPr>
            <p:ph type="title"/>
          </p:nvPr>
        </p:nvSpPr>
        <p:spPr/>
        <p:txBody>
          <a:bodyPr/>
          <a:lstStyle/>
          <a:p>
            <a:r>
              <a:rPr lang="en-GB" altLang="en-US" sz="2800" dirty="0"/>
              <a:t>GCSE science grading</a:t>
            </a:r>
            <a:endParaRPr lang="en-GB" sz="2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5151" y="0"/>
            <a:ext cx="4856849" cy="6453336"/>
          </a:xfrm>
          <a:prstGeom prst="rect">
            <a:avLst/>
          </a:prstGeom>
        </p:spPr>
      </p:pic>
    </p:spTree>
    <p:extLst>
      <p:ext uri="{BB962C8B-B14F-4D97-AF65-F5344CB8AC3E}">
        <p14:creationId xmlns:p14="http://schemas.microsoft.com/office/powerpoint/2010/main" val="3400394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4192" y="3717032"/>
            <a:ext cx="3888432" cy="2448272"/>
          </a:xfrm>
        </p:spPr>
        <p:txBody>
          <a:bodyPr/>
          <a:lstStyle/>
          <a:p>
            <a:r>
              <a:rPr lang="en-GB" dirty="0"/>
              <a:t>Reviews of marking and appeals</a:t>
            </a:r>
          </a:p>
        </p:txBody>
      </p:sp>
    </p:spTree>
    <p:extLst>
      <p:ext uri="{BB962C8B-B14F-4D97-AF65-F5344CB8AC3E}">
        <p14:creationId xmlns:p14="http://schemas.microsoft.com/office/powerpoint/2010/main" val="1539663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If schools and students are dissatisfied with their results they can seek a review of the mark they have received. </a:t>
            </a:r>
          </a:p>
          <a:p>
            <a:r>
              <a:rPr lang="en-GB" dirty="0"/>
              <a:t>Schools and colleges can also ask exam boards to give them access to marked AS and A level scripts. From 2020 this will also include GCSEs.</a:t>
            </a:r>
          </a:p>
          <a:p>
            <a:r>
              <a:rPr lang="en-GB" dirty="0"/>
              <a:t>We expect all marking errors to be found and corrected. This means exam boards must change a student’s marks when they find a marking or moderation error. </a:t>
            </a:r>
          </a:p>
          <a:p>
            <a:r>
              <a:rPr lang="en-GB" dirty="0"/>
              <a:t>Exam-board reviewers are specially trained to undertake reviews and exam boards must monitor their work. </a:t>
            </a:r>
          </a:p>
          <a:p>
            <a:r>
              <a:rPr lang="en-GB" dirty="0"/>
              <a:t>Exam boards must give reasons for the outcome of a review to schools and colleges if they want to see them.</a:t>
            </a:r>
          </a:p>
          <a:p>
            <a:r>
              <a:rPr lang="en-GB" dirty="0"/>
              <a:t>If a school or college remains concerned about an outcome following a review, it can appeal to the exam board. </a:t>
            </a:r>
          </a:p>
        </p:txBody>
      </p:sp>
      <p:sp>
        <p:nvSpPr>
          <p:cNvPr id="3" name="Title 2"/>
          <p:cNvSpPr>
            <a:spLocks noGrp="1"/>
          </p:cNvSpPr>
          <p:nvPr>
            <p:ph type="title"/>
          </p:nvPr>
        </p:nvSpPr>
        <p:spPr/>
        <p:txBody>
          <a:bodyPr/>
          <a:lstStyle/>
          <a:p>
            <a:r>
              <a:rPr lang="en-GB" dirty="0"/>
              <a:t>Reviews of marking and appeals</a:t>
            </a:r>
          </a:p>
        </p:txBody>
      </p:sp>
    </p:spTree>
    <p:extLst>
      <p:ext uri="{BB962C8B-B14F-4D97-AF65-F5344CB8AC3E}">
        <p14:creationId xmlns:p14="http://schemas.microsoft.com/office/powerpoint/2010/main" val="3458719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80176" y="3789040"/>
            <a:ext cx="3600400" cy="1872208"/>
          </a:xfrm>
        </p:spPr>
        <p:txBody>
          <a:bodyPr/>
          <a:lstStyle>
            <a:lvl1pPr algn="l" rtl="0" eaLnBrk="1" fontAlgn="base" hangingPunct="1">
              <a:spcBef>
                <a:spcPct val="0"/>
              </a:spcBef>
              <a:spcAft>
                <a:spcPct val="0"/>
              </a:spcAft>
              <a:defRPr sz="2800" b="1">
                <a:solidFill>
                  <a:srgbClr val="0079BC"/>
                </a:solidFill>
                <a:latin typeface="+mj-lt"/>
                <a:ea typeface="+mj-ea"/>
                <a:cs typeface="+mj-cs"/>
              </a:defRPr>
            </a:lvl1pPr>
            <a:lvl2pPr algn="l" rtl="0" eaLnBrk="1" fontAlgn="base" hangingPunct="1">
              <a:spcBef>
                <a:spcPct val="0"/>
              </a:spcBef>
              <a:spcAft>
                <a:spcPct val="0"/>
              </a:spcAft>
              <a:defRPr sz="1800" b="1">
                <a:solidFill>
                  <a:schemeClr val="tx2"/>
                </a:solidFill>
                <a:latin typeface="Arial" charset="0"/>
              </a:defRPr>
            </a:lvl2pPr>
            <a:lvl3pPr algn="l" rtl="0" eaLnBrk="1" fontAlgn="base" hangingPunct="1">
              <a:spcBef>
                <a:spcPct val="0"/>
              </a:spcBef>
              <a:spcAft>
                <a:spcPct val="0"/>
              </a:spcAft>
              <a:defRPr sz="1800" b="1">
                <a:solidFill>
                  <a:schemeClr val="tx2"/>
                </a:solidFill>
                <a:latin typeface="Arial" charset="0"/>
              </a:defRPr>
            </a:lvl3pPr>
            <a:lvl4pPr algn="l" rtl="0" eaLnBrk="1" fontAlgn="base" hangingPunct="1">
              <a:spcBef>
                <a:spcPct val="0"/>
              </a:spcBef>
              <a:spcAft>
                <a:spcPct val="0"/>
              </a:spcAft>
              <a:defRPr sz="1800" b="1">
                <a:solidFill>
                  <a:schemeClr val="tx2"/>
                </a:solidFill>
                <a:latin typeface="Arial" charset="0"/>
              </a:defRPr>
            </a:lvl4pPr>
            <a:lvl5pPr algn="l" rtl="0" eaLnBrk="1" fontAlgn="base" hangingPunct="1">
              <a:spcBef>
                <a:spcPct val="0"/>
              </a:spcBef>
              <a:spcAft>
                <a:spcPct val="0"/>
              </a:spcAft>
              <a:defRPr sz="1800" b="1">
                <a:solidFill>
                  <a:schemeClr val="tx2"/>
                </a:solidFill>
                <a:latin typeface="Arial" charset="0"/>
              </a:defRPr>
            </a:lvl5pPr>
            <a:lvl6pPr marL="342900" algn="l" rtl="0" eaLnBrk="1" fontAlgn="base" hangingPunct="1">
              <a:spcBef>
                <a:spcPct val="0"/>
              </a:spcBef>
              <a:spcAft>
                <a:spcPct val="0"/>
              </a:spcAft>
              <a:defRPr sz="1800" b="1">
                <a:solidFill>
                  <a:schemeClr val="tx2"/>
                </a:solidFill>
                <a:latin typeface="Arial" charset="0"/>
              </a:defRPr>
            </a:lvl6pPr>
            <a:lvl7pPr marL="685800" algn="l" rtl="0" eaLnBrk="1" fontAlgn="base" hangingPunct="1">
              <a:spcBef>
                <a:spcPct val="0"/>
              </a:spcBef>
              <a:spcAft>
                <a:spcPct val="0"/>
              </a:spcAft>
              <a:defRPr sz="1800" b="1">
                <a:solidFill>
                  <a:schemeClr val="tx2"/>
                </a:solidFill>
                <a:latin typeface="Arial" charset="0"/>
              </a:defRPr>
            </a:lvl7pPr>
            <a:lvl8pPr marL="1028700" algn="l" rtl="0" eaLnBrk="1" fontAlgn="base" hangingPunct="1">
              <a:spcBef>
                <a:spcPct val="0"/>
              </a:spcBef>
              <a:spcAft>
                <a:spcPct val="0"/>
              </a:spcAft>
              <a:defRPr sz="1800" b="1">
                <a:solidFill>
                  <a:schemeClr val="tx2"/>
                </a:solidFill>
                <a:latin typeface="Arial" charset="0"/>
              </a:defRPr>
            </a:lvl8pPr>
            <a:lvl9pPr marL="1371600" algn="l" rtl="0" eaLnBrk="1" fontAlgn="base" hangingPunct="1">
              <a:spcBef>
                <a:spcPct val="0"/>
              </a:spcBef>
              <a:spcAft>
                <a:spcPct val="0"/>
              </a:spcAft>
              <a:defRPr sz="1800" b="1">
                <a:solidFill>
                  <a:schemeClr val="tx2"/>
                </a:solidFill>
                <a:latin typeface="Arial" charset="0"/>
              </a:defRPr>
            </a:lvl9pPr>
          </a:lstStyle>
          <a:p>
            <a:r>
              <a:rPr lang="en-GB" sz="3600" kern="0" dirty="0">
                <a:solidFill>
                  <a:srgbClr val="1B57B2"/>
                </a:solidFill>
              </a:rPr>
              <a:t>Resits</a:t>
            </a:r>
          </a:p>
        </p:txBody>
      </p:sp>
    </p:spTree>
    <p:extLst>
      <p:ext uri="{BB962C8B-B14F-4D97-AF65-F5344CB8AC3E}">
        <p14:creationId xmlns:p14="http://schemas.microsoft.com/office/powerpoint/2010/main" val="1517601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2306" y="763315"/>
            <a:ext cx="10972800" cy="5400600"/>
          </a:xfrm>
        </p:spPr>
        <p:txBody>
          <a:bodyPr/>
          <a:lstStyle/>
          <a:p>
            <a:pPr marL="534988" indent="-534988"/>
            <a:r>
              <a:rPr lang="en-GB" dirty="0">
                <a:latin typeface="+mj-lt"/>
              </a:rPr>
              <a:t>What is happening, when?</a:t>
            </a:r>
          </a:p>
          <a:p>
            <a:pPr marL="534988" indent="-534988"/>
            <a:r>
              <a:rPr lang="en-GB" dirty="0">
                <a:latin typeface="+mn-lt"/>
              </a:rPr>
              <a:t>Reformed 9 to 1 GCSEs</a:t>
            </a:r>
          </a:p>
          <a:p>
            <a:pPr marL="534988" indent="-534988"/>
            <a:r>
              <a:rPr lang="en-GB" dirty="0">
                <a:latin typeface="+mn-lt"/>
              </a:rPr>
              <a:t>Reformed AS and A levels</a:t>
            </a:r>
          </a:p>
          <a:p>
            <a:pPr marL="534988" indent="-534988"/>
            <a:r>
              <a:rPr lang="en-GB" dirty="0">
                <a:latin typeface="+mn-lt"/>
              </a:rPr>
              <a:t>Changes to practical science</a:t>
            </a:r>
          </a:p>
          <a:p>
            <a:pPr marL="534988" indent="-534988"/>
            <a:r>
              <a:rPr lang="en-GB" dirty="0">
                <a:latin typeface="+mn-lt"/>
              </a:rPr>
              <a:t>Changes to reviews of marking and appeals</a:t>
            </a:r>
          </a:p>
          <a:p>
            <a:pPr marL="534988" indent="-534988"/>
            <a:r>
              <a:rPr lang="en-GB" dirty="0">
                <a:latin typeface="+mn-lt"/>
              </a:rPr>
              <a:t>Resits	</a:t>
            </a:r>
          </a:p>
          <a:p>
            <a:pPr marL="534988" indent="-534988"/>
            <a:r>
              <a:rPr lang="en-GB" dirty="0">
                <a:latin typeface="+mn-lt"/>
              </a:rPr>
              <a:t>Information about my school/college</a:t>
            </a:r>
            <a:endParaRPr lang="en-GB" strike="sngStrike" dirty="0">
              <a:latin typeface="+mn-lt"/>
            </a:endParaRPr>
          </a:p>
          <a:p>
            <a:pPr marL="534988" indent="-534988"/>
            <a:r>
              <a:rPr lang="en-GB" dirty="0">
                <a:latin typeface="+mn-lt"/>
              </a:rPr>
              <a:t>Further information</a:t>
            </a:r>
          </a:p>
          <a:p>
            <a:pPr marL="0" indent="0">
              <a:buNone/>
            </a:pPr>
            <a:endParaRPr lang="en-GB" dirty="0"/>
          </a:p>
        </p:txBody>
      </p:sp>
      <p:sp>
        <p:nvSpPr>
          <p:cNvPr id="3" name="Title 2"/>
          <p:cNvSpPr>
            <a:spLocks noGrp="1"/>
          </p:cNvSpPr>
          <p:nvPr>
            <p:ph type="title"/>
          </p:nvPr>
        </p:nvSpPr>
        <p:spPr>
          <a:xfrm>
            <a:off x="622306" y="188640"/>
            <a:ext cx="8462433" cy="574675"/>
          </a:xfrm>
        </p:spPr>
        <p:txBody>
          <a:bodyPr/>
          <a:lstStyle/>
          <a:p>
            <a:r>
              <a:rPr lang="en-GB" sz="2800" dirty="0">
                <a:latin typeface="+mj-lt"/>
              </a:rPr>
              <a:t>Contents</a:t>
            </a:r>
          </a:p>
        </p:txBody>
      </p:sp>
    </p:spTree>
    <p:extLst>
      <p:ext uri="{BB962C8B-B14F-4D97-AF65-F5344CB8AC3E}">
        <p14:creationId xmlns:p14="http://schemas.microsoft.com/office/powerpoint/2010/main" val="2726025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Students will be able to resit 9 to 1 GCSE maths and GCSE English language in a November exam series provided they are at least 16 on 31 August the preceding year </a:t>
            </a:r>
          </a:p>
          <a:p>
            <a:endParaRPr lang="en-GB" dirty="0"/>
          </a:p>
          <a:p>
            <a:r>
              <a:rPr lang="en-GB" dirty="0"/>
              <a:t>For all other GCSEs and AS and A levels, students will resit by taking the qualification again the following year</a:t>
            </a:r>
          </a:p>
          <a:p>
            <a:endParaRPr lang="en-GB" dirty="0"/>
          </a:p>
        </p:txBody>
      </p:sp>
      <p:sp>
        <p:nvSpPr>
          <p:cNvPr id="3" name="Title 2"/>
          <p:cNvSpPr>
            <a:spLocks noGrp="1"/>
          </p:cNvSpPr>
          <p:nvPr>
            <p:ph type="title"/>
          </p:nvPr>
        </p:nvSpPr>
        <p:spPr>
          <a:xfrm>
            <a:off x="622306" y="404819"/>
            <a:ext cx="10972794" cy="503902"/>
          </a:xfrm>
        </p:spPr>
        <p:txBody>
          <a:bodyPr/>
          <a:lstStyle/>
          <a:p>
            <a:r>
              <a:rPr lang="en-GB" dirty="0"/>
              <a:t>GCSE English and mathematics – November series</a:t>
            </a:r>
            <a:endParaRPr lang="en-GB" strike="sngStrike" dirty="0"/>
          </a:p>
        </p:txBody>
      </p:sp>
    </p:spTree>
    <p:extLst>
      <p:ext uri="{BB962C8B-B14F-4D97-AF65-F5344CB8AC3E}">
        <p14:creationId xmlns:p14="http://schemas.microsoft.com/office/powerpoint/2010/main" val="2342609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Information about my school or college</a:t>
            </a:r>
          </a:p>
        </p:txBody>
      </p:sp>
      <p:pic>
        <p:nvPicPr>
          <p:cNvPr id="6" name="Picture 5" descr="Department for Educatio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908" y="188640"/>
            <a:ext cx="1909652" cy="1368152"/>
          </a:xfrm>
          <a:prstGeom prst="rect">
            <a:avLst/>
          </a:prstGeom>
          <a:noFill/>
          <a:ln>
            <a:noFill/>
          </a:ln>
        </p:spPr>
      </p:pic>
    </p:spTree>
    <p:extLst>
      <p:ext uri="{BB962C8B-B14F-4D97-AF65-F5344CB8AC3E}">
        <p14:creationId xmlns:p14="http://schemas.microsoft.com/office/powerpoint/2010/main" val="4234632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955" y="337800"/>
            <a:ext cx="10515600" cy="615603"/>
          </a:xfrm>
        </p:spPr>
        <p:txBody>
          <a:bodyPr/>
          <a:lstStyle/>
          <a:p>
            <a:r>
              <a:rPr lang="en-GB" b="1" dirty="0">
                <a:solidFill>
                  <a:srgbClr val="588234"/>
                </a:solidFill>
              </a:rPr>
              <a:t>Standard and strong pass</a:t>
            </a:r>
          </a:p>
        </p:txBody>
      </p:sp>
      <p:pic>
        <p:nvPicPr>
          <p:cNvPr id="14" name="Content Placeholder 1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537021" y="1421098"/>
            <a:ext cx="3524250" cy="4745037"/>
          </a:xfrm>
          <a:prstGeom prst="rect">
            <a:avLst/>
          </a:prstGeom>
        </p:spPr>
      </p:pic>
      <p:sp>
        <p:nvSpPr>
          <p:cNvPr id="13" name="TextBox 12"/>
          <p:cNvSpPr txBox="1"/>
          <p:nvPr/>
        </p:nvSpPr>
        <p:spPr>
          <a:xfrm>
            <a:off x="209552" y="4221088"/>
            <a:ext cx="2353546" cy="1169551"/>
          </a:xfrm>
          <a:prstGeom prst="rect">
            <a:avLst/>
          </a:prstGeom>
          <a:noFill/>
        </p:spPr>
        <p:txBody>
          <a:bodyPr wrap="square" rtlCol="0">
            <a:spAutoFit/>
          </a:bodyPr>
          <a:lstStyle/>
          <a:p>
            <a:pPr lvl="0" eaLnBrk="0" fontAlgn="base" hangingPunct="0"/>
            <a:r>
              <a:rPr lang="en-GB" sz="1400" b="1" u="sng" dirty="0">
                <a:solidFill>
                  <a:srgbClr val="4D4D4D"/>
                </a:solidFill>
              </a:rPr>
              <a:t>Standard pass: </a:t>
            </a:r>
            <a:r>
              <a:rPr lang="en-GB" sz="1400" b="1" dirty="0">
                <a:solidFill>
                  <a:srgbClr val="4D4D4D"/>
                </a:solidFill>
              </a:rPr>
              <a:t>for all subjects</a:t>
            </a:r>
            <a:r>
              <a:rPr lang="en-GB" sz="1400" dirty="0">
                <a:solidFill>
                  <a:srgbClr val="4D4D4D"/>
                </a:solidFill>
              </a:rPr>
              <a:t>, grade 4 or above marks a similar achievement to the previous grade C or above. </a:t>
            </a:r>
          </a:p>
        </p:txBody>
      </p:sp>
      <p:sp>
        <p:nvSpPr>
          <p:cNvPr id="18" name="TextBox 17"/>
          <p:cNvSpPr txBox="1"/>
          <p:nvPr/>
        </p:nvSpPr>
        <p:spPr>
          <a:xfrm>
            <a:off x="329955" y="1859898"/>
            <a:ext cx="2237653" cy="1169551"/>
          </a:xfrm>
          <a:prstGeom prst="rect">
            <a:avLst/>
          </a:prstGeom>
          <a:noFill/>
        </p:spPr>
        <p:txBody>
          <a:bodyPr wrap="square" rtlCol="0">
            <a:spAutoFit/>
          </a:bodyPr>
          <a:lstStyle/>
          <a:p>
            <a:r>
              <a:rPr lang="en-GB" sz="1400" b="1" u="sng" dirty="0">
                <a:solidFill>
                  <a:srgbClr val="4D4D4D"/>
                </a:solidFill>
              </a:rPr>
              <a:t>Strong pass</a:t>
            </a:r>
            <a:r>
              <a:rPr lang="en-GB" sz="1400" b="1" dirty="0">
                <a:solidFill>
                  <a:srgbClr val="4D4D4D"/>
                </a:solidFill>
              </a:rPr>
              <a:t>: </a:t>
            </a:r>
            <a:r>
              <a:rPr lang="en-GB" sz="1400" dirty="0">
                <a:solidFill>
                  <a:srgbClr val="4D4D4D"/>
                </a:solidFill>
              </a:rPr>
              <a:t>grade 5 or above is the headline school performance measure for </a:t>
            </a:r>
            <a:r>
              <a:rPr lang="en-GB" sz="1400" u="sng" dirty="0">
                <a:solidFill>
                  <a:srgbClr val="4D4D4D"/>
                </a:solidFill>
              </a:rPr>
              <a:t>English and maths</a:t>
            </a:r>
            <a:r>
              <a:rPr lang="en-GB" sz="1400" dirty="0">
                <a:solidFill>
                  <a:srgbClr val="4D4D4D"/>
                </a:solidFill>
              </a:rPr>
              <a:t> attainment.   </a:t>
            </a:r>
          </a:p>
        </p:txBody>
      </p:sp>
      <p:sp>
        <p:nvSpPr>
          <p:cNvPr id="16" name="Rectangle 15"/>
          <p:cNvSpPr/>
          <p:nvPr/>
        </p:nvSpPr>
        <p:spPr>
          <a:xfrm>
            <a:off x="6096000" y="1421098"/>
            <a:ext cx="5832648" cy="4801314"/>
          </a:xfrm>
          <a:prstGeom prst="rect">
            <a:avLst/>
          </a:prstGeom>
        </p:spPr>
        <p:txBody>
          <a:bodyPr wrap="square">
            <a:spAutoFit/>
          </a:bodyPr>
          <a:lstStyle/>
          <a:p>
            <a:pPr lvl="0"/>
            <a:r>
              <a:rPr lang="en-GB" dirty="0">
                <a:solidFill>
                  <a:srgbClr val="4D4D4D"/>
                </a:solidFill>
                <a:latin typeface="Arial" panose="020B0604020202020204" pitchFamily="34" charset="0"/>
                <a:cs typeface="Arial" panose="020B0604020202020204" pitchFamily="34" charset="0"/>
              </a:rPr>
              <a:t>In </a:t>
            </a:r>
            <a:r>
              <a:rPr lang="en-GB" u="none" dirty="0">
                <a:solidFill>
                  <a:srgbClr val="4D4D4D"/>
                </a:solidFill>
                <a:latin typeface="Arial" panose="020B0604020202020204" pitchFamily="34" charset="0"/>
                <a:cs typeface="Arial" panose="020B0604020202020204" pitchFamily="34" charset="0"/>
              </a:rPr>
              <a:t>all subjects</a:t>
            </a:r>
            <a:r>
              <a:rPr lang="en-GB" dirty="0">
                <a:solidFill>
                  <a:srgbClr val="4D4D4D"/>
                </a:solidFill>
                <a:latin typeface="Arial" panose="020B0604020202020204" pitchFamily="34" charset="0"/>
                <a:cs typeface="Arial" panose="020B0604020202020204" pitchFamily="34" charset="0"/>
              </a:rPr>
              <a:t>, a grade 4 or above is recognised as a ‘</a:t>
            </a:r>
            <a:r>
              <a:rPr lang="en-GB" u="sng" dirty="0">
                <a:solidFill>
                  <a:srgbClr val="4D4D4D"/>
                </a:solidFill>
                <a:latin typeface="Arial" panose="020B0604020202020204" pitchFamily="34" charset="0"/>
                <a:cs typeface="Arial" panose="020B0604020202020204" pitchFamily="34" charset="0"/>
              </a:rPr>
              <a:t>standard pass</a:t>
            </a:r>
            <a:r>
              <a:rPr lang="en-GB" dirty="0">
                <a:solidFill>
                  <a:srgbClr val="4D4D4D"/>
                </a:solidFill>
                <a:latin typeface="Arial" panose="020B0604020202020204" pitchFamily="34" charset="0"/>
                <a:cs typeface="Arial" panose="020B0604020202020204" pitchFamily="34" charset="0"/>
              </a:rPr>
              <a:t>’. A grade 4 or above marks a similar achievement to the previous grade C or above. </a:t>
            </a:r>
          </a:p>
          <a:p>
            <a:pPr lvl="0"/>
            <a:endParaRPr lang="en-GB" dirty="0">
              <a:solidFill>
                <a:srgbClr val="4D4D4D"/>
              </a:solidFill>
              <a:latin typeface="Arial" panose="020B0604020202020204" pitchFamily="34" charset="0"/>
              <a:cs typeface="Arial" panose="020B0604020202020204" pitchFamily="34" charset="0"/>
            </a:endParaRPr>
          </a:p>
          <a:p>
            <a:pPr lvl="0"/>
            <a:r>
              <a:rPr lang="en-GB" dirty="0">
                <a:solidFill>
                  <a:srgbClr val="4D4D4D"/>
                </a:solidFill>
                <a:latin typeface="Arial" panose="020B0604020202020204" pitchFamily="34" charset="0"/>
                <a:cs typeface="Arial" panose="020B0604020202020204" pitchFamily="34" charset="0"/>
              </a:rPr>
              <a:t>A grade 4 is a credible achievement for a young person, that should be valued as a passport to future study and employment.  Students achieving a grade 4 or above in English and maths will not be required to continue studying these subjects post-16.</a:t>
            </a:r>
          </a:p>
          <a:p>
            <a:pPr lvl="0"/>
            <a:endParaRPr lang="en-GB" dirty="0">
              <a:solidFill>
                <a:srgbClr val="4D4D4D"/>
              </a:solidFill>
              <a:latin typeface="Arial" panose="020B0604020202020204" pitchFamily="34" charset="0"/>
              <a:cs typeface="Arial" panose="020B0604020202020204" pitchFamily="34" charset="0"/>
            </a:endParaRPr>
          </a:p>
          <a:p>
            <a:pPr lvl="0"/>
            <a:r>
              <a:rPr lang="en-GB" dirty="0">
                <a:solidFill>
                  <a:srgbClr val="4D4D4D"/>
                </a:solidFill>
                <a:latin typeface="Arial" panose="020B0604020202020204" pitchFamily="34" charset="0"/>
                <a:cs typeface="Arial" panose="020B0604020202020204" pitchFamily="34" charset="0"/>
              </a:rPr>
              <a:t>A grade 5 or above in English or maths is recognised as a ‘</a:t>
            </a:r>
            <a:r>
              <a:rPr lang="en-GB" u="sng" dirty="0">
                <a:solidFill>
                  <a:srgbClr val="4D4D4D"/>
                </a:solidFill>
                <a:latin typeface="Arial" panose="020B0604020202020204" pitchFamily="34" charset="0"/>
                <a:cs typeface="Arial" panose="020B0604020202020204" pitchFamily="34" charset="0"/>
              </a:rPr>
              <a:t>strong pass</a:t>
            </a:r>
            <a:r>
              <a:rPr lang="en-GB" dirty="0">
                <a:solidFill>
                  <a:srgbClr val="4D4D4D"/>
                </a:solidFill>
                <a:latin typeface="Arial" panose="020B0604020202020204" pitchFamily="34" charset="0"/>
                <a:cs typeface="Arial" panose="020B0604020202020204" pitchFamily="34" charset="0"/>
              </a:rPr>
              <a:t>’ for the purposes of </a:t>
            </a:r>
            <a:r>
              <a:rPr lang="en-GB" u="sng" dirty="0">
                <a:solidFill>
                  <a:srgbClr val="4D4D4D"/>
                </a:solidFill>
                <a:latin typeface="Arial" panose="020B0604020202020204" pitchFamily="34" charset="0"/>
                <a:cs typeface="Arial" panose="020B0604020202020204" pitchFamily="34" charset="0"/>
              </a:rPr>
              <a:t>school accountability </a:t>
            </a:r>
            <a:r>
              <a:rPr lang="en-GB" dirty="0">
                <a:solidFill>
                  <a:srgbClr val="4D4D4D"/>
                </a:solidFill>
                <a:latin typeface="Arial" panose="020B0604020202020204" pitchFamily="34" charset="0"/>
                <a:cs typeface="Arial" panose="020B0604020202020204" pitchFamily="34" charset="0"/>
              </a:rPr>
              <a:t>only. The proportion of students achieving a strong pass in English and maths is one of the Government’s headline school performance measures, reflecting the Government’s commitment to raising standards in our schools.</a:t>
            </a:r>
          </a:p>
        </p:txBody>
      </p:sp>
      <p:cxnSp>
        <p:nvCxnSpPr>
          <p:cNvPr id="15" name="Straight Arrow Connector 14"/>
          <p:cNvCxnSpPr/>
          <p:nvPr/>
        </p:nvCxnSpPr>
        <p:spPr>
          <a:xfrm flipV="1">
            <a:off x="2313986" y="4120394"/>
            <a:ext cx="1388916" cy="66716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351584" y="2857709"/>
            <a:ext cx="1351318" cy="8990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348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6" y="406053"/>
            <a:ext cx="11090318" cy="574675"/>
          </a:xfrm>
        </p:spPr>
        <p:txBody>
          <a:bodyPr/>
          <a:lstStyle/>
          <a:p>
            <a:r>
              <a:rPr lang="en-GB" sz="3200" dirty="0"/>
              <a:t>Key stage 4 performance measures</a:t>
            </a:r>
            <a:endParaRPr lang="en-US" sz="3200" dirty="0"/>
          </a:p>
        </p:txBody>
      </p:sp>
      <p:sp>
        <p:nvSpPr>
          <p:cNvPr id="3" name="Content Placeholder 2"/>
          <p:cNvSpPr>
            <a:spLocks noGrp="1"/>
          </p:cNvSpPr>
          <p:nvPr>
            <p:ph idx="1"/>
          </p:nvPr>
        </p:nvSpPr>
        <p:spPr>
          <a:xfrm>
            <a:off x="263352" y="1052736"/>
            <a:ext cx="10972800" cy="7200800"/>
          </a:xfrm>
        </p:spPr>
        <p:txBody>
          <a:bodyPr/>
          <a:lstStyle/>
          <a:p>
            <a:pPr marL="0" indent="0">
              <a:spcBef>
                <a:spcPts val="600"/>
              </a:spcBef>
              <a:buNone/>
              <a:defRPr/>
            </a:pPr>
            <a:r>
              <a:rPr lang="en-GB" sz="1800" dirty="0"/>
              <a:t>The six headline </a:t>
            </a:r>
            <a:r>
              <a:rPr lang="en-GB" altLang="en-US" sz="1800" dirty="0"/>
              <a:t>measures </a:t>
            </a:r>
            <a:r>
              <a:rPr lang="en-GB" sz="1800" dirty="0"/>
              <a:t>encourage a broad and balanced curriculum with a strong emphasis on an academic core</a:t>
            </a:r>
            <a:r>
              <a:rPr lang="en-GB" altLang="en-US" sz="1800" dirty="0"/>
              <a:t>:</a:t>
            </a:r>
          </a:p>
          <a:p>
            <a:pPr marL="363538" lvl="1" indent="-363538">
              <a:spcBef>
                <a:spcPts val="600"/>
              </a:spcBef>
              <a:buFont typeface="Wingdings" panose="05000000000000000000" pitchFamily="2" charset="2"/>
              <a:buChar char="§"/>
            </a:pPr>
            <a:r>
              <a:rPr lang="en-GB" sz="1800" b="1" dirty="0"/>
              <a:t>Progress 8 </a:t>
            </a:r>
            <a:r>
              <a:rPr lang="en-GB" sz="1800" dirty="0"/>
              <a:t>measures students’ progress in 8 qualifications. These are:</a:t>
            </a:r>
          </a:p>
          <a:p>
            <a:pPr marL="363538" lvl="1" indent="-363538">
              <a:spcBef>
                <a:spcPts val="600"/>
              </a:spcBef>
              <a:buNone/>
            </a:pPr>
            <a:endParaRPr lang="en-GB" sz="1800" dirty="0"/>
          </a:p>
          <a:p>
            <a:pPr marL="363538" lvl="1" indent="-363538">
              <a:spcAft>
                <a:spcPts val="0"/>
              </a:spcAft>
              <a:buNone/>
            </a:pPr>
            <a:endParaRPr lang="en-GB" sz="1800" dirty="0"/>
          </a:p>
          <a:p>
            <a:pPr marL="363538" lvl="1" indent="-363538">
              <a:spcBef>
                <a:spcPts val="600"/>
              </a:spcBef>
              <a:buFont typeface="Wingdings" panose="05000000000000000000" pitchFamily="2" charset="2"/>
              <a:buChar char="§"/>
            </a:pPr>
            <a:endParaRPr lang="en-GB" sz="1800" b="1" dirty="0"/>
          </a:p>
          <a:p>
            <a:pPr marL="363538" lvl="1" indent="-363538">
              <a:spcBef>
                <a:spcPts val="600"/>
              </a:spcBef>
              <a:buFont typeface="Wingdings" panose="05000000000000000000" pitchFamily="2" charset="2"/>
              <a:buChar char="§"/>
            </a:pPr>
            <a:r>
              <a:rPr lang="en-GB" sz="1800" b="1" dirty="0"/>
              <a:t>EBacc entry </a:t>
            </a:r>
            <a:r>
              <a:rPr lang="en-GB" sz="1800" dirty="0"/>
              <a:t>- percentage of students entering the English Baccalaureate (EBacc)</a:t>
            </a:r>
          </a:p>
          <a:p>
            <a:pPr marL="363538" lvl="1" indent="-363538">
              <a:spcBef>
                <a:spcPts val="600"/>
              </a:spcBef>
              <a:buFont typeface="Wingdings" panose="05000000000000000000" pitchFamily="2" charset="2"/>
              <a:buChar char="§"/>
            </a:pPr>
            <a:r>
              <a:rPr lang="en-GB" sz="1800" b="1" dirty="0"/>
              <a:t>Pupil destinations </a:t>
            </a:r>
            <a:r>
              <a:rPr lang="en-GB" sz="1800" dirty="0"/>
              <a:t>- percentage of students staying in education or going into employment after key stage 4 </a:t>
            </a:r>
          </a:p>
          <a:p>
            <a:pPr marL="363538" lvl="1" indent="-363538">
              <a:spcBef>
                <a:spcPts val="600"/>
              </a:spcBef>
              <a:buFont typeface="Wingdings" panose="05000000000000000000" pitchFamily="2" charset="2"/>
              <a:buChar char="§"/>
            </a:pPr>
            <a:r>
              <a:rPr lang="en-GB" sz="1800" b="1" dirty="0"/>
              <a:t>Attainment in English and maths </a:t>
            </a:r>
            <a:r>
              <a:rPr lang="en-GB" sz="1800" dirty="0"/>
              <a:t>– percentage of students achieving a grade 5 or above in English and maths</a:t>
            </a:r>
          </a:p>
          <a:p>
            <a:pPr marL="363538" lvl="1" indent="-363538">
              <a:spcBef>
                <a:spcPts val="600"/>
              </a:spcBef>
              <a:buFont typeface="Wingdings" panose="05000000000000000000" pitchFamily="2" charset="2"/>
              <a:buChar char="§"/>
            </a:pPr>
            <a:r>
              <a:rPr lang="en-GB" sz="1800" b="1" dirty="0"/>
              <a:t>Attainment 8 - </a:t>
            </a:r>
            <a:r>
              <a:rPr lang="en-GB" sz="1800" dirty="0"/>
              <a:t>attainment across the same 8 qualifications as Progress 8  </a:t>
            </a:r>
          </a:p>
          <a:p>
            <a:pPr marL="363538" lvl="1" indent="-363538">
              <a:spcBef>
                <a:spcPts val="600"/>
              </a:spcBef>
              <a:buFont typeface="Wingdings" panose="05000000000000000000" pitchFamily="2" charset="2"/>
              <a:buChar char="§"/>
            </a:pPr>
            <a:r>
              <a:rPr lang="en-GB" sz="1800" b="1" dirty="0"/>
              <a:t>EBacc average point score – </a:t>
            </a:r>
            <a:r>
              <a:rPr lang="en-GB" sz="1800" dirty="0"/>
              <a:t>average point score across EBacc subjects</a:t>
            </a:r>
          </a:p>
          <a:p>
            <a:pPr marL="323850" lvl="1" indent="0">
              <a:spcAft>
                <a:spcPts val="1800"/>
              </a:spcAft>
              <a:buNone/>
            </a:pPr>
            <a:endParaRPr lang="en-GB" dirty="0">
              <a:solidFill>
                <a:srgbClr val="0070C0"/>
              </a:solidFill>
            </a:endParaRPr>
          </a:p>
          <a:p>
            <a:pPr>
              <a:buFont typeface="Wingdings" panose="05000000000000000000" pitchFamily="2" charset="2"/>
              <a:buChar char="§"/>
            </a:pPr>
            <a:endParaRPr lang="en-US" dirty="0">
              <a:solidFill>
                <a:srgbClr val="0070C0"/>
              </a:solidFill>
            </a:endParaRPr>
          </a:p>
        </p:txBody>
      </p:sp>
      <p:sp>
        <p:nvSpPr>
          <p:cNvPr id="4" name="Rectangle 3"/>
          <p:cNvSpPr/>
          <p:nvPr/>
        </p:nvSpPr>
        <p:spPr>
          <a:xfrm>
            <a:off x="692517" y="2109744"/>
            <a:ext cx="1440160" cy="720078"/>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English</a:t>
            </a:r>
          </a:p>
        </p:txBody>
      </p:sp>
      <p:sp>
        <p:nvSpPr>
          <p:cNvPr id="5" name="Rectangle 4"/>
          <p:cNvSpPr/>
          <p:nvPr/>
        </p:nvSpPr>
        <p:spPr>
          <a:xfrm>
            <a:off x="2435273" y="2151803"/>
            <a:ext cx="1401405" cy="691112"/>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maths</a:t>
            </a:r>
          </a:p>
        </p:txBody>
      </p:sp>
      <p:sp>
        <p:nvSpPr>
          <p:cNvPr id="6" name="Rectangle 5"/>
          <p:cNvSpPr/>
          <p:nvPr/>
        </p:nvSpPr>
        <p:spPr>
          <a:xfrm>
            <a:off x="4111741" y="2109744"/>
            <a:ext cx="4464496" cy="804457"/>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Three of: science, computer science, history, geography and languages</a:t>
            </a:r>
          </a:p>
        </p:txBody>
      </p:sp>
      <p:sp>
        <p:nvSpPr>
          <p:cNvPr id="7" name="Rectangle 6"/>
          <p:cNvSpPr/>
          <p:nvPr/>
        </p:nvSpPr>
        <p:spPr>
          <a:xfrm>
            <a:off x="8862143" y="2137319"/>
            <a:ext cx="2592288" cy="720079"/>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Any three other approved qualifications</a:t>
            </a:r>
          </a:p>
        </p:txBody>
      </p:sp>
      <p:pic>
        <p:nvPicPr>
          <p:cNvPr id="10" name="Picture 9" descr="Department for Education"/>
          <p:cNvPicPr/>
          <p:nvPr/>
        </p:nvPicPr>
        <p:blipFill rotWithShape="1">
          <a:blip r:embed="rId3" cstate="print">
            <a:extLst>
              <a:ext uri="{28A0092B-C50C-407E-A947-70E740481C1C}">
                <a14:useLocalDpi xmlns:a14="http://schemas.microsoft.com/office/drawing/2010/main" val="0"/>
              </a:ext>
            </a:extLst>
          </a:blip>
          <a:srcRect b="17241"/>
          <a:stretch/>
        </p:blipFill>
        <p:spPr bwMode="auto">
          <a:xfrm>
            <a:off x="10551787" y="6093296"/>
            <a:ext cx="1274483" cy="770659"/>
          </a:xfrm>
          <a:prstGeom prst="rect">
            <a:avLst/>
          </a:prstGeom>
          <a:noFill/>
          <a:ln>
            <a:noFill/>
          </a:ln>
        </p:spPr>
      </p:pic>
    </p:spTree>
    <p:extLst>
      <p:ext uri="{BB962C8B-B14F-4D97-AF65-F5344CB8AC3E}">
        <p14:creationId xmlns:p14="http://schemas.microsoft.com/office/powerpoint/2010/main" val="4153157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6" y="478061"/>
            <a:ext cx="11090318" cy="574675"/>
          </a:xfrm>
        </p:spPr>
        <p:txBody>
          <a:bodyPr/>
          <a:lstStyle/>
          <a:p>
            <a:r>
              <a:rPr lang="en-GB" sz="3200" dirty="0"/>
              <a:t>The English Baccalaureate measures</a:t>
            </a:r>
            <a:endParaRPr lang="en-US" sz="3200" dirty="0"/>
          </a:p>
        </p:txBody>
      </p:sp>
      <p:sp>
        <p:nvSpPr>
          <p:cNvPr id="3" name="Content Placeholder 2"/>
          <p:cNvSpPr>
            <a:spLocks noGrp="1"/>
          </p:cNvSpPr>
          <p:nvPr>
            <p:ph idx="1"/>
          </p:nvPr>
        </p:nvSpPr>
        <p:spPr>
          <a:xfrm>
            <a:off x="609600" y="944348"/>
            <a:ext cx="10972800" cy="4838617"/>
          </a:xfrm>
        </p:spPr>
        <p:txBody>
          <a:bodyPr/>
          <a:lstStyle/>
          <a:p>
            <a:pPr marL="646113" lvl="2" indent="0">
              <a:spcBef>
                <a:spcPts val="600"/>
              </a:spcBef>
              <a:buNone/>
            </a:pPr>
            <a:endParaRPr lang="en-GB" dirty="0">
              <a:solidFill>
                <a:schemeClr val="tx1"/>
              </a:solidFill>
            </a:endParaRPr>
          </a:p>
          <a:p>
            <a:pPr marL="0" lvl="1" indent="0">
              <a:buNone/>
              <a:defRPr/>
            </a:pPr>
            <a:endParaRPr lang="en-GB" sz="2400" dirty="0">
              <a:solidFill>
                <a:schemeClr val="tx1"/>
              </a:solidFill>
            </a:endParaRPr>
          </a:p>
          <a:p>
            <a:pPr marL="323850" lvl="1" indent="0">
              <a:spcAft>
                <a:spcPts val="1800"/>
              </a:spcAft>
              <a:buNone/>
            </a:pPr>
            <a:endParaRPr lang="en-GB" dirty="0">
              <a:solidFill>
                <a:srgbClr val="0070C0"/>
              </a:solidFill>
            </a:endParaRPr>
          </a:p>
          <a:p>
            <a:pPr>
              <a:buFont typeface="Wingdings" panose="05000000000000000000" pitchFamily="2" charset="2"/>
              <a:buChar char="§"/>
            </a:pPr>
            <a:endParaRPr lang="en-US" dirty="0">
              <a:solidFill>
                <a:srgbClr val="0070C0"/>
              </a:solidFill>
            </a:endParaRPr>
          </a:p>
        </p:txBody>
      </p:sp>
      <p:sp>
        <p:nvSpPr>
          <p:cNvPr id="8" name="Rectangle 7"/>
          <p:cNvSpPr/>
          <p:nvPr/>
        </p:nvSpPr>
        <p:spPr>
          <a:xfrm>
            <a:off x="3470381" y="1484784"/>
            <a:ext cx="4752528" cy="1006409"/>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0" i="0" u="none" strike="noStrike" kern="1200" cap="none" spc="0" normalizeH="0" baseline="0" noProof="0" dirty="0">
                <a:ln>
                  <a:noFill/>
                </a:ln>
                <a:solidFill>
                  <a:srgbClr val="4D4D4D"/>
                </a:solidFill>
                <a:effectLst/>
                <a:uLnTx/>
                <a:uFillTx/>
                <a:latin typeface="Arial"/>
                <a:ea typeface="+mn-ea"/>
                <a:cs typeface="+mn-cs"/>
              </a:rPr>
              <a:t>EBacc</a:t>
            </a:r>
            <a:endParaRPr kumimoji="0" lang="en-GB" sz="1800" b="0" i="0" u="none" strike="sngStrike" kern="1200" cap="none" spc="0" normalizeH="0" baseline="0" noProof="0" dirty="0">
              <a:ln>
                <a:noFill/>
              </a:ln>
              <a:solidFill>
                <a:srgbClr val="4D4D4D"/>
              </a:solidFill>
              <a:effectLst/>
              <a:uLnTx/>
              <a:uFillTx/>
              <a:latin typeface="Arial"/>
              <a:ea typeface="+mn-ea"/>
              <a:cs typeface="+mn-cs"/>
            </a:endParaRPr>
          </a:p>
        </p:txBody>
      </p:sp>
      <p:sp>
        <p:nvSpPr>
          <p:cNvPr id="10" name="Rectangle 9"/>
          <p:cNvSpPr/>
          <p:nvPr/>
        </p:nvSpPr>
        <p:spPr>
          <a:xfrm>
            <a:off x="432203" y="3512602"/>
            <a:ext cx="2880320" cy="1572582"/>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English: One of English literature and English language (where pupils have entered both)</a:t>
            </a:r>
          </a:p>
        </p:txBody>
      </p:sp>
      <p:sp>
        <p:nvSpPr>
          <p:cNvPr id="11" name="Rectangle 10"/>
          <p:cNvSpPr/>
          <p:nvPr/>
        </p:nvSpPr>
        <p:spPr>
          <a:xfrm>
            <a:off x="3470381" y="3526672"/>
            <a:ext cx="936104" cy="97091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maths</a:t>
            </a:r>
          </a:p>
        </p:txBody>
      </p:sp>
      <p:sp>
        <p:nvSpPr>
          <p:cNvPr id="12" name="Rectangle 11"/>
          <p:cNvSpPr/>
          <p:nvPr/>
        </p:nvSpPr>
        <p:spPr>
          <a:xfrm>
            <a:off x="4565302" y="3526672"/>
            <a:ext cx="3981073" cy="2566624"/>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science: combined science; or two of biology, chemistry, physics and computer science (where pupils enter any combination of 3 of the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single sciences)</a:t>
            </a:r>
            <a:endParaRPr kumimoji="0" lang="en-GB" sz="1800" b="0" i="0" u="none" strike="sngStrike" kern="1200" cap="none" spc="0" normalizeH="0" baseline="0" noProof="0" dirty="0">
              <a:ln>
                <a:noFill/>
              </a:ln>
              <a:solidFill>
                <a:srgbClr val="4D4D4D"/>
              </a:solidFill>
              <a:effectLst/>
              <a:uLnTx/>
              <a:uFillTx/>
              <a:latin typeface="Arial"/>
              <a:ea typeface="+mn-ea"/>
              <a:cs typeface="+mn-cs"/>
            </a:endParaRPr>
          </a:p>
        </p:txBody>
      </p:sp>
      <p:sp>
        <p:nvSpPr>
          <p:cNvPr id="13" name="Rectangle 12"/>
          <p:cNvSpPr/>
          <p:nvPr/>
        </p:nvSpPr>
        <p:spPr>
          <a:xfrm>
            <a:off x="8733724" y="3540520"/>
            <a:ext cx="1440160" cy="936104"/>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history or geography</a:t>
            </a:r>
          </a:p>
        </p:txBody>
      </p:sp>
      <p:sp>
        <p:nvSpPr>
          <p:cNvPr id="14" name="Rectangle 13"/>
          <p:cNvSpPr/>
          <p:nvPr/>
        </p:nvSpPr>
        <p:spPr>
          <a:xfrm>
            <a:off x="10465530" y="3526672"/>
            <a:ext cx="1440160" cy="936104"/>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language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ancient or modern</a:t>
            </a:r>
          </a:p>
        </p:txBody>
      </p:sp>
      <p:cxnSp>
        <p:nvCxnSpPr>
          <p:cNvPr id="16" name="Straight Arrow Connector 15"/>
          <p:cNvCxnSpPr/>
          <p:nvPr/>
        </p:nvCxnSpPr>
        <p:spPr>
          <a:xfrm flipV="1">
            <a:off x="2207568" y="2492896"/>
            <a:ext cx="1440160" cy="1008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0"/>
          </p:cNvCxnSpPr>
          <p:nvPr/>
        </p:nvCxnSpPr>
        <p:spPr>
          <a:xfrm flipV="1">
            <a:off x="3938433" y="2492896"/>
            <a:ext cx="1042779" cy="10337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6168008" y="2492896"/>
            <a:ext cx="0" cy="10337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0"/>
          </p:cNvCxnSpPr>
          <p:nvPr/>
        </p:nvCxnSpPr>
        <p:spPr>
          <a:xfrm flipH="1" flipV="1">
            <a:off x="7320136" y="2492896"/>
            <a:ext cx="2133668" cy="10476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7896200" y="2492896"/>
            <a:ext cx="3047476"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9" name="Picture 18" descr="Department for Education"/>
          <p:cNvPicPr/>
          <p:nvPr/>
        </p:nvPicPr>
        <p:blipFill rotWithShape="1">
          <a:blip r:embed="rId3" cstate="print">
            <a:extLst>
              <a:ext uri="{28A0092B-C50C-407E-A947-70E740481C1C}">
                <a14:useLocalDpi xmlns:a14="http://schemas.microsoft.com/office/drawing/2010/main" val="0"/>
              </a:ext>
            </a:extLst>
          </a:blip>
          <a:srcRect b="17241"/>
          <a:stretch/>
        </p:blipFill>
        <p:spPr bwMode="auto">
          <a:xfrm>
            <a:off x="10551787" y="6093296"/>
            <a:ext cx="1274483" cy="770659"/>
          </a:xfrm>
          <a:prstGeom prst="rect">
            <a:avLst/>
          </a:prstGeom>
          <a:noFill/>
          <a:ln>
            <a:noFill/>
          </a:ln>
        </p:spPr>
      </p:pic>
    </p:spTree>
    <p:extLst>
      <p:ext uri="{BB962C8B-B14F-4D97-AF65-F5344CB8AC3E}">
        <p14:creationId xmlns:p14="http://schemas.microsoft.com/office/powerpoint/2010/main" val="2579378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Post-16 school/college measures</a:t>
            </a:r>
            <a:endParaRPr lang="en-US" sz="3200" dirty="0"/>
          </a:p>
        </p:txBody>
      </p:sp>
      <p:sp>
        <p:nvSpPr>
          <p:cNvPr id="3" name="Content Placeholder 2"/>
          <p:cNvSpPr>
            <a:spLocks noGrp="1"/>
          </p:cNvSpPr>
          <p:nvPr>
            <p:ph idx="4294967295"/>
          </p:nvPr>
        </p:nvSpPr>
        <p:spPr>
          <a:xfrm>
            <a:off x="0" y="1196975"/>
            <a:ext cx="10972800" cy="5184775"/>
          </a:xfrm>
          <a:prstGeom prst="rect">
            <a:avLst/>
          </a:prstGeom>
        </p:spPr>
        <p:txBody>
          <a:bodyPr/>
          <a:lstStyle/>
          <a:p>
            <a:pPr lvl="1" indent="-363538">
              <a:spcBef>
                <a:spcPts val="600"/>
              </a:spcBef>
              <a:buFont typeface="Wingdings" panose="05000000000000000000" pitchFamily="2" charset="2"/>
              <a:buChar char="§"/>
              <a:defRPr/>
            </a:pPr>
            <a:r>
              <a:rPr lang="en-GB" sz="2400" dirty="0"/>
              <a:t>As for secondary schools, the Department for Education’s new post-16 performance measures place more emphasis on the progress of students.</a:t>
            </a:r>
          </a:p>
          <a:p>
            <a:pPr lvl="1" indent="-363538">
              <a:spcAft>
                <a:spcPts val="0"/>
              </a:spcAft>
              <a:buFont typeface="Wingdings" panose="05000000000000000000" pitchFamily="2" charset="2"/>
              <a:buChar char="§"/>
              <a:defRPr/>
            </a:pPr>
            <a:endParaRPr lang="en-GB" sz="1800" dirty="0"/>
          </a:p>
          <a:p>
            <a:pPr lvl="1" indent="-363538">
              <a:spcBef>
                <a:spcPts val="600"/>
              </a:spcBef>
              <a:buFont typeface="Wingdings" panose="05000000000000000000" pitchFamily="2" charset="2"/>
              <a:buChar char="§"/>
              <a:defRPr/>
            </a:pPr>
            <a:r>
              <a:rPr lang="en-GB" sz="2400" dirty="0"/>
              <a:t>There are five headline measures:</a:t>
            </a:r>
          </a:p>
          <a:p>
            <a:pPr marL="1074738" lvl="2" indent="-450850">
              <a:buFont typeface="Courier New" panose="02070309020205020404" pitchFamily="49" charset="0"/>
              <a:buChar char="o"/>
            </a:pPr>
            <a:r>
              <a:rPr lang="en-GB" sz="2400" b="1" dirty="0"/>
              <a:t>Progress</a:t>
            </a:r>
            <a:r>
              <a:rPr lang="en-GB" sz="2400" dirty="0"/>
              <a:t> – how well are students progressing?</a:t>
            </a:r>
          </a:p>
          <a:p>
            <a:pPr marL="1074738" lvl="2" indent="-450850">
              <a:buFont typeface="Courier New" panose="02070309020205020404" pitchFamily="49" charset="0"/>
              <a:buChar char="o"/>
            </a:pPr>
            <a:r>
              <a:rPr lang="en-GB" sz="2400" b="1" dirty="0"/>
              <a:t>Attainment</a:t>
            </a:r>
            <a:r>
              <a:rPr lang="en-GB" sz="2400" dirty="0"/>
              <a:t> – are they getting good grades?</a:t>
            </a:r>
          </a:p>
          <a:p>
            <a:pPr marL="1074738" lvl="2" indent="-450850">
              <a:buFont typeface="Courier New" panose="02070309020205020404" pitchFamily="49" charset="0"/>
              <a:buChar char="o"/>
            </a:pPr>
            <a:r>
              <a:rPr lang="en-GB" sz="2400" b="1" dirty="0"/>
              <a:t>Retention</a:t>
            </a:r>
            <a:r>
              <a:rPr lang="en-GB" sz="2400" dirty="0"/>
              <a:t> – are they dropping out?</a:t>
            </a:r>
          </a:p>
          <a:p>
            <a:pPr marL="1074738" lvl="2" indent="-450850">
              <a:buFont typeface="Courier New" panose="02070309020205020404" pitchFamily="49" charset="0"/>
              <a:buChar char="o"/>
            </a:pPr>
            <a:r>
              <a:rPr lang="en-GB" sz="2400" b="1" dirty="0"/>
              <a:t>English and maths</a:t>
            </a:r>
            <a:r>
              <a:rPr lang="en-GB" sz="2400" dirty="0"/>
              <a:t> – for students who did not get a grade 4 or above in these subjects at GCSE </a:t>
            </a:r>
          </a:p>
          <a:p>
            <a:pPr marL="1074738" lvl="2" indent="-450850">
              <a:buFont typeface="Courier New" panose="02070309020205020404" pitchFamily="49" charset="0"/>
              <a:buChar char="o"/>
            </a:pPr>
            <a:r>
              <a:rPr lang="en-GB" sz="2400" b="1" dirty="0"/>
              <a:t>Destinations</a:t>
            </a:r>
            <a:r>
              <a:rPr lang="en-GB" sz="2400" dirty="0"/>
              <a:t> – are they getting university/college places, apprenticeships and jobs?</a:t>
            </a:r>
            <a:endParaRPr lang="en-GB" dirty="0"/>
          </a:p>
          <a:p>
            <a:pPr>
              <a:buFont typeface="Wingdings" panose="05000000000000000000" pitchFamily="2" charset="2"/>
              <a:buChar char="§"/>
            </a:pPr>
            <a:endParaRPr lang="en-US" dirty="0">
              <a:solidFill>
                <a:srgbClr val="0070C0"/>
              </a:solidFill>
            </a:endParaRPr>
          </a:p>
        </p:txBody>
      </p:sp>
    </p:spTree>
    <p:extLst>
      <p:ext uri="{BB962C8B-B14F-4D97-AF65-F5344CB8AC3E}">
        <p14:creationId xmlns:p14="http://schemas.microsoft.com/office/powerpoint/2010/main" val="1100183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24192" y="2780928"/>
            <a:ext cx="3456384" cy="1077218"/>
          </a:xfrm>
          <a:prstGeom prst="rect">
            <a:avLst/>
          </a:prstGeom>
        </p:spPr>
        <p:txBody>
          <a:bodyPr wrap="square">
            <a:spAutoFit/>
          </a:bodyPr>
          <a:lstStyle/>
          <a:p>
            <a:r>
              <a:rPr lang="en-GB" sz="3200" b="1" dirty="0"/>
              <a:t>Further information</a:t>
            </a:r>
          </a:p>
        </p:txBody>
      </p:sp>
    </p:spTree>
    <p:extLst>
      <p:ext uri="{BB962C8B-B14F-4D97-AF65-F5344CB8AC3E}">
        <p14:creationId xmlns:p14="http://schemas.microsoft.com/office/powerpoint/2010/main" val="3702778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0"/>
              </a:spcBef>
              <a:spcAft>
                <a:spcPts val="0"/>
              </a:spcAft>
            </a:pPr>
            <a:r>
              <a:rPr lang="en-GB" dirty="0"/>
              <a:t>A GCSE webpage (https://newgcses.campaign.gov.uk/) and fact sheets (https://www.gov.uk/government/publications/gcse-new-grading-scale-factsheets) which provide information on the changes to GCSEs for a wide range of audiences</a:t>
            </a:r>
          </a:p>
          <a:p>
            <a:pPr marL="0" indent="0">
              <a:spcBef>
                <a:spcPts val="0"/>
              </a:spcBef>
              <a:spcAft>
                <a:spcPts val="0"/>
              </a:spcAft>
              <a:buNone/>
            </a:pPr>
            <a:endParaRPr lang="en-GB" dirty="0"/>
          </a:p>
          <a:p>
            <a:pPr>
              <a:spcBef>
                <a:spcPts val="0"/>
              </a:spcBef>
              <a:spcAft>
                <a:spcPts val="0"/>
              </a:spcAft>
            </a:pPr>
            <a:r>
              <a:rPr lang="en-GB" dirty="0"/>
              <a:t>A short video to explain the changes to GCSEs which can be accessed on YouTube (</a:t>
            </a:r>
            <a:r>
              <a:rPr lang="en-GB" dirty="0">
                <a:hlinkClick r:id="rId3"/>
              </a:rPr>
              <a:t>https://youtu.be/WyQdNo5zjDM</a:t>
            </a:r>
            <a:r>
              <a:rPr lang="en-GB" dirty="0"/>
              <a:t>).</a:t>
            </a:r>
          </a:p>
          <a:p>
            <a:pPr marL="0" indent="0">
              <a:spcBef>
                <a:spcPts val="0"/>
              </a:spcBef>
              <a:spcAft>
                <a:spcPts val="0"/>
              </a:spcAft>
              <a:buNone/>
            </a:pPr>
            <a:endParaRPr lang="en-GB" dirty="0"/>
          </a:p>
          <a:p>
            <a:pPr>
              <a:spcBef>
                <a:spcPts val="0"/>
              </a:spcBef>
              <a:spcAft>
                <a:spcPts val="0"/>
              </a:spcAft>
            </a:pPr>
            <a:r>
              <a:rPr lang="en-GB" dirty="0">
                <a:cs typeface="Arial" panose="020B0604020202020204" pitchFamily="34" charset="0"/>
              </a:rPr>
              <a:t>Public enquiries: </a:t>
            </a:r>
            <a:r>
              <a:rPr lang="en-GB" dirty="0">
                <a:solidFill>
                  <a:srgbClr val="1B57B2"/>
                </a:solidFill>
                <a:cs typeface="Arial" panose="020B0604020202020204" pitchFamily="34" charset="0"/>
                <a:hlinkClick r:id="rId4"/>
              </a:rPr>
              <a:t>https://www.gov.uk/contact-dfe</a:t>
            </a:r>
            <a:endParaRPr lang="en-GB" dirty="0">
              <a:solidFill>
                <a:srgbClr val="1B57B2"/>
              </a:solidFill>
              <a:cs typeface="Arial" panose="020B0604020202020204" pitchFamily="34" charset="0"/>
            </a:endParaRPr>
          </a:p>
          <a:p>
            <a:pPr marL="0" indent="0">
              <a:spcBef>
                <a:spcPts val="0"/>
              </a:spcBef>
              <a:spcAft>
                <a:spcPts val="0"/>
              </a:spcAft>
              <a:buNone/>
            </a:pPr>
            <a:endParaRPr lang="en-GB" dirty="0">
              <a:cs typeface="Arial" panose="020B0604020202020204" pitchFamily="34" charset="0"/>
            </a:endParaRPr>
          </a:p>
          <a:p>
            <a:pPr>
              <a:spcBef>
                <a:spcPts val="0"/>
              </a:spcBef>
              <a:spcAft>
                <a:spcPts val="0"/>
              </a:spcAft>
            </a:pPr>
            <a:r>
              <a:rPr lang="en-GB" dirty="0">
                <a:cs typeface="Arial" panose="020B0604020202020204" pitchFamily="34" charset="0"/>
              </a:rPr>
              <a:t>Call DfE: 0370 000 2288 </a:t>
            </a:r>
            <a:br>
              <a:rPr lang="en-GB" dirty="0">
                <a:cs typeface="Arial" panose="020B0604020202020204" pitchFamily="34" charset="0"/>
              </a:rPr>
            </a:br>
            <a:endParaRPr lang="en-GB" dirty="0">
              <a:cs typeface="Arial" panose="020B0604020202020204" pitchFamily="34" charset="0"/>
            </a:endParaRPr>
          </a:p>
          <a:p>
            <a:pPr>
              <a:spcBef>
                <a:spcPts val="0"/>
              </a:spcBef>
              <a:spcAft>
                <a:spcPts val="0"/>
              </a:spcAft>
            </a:pPr>
            <a:r>
              <a:rPr lang="en-GB" dirty="0">
                <a:cs typeface="Arial" panose="020B0604020202020204" pitchFamily="34" charset="0"/>
              </a:rPr>
              <a:t>Tweet DfE: @educationgovuk</a:t>
            </a:r>
            <a:endParaRPr lang="en-GB" dirty="0"/>
          </a:p>
        </p:txBody>
      </p:sp>
      <p:sp>
        <p:nvSpPr>
          <p:cNvPr id="3" name="Title 2"/>
          <p:cNvSpPr>
            <a:spLocks noGrp="1"/>
          </p:cNvSpPr>
          <p:nvPr>
            <p:ph type="title"/>
          </p:nvPr>
        </p:nvSpPr>
        <p:spPr/>
        <p:txBody>
          <a:bodyPr/>
          <a:lstStyle/>
          <a:p>
            <a:r>
              <a:rPr lang="en-GB" dirty="0"/>
              <a:t>Department for Education resources</a:t>
            </a:r>
          </a:p>
        </p:txBody>
      </p:sp>
      <p:pic>
        <p:nvPicPr>
          <p:cNvPr id="4" name="Picture 3" descr="Department for Education"/>
          <p:cNvPicPr/>
          <p:nvPr/>
        </p:nvPicPr>
        <p:blipFill rotWithShape="1">
          <a:blip r:embed="rId5" cstate="print">
            <a:extLst>
              <a:ext uri="{28A0092B-C50C-407E-A947-70E740481C1C}">
                <a14:useLocalDpi xmlns:a14="http://schemas.microsoft.com/office/drawing/2010/main" val="0"/>
              </a:ext>
            </a:extLst>
          </a:blip>
          <a:srcRect b="17241"/>
          <a:stretch/>
        </p:blipFill>
        <p:spPr bwMode="auto">
          <a:xfrm>
            <a:off x="10654165" y="6093296"/>
            <a:ext cx="1274483" cy="770659"/>
          </a:xfrm>
          <a:prstGeom prst="rect">
            <a:avLst/>
          </a:prstGeom>
          <a:noFill/>
          <a:ln>
            <a:noFill/>
          </a:ln>
        </p:spPr>
      </p:pic>
    </p:spTree>
    <p:extLst>
      <p:ext uri="{BB962C8B-B14F-4D97-AF65-F5344CB8AC3E}">
        <p14:creationId xmlns:p14="http://schemas.microsoft.com/office/powerpoint/2010/main" val="2208204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2300" y="908720"/>
            <a:ext cx="6337796" cy="5400600"/>
          </a:xfrm>
        </p:spPr>
        <p:txBody>
          <a:bodyPr/>
          <a:lstStyle/>
          <a:p>
            <a:pPr marL="0" indent="0">
              <a:buNone/>
            </a:pPr>
            <a:r>
              <a:rPr lang="en-GB" b="1" dirty="0">
                <a:solidFill>
                  <a:schemeClr val="tx1"/>
                </a:solidFill>
                <a:latin typeface="+mn-lt"/>
              </a:rPr>
              <a:t>Visit</a:t>
            </a:r>
            <a:r>
              <a:rPr lang="en-GB" b="1" dirty="0">
                <a:latin typeface="+mn-lt"/>
              </a:rPr>
              <a:t>: </a:t>
            </a:r>
          </a:p>
          <a:p>
            <a:r>
              <a:rPr lang="en-GB" dirty="0">
                <a:solidFill>
                  <a:schemeClr val="tx1"/>
                </a:solidFill>
                <a:latin typeface="+mn-lt"/>
              </a:rPr>
              <a:t>ofqual.gov.uk</a:t>
            </a:r>
          </a:p>
          <a:p>
            <a:r>
              <a:rPr lang="en-GB" dirty="0">
                <a:solidFill>
                  <a:schemeClr val="tx1"/>
                </a:solidFill>
                <a:latin typeface="+mn-lt"/>
              </a:rPr>
              <a:t>https://www.facebook.com/GCSEs9to1/</a:t>
            </a:r>
          </a:p>
          <a:p>
            <a:r>
              <a:rPr lang="en-GB" dirty="0">
                <a:solidFill>
                  <a:schemeClr val="tx1"/>
                </a:solidFill>
                <a:latin typeface="+mn-lt"/>
              </a:rPr>
              <a:t>https://www.youtube.com/watch?v=ZfaAFwEcpQQ (9 to 1 film)</a:t>
            </a:r>
          </a:p>
          <a:p>
            <a:r>
              <a:rPr lang="en-GB" dirty="0">
                <a:solidFill>
                  <a:schemeClr val="tx1"/>
                </a:solidFill>
                <a:latin typeface="+mn-lt"/>
              </a:rPr>
              <a:t>https://ofqual.blog.gov.uk/</a:t>
            </a:r>
          </a:p>
          <a:p>
            <a:pPr marL="0" indent="0">
              <a:buNone/>
            </a:pPr>
            <a:endParaRPr lang="en-GB" dirty="0">
              <a:solidFill>
                <a:schemeClr val="tx1"/>
              </a:solidFill>
              <a:latin typeface="+mn-lt"/>
            </a:endParaRPr>
          </a:p>
          <a:p>
            <a:pPr marL="0" indent="0">
              <a:buNone/>
            </a:pPr>
            <a:r>
              <a:rPr lang="en-GB" b="1" dirty="0">
                <a:solidFill>
                  <a:schemeClr val="tx1"/>
                </a:solidFill>
                <a:latin typeface="+mn-lt"/>
              </a:rPr>
              <a:t>Subscribe:</a:t>
            </a:r>
          </a:p>
          <a:p>
            <a:r>
              <a:rPr lang="en-GB" dirty="0">
                <a:solidFill>
                  <a:schemeClr val="tx1"/>
                </a:solidFill>
                <a:latin typeface="+mn-lt"/>
              </a:rPr>
              <a:t>Exam matters: http://bit.ly/exammatterssignup</a:t>
            </a:r>
          </a:p>
        </p:txBody>
      </p:sp>
      <p:sp>
        <p:nvSpPr>
          <p:cNvPr id="3" name="Title 2"/>
          <p:cNvSpPr>
            <a:spLocks noGrp="1"/>
          </p:cNvSpPr>
          <p:nvPr>
            <p:ph type="title"/>
          </p:nvPr>
        </p:nvSpPr>
        <p:spPr/>
        <p:txBody>
          <a:bodyPr/>
          <a:lstStyle/>
          <a:p>
            <a:r>
              <a:rPr lang="en-GB" sz="2800" dirty="0"/>
              <a:t>Ofqual resources</a:t>
            </a:r>
          </a:p>
        </p:txBody>
      </p:sp>
      <p:sp>
        <p:nvSpPr>
          <p:cNvPr id="4" name="Rectangle 3"/>
          <p:cNvSpPr/>
          <p:nvPr/>
        </p:nvSpPr>
        <p:spPr>
          <a:xfrm>
            <a:off x="7392144" y="908720"/>
            <a:ext cx="4536504" cy="2308324"/>
          </a:xfrm>
          <a:prstGeom prst="rect">
            <a:avLst/>
          </a:prstGeom>
        </p:spPr>
        <p:txBody>
          <a:bodyPr wrap="square">
            <a:spAutoFit/>
          </a:bodyPr>
          <a:lstStyle/>
          <a:p>
            <a:r>
              <a:rPr lang="en-GB" sz="2400" dirty="0">
                <a:cs typeface="Arial" panose="020B0604020202020204" pitchFamily="34" charset="0"/>
              </a:rPr>
              <a:t>Email: </a:t>
            </a:r>
            <a:r>
              <a:rPr lang="en-GB" sz="2400" dirty="0">
                <a:solidFill>
                  <a:srgbClr val="1B57B2"/>
                </a:solidFill>
                <a:cs typeface="Arial" panose="020B0604020202020204" pitchFamily="34" charset="0"/>
                <a:hlinkClick r:id="rId3"/>
              </a:rPr>
              <a:t>public.enquiries@Ofqual.gov.uk</a:t>
            </a:r>
            <a:r>
              <a:rPr lang="en-GB" sz="2400" dirty="0">
                <a:cs typeface="Arial" panose="020B0604020202020204" pitchFamily="34" charset="0"/>
              </a:rPr>
              <a:t> </a:t>
            </a:r>
          </a:p>
          <a:p>
            <a:endParaRPr lang="en-GB" sz="2400" dirty="0">
              <a:cs typeface="Arial" panose="020B0604020202020204" pitchFamily="34" charset="0"/>
            </a:endParaRPr>
          </a:p>
          <a:p>
            <a:r>
              <a:rPr lang="en-GB" sz="2400" dirty="0">
                <a:cs typeface="Arial" panose="020B0604020202020204" pitchFamily="34" charset="0"/>
              </a:rPr>
              <a:t>Call Ofqual: 0300 303 3344 </a:t>
            </a:r>
            <a:br>
              <a:rPr lang="en-GB" sz="2400" dirty="0">
                <a:cs typeface="Arial" panose="020B0604020202020204" pitchFamily="34" charset="0"/>
              </a:rPr>
            </a:br>
            <a:endParaRPr lang="en-GB" sz="2400" dirty="0">
              <a:cs typeface="Arial" panose="020B0604020202020204" pitchFamily="34" charset="0"/>
            </a:endParaRPr>
          </a:p>
          <a:p>
            <a:r>
              <a:rPr lang="en-GB" sz="2400" dirty="0">
                <a:cs typeface="Arial" panose="020B0604020202020204" pitchFamily="34" charset="0"/>
              </a:rPr>
              <a:t>Tweet: @Ofqual</a:t>
            </a:r>
          </a:p>
        </p:txBody>
      </p:sp>
    </p:spTree>
    <p:extLst>
      <p:ext uri="{BB962C8B-B14F-4D97-AF65-F5344CB8AC3E}">
        <p14:creationId xmlns:p14="http://schemas.microsoft.com/office/powerpoint/2010/main" val="3693267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221109"/>
            <a:ext cx="10515600" cy="687611"/>
          </a:xfrm>
        </p:spPr>
        <p:txBody>
          <a:bodyPr/>
          <a:lstStyle/>
          <a:p>
            <a:r>
              <a:rPr lang="en-GB" altLang="en-US" dirty="0">
                <a:solidFill>
                  <a:srgbClr val="1B57B2"/>
                </a:solidFill>
              </a:rPr>
              <a:t>Responsibilities for Qualifications</a:t>
            </a:r>
            <a:endParaRPr lang="en-GB" dirty="0">
              <a:solidFill>
                <a:srgbClr val="1B57B2"/>
              </a:solidFill>
            </a:endParaRPr>
          </a:p>
        </p:txBody>
      </p:sp>
      <p:sp>
        <p:nvSpPr>
          <p:cNvPr id="5" name="Rectangle 4"/>
          <p:cNvSpPr/>
          <p:nvPr/>
        </p:nvSpPr>
        <p:spPr>
          <a:xfrm>
            <a:off x="551384" y="692696"/>
            <a:ext cx="11162456" cy="5555367"/>
          </a:xfrm>
          <a:prstGeom prst="rect">
            <a:avLst/>
          </a:prstGeom>
        </p:spPr>
        <p:txBody>
          <a:bodyPr wrap="square">
            <a:spAutoFit/>
          </a:bodyPr>
          <a:lstStyle/>
          <a:p>
            <a:pPr marL="533400" lvl="0" indent="-533400">
              <a:spcBef>
                <a:spcPts val="300"/>
              </a:spcBef>
              <a:spcAft>
                <a:spcPts val="600"/>
              </a:spcAft>
              <a:buClr>
                <a:srgbClr val="1B57B2"/>
              </a:buClr>
              <a:buFont typeface="Arial" panose="020B0604020202020204" pitchFamily="34" charset="0"/>
              <a:buChar char="■"/>
            </a:pPr>
            <a:r>
              <a:rPr lang="en-GB" sz="2400" kern="0" dirty="0">
                <a:solidFill>
                  <a:srgbClr val="4D4D4D"/>
                </a:solidFill>
                <a:latin typeface="+mn-lt"/>
                <a:ea typeface="Roboto" panose="02000000000000000000" pitchFamily="2" charset="0"/>
              </a:rPr>
              <a:t>Government:</a:t>
            </a:r>
          </a:p>
          <a:p>
            <a:pPr marL="901700" lvl="1" indent="-368300">
              <a:spcBef>
                <a:spcPts val="0"/>
              </a:spcBef>
              <a:spcAft>
                <a:spcPts val="600"/>
              </a:spcAft>
              <a:buClr>
                <a:srgbClr val="1B57B2"/>
              </a:buClr>
              <a:buFont typeface="Arial" panose="020B0604020202020204" pitchFamily="34" charset="0"/>
              <a:buChar char="□"/>
            </a:pPr>
            <a:r>
              <a:rPr lang="en-GB" sz="2200" kern="0" dirty="0">
                <a:solidFill>
                  <a:srgbClr val="4D4D4D"/>
                </a:solidFill>
                <a:latin typeface="+mn-lt"/>
                <a:ea typeface="Roboto" panose="02000000000000000000" pitchFamily="2" charset="0"/>
              </a:rPr>
              <a:t>Policy, purposes and priorities</a:t>
            </a:r>
          </a:p>
          <a:p>
            <a:pPr marL="901700" lvl="1" indent="-368300">
              <a:spcBef>
                <a:spcPts val="0"/>
              </a:spcBef>
              <a:spcAft>
                <a:spcPts val="600"/>
              </a:spcAft>
              <a:buClr>
                <a:srgbClr val="1B57B2"/>
              </a:buClr>
              <a:buFont typeface="Arial" panose="020B0604020202020204" pitchFamily="34" charset="0"/>
              <a:buChar char="□"/>
            </a:pPr>
            <a:r>
              <a:rPr lang="en-GB" sz="2200" kern="0" dirty="0">
                <a:solidFill>
                  <a:srgbClr val="4D4D4D"/>
                </a:solidFill>
                <a:latin typeface="+mn-lt"/>
                <a:ea typeface="Roboto" panose="02000000000000000000" pitchFamily="2" charset="0"/>
              </a:rPr>
              <a:t>Curriculum and subject content</a:t>
            </a:r>
          </a:p>
          <a:p>
            <a:pPr marL="901700" lvl="1" indent="-368300">
              <a:spcBef>
                <a:spcPts val="0"/>
              </a:spcBef>
              <a:spcAft>
                <a:spcPts val="600"/>
              </a:spcAft>
              <a:buClr>
                <a:srgbClr val="1B57B2"/>
              </a:buClr>
              <a:buFont typeface="Arial" panose="020B0604020202020204" pitchFamily="34" charset="0"/>
              <a:buChar char="□"/>
            </a:pPr>
            <a:r>
              <a:rPr lang="en-GB" sz="2200" kern="0" dirty="0">
                <a:solidFill>
                  <a:srgbClr val="4D4D4D"/>
                </a:solidFill>
                <a:latin typeface="+mn-lt"/>
                <a:ea typeface="Roboto" panose="02000000000000000000" pitchFamily="2" charset="0"/>
              </a:rPr>
              <a:t>Use of qualifications for school/college accountability purposes</a:t>
            </a:r>
          </a:p>
          <a:p>
            <a:pPr marL="323850" lvl="1">
              <a:spcBef>
                <a:spcPts val="0"/>
              </a:spcBef>
              <a:spcAft>
                <a:spcPts val="0"/>
              </a:spcAft>
              <a:buClr>
                <a:srgbClr val="1B57B2"/>
              </a:buClr>
            </a:pPr>
            <a:endParaRPr lang="en-GB" sz="1000" kern="0" dirty="0">
              <a:solidFill>
                <a:srgbClr val="4D4D4D"/>
              </a:solidFill>
              <a:latin typeface="+mn-lt"/>
              <a:ea typeface="Roboto" panose="02000000000000000000" pitchFamily="2" charset="0"/>
            </a:endParaRPr>
          </a:p>
          <a:p>
            <a:pPr marL="533400" lvl="0" indent="-533400">
              <a:spcBef>
                <a:spcPts val="300"/>
              </a:spcBef>
              <a:spcAft>
                <a:spcPts val="600"/>
              </a:spcAft>
              <a:buClr>
                <a:srgbClr val="1B57B2"/>
              </a:buClr>
              <a:buFont typeface="Arial" panose="020B0604020202020204" pitchFamily="34" charset="0"/>
              <a:buChar char="■"/>
              <a:tabLst>
                <a:tab pos="533400" algn="l"/>
              </a:tabLst>
            </a:pPr>
            <a:r>
              <a:rPr lang="en-GB" sz="2400" kern="0" dirty="0">
                <a:solidFill>
                  <a:srgbClr val="4D4D4D"/>
                </a:solidFill>
                <a:latin typeface="+mn-lt"/>
                <a:ea typeface="Roboto" panose="02000000000000000000" pitchFamily="2" charset="0"/>
              </a:rPr>
              <a:t>Ofqual:</a:t>
            </a:r>
          </a:p>
          <a:p>
            <a:pPr marL="901700" lvl="1" indent="-368300">
              <a:spcBef>
                <a:spcPts val="0"/>
              </a:spcBef>
              <a:spcAft>
                <a:spcPts val="600"/>
              </a:spcAft>
              <a:buClr>
                <a:srgbClr val="1B57B2"/>
              </a:buClr>
              <a:buFont typeface="Arial" panose="020B0604020202020204" pitchFamily="34" charset="0"/>
              <a:buChar char="□"/>
            </a:pPr>
            <a:r>
              <a:rPr lang="en-GB" sz="2200" kern="0" dirty="0">
                <a:solidFill>
                  <a:srgbClr val="4D4D4D"/>
                </a:solidFill>
                <a:latin typeface="+mn-lt"/>
                <a:ea typeface="Roboto" panose="02000000000000000000" pitchFamily="2" charset="0"/>
              </a:rPr>
              <a:t>Standards</a:t>
            </a:r>
          </a:p>
          <a:p>
            <a:pPr marL="901700" lvl="1" indent="-368300">
              <a:spcBef>
                <a:spcPts val="0"/>
              </a:spcBef>
              <a:spcAft>
                <a:spcPts val="600"/>
              </a:spcAft>
              <a:buClr>
                <a:srgbClr val="1B57B2"/>
              </a:buClr>
              <a:buFont typeface="Arial" panose="020B0604020202020204" pitchFamily="34" charset="0"/>
              <a:buChar char="□"/>
            </a:pPr>
            <a:r>
              <a:rPr lang="en-GB" sz="2200" kern="0" dirty="0">
                <a:solidFill>
                  <a:srgbClr val="4D4D4D"/>
                </a:solidFill>
                <a:latin typeface="+mn-lt"/>
                <a:ea typeface="Roboto" panose="02000000000000000000" pitchFamily="2" charset="0"/>
              </a:rPr>
              <a:t>Validity</a:t>
            </a:r>
          </a:p>
          <a:p>
            <a:pPr marL="901700" lvl="1" indent="-368300">
              <a:spcBef>
                <a:spcPts val="0"/>
              </a:spcBef>
              <a:spcAft>
                <a:spcPts val="600"/>
              </a:spcAft>
              <a:buClr>
                <a:srgbClr val="1B57B2"/>
              </a:buClr>
              <a:buFont typeface="Arial" panose="020B0604020202020204" pitchFamily="34" charset="0"/>
              <a:buChar char="□"/>
            </a:pPr>
            <a:r>
              <a:rPr lang="en-GB" sz="2200" kern="0" dirty="0">
                <a:solidFill>
                  <a:srgbClr val="4D4D4D"/>
                </a:solidFill>
                <a:latin typeface="+mn-lt"/>
                <a:ea typeface="Roboto" panose="02000000000000000000" pitchFamily="2" charset="0"/>
              </a:rPr>
              <a:t>Efficiency and value</a:t>
            </a:r>
          </a:p>
          <a:p>
            <a:pPr marL="901700" lvl="1" indent="-368300">
              <a:spcBef>
                <a:spcPts val="0"/>
              </a:spcBef>
              <a:spcAft>
                <a:spcPts val="600"/>
              </a:spcAft>
              <a:buClr>
                <a:srgbClr val="1B57B2"/>
              </a:buClr>
              <a:buFont typeface="Arial" panose="020B0604020202020204" pitchFamily="34" charset="0"/>
              <a:buChar char="□"/>
            </a:pPr>
            <a:r>
              <a:rPr lang="en-GB" sz="2200" kern="0" dirty="0">
                <a:solidFill>
                  <a:srgbClr val="4D4D4D"/>
                </a:solidFill>
                <a:latin typeface="+mn-lt"/>
                <a:ea typeface="Roboto" panose="02000000000000000000" pitchFamily="2" charset="0"/>
              </a:rPr>
              <a:t>Oversight of the system</a:t>
            </a:r>
          </a:p>
          <a:p>
            <a:pPr marL="323850" lvl="1">
              <a:spcBef>
                <a:spcPts val="0"/>
              </a:spcBef>
              <a:spcAft>
                <a:spcPts val="0"/>
              </a:spcAft>
              <a:buClr>
                <a:srgbClr val="1B57B2"/>
              </a:buClr>
            </a:pPr>
            <a:endParaRPr lang="en-GB" sz="1000" kern="0" dirty="0">
              <a:solidFill>
                <a:srgbClr val="4D4D4D"/>
              </a:solidFill>
              <a:latin typeface="+mn-lt"/>
              <a:ea typeface="Roboto" panose="02000000000000000000" pitchFamily="2" charset="0"/>
            </a:endParaRPr>
          </a:p>
          <a:p>
            <a:pPr marL="533400" lvl="0" indent="-533400">
              <a:spcBef>
                <a:spcPts val="300"/>
              </a:spcBef>
              <a:spcAft>
                <a:spcPts val="600"/>
              </a:spcAft>
              <a:buClr>
                <a:srgbClr val="1B57B2"/>
              </a:buClr>
              <a:buFont typeface="Arial" panose="020B0604020202020204" pitchFamily="34" charset="0"/>
              <a:buChar char="■"/>
            </a:pPr>
            <a:r>
              <a:rPr lang="en-GB" sz="2400" kern="0" dirty="0">
                <a:solidFill>
                  <a:srgbClr val="4D4D4D"/>
                </a:solidFill>
                <a:latin typeface="+mn-lt"/>
                <a:ea typeface="Roboto" panose="02000000000000000000" pitchFamily="2" charset="0"/>
              </a:rPr>
              <a:t>Exam Boards:</a:t>
            </a:r>
          </a:p>
          <a:p>
            <a:pPr marL="901700" lvl="1" indent="-368300">
              <a:spcBef>
                <a:spcPts val="0"/>
              </a:spcBef>
              <a:spcAft>
                <a:spcPts val="600"/>
              </a:spcAft>
              <a:buClr>
                <a:srgbClr val="1B57B2"/>
              </a:buClr>
              <a:buFont typeface="Arial" panose="020B0604020202020204" pitchFamily="34" charset="0"/>
              <a:buChar char="□"/>
            </a:pPr>
            <a:r>
              <a:rPr lang="en-GB" sz="2200" kern="0" dirty="0">
                <a:solidFill>
                  <a:srgbClr val="4D4D4D"/>
                </a:solidFill>
                <a:latin typeface="+mn-lt"/>
                <a:ea typeface="Roboto" panose="02000000000000000000" pitchFamily="2" charset="0"/>
              </a:rPr>
              <a:t>Design and delivery</a:t>
            </a:r>
          </a:p>
          <a:p>
            <a:pPr marL="901700" lvl="1" indent="-368300">
              <a:spcBef>
                <a:spcPts val="0"/>
              </a:spcBef>
              <a:spcAft>
                <a:spcPts val="600"/>
              </a:spcAft>
              <a:buClr>
                <a:srgbClr val="1B57B2"/>
              </a:buClr>
              <a:buFont typeface="Arial" panose="020B0604020202020204" pitchFamily="34" charset="0"/>
              <a:buChar char="□"/>
            </a:pPr>
            <a:r>
              <a:rPr lang="en-GB" sz="2200" kern="0" dirty="0">
                <a:solidFill>
                  <a:srgbClr val="4D4D4D"/>
                </a:solidFill>
                <a:latin typeface="+mn-lt"/>
                <a:ea typeface="Roboto" panose="02000000000000000000" pitchFamily="2" charset="0"/>
              </a:rPr>
              <a:t>Award qualifications to students </a:t>
            </a:r>
          </a:p>
        </p:txBody>
      </p:sp>
    </p:spTree>
    <p:extLst>
      <p:ext uri="{BB962C8B-B14F-4D97-AF65-F5344CB8AC3E}">
        <p14:creationId xmlns:p14="http://schemas.microsoft.com/office/powerpoint/2010/main" val="1393990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42459" y="4077072"/>
            <a:ext cx="5349541" cy="584775"/>
          </a:xfrm>
          <a:prstGeom prst="rect">
            <a:avLst/>
          </a:prstGeom>
        </p:spPr>
        <p:txBody>
          <a:bodyPr wrap="none">
            <a:spAutoFit/>
          </a:bodyPr>
          <a:lstStyle/>
          <a:p>
            <a:r>
              <a:rPr lang="en-GB" sz="3200" b="1" kern="0" dirty="0">
                <a:solidFill>
                  <a:srgbClr val="588234"/>
                </a:solidFill>
                <a:latin typeface="Arial"/>
                <a:ea typeface="Roboto" pitchFamily="2" charset="0"/>
                <a:cs typeface="+mj-cs"/>
              </a:rPr>
              <a:t>What is happening, when?</a:t>
            </a:r>
            <a:endParaRPr lang="en-GB" dirty="0"/>
          </a:p>
        </p:txBody>
      </p:sp>
    </p:spTree>
    <p:extLst>
      <p:ext uri="{BB962C8B-B14F-4D97-AF65-F5344CB8AC3E}">
        <p14:creationId xmlns:p14="http://schemas.microsoft.com/office/powerpoint/2010/main" val="2509896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192" y="188640"/>
            <a:ext cx="10515600" cy="759619"/>
          </a:xfrm>
        </p:spPr>
        <p:txBody>
          <a:bodyPr/>
          <a:lstStyle/>
          <a:p>
            <a:r>
              <a:rPr lang="en-GB" dirty="0">
                <a:solidFill>
                  <a:srgbClr val="588234"/>
                </a:solidFill>
                <a:latin typeface="+mn-lt"/>
                <a:ea typeface="Roboto" panose="02000000000000000000" pitchFamily="2" charset="0"/>
              </a:rPr>
              <a:t>Why and how are GCSEs, AS and A levels changing?</a:t>
            </a:r>
            <a:endParaRPr lang="en-GB" dirty="0">
              <a:latin typeface="+mn-lt"/>
            </a:endParaRPr>
          </a:p>
        </p:txBody>
      </p:sp>
      <p:sp>
        <p:nvSpPr>
          <p:cNvPr id="4" name="Rectangle 3"/>
          <p:cNvSpPr/>
          <p:nvPr/>
        </p:nvSpPr>
        <p:spPr>
          <a:xfrm>
            <a:off x="598192" y="692695"/>
            <a:ext cx="11017224" cy="5232202"/>
          </a:xfrm>
          <a:prstGeom prst="rect">
            <a:avLst/>
          </a:prstGeom>
        </p:spPr>
        <p:txBody>
          <a:bodyPr wrap="square">
            <a:spAutoFit/>
          </a:bodyPr>
          <a:lstStyle/>
          <a:p>
            <a:pPr lvl="0">
              <a:spcBef>
                <a:spcPts val="300"/>
              </a:spcBef>
              <a:spcAft>
                <a:spcPts val="600"/>
              </a:spcAft>
              <a:buClr>
                <a:srgbClr val="588234"/>
              </a:buClr>
            </a:pPr>
            <a:r>
              <a:rPr lang="en-GB" sz="2400" kern="0" dirty="0">
                <a:solidFill>
                  <a:srgbClr val="4D4D4D"/>
                </a:solidFill>
                <a:latin typeface="+mn-lt"/>
                <a:ea typeface="Roboto" panose="02000000000000000000" pitchFamily="2" charset="0"/>
              </a:rPr>
              <a:t>GCSEs, AS and A levels in England are being reformed to keep pace with universities’ and employers’ demands.</a:t>
            </a:r>
          </a:p>
          <a:p>
            <a:pPr lvl="0">
              <a:spcBef>
                <a:spcPts val="0"/>
              </a:spcBef>
              <a:spcAft>
                <a:spcPts val="0"/>
              </a:spcAft>
              <a:buClr>
                <a:srgbClr val="588234"/>
              </a:buClr>
            </a:pPr>
            <a:endParaRPr lang="en-GB" sz="1600" kern="0" dirty="0">
              <a:solidFill>
                <a:srgbClr val="4D4D4D"/>
              </a:solidFill>
              <a:latin typeface="+mn-lt"/>
              <a:ea typeface="Roboto" panose="02000000000000000000" pitchFamily="2" charset="0"/>
            </a:endParaRPr>
          </a:p>
          <a:p>
            <a:pPr marL="533400" lvl="0" indent="-533400">
              <a:spcBef>
                <a:spcPts val="300"/>
              </a:spcBef>
              <a:spcAft>
                <a:spcPts val="600"/>
              </a:spcAft>
              <a:buClr>
                <a:srgbClr val="588234"/>
              </a:buClr>
              <a:buFont typeface="Arial" panose="020B0604020202020204" pitchFamily="34" charset="0"/>
              <a:buChar char="■"/>
            </a:pPr>
            <a:r>
              <a:rPr lang="en-GB" sz="2400" kern="0" dirty="0">
                <a:solidFill>
                  <a:srgbClr val="4D4D4D"/>
                </a:solidFill>
                <a:latin typeface="+mn-lt"/>
                <a:ea typeface="Roboto" panose="02000000000000000000" pitchFamily="2" charset="0"/>
              </a:rPr>
              <a:t>The standards of the new GCSEs are comparable with those of high performing countries internationally. GCSE subject content is more challenging than previously but still suitable for a wide range of abilities</a:t>
            </a:r>
          </a:p>
          <a:p>
            <a:pPr marL="533400" lvl="0" indent="-533400">
              <a:spcBef>
                <a:spcPts val="300"/>
              </a:spcBef>
              <a:spcAft>
                <a:spcPts val="600"/>
              </a:spcAft>
              <a:buClr>
                <a:srgbClr val="588234"/>
              </a:buClr>
              <a:buFont typeface="Arial" panose="020B0604020202020204" pitchFamily="34" charset="0"/>
              <a:buChar char="■"/>
            </a:pPr>
            <a:r>
              <a:rPr lang="en-GB" sz="2400" kern="0" dirty="0">
                <a:solidFill>
                  <a:srgbClr val="4D4D4D"/>
                </a:solidFill>
                <a:latin typeface="+mn-lt"/>
                <a:ea typeface="Roboto" panose="02000000000000000000" pitchFamily="2" charset="0"/>
              </a:rPr>
              <a:t>GCSEs are graded on a new scale of 9 to 1 rather than A* to G, with 9 being the highest grade. This allows for better differentiation of students’ achievements and distinguishes clearly between the reformed and unreformed qualifications </a:t>
            </a:r>
          </a:p>
          <a:p>
            <a:pPr marL="533400" lvl="0" indent="-533400">
              <a:spcBef>
                <a:spcPts val="300"/>
              </a:spcBef>
              <a:spcAft>
                <a:spcPts val="600"/>
              </a:spcAft>
              <a:buClr>
                <a:srgbClr val="588234"/>
              </a:buClr>
              <a:buFont typeface="Arial" panose="020B0604020202020204" pitchFamily="34" charset="0"/>
              <a:buChar char="■"/>
            </a:pPr>
            <a:r>
              <a:rPr lang="en-GB" sz="2400" kern="0" dirty="0">
                <a:solidFill>
                  <a:srgbClr val="4D4D4D"/>
                </a:solidFill>
                <a:latin typeface="+mn-lt"/>
                <a:ea typeface="Roboto" panose="02000000000000000000" pitchFamily="2" charset="0"/>
              </a:rPr>
              <a:t>A levels allow more time for studying and better prepare students for university</a:t>
            </a:r>
          </a:p>
          <a:p>
            <a:pPr marL="533400" lvl="0" indent="-533400">
              <a:spcBef>
                <a:spcPts val="300"/>
              </a:spcBef>
              <a:spcAft>
                <a:spcPts val="600"/>
              </a:spcAft>
              <a:buClr>
                <a:srgbClr val="588234"/>
              </a:buClr>
              <a:buFont typeface="Arial" panose="020B0604020202020204" pitchFamily="34" charset="0"/>
              <a:buChar char="■"/>
            </a:pPr>
            <a:r>
              <a:rPr lang="en-GB" sz="2400" kern="0" dirty="0">
                <a:solidFill>
                  <a:srgbClr val="4D4D4D"/>
                </a:solidFill>
                <a:latin typeface="+mn-lt"/>
                <a:ea typeface="Roboto" panose="02000000000000000000" pitchFamily="2" charset="0"/>
              </a:rPr>
              <a:t>AS levels are optional, stand alone qualifications </a:t>
            </a:r>
          </a:p>
        </p:txBody>
      </p:sp>
    </p:spTree>
    <p:extLst>
      <p:ext uri="{BB962C8B-B14F-4D97-AF65-F5344CB8AC3E}">
        <p14:creationId xmlns:p14="http://schemas.microsoft.com/office/powerpoint/2010/main" val="2131442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1384" y="225540"/>
            <a:ext cx="10657184" cy="523220"/>
          </a:xfrm>
          <a:prstGeom prst="rect">
            <a:avLst/>
          </a:prstGeom>
        </p:spPr>
        <p:txBody>
          <a:bodyPr wrap="square">
            <a:spAutoFit/>
          </a:bodyPr>
          <a:lstStyle/>
          <a:p>
            <a:r>
              <a:rPr lang="en-GB" altLang="en-US" sz="2800" b="1" kern="0" dirty="0">
                <a:solidFill>
                  <a:srgbClr val="588234"/>
                </a:solidFill>
                <a:latin typeface="+mj-lt"/>
                <a:ea typeface="Roboto" panose="02000000000000000000" pitchFamily="2" charset="0"/>
              </a:rPr>
              <a:t>When do these reforms affect GCSE students</a:t>
            </a:r>
            <a:r>
              <a:rPr lang="en-GB" altLang="en-US" sz="2800" b="1" kern="0" dirty="0">
                <a:solidFill>
                  <a:srgbClr val="588234"/>
                </a:solidFill>
                <a:latin typeface="+mj-lt"/>
                <a:ea typeface="Roboto" panose="02000000000000000000" pitchFamily="2" charset="0"/>
                <a:cs typeface="Arial" panose="020B0604020202020204" pitchFamily="34" charset="0"/>
              </a:rPr>
              <a:t>? </a:t>
            </a:r>
            <a:endParaRPr lang="en-GB" dirty="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3328842495"/>
              </p:ext>
            </p:extLst>
          </p:nvPr>
        </p:nvGraphicFramePr>
        <p:xfrm>
          <a:off x="623392" y="725220"/>
          <a:ext cx="11089232" cy="5283103"/>
        </p:xfrm>
        <a:graphic>
          <a:graphicData uri="http://schemas.openxmlformats.org/drawingml/2006/table">
            <a:tbl>
              <a:tblPr firstRow="1" bandRow="1">
                <a:effectLst/>
                <a:tableStyleId>{5C22544A-7EE6-4342-B048-85BDC9FD1C3A}</a:tableStyleId>
              </a:tblPr>
              <a:tblGrid>
                <a:gridCol w="1080122">
                  <a:extLst>
                    <a:ext uri="{9D8B030D-6E8A-4147-A177-3AD203B41FA5}">
                      <a16:colId xmlns:a16="http://schemas.microsoft.com/office/drawing/2014/main" val="1068801949"/>
                    </a:ext>
                  </a:extLst>
                </a:gridCol>
                <a:gridCol w="2160240">
                  <a:extLst>
                    <a:ext uri="{9D8B030D-6E8A-4147-A177-3AD203B41FA5}">
                      <a16:colId xmlns:a16="http://schemas.microsoft.com/office/drawing/2014/main" val="3589063152"/>
                    </a:ext>
                  </a:extLst>
                </a:gridCol>
                <a:gridCol w="3024336">
                  <a:extLst>
                    <a:ext uri="{9D8B030D-6E8A-4147-A177-3AD203B41FA5}">
                      <a16:colId xmlns:a16="http://schemas.microsoft.com/office/drawing/2014/main" val="2860852311"/>
                    </a:ext>
                  </a:extLst>
                </a:gridCol>
                <a:gridCol w="2664296">
                  <a:extLst>
                    <a:ext uri="{9D8B030D-6E8A-4147-A177-3AD203B41FA5}">
                      <a16:colId xmlns:a16="http://schemas.microsoft.com/office/drawing/2014/main" val="2949930920"/>
                    </a:ext>
                  </a:extLst>
                </a:gridCol>
                <a:gridCol w="2160238">
                  <a:extLst>
                    <a:ext uri="{9D8B030D-6E8A-4147-A177-3AD203B41FA5}">
                      <a16:colId xmlns:a16="http://schemas.microsoft.com/office/drawing/2014/main" val="632224859"/>
                    </a:ext>
                  </a:extLst>
                </a:gridCol>
              </a:tblGrid>
              <a:tr h="769471">
                <a:tc>
                  <a:txBody>
                    <a:bodyPr/>
                    <a:lstStyle/>
                    <a:p>
                      <a:r>
                        <a:rPr lang="en-GB" sz="1600" dirty="0">
                          <a:latin typeface="+mn-lt"/>
                        </a:rPr>
                        <a:t>Level</a:t>
                      </a:r>
                    </a:p>
                  </a:txBody>
                  <a:tcPr>
                    <a:solidFill>
                      <a:srgbClr val="588234"/>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dirty="0">
                          <a:solidFill>
                            <a:schemeClr val="bg1"/>
                          </a:solidFill>
                          <a:latin typeface="+mn-lt"/>
                          <a:cs typeface="Arial" panose="020B0604020202020204" pitchFamily="34" charset="0"/>
                        </a:rPr>
                        <a:t>Started</a:t>
                      </a:r>
                      <a:r>
                        <a:rPr lang="en-GB" sz="1600" baseline="0" dirty="0">
                          <a:solidFill>
                            <a:schemeClr val="bg1"/>
                          </a:solidFill>
                          <a:latin typeface="+mn-lt"/>
                          <a:cs typeface="Arial" panose="020B0604020202020204" pitchFamily="34" charset="0"/>
                        </a:rPr>
                        <a:t> course in 2015, first exams in 2017</a:t>
                      </a:r>
                      <a:endParaRPr lang="en-GB" sz="1600" dirty="0">
                        <a:solidFill>
                          <a:schemeClr val="bg1"/>
                        </a:solidFill>
                        <a:latin typeface="+mn-lt"/>
                        <a:cs typeface="Arial" panose="020B0604020202020204" pitchFamily="34" charset="0"/>
                      </a:endParaRPr>
                    </a:p>
                  </a:txBody>
                  <a:tcPr>
                    <a:solidFill>
                      <a:srgbClr val="588234"/>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dirty="0">
                          <a:solidFill>
                            <a:schemeClr val="bg1"/>
                          </a:solidFill>
                          <a:latin typeface="+mn-lt"/>
                          <a:cs typeface="Arial" panose="020B0604020202020204" pitchFamily="34" charset="0"/>
                        </a:rPr>
                        <a:t>Started</a:t>
                      </a:r>
                      <a:r>
                        <a:rPr lang="en-GB" sz="1600" baseline="0" dirty="0">
                          <a:solidFill>
                            <a:schemeClr val="bg1"/>
                          </a:solidFill>
                          <a:latin typeface="+mn-lt"/>
                          <a:cs typeface="Arial" panose="020B0604020202020204" pitchFamily="34" charset="0"/>
                        </a:rPr>
                        <a:t> course in 2016, first exams in 2018</a:t>
                      </a:r>
                      <a:endParaRPr lang="en-GB" sz="1600" dirty="0">
                        <a:solidFill>
                          <a:schemeClr val="bg1"/>
                        </a:solidFill>
                        <a:latin typeface="+mn-lt"/>
                        <a:cs typeface="Arial" panose="020B0604020202020204" pitchFamily="34" charset="0"/>
                      </a:endParaRPr>
                    </a:p>
                  </a:txBody>
                  <a:tcPr>
                    <a:solidFill>
                      <a:srgbClr val="588234"/>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dirty="0">
                          <a:solidFill>
                            <a:schemeClr val="bg1"/>
                          </a:solidFill>
                          <a:latin typeface="+mn-lt"/>
                          <a:cs typeface="Arial" panose="020B0604020202020204" pitchFamily="34" charset="0"/>
                        </a:rPr>
                        <a:t>Started</a:t>
                      </a:r>
                      <a:r>
                        <a:rPr lang="en-GB" sz="1600" baseline="0" dirty="0">
                          <a:solidFill>
                            <a:schemeClr val="bg1"/>
                          </a:solidFill>
                          <a:latin typeface="+mn-lt"/>
                          <a:cs typeface="Arial" panose="020B0604020202020204" pitchFamily="34" charset="0"/>
                        </a:rPr>
                        <a:t> course in 2017, first exams in 2019</a:t>
                      </a:r>
                      <a:endParaRPr lang="en-GB" sz="1600" dirty="0">
                        <a:solidFill>
                          <a:schemeClr val="bg1"/>
                        </a:solidFill>
                        <a:latin typeface="+mn-lt"/>
                        <a:cs typeface="Arial" panose="020B0604020202020204" pitchFamily="34" charset="0"/>
                      </a:endParaRPr>
                    </a:p>
                  </a:txBody>
                  <a:tcPr>
                    <a:solidFill>
                      <a:srgbClr val="588234"/>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dirty="0">
                          <a:solidFill>
                            <a:schemeClr val="bg1"/>
                          </a:solidFill>
                          <a:latin typeface="+mn-lt"/>
                          <a:cs typeface="Arial" panose="020B0604020202020204" pitchFamily="34" charset="0"/>
                        </a:rPr>
                        <a:t>Start</a:t>
                      </a:r>
                      <a:r>
                        <a:rPr lang="en-GB" sz="1600" baseline="0" dirty="0">
                          <a:solidFill>
                            <a:schemeClr val="bg1"/>
                          </a:solidFill>
                          <a:latin typeface="+mn-lt"/>
                          <a:cs typeface="Arial" panose="020B0604020202020204" pitchFamily="34" charset="0"/>
                        </a:rPr>
                        <a:t> course in 2018, first exams in 2020</a:t>
                      </a:r>
                      <a:endParaRPr lang="en-GB" sz="1600" dirty="0">
                        <a:solidFill>
                          <a:schemeClr val="bg1"/>
                        </a:solidFill>
                        <a:latin typeface="+mn-lt"/>
                        <a:cs typeface="Arial" panose="020B0604020202020204" pitchFamily="34" charset="0"/>
                      </a:endParaRPr>
                    </a:p>
                  </a:txBody>
                  <a:tcPr>
                    <a:solidFill>
                      <a:srgbClr val="588234"/>
                    </a:solidFill>
                  </a:tcPr>
                </a:tc>
                <a:extLst>
                  <a:ext uri="{0D108BD9-81ED-4DB2-BD59-A6C34878D82A}">
                    <a16:rowId xmlns:a16="http://schemas.microsoft.com/office/drawing/2014/main" val="135422103"/>
                  </a:ext>
                </a:extLst>
              </a:tr>
              <a:tr h="446014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b="0" dirty="0">
                          <a:solidFill>
                            <a:srgbClr val="4D4D4D"/>
                          </a:solidFill>
                          <a:latin typeface="+mn-lt"/>
                          <a:cs typeface="Arial" panose="020B0604020202020204" pitchFamily="34" charset="0"/>
                        </a:rPr>
                        <a:t>GCSE</a:t>
                      </a:r>
                    </a:p>
                    <a:p>
                      <a:endParaRPr lang="en-GB" sz="1600" dirty="0">
                        <a:solidFill>
                          <a:srgbClr val="4D4D4D"/>
                        </a:solidFill>
                        <a:latin typeface="+mn-lt"/>
                      </a:endParaRPr>
                    </a:p>
                  </a:txBody>
                  <a:tcPr>
                    <a:solidFill>
                      <a:srgbClr val="CBE2B8"/>
                    </a:solidFill>
                  </a:tcPr>
                </a:tc>
                <a:tc>
                  <a:txBody>
                    <a:bodyPr/>
                    <a:lstStyle/>
                    <a:p>
                      <a:r>
                        <a:rPr lang="en-GB" sz="1600" dirty="0">
                          <a:solidFill>
                            <a:srgbClr val="4D4D4D"/>
                          </a:solidFill>
                          <a:latin typeface="+mn-lt"/>
                          <a:cs typeface="Arial" panose="020B0604020202020204" pitchFamily="34" charset="0"/>
                        </a:rPr>
                        <a:t>English literature,</a:t>
                      </a:r>
                      <a:r>
                        <a:rPr lang="en-GB" sz="1600" baseline="0" dirty="0">
                          <a:solidFill>
                            <a:srgbClr val="4D4D4D"/>
                          </a:solidFill>
                          <a:latin typeface="+mn-lt"/>
                          <a:cs typeface="Arial" panose="020B0604020202020204" pitchFamily="34" charset="0"/>
                        </a:rPr>
                        <a:t> English language and maths only</a:t>
                      </a:r>
                      <a:endParaRPr lang="en-GB" sz="1600" dirty="0">
                        <a:solidFill>
                          <a:srgbClr val="4D4D4D"/>
                        </a:solidFill>
                        <a:latin typeface="+mn-lt"/>
                      </a:endParaRPr>
                    </a:p>
                  </a:txBody>
                  <a:tcPr>
                    <a:solidFill>
                      <a:srgbClr val="CBE2B8"/>
                    </a:solidFill>
                  </a:tcPr>
                </a:tc>
                <a:tc>
                  <a:txBody>
                    <a:bodyPr/>
                    <a:lstStyle/>
                    <a:p>
                      <a:r>
                        <a:rPr lang="en-GB" sz="1600" b="0" dirty="0">
                          <a:solidFill>
                            <a:srgbClr val="4D4D4D"/>
                          </a:solidFill>
                          <a:latin typeface="+mn-lt"/>
                          <a:cs typeface="Arial" panose="020B0604020202020204" pitchFamily="34" charset="0"/>
                        </a:rPr>
                        <a:t>English and maths plus…</a:t>
                      </a:r>
                    </a:p>
                    <a:p>
                      <a:endParaRPr lang="en-GB" sz="1600" b="1" dirty="0">
                        <a:solidFill>
                          <a:srgbClr val="4D4D4D"/>
                        </a:solidFill>
                        <a:latin typeface="+mn-lt"/>
                        <a:cs typeface="Arial" panose="020B0604020202020204" pitchFamily="34" charset="0"/>
                      </a:endParaRPr>
                    </a:p>
                    <a:p>
                      <a:r>
                        <a:rPr lang="en-GB" altLang="en-US" sz="1600" u="none" dirty="0">
                          <a:solidFill>
                            <a:srgbClr val="4D4D4D"/>
                          </a:solidFill>
                          <a:latin typeface="+mn-lt"/>
                          <a:cs typeface="Arial" panose="020B0604020202020204" pitchFamily="34" charset="0"/>
                        </a:rPr>
                        <a:t>Art and design, biology, chemistry, citizenship studies,</a:t>
                      </a:r>
                      <a:r>
                        <a:rPr lang="en-GB" altLang="en-US" sz="1600" u="none" baseline="0" dirty="0">
                          <a:solidFill>
                            <a:srgbClr val="4D4D4D"/>
                          </a:solidFill>
                          <a:latin typeface="+mn-lt"/>
                          <a:cs typeface="Arial" panose="020B0604020202020204" pitchFamily="34" charset="0"/>
                        </a:rPr>
                        <a:t> </a:t>
                      </a:r>
                      <a:r>
                        <a:rPr lang="en-GB" altLang="en-US" sz="1600" u="none" dirty="0">
                          <a:solidFill>
                            <a:srgbClr val="4D4D4D"/>
                          </a:solidFill>
                          <a:latin typeface="+mn-lt"/>
                          <a:cs typeface="Arial" panose="020B0604020202020204" pitchFamily="34" charset="0"/>
                        </a:rPr>
                        <a:t>combined</a:t>
                      </a:r>
                      <a:r>
                        <a:rPr lang="en-GB" altLang="en-US" sz="1600" u="none" baseline="0" dirty="0">
                          <a:solidFill>
                            <a:srgbClr val="4D4D4D"/>
                          </a:solidFill>
                          <a:latin typeface="+mn-lt"/>
                          <a:cs typeface="Arial" panose="020B0604020202020204" pitchFamily="34" charset="0"/>
                        </a:rPr>
                        <a:t> </a:t>
                      </a:r>
                      <a:r>
                        <a:rPr lang="en-GB" altLang="en-US" sz="1600" u="none" dirty="0">
                          <a:solidFill>
                            <a:srgbClr val="4D4D4D"/>
                          </a:solidFill>
                          <a:latin typeface="+mn-lt"/>
                          <a:cs typeface="Arial" panose="020B0604020202020204" pitchFamily="34" charset="0"/>
                        </a:rPr>
                        <a:t>science, </a:t>
                      </a:r>
                      <a:r>
                        <a:rPr lang="en-GB" altLang="en-US" sz="1600" u="none" baseline="0" dirty="0">
                          <a:solidFill>
                            <a:srgbClr val="4D4D4D"/>
                          </a:solidFill>
                          <a:latin typeface="+mn-lt"/>
                          <a:cs typeface="Arial" panose="020B0604020202020204" pitchFamily="34" charset="0"/>
                        </a:rPr>
                        <a:t>c</a:t>
                      </a:r>
                      <a:r>
                        <a:rPr lang="en-GB" altLang="en-US" sz="1600" u="none" dirty="0">
                          <a:solidFill>
                            <a:srgbClr val="4D4D4D"/>
                          </a:solidFill>
                          <a:latin typeface="+mn-lt"/>
                          <a:cs typeface="Arial" panose="020B0604020202020204" pitchFamily="34" charset="0"/>
                        </a:rPr>
                        <a:t>omputer science, dance, drama,</a:t>
                      </a:r>
                      <a:r>
                        <a:rPr lang="en-GB" altLang="en-US" sz="1600" u="none" baseline="0" dirty="0">
                          <a:solidFill>
                            <a:srgbClr val="4D4D4D"/>
                          </a:solidFill>
                          <a:latin typeface="+mn-lt"/>
                          <a:cs typeface="Arial" panose="020B0604020202020204" pitchFamily="34" charset="0"/>
                        </a:rPr>
                        <a:t> f</a:t>
                      </a:r>
                      <a:r>
                        <a:rPr lang="en-GB" altLang="en-US" sz="1600" u="none" dirty="0">
                          <a:solidFill>
                            <a:srgbClr val="4D4D4D"/>
                          </a:solidFill>
                          <a:latin typeface="+mn-lt"/>
                          <a:cs typeface="Arial" panose="020B0604020202020204" pitchFamily="34" charset="0"/>
                        </a:rPr>
                        <a:t>ood preparation and nutrition,</a:t>
                      </a:r>
                      <a:r>
                        <a:rPr lang="en-GB" altLang="en-US" sz="1600" u="none" baseline="0" dirty="0">
                          <a:solidFill>
                            <a:srgbClr val="4D4D4D"/>
                          </a:solidFill>
                          <a:latin typeface="+mn-lt"/>
                          <a:cs typeface="Arial" panose="020B0604020202020204" pitchFamily="34" charset="0"/>
                        </a:rPr>
                        <a:t> F</a:t>
                      </a:r>
                      <a:r>
                        <a:rPr lang="en-GB" altLang="en-US" sz="1600" u="none" dirty="0">
                          <a:solidFill>
                            <a:srgbClr val="4D4D4D"/>
                          </a:solidFill>
                          <a:latin typeface="+mn-lt"/>
                          <a:cs typeface="Arial" panose="020B0604020202020204" pitchFamily="34" charset="0"/>
                        </a:rPr>
                        <a:t>rench, geography, German, classical Greek, history,</a:t>
                      </a:r>
                      <a:r>
                        <a:rPr lang="en-GB" altLang="en-US" sz="1600" u="none" baseline="0" dirty="0">
                          <a:solidFill>
                            <a:srgbClr val="4D4D4D"/>
                          </a:solidFill>
                          <a:latin typeface="+mn-lt"/>
                          <a:cs typeface="Arial" panose="020B0604020202020204" pitchFamily="34" charset="0"/>
                        </a:rPr>
                        <a:t> </a:t>
                      </a:r>
                      <a:r>
                        <a:rPr lang="en-GB" altLang="en-US" sz="1600" u="none" dirty="0">
                          <a:solidFill>
                            <a:srgbClr val="4D4D4D"/>
                          </a:solidFill>
                          <a:latin typeface="+mn-lt"/>
                          <a:cs typeface="Arial" panose="020B0604020202020204" pitchFamily="34" charset="0"/>
                        </a:rPr>
                        <a:t>Latin, music, physical education (including</a:t>
                      </a:r>
                      <a:r>
                        <a:rPr lang="en-GB" altLang="en-US" sz="1600" u="none" baseline="0" dirty="0">
                          <a:solidFill>
                            <a:srgbClr val="4D4D4D"/>
                          </a:solidFill>
                          <a:latin typeface="+mn-lt"/>
                          <a:cs typeface="Arial" panose="020B0604020202020204" pitchFamily="34" charset="0"/>
                        </a:rPr>
                        <a:t> short course)</a:t>
                      </a:r>
                      <a:r>
                        <a:rPr lang="en-GB" altLang="en-US" sz="1600" u="none" dirty="0">
                          <a:solidFill>
                            <a:srgbClr val="4D4D4D"/>
                          </a:solidFill>
                          <a:latin typeface="+mn-lt"/>
                          <a:cs typeface="Arial" panose="020B0604020202020204" pitchFamily="34" charset="0"/>
                        </a:rPr>
                        <a:t>, physics,</a:t>
                      </a:r>
                      <a:r>
                        <a:rPr lang="en-GB" altLang="en-US" sz="1600" u="none" baseline="0" dirty="0">
                          <a:solidFill>
                            <a:srgbClr val="4D4D4D"/>
                          </a:solidFill>
                          <a:latin typeface="+mn-lt"/>
                          <a:cs typeface="Arial" panose="020B0604020202020204" pitchFamily="34" charset="0"/>
                        </a:rPr>
                        <a:t> r</a:t>
                      </a:r>
                      <a:r>
                        <a:rPr lang="en-GB" altLang="en-US" sz="1600" u="none" dirty="0">
                          <a:solidFill>
                            <a:srgbClr val="4D4D4D"/>
                          </a:solidFill>
                          <a:latin typeface="+mn-lt"/>
                          <a:cs typeface="Arial" panose="020B0604020202020204" pitchFamily="34" charset="0"/>
                        </a:rPr>
                        <a:t>eligious studies (including</a:t>
                      </a:r>
                      <a:r>
                        <a:rPr lang="en-GB" altLang="en-US" sz="1600" u="none" baseline="0" dirty="0">
                          <a:solidFill>
                            <a:srgbClr val="4D4D4D"/>
                          </a:solidFill>
                          <a:latin typeface="+mn-lt"/>
                          <a:cs typeface="Arial" panose="020B0604020202020204" pitchFamily="34" charset="0"/>
                        </a:rPr>
                        <a:t> </a:t>
                      </a:r>
                      <a:r>
                        <a:rPr lang="en-GB" altLang="en-US" sz="1600" u="none" dirty="0">
                          <a:solidFill>
                            <a:srgbClr val="4D4D4D"/>
                          </a:solidFill>
                          <a:latin typeface="+mn-lt"/>
                          <a:cs typeface="Arial" panose="020B0604020202020204" pitchFamily="34" charset="0"/>
                        </a:rPr>
                        <a:t>short course), and</a:t>
                      </a:r>
                      <a:r>
                        <a:rPr lang="en-GB" altLang="en-US" sz="1600" u="none" baseline="0" dirty="0">
                          <a:solidFill>
                            <a:srgbClr val="4D4D4D"/>
                          </a:solidFill>
                          <a:latin typeface="+mn-lt"/>
                          <a:cs typeface="Arial" panose="020B0604020202020204" pitchFamily="34" charset="0"/>
                        </a:rPr>
                        <a:t> </a:t>
                      </a:r>
                      <a:r>
                        <a:rPr lang="en-GB" altLang="en-US" sz="1600" u="none" dirty="0">
                          <a:solidFill>
                            <a:srgbClr val="4D4D4D"/>
                          </a:solidFill>
                          <a:latin typeface="+mn-lt"/>
                          <a:cs typeface="Arial" panose="020B0604020202020204" pitchFamily="34" charset="0"/>
                        </a:rPr>
                        <a:t>Spanish</a:t>
                      </a:r>
                      <a:endParaRPr lang="en-GB" sz="1600" dirty="0">
                        <a:solidFill>
                          <a:srgbClr val="4D4D4D"/>
                        </a:solidFill>
                        <a:latin typeface="+mn-lt"/>
                      </a:endParaRPr>
                    </a:p>
                  </a:txBody>
                  <a:tcPr>
                    <a:solidFill>
                      <a:srgbClr val="CBE2B8"/>
                    </a:solidFill>
                  </a:tcPr>
                </a:tc>
                <a:tc>
                  <a:txBody>
                    <a:bodyPr/>
                    <a:lstStyle/>
                    <a:p>
                      <a:r>
                        <a:rPr lang="en-GB" sz="1600" b="0" kern="1200" dirty="0">
                          <a:solidFill>
                            <a:srgbClr val="4D4D4D"/>
                          </a:solidFill>
                          <a:effectLst/>
                          <a:latin typeface="+mn-lt"/>
                          <a:ea typeface="+mn-ea"/>
                          <a:cs typeface="Arial" panose="020B0604020202020204" pitchFamily="34" charset="0"/>
                        </a:rPr>
                        <a:t>2015 and 2016 subjects plus…</a:t>
                      </a:r>
                    </a:p>
                    <a:p>
                      <a:endParaRPr lang="en-GB" sz="1600" b="1" kern="1200" dirty="0">
                        <a:solidFill>
                          <a:srgbClr val="4D4D4D"/>
                        </a:solidFill>
                        <a:effectLst/>
                        <a:latin typeface="+mn-lt"/>
                        <a:ea typeface="+mn-ea"/>
                        <a:cs typeface="Arial" panose="020B0604020202020204" pitchFamily="34" charset="0"/>
                      </a:endParaRPr>
                    </a:p>
                    <a:p>
                      <a:r>
                        <a:rPr lang="en-GB" sz="1600" dirty="0">
                          <a:solidFill>
                            <a:srgbClr val="4D4D4D"/>
                          </a:solidFill>
                          <a:latin typeface="+mn-lt"/>
                          <a:cs typeface="Arial" panose="020B0604020202020204" pitchFamily="34" charset="0"/>
                        </a:rPr>
                        <a:t>Ancient history, Arabic, astronomy,</a:t>
                      </a:r>
                      <a:r>
                        <a:rPr lang="en-GB" sz="1600" baseline="0" dirty="0">
                          <a:solidFill>
                            <a:srgbClr val="4D4D4D"/>
                          </a:solidFill>
                          <a:latin typeface="+mn-lt"/>
                          <a:cs typeface="Arial" panose="020B0604020202020204" pitchFamily="34" charset="0"/>
                        </a:rPr>
                        <a:t> </a:t>
                      </a:r>
                      <a:r>
                        <a:rPr lang="en-GB" sz="1600" dirty="0">
                          <a:solidFill>
                            <a:srgbClr val="4D4D4D"/>
                          </a:solidFill>
                          <a:latin typeface="+mn-lt"/>
                          <a:cs typeface="Arial" panose="020B0604020202020204" pitchFamily="34" charset="0"/>
                        </a:rPr>
                        <a:t>Bengali, business,</a:t>
                      </a:r>
                      <a:r>
                        <a:rPr lang="en-GB" sz="1600" baseline="0" dirty="0">
                          <a:solidFill>
                            <a:srgbClr val="4D4D4D"/>
                          </a:solidFill>
                          <a:latin typeface="+mn-lt"/>
                          <a:cs typeface="Arial" panose="020B0604020202020204" pitchFamily="34" charset="0"/>
                        </a:rPr>
                        <a:t> </a:t>
                      </a:r>
                      <a:r>
                        <a:rPr lang="en-GB" sz="1600" dirty="0">
                          <a:solidFill>
                            <a:srgbClr val="4D4D4D"/>
                          </a:solidFill>
                          <a:latin typeface="+mn-lt"/>
                          <a:cs typeface="Arial" panose="020B0604020202020204" pitchFamily="34" charset="0"/>
                        </a:rPr>
                        <a:t>Chinese, classical civilisation, design and technology,</a:t>
                      </a:r>
                      <a:r>
                        <a:rPr lang="en-GB" sz="1600" baseline="0" dirty="0">
                          <a:solidFill>
                            <a:srgbClr val="4D4D4D"/>
                          </a:solidFill>
                          <a:latin typeface="+mn-lt"/>
                          <a:cs typeface="Arial" panose="020B0604020202020204" pitchFamily="34" charset="0"/>
                        </a:rPr>
                        <a:t> e</a:t>
                      </a:r>
                      <a:r>
                        <a:rPr lang="en-GB" sz="1600" dirty="0">
                          <a:solidFill>
                            <a:srgbClr val="4D4D4D"/>
                          </a:solidFill>
                          <a:latin typeface="+mn-lt"/>
                          <a:cs typeface="Arial" panose="020B0604020202020204" pitchFamily="34" charset="0"/>
                        </a:rPr>
                        <a:t>conomics, electronics, engineering, film studies,</a:t>
                      </a:r>
                      <a:r>
                        <a:rPr lang="en-GB" sz="1600" baseline="0" dirty="0">
                          <a:solidFill>
                            <a:srgbClr val="4D4D4D"/>
                          </a:solidFill>
                          <a:latin typeface="+mn-lt"/>
                          <a:cs typeface="Arial" panose="020B0604020202020204" pitchFamily="34" charset="0"/>
                        </a:rPr>
                        <a:t> g</a:t>
                      </a:r>
                      <a:r>
                        <a:rPr lang="en-GB" sz="1600" dirty="0">
                          <a:solidFill>
                            <a:srgbClr val="4D4D4D"/>
                          </a:solidFill>
                          <a:latin typeface="+mn-lt"/>
                          <a:cs typeface="Arial" panose="020B0604020202020204" pitchFamily="34" charset="0"/>
                        </a:rPr>
                        <a:t>eology, Italian, Japanese,</a:t>
                      </a:r>
                      <a:r>
                        <a:rPr lang="en-GB" sz="1600" baseline="0" dirty="0">
                          <a:solidFill>
                            <a:srgbClr val="4D4D4D"/>
                          </a:solidFill>
                          <a:latin typeface="+mn-lt"/>
                          <a:cs typeface="Arial" panose="020B0604020202020204" pitchFamily="34" charset="0"/>
                        </a:rPr>
                        <a:t> m</a:t>
                      </a:r>
                      <a:r>
                        <a:rPr lang="en-GB" sz="1600" dirty="0">
                          <a:solidFill>
                            <a:srgbClr val="4D4D4D"/>
                          </a:solidFill>
                          <a:latin typeface="+mn-lt"/>
                          <a:cs typeface="Arial" panose="020B0604020202020204" pitchFamily="34" charset="0"/>
                        </a:rPr>
                        <a:t>edia studies, modern Greek, modern </a:t>
                      </a:r>
                      <a:r>
                        <a:rPr lang="en-GB" sz="1600" u="none" dirty="0">
                          <a:solidFill>
                            <a:srgbClr val="4D4D4D"/>
                          </a:solidFill>
                          <a:latin typeface="+mn-lt"/>
                          <a:cs typeface="Arial" panose="020B0604020202020204" pitchFamily="34" charset="0"/>
                        </a:rPr>
                        <a:t>Hebrew, Panjabi</a:t>
                      </a:r>
                      <a:r>
                        <a:rPr lang="en-GB" sz="1600" dirty="0">
                          <a:solidFill>
                            <a:srgbClr val="4D4D4D"/>
                          </a:solidFill>
                          <a:latin typeface="+mn-lt"/>
                          <a:cs typeface="Arial" panose="020B0604020202020204" pitchFamily="34" charset="0"/>
                        </a:rPr>
                        <a:t>, Polish, psychology, Russian,</a:t>
                      </a:r>
                      <a:r>
                        <a:rPr lang="en-GB" sz="1600" baseline="0" dirty="0">
                          <a:solidFill>
                            <a:srgbClr val="4D4D4D"/>
                          </a:solidFill>
                          <a:latin typeface="+mn-lt"/>
                          <a:cs typeface="Arial" panose="020B0604020202020204" pitchFamily="34" charset="0"/>
                        </a:rPr>
                        <a:t> s</a:t>
                      </a:r>
                      <a:r>
                        <a:rPr lang="en-GB" sz="1600" dirty="0">
                          <a:solidFill>
                            <a:srgbClr val="4D4D4D"/>
                          </a:solidFill>
                          <a:latin typeface="+mn-lt"/>
                          <a:cs typeface="Arial" panose="020B0604020202020204" pitchFamily="34" charset="0"/>
                        </a:rPr>
                        <a:t>ociology, statistics, and Urdu</a:t>
                      </a:r>
                      <a:endParaRPr lang="en-GB" sz="1600" dirty="0">
                        <a:solidFill>
                          <a:srgbClr val="4D4D4D"/>
                        </a:solidFill>
                        <a:latin typeface="+mn-lt"/>
                      </a:endParaRPr>
                    </a:p>
                  </a:txBody>
                  <a:tcPr>
                    <a:solidFill>
                      <a:srgbClr val="CBE2B8"/>
                    </a:solidFill>
                  </a:tcPr>
                </a:tc>
                <a:tc>
                  <a:txBody>
                    <a:bodyPr/>
                    <a:lstStyle/>
                    <a:p>
                      <a:r>
                        <a:rPr lang="en-GB" sz="1600" b="0" kern="1200" dirty="0">
                          <a:solidFill>
                            <a:srgbClr val="4D4D4D"/>
                          </a:solidFill>
                          <a:effectLst/>
                          <a:latin typeface="+mn-lt"/>
                          <a:ea typeface="+mn-ea"/>
                          <a:cs typeface="Arial" panose="020B0604020202020204" pitchFamily="34" charset="0"/>
                        </a:rPr>
                        <a:t>All previous subjects plus…</a:t>
                      </a:r>
                    </a:p>
                    <a:p>
                      <a:endParaRPr lang="en-GB" sz="1600" b="1" kern="1200" dirty="0">
                        <a:solidFill>
                          <a:srgbClr val="4D4D4D"/>
                        </a:solidFill>
                        <a:effectLst/>
                        <a:latin typeface="+mn-lt"/>
                        <a:ea typeface="+mn-ea"/>
                        <a:cs typeface="Arial" panose="020B0604020202020204" pitchFamily="34" charset="0"/>
                      </a:endParaRPr>
                    </a:p>
                    <a:p>
                      <a:pPr marL="0" lvl="2" algn="l" defTabSz="914400" rtl="0" eaLnBrk="1" latinLnBrk="0" hangingPunct="1">
                        <a:buClr>
                          <a:srgbClr val="68BD49"/>
                        </a:buClr>
                      </a:pPr>
                      <a:r>
                        <a:rPr lang="en-GB" altLang="en-US" sz="1600" kern="1200" dirty="0">
                          <a:solidFill>
                            <a:srgbClr val="4D4D4D"/>
                          </a:solidFill>
                          <a:latin typeface="+mn-lt"/>
                          <a:ea typeface="+mn-ea"/>
                          <a:cs typeface="Arial" panose="020B0604020202020204" pitchFamily="34" charset="0"/>
                        </a:rPr>
                        <a:t>Gujarati,</a:t>
                      </a:r>
                      <a:r>
                        <a:rPr lang="en-GB" altLang="en-US" sz="1600" kern="1200" baseline="0" dirty="0">
                          <a:solidFill>
                            <a:srgbClr val="4D4D4D"/>
                          </a:solidFill>
                          <a:latin typeface="+mn-lt"/>
                          <a:ea typeface="+mn-ea"/>
                          <a:cs typeface="Arial" panose="020B0604020202020204" pitchFamily="34" charset="0"/>
                        </a:rPr>
                        <a:t> biblical Hebrew, Persian, Portuguese and Turkish.</a:t>
                      </a:r>
                      <a:endParaRPr lang="en-GB" altLang="en-US" sz="1600" kern="1200" dirty="0">
                        <a:solidFill>
                          <a:srgbClr val="4D4D4D"/>
                        </a:solidFill>
                        <a:latin typeface="+mn-lt"/>
                        <a:ea typeface="+mn-ea"/>
                        <a:cs typeface="Arial" panose="020B0604020202020204" pitchFamily="34" charset="0"/>
                      </a:endParaRPr>
                    </a:p>
                    <a:p>
                      <a:endParaRPr lang="en-GB" sz="1600" dirty="0">
                        <a:solidFill>
                          <a:srgbClr val="4D4D4D"/>
                        </a:solidFill>
                        <a:latin typeface="+mn-lt"/>
                      </a:endParaRPr>
                    </a:p>
                  </a:txBody>
                  <a:tcPr>
                    <a:solidFill>
                      <a:srgbClr val="CBE2B8"/>
                    </a:solidFill>
                  </a:tcPr>
                </a:tc>
                <a:extLst>
                  <a:ext uri="{0D108BD9-81ED-4DB2-BD59-A6C34878D82A}">
                    <a16:rowId xmlns:a16="http://schemas.microsoft.com/office/drawing/2014/main" val="1989802106"/>
                  </a:ext>
                </a:extLst>
              </a:tr>
            </a:tbl>
          </a:graphicData>
        </a:graphic>
      </p:graphicFrame>
    </p:spTree>
    <p:extLst>
      <p:ext uri="{BB962C8B-B14F-4D97-AF65-F5344CB8AC3E}">
        <p14:creationId xmlns:p14="http://schemas.microsoft.com/office/powerpoint/2010/main" val="2083796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1384" y="188640"/>
            <a:ext cx="10657184" cy="523220"/>
          </a:xfrm>
          <a:prstGeom prst="rect">
            <a:avLst/>
          </a:prstGeom>
        </p:spPr>
        <p:txBody>
          <a:bodyPr wrap="square">
            <a:spAutoFit/>
          </a:bodyPr>
          <a:lstStyle/>
          <a:p>
            <a:r>
              <a:rPr lang="en-GB" altLang="en-US" sz="2800" b="1" kern="0" dirty="0">
                <a:solidFill>
                  <a:srgbClr val="588234"/>
                </a:solidFill>
                <a:latin typeface="+mn-lt"/>
                <a:ea typeface="Roboto" panose="02000000000000000000" pitchFamily="2" charset="0"/>
              </a:rPr>
              <a:t>When do these reforms affect AS and A level students?</a:t>
            </a:r>
            <a:endParaRPr lang="en-GB" dirty="0">
              <a:solidFill>
                <a:srgbClr val="588234"/>
              </a:solidFill>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297825178"/>
              </p:ext>
            </p:extLst>
          </p:nvPr>
        </p:nvGraphicFramePr>
        <p:xfrm>
          <a:off x="623390" y="719667"/>
          <a:ext cx="11305260" cy="5370482"/>
        </p:xfrm>
        <a:graphic>
          <a:graphicData uri="http://schemas.openxmlformats.org/drawingml/2006/table">
            <a:tbl>
              <a:tblPr firstRow="1" bandRow="1">
                <a:effectLst/>
                <a:tableStyleId>{5C22544A-7EE6-4342-B048-85BDC9FD1C3A}</a:tableStyleId>
              </a:tblPr>
              <a:tblGrid>
                <a:gridCol w="1080122">
                  <a:extLst>
                    <a:ext uri="{9D8B030D-6E8A-4147-A177-3AD203B41FA5}">
                      <a16:colId xmlns:a16="http://schemas.microsoft.com/office/drawing/2014/main" val="1068801949"/>
                    </a:ext>
                  </a:extLst>
                </a:gridCol>
                <a:gridCol w="2520280">
                  <a:extLst>
                    <a:ext uri="{9D8B030D-6E8A-4147-A177-3AD203B41FA5}">
                      <a16:colId xmlns:a16="http://schemas.microsoft.com/office/drawing/2014/main" val="3589063152"/>
                    </a:ext>
                  </a:extLst>
                </a:gridCol>
                <a:gridCol w="2664296">
                  <a:extLst>
                    <a:ext uri="{9D8B030D-6E8A-4147-A177-3AD203B41FA5}">
                      <a16:colId xmlns:a16="http://schemas.microsoft.com/office/drawing/2014/main" val="2860852311"/>
                    </a:ext>
                  </a:extLst>
                </a:gridCol>
                <a:gridCol w="2664296">
                  <a:extLst>
                    <a:ext uri="{9D8B030D-6E8A-4147-A177-3AD203B41FA5}">
                      <a16:colId xmlns:a16="http://schemas.microsoft.com/office/drawing/2014/main" val="2949930920"/>
                    </a:ext>
                  </a:extLst>
                </a:gridCol>
                <a:gridCol w="2376266">
                  <a:extLst>
                    <a:ext uri="{9D8B030D-6E8A-4147-A177-3AD203B41FA5}">
                      <a16:colId xmlns:a16="http://schemas.microsoft.com/office/drawing/2014/main" val="632224859"/>
                    </a:ext>
                  </a:extLst>
                </a:gridCol>
              </a:tblGrid>
              <a:tr h="1485619">
                <a:tc>
                  <a:txBody>
                    <a:bodyPr/>
                    <a:lstStyle/>
                    <a:p>
                      <a:r>
                        <a:rPr lang="en-GB" sz="1600" dirty="0">
                          <a:latin typeface="+mn-lt"/>
                        </a:rPr>
                        <a:t>Level</a:t>
                      </a:r>
                    </a:p>
                  </a:txBody>
                  <a:tcPr>
                    <a:solidFill>
                      <a:srgbClr val="588234"/>
                    </a:solidFill>
                  </a:tcPr>
                </a:tc>
                <a:tc>
                  <a:txBody>
                    <a:bodyPr/>
                    <a:lstStyle/>
                    <a:p>
                      <a:r>
                        <a:rPr lang="en-GB" sz="1600" dirty="0">
                          <a:solidFill>
                            <a:srgbClr val="FFFFFF"/>
                          </a:solidFill>
                          <a:latin typeface="Arial" panose="020B0604020202020204" pitchFamily="34" charset="0"/>
                          <a:cs typeface="Arial" panose="020B0604020202020204" pitchFamily="34" charset="0"/>
                        </a:rPr>
                        <a:t>Started</a:t>
                      </a:r>
                      <a:r>
                        <a:rPr lang="en-GB" sz="1600" baseline="0" dirty="0">
                          <a:solidFill>
                            <a:srgbClr val="FFFFFF"/>
                          </a:solidFill>
                          <a:latin typeface="Arial" panose="020B0604020202020204" pitchFamily="34" charset="0"/>
                          <a:cs typeface="Arial" panose="020B0604020202020204" pitchFamily="34" charset="0"/>
                        </a:rPr>
                        <a:t> course in 2015, first A level exams in 2</a:t>
                      </a:r>
                      <a:r>
                        <a:rPr lang="en-GB" sz="1600" u="none" baseline="0" dirty="0">
                          <a:solidFill>
                            <a:srgbClr val="FFFFFF"/>
                          </a:solidFill>
                          <a:latin typeface="Arial" panose="020B0604020202020204" pitchFamily="34" charset="0"/>
                          <a:cs typeface="Arial" panose="020B0604020202020204" pitchFamily="34" charset="0"/>
                        </a:rPr>
                        <a:t>017, first AS level exams in 2016</a:t>
                      </a:r>
                      <a:endParaRPr lang="en-GB" sz="1600" u="none" dirty="0">
                        <a:solidFill>
                          <a:srgbClr val="FFFFFF"/>
                        </a:solidFill>
                        <a:latin typeface="Arial" panose="020B0604020202020204" pitchFamily="34" charset="0"/>
                        <a:cs typeface="Arial" panose="020B0604020202020204" pitchFamily="34" charset="0"/>
                      </a:endParaRPr>
                    </a:p>
                  </a:txBody>
                  <a:tcPr>
                    <a:solidFill>
                      <a:srgbClr val="588234"/>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dirty="0">
                          <a:solidFill>
                            <a:srgbClr val="FFFFFF"/>
                          </a:solidFill>
                          <a:latin typeface="Arial" panose="020B0604020202020204" pitchFamily="34" charset="0"/>
                          <a:cs typeface="Arial" panose="020B0604020202020204" pitchFamily="34" charset="0"/>
                        </a:rPr>
                        <a:t>Started</a:t>
                      </a:r>
                      <a:r>
                        <a:rPr lang="en-GB" sz="1600" baseline="0" dirty="0">
                          <a:solidFill>
                            <a:srgbClr val="FFFFFF"/>
                          </a:solidFill>
                          <a:latin typeface="Arial" panose="020B0604020202020204" pitchFamily="34" charset="0"/>
                          <a:cs typeface="Arial" panose="020B0604020202020204" pitchFamily="34" charset="0"/>
                        </a:rPr>
                        <a:t> course in 2016, first A level exams in 201</a:t>
                      </a:r>
                      <a:r>
                        <a:rPr lang="en-GB" sz="1600" u="none" baseline="0" dirty="0">
                          <a:solidFill>
                            <a:srgbClr val="FFFFFF"/>
                          </a:solidFill>
                          <a:latin typeface="Arial" panose="020B0604020202020204" pitchFamily="34" charset="0"/>
                          <a:cs typeface="Arial" panose="020B0604020202020204" pitchFamily="34" charset="0"/>
                        </a:rPr>
                        <a:t>8, first AS level exams in 2017</a:t>
                      </a:r>
                      <a:endParaRPr lang="en-GB" sz="1600" u="none" dirty="0">
                        <a:solidFill>
                          <a:srgbClr val="FFFFFF"/>
                        </a:solidFill>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600" dirty="0">
                        <a:solidFill>
                          <a:schemeClr val="bg1"/>
                        </a:solidFill>
                        <a:latin typeface="+mn-lt"/>
                        <a:cs typeface="Arial" panose="020B0604020202020204" pitchFamily="34" charset="0"/>
                      </a:endParaRPr>
                    </a:p>
                  </a:txBody>
                  <a:tcPr>
                    <a:solidFill>
                      <a:srgbClr val="588234"/>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u="none" dirty="0">
                          <a:solidFill>
                            <a:srgbClr val="FFFFFF"/>
                          </a:solidFill>
                          <a:latin typeface="Arial" panose="020B0604020202020204" pitchFamily="34" charset="0"/>
                          <a:cs typeface="Arial" panose="020B0604020202020204" pitchFamily="34" charset="0"/>
                        </a:rPr>
                        <a:t>Start</a:t>
                      </a:r>
                      <a:r>
                        <a:rPr lang="en-GB" sz="1600" dirty="0">
                          <a:solidFill>
                            <a:srgbClr val="FFFFFF"/>
                          </a:solidFill>
                          <a:latin typeface="Arial" panose="020B0604020202020204" pitchFamily="34" charset="0"/>
                          <a:cs typeface="Arial" panose="020B0604020202020204" pitchFamily="34" charset="0"/>
                        </a:rPr>
                        <a:t>ed</a:t>
                      </a:r>
                      <a:r>
                        <a:rPr lang="en-GB" sz="1600" baseline="0" dirty="0">
                          <a:solidFill>
                            <a:srgbClr val="FFFFFF"/>
                          </a:solidFill>
                          <a:latin typeface="Arial" panose="020B0604020202020204" pitchFamily="34" charset="0"/>
                          <a:cs typeface="Arial" panose="020B0604020202020204" pitchFamily="34" charset="0"/>
                        </a:rPr>
                        <a:t> </a:t>
                      </a:r>
                      <a:r>
                        <a:rPr lang="en-GB" sz="1600" u="none" baseline="0" dirty="0">
                          <a:solidFill>
                            <a:srgbClr val="FFFFFF"/>
                          </a:solidFill>
                          <a:latin typeface="Arial" panose="020B0604020202020204" pitchFamily="34" charset="0"/>
                          <a:cs typeface="Arial" panose="020B0604020202020204" pitchFamily="34" charset="0"/>
                        </a:rPr>
                        <a:t>course in 2017, first A level exams in 2019, first AS level exams in 2018</a:t>
                      </a:r>
                      <a:endParaRPr lang="en-GB" sz="1600" u="none" dirty="0">
                        <a:solidFill>
                          <a:srgbClr val="FFFFFF"/>
                        </a:solidFill>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600" dirty="0">
                        <a:solidFill>
                          <a:schemeClr val="bg1"/>
                        </a:solidFill>
                        <a:latin typeface="+mn-lt"/>
                        <a:cs typeface="Arial" panose="020B0604020202020204" pitchFamily="34" charset="0"/>
                      </a:endParaRPr>
                    </a:p>
                  </a:txBody>
                  <a:tcPr>
                    <a:solidFill>
                      <a:srgbClr val="588234"/>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u="none" dirty="0">
                          <a:solidFill>
                            <a:srgbClr val="FFFFFF"/>
                          </a:solidFill>
                          <a:latin typeface="Arial" panose="020B0604020202020204" pitchFamily="34" charset="0"/>
                          <a:cs typeface="Arial" panose="020B0604020202020204" pitchFamily="34" charset="0"/>
                        </a:rPr>
                        <a:t>Start</a:t>
                      </a:r>
                      <a:r>
                        <a:rPr lang="en-GB" sz="1600" u="none" baseline="0" dirty="0">
                          <a:solidFill>
                            <a:srgbClr val="FFFFFF"/>
                          </a:solidFill>
                          <a:latin typeface="Arial" panose="020B0604020202020204" pitchFamily="34" charset="0"/>
                          <a:cs typeface="Arial" panose="020B0604020202020204" pitchFamily="34" charset="0"/>
                        </a:rPr>
                        <a:t> course in 2018, first A level exams in 2020, </a:t>
                      </a:r>
                      <a:r>
                        <a:rPr lang="en-GB" sz="1600" u="sng" baseline="0" dirty="0">
                          <a:solidFill>
                            <a:srgbClr val="FFFFFF"/>
                          </a:solidFill>
                          <a:latin typeface="Arial" panose="020B0604020202020204" pitchFamily="34" charset="0"/>
                          <a:cs typeface="Arial" panose="020B0604020202020204" pitchFamily="34" charset="0"/>
                        </a:rPr>
                        <a:t>no AS level exams available in these subjects</a:t>
                      </a:r>
                      <a:endParaRPr lang="en-GB" sz="1600" u="sng" dirty="0">
                        <a:solidFill>
                          <a:srgbClr val="FFFFFF"/>
                        </a:solidFill>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600" dirty="0">
                        <a:solidFill>
                          <a:schemeClr val="bg1"/>
                        </a:solidFill>
                        <a:latin typeface="+mn-lt"/>
                        <a:cs typeface="Arial" panose="020B0604020202020204" pitchFamily="34" charset="0"/>
                      </a:endParaRPr>
                    </a:p>
                  </a:txBody>
                  <a:tcPr>
                    <a:solidFill>
                      <a:srgbClr val="588234"/>
                    </a:solidFill>
                  </a:tcPr>
                </a:tc>
                <a:extLst>
                  <a:ext uri="{0D108BD9-81ED-4DB2-BD59-A6C34878D82A}">
                    <a16:rowId xmlns:a16="http://schemas.microsoft.com/office/drawing/2014/main" val="135422103"/>
                  </a:ext>
                </a:extLst>
              </a:tr>
              <a:tr h="3816002">
                <a:tc>
                  <a:txBody>
                    <a:bodyPr/>
                    <a:lstStyle/>
                    <a:p>
                      <a:r>
                        <a:rPr lang="en-GB" sz="1600" b="0" kern="1200" dirty="0">
                          <a:solidFill>
                            <a:srgbClr val="4D4D4D"/>
                          </a:solidFill>
                          <a:effectLst/>
                          <a:latin typeface="Arial" panose="020B0604020202020204" pitchFamily="34" charset="0"/>
                          <a:ea typeface="+mn-ea"/>
                          <a:cs typeface="Arial" panose="020B0604020202020204" pitchFamily="34" charset="0"/>
                        </a:rPr>
                        <a:t>AS and A Level</a:t>
                      </a:r>
                    </a:p>
                    <a:p>
                      <a:endParaRPr lang="en-GB" sz="1600" dirty="0">
                        <a:solidFill>
                          <a:srgbClr val="4D4D4D"/>
                        </a:solidFill>
                        <a:latin typeface="+mn-lt"/>
                      </a:endParaRPr>
                    </a:p>
                  </a:txBody>
                  <a:tcPr>
                    <a:solidFill>
                      <a:srgbClr val="CBE2B8"/>
                    </a:solidFill>
                  </a:tcPr>
                </a:tc>
                <a:tc>
                  <a:txBody>
                    <a:bodyPr/>
                    <a:lstStyle/>
                    <a:p>
                      <a:pPr marL="3175" lvl="2" indent="0">
                        <a:buClr>
                          <a:srgbClr val="68BD49"/>
                        </a:buClr>
                      </a:pPr>
                      <a:r>
                        <a:rPr lang="en-GB" sz="1600" dirty="0">
                          <a:solidFill>
                            <a:srgbClr val="4D4D4D"/>
                          </a:solidFill>
                          <a:latin typeface="Arial" panose="020B0604020202020204" pitchFamily="34" charset="0"/>
                          <a:cs typeface="Arial" panose="020B0604020202020204" pitchFamily="34" charset="0"/>
                        </a:rPr>
                        <a:t>Art and design, </a:t>
                      </a:r>
                      <a:r>
                        <a:rPr lang="en-GB" altLang="en-US" sz="1600" dirty="0">
                          <a:solidFill>
                            <a:srgbClr val="4D4D4D"/>
                          </a:solidFill>
                          <a:latin typeface="Arial" panose="020B0604020202020204" pitchFamily="34" charset="0"/>
                          <a:cs typeface="Arial" panose="020B0604020202020204" pitchFamily="34" charset="0"/>
                        </a:rPr>
                        <a:t>biology, </a:t>
                      </a:r>
                      <a:r>
                        <a:rPr lang="en-GB" sz="1600" dirty="0">
                          <a:solidFill>
                            <a:srgbClr val="4D4D4D"/>
                          </a:solidFill>
                          <a:latin typeface="Arial" panose="020B0604020202020204" pitchFamily="34" charset="0"/>
                          <a:cs typeface="Arial" panose="020B0604020202020204" pitchFamily="34" charset="0"/>
                        </a:rPr>
                        <a:t>business, </a:t>
                      </a:r>
                      <a:r>
                        <a:rPr lang="en-GB" altLang="en-US" sz="1600" dirty="0">
                          <a:solidFill>
                            <a:srgbClr val="4D4D4D"/>
                          </a:solidFill>
                          <a:latin typeface="Arial" panose="020B0604020202020204" pitchFamily="34" charset="0"/>
                          <a:cs typeface="Arial" panose="020B0604020202020204" pitchFamily="34" charset="0"/>
                        </a:rPr>
                        <a:t>chemistry,</a:t>
                      </a:r>
                      <a:r>
                        <a:rPr lang="en-GB" altLang="en-US" sz="1600" baseline="0" dirty="0">
                          <a:solidFill>
                            <a:srgbClr val="4D4D4D"/>
                          </a:solidFill>
                          <a:latin typeface="Arial" panose="020B0604020202020204" pitchFamily="34" charset="0"/>
                          <a:cs typeface="Arial" panose="020B0604020202020204" pitchFamily="34" charset="0"/>
                        </a:rPr>
                        <a:t> </a:t>
                      </a:r>
                      <a:r>
                        <a:rPr lang="en-GB" altLang="en-US" sz="1600" dirty="0">
                          <a:solidFill>
                            <a:srgbClr val="4D4D4D"/>
                          </a:solidFill>
                          <a:latin typeface="Arial" panose="020B0604020202020204" pitchFamily="34" charset="0"/>
                          <a:cs typeface="Arial" panose="020B0604020202020204" pitchFamily="34" charset="0"/>
                        </a:rPr>
                        <a:t>c</a:t>
                      </a:r>
                      <a:r>
                        <a:rPr lang="en-GB" sz="1600" dirty="0">
                          <a:solidFill>
                            <a:srgbClr val="4D4D4D"/>
                          </a:solidFill>
                          <a:latin typeface="Arial" panose="020B0604020202020204" pitchFamily="34" charset="0"/>
                          <a:cs typeface="Arial" panose="020B0604020202020204" pitchFamily="34" charset="0"/>
                        </a:rPr>
                        <a:t>omputer science, economics, </a:t>
                      </a:r>
                      <a:r>
                        <a:rPr lang="en-GB" altLang="en-US" sz="1600" dirty="0">
                          <a:solidFill>
                            <a:srgbClr val="4D4D4D"/>
                          </a:solidFill>
                          <a:latin typeface="Arial" panose="020B0604020202020204" pitchFamily="34" charset="0"/>
                          <a:cs typeface="Arial" panose="020B0604020202020204" pitchFamily="34" charset="0"/>
                        </a:rPr>
                        <a:t>English language,</a:t>
                      </a:r>
                      <a:r>
                        <a:rPr lang="en-GB" altLang="en-US" sz="1600" baseline="0" dirty="0">
                          <a:solidFill>
                            <a:srgbClr val="4D4D4D"/>
                          </a:solidFill>
                          <a:latin typeface="Arial" panose="020B0604020202020204" pitchFamily="34" charset="0"/>
                          <a:cs typeface="Arial" panose="020B0604020202020204" pitchFamily="34" charset="0"/>
                        </a:rPr>
                        <a:t> </a:t>
                      </a:r>
                      <a:r>
                        <a:rPr lang="en-GB" altLang="en-US" sz="1600" dirty="0">
                          <a:solidFill>
                            <a:srgbClr val="4D4D4D"/>
                          </a:solidFill>
                          <a:latin typeface="Arial" panose="020B0604020202020204" pitchFamily="34" charset="0"/>
                          <a:cs typeface="Arial" panose="020B0604020202020204" pitchFamily="34" charset="0"/>
                        </a:rPr>
                        <a:t>English language and literature, English literature, </a:t>
                      </a:r>
                      <a:r>
                        <a:rPr lang="en-GB" sz="1600" dirty="0">
                          <a:solidFill>
                            <a:srgbClr val="4D4D4D"/>
                          </a:solidFill>
                          <a:latin typeface="Arial" panose="020B0604020202020204" pitchFamily="34" charset="0"/>
                          <a:cs typeface="Arial" panose="020B0604020202020204" pitchFamily="34" charset="0"/>
                        </a:rPr>
                        <a:t>history, </a:t>
                      </a:r>
                      <a:r>
                        <a:rPr lang="en-GB" altLang="en-US" sz="1600" baseline="0" dirty="0">
                          <a:solidFill>
                            <a:srgbClr val="4D4D4D"/>
                          </a:solidFill>
                          <a:latin typeface="Arial" panose="020B0604020202020204" pitchFamily="34" charset="0"/>
                          <a:cs typeface="Arial" panose="020B0604020202020204" pitchFamily="34" charset="0"/>
                        </a:rPr>
                        <a:t>p</a:t>
                      </a:r>
                      <a:r>
                        <a:rPr lang="en-GB" altLang="en-US" sz="1600" dirty="0">
                          <a:solidFill>
                            <a:srgbClr val="4D4D4D"/>
                          </a:solidFill>
                          <a:latin typeface="Arial" panose="020B0604020202020204" pitchFamily="34" charset="0"/>
                          <a:cs typeface="Arial" panose="020B0604020202020204" pitchFamily="34" charset="0"/>
                        </a:rPr>
                        <a:t>hysics,</a:t>
                      </a:r>
                    </a:p>
                    <a:p>
                      <a:pPr marL="3175" lvl="2" indent="0">
                        <a:buClr>
                          <a:srgbClr val="68BD49"/>
                        </a:buClr>
                      </a:pPr>
                      <a:r>
                        <a:rPr lang="en-GB" altLang="en-US" sz="1600" dirty="0">
                          <a:solidFill>
                            <a:srgbClr val="4D4D4D"/>
                          </a:solidFill>
                          <a:latin typeface="Arial" panose="020B0604020202020204" pitchFamily="34" charset="0"/>
                          <a:cs typeface="Arial" panose="020B0604020202020204" pitchFamily="34" charset="0"/>
                        </a:rPr>
                        <a:t>psychology, and s</a:t>
                      </a:r>
                      <a:r>
                        <a:rPr lang="en-GB" sz="1600" dirty="0">
                          <a:solidFill>
                            <a:srgbClr val="4D4D4D"/>
                          </a:solidFill>
                          <a:latin typeface="Arial" panose="020B0604020202020204" pitchFamily="34" charset="0"/>
                          <a:cs typeface="Arial" panose="020B0604020202020204" pitchFamily="34" charset="0"/>
                        </a:rPr>
                        <a:t>ociology.</a:t>
                      </a:r>
                    </a:p>
                    <a:p>
                      <a:endParaRPr lang="en-GB" sz="1600" dirty="0">
                        <a:solidFill>
                          <a:srgbClr val="4D4D4D"/>
                        </a:solidFill>
                        <a:latin typeface="+mn-lt"/>
                      </a:endParaRPr>
                    </a:p>
                  </a:txBody>
                  <a:tcPr>
                    <a:solidFill>
                      <a:srgbClr val="CBE2B8"/>
                    </a:solidFill>
                  </a:tcPr>
                </a:tc>
                <a:tc>
                  <a:txBody>
                    <a:bodyPr/>
                    <a:lstStyle/>
                    <a:p>
                      <a:r>
                        <a:rPr lang="en-GB" sz="1600" b="0" dirty="0">
                          <a:solidFill>
                            <a:srgbClr val="4D4D4D"/>
                          </a:solidFill>
                          <a:latin typeface="Arial" panose="020B0604020202020204" pitchFamily="34" charset="0"/>
                          <a:cs typeface="Arial" panose="020B0604020202020204" pitchFamily="34" charset="0"/>
                        </a:rPr>
                        <a:t>2015 subjects plus…</a:t>
                      </a:r>
                    </a:p>
                    <a:p>
                      <a:endParaRPr lang="en-GB" altLang="en-US" sz="1600" dirty="0">
                        <a:solidFill>
                          <a:srgbClr val="4D4D4D"/>
                        </a:solidFill>
                        <a:latin typeface="Arial" panose="020B0604020202020204" pitchFamily="34" charset="0"/>
                        <a:cs typeface="Arial" panose="020B0604020202020204" pitchFamily="34" charset="0"/>
                      </a:endParaRPr>
                    </a:p>
                    <a:p>
                      <a:r>
                        <a:rPr lang="en-GB" altLang="en-US" sz="1600" baseline="0" dirty="0">
                          <a:solidFill>
                            <a:srgbClr val="4D4D4D"/>
                          </a:solidFill>
                          <a:latin typeface="Arial" panose="020B0604020202020204" pitchFamily="34" charset="0"/>
                          <a:cs typeface="Arial" panose="020B0604020202020204" pitchFamily="34" charset="0"/>
                        </a:rPr>
                        <a:t>D</a:t>
                      </a:r>
                      <a:r>
                        <a:rPr lang="en-GB" altLang="en-US" sz="1600" dirty="0">
                          <a:solidFill>
                            <a:srgbClr val="4D4D4D"/>
                          </a:solidFill>
                          <a:latin typeface="Arial" panose="020B0604020202020204" pitchFamily="34" charset="0"/>
                          <a:cs typeface="Arial" panose="020B0604020202020204" pitchFamily="34" charset="0"/>
                        </a:rPr>
                        <a:t>ance, </a:t>
                      </a:r>
                      <a:r>
                        <a:rPr lang="en-GB" altLang="en-US" sz="1600" baseline="0" dirty="0">
                          <a:solidFill>
                            <a:srgbClr val="4D4D4D"/>
                          </a:solidFill>
                          <a:latin typeface="Arial" panose="020B0604020202020204" pitchFamily="34" charset="0"/>
                          <a:cs typeface="Arial" panose="020B0604020202020204" pitchFamily="34" charset="0"/>
                        </a:rPr>
                        <a:t>d</a:t>
                      </a:r>
                      <a:r>
                        <a:rPr lang="en-GB" altLang="en-US" sz="1600" dirty="0">
                          <a:solidFill>
                            <a:srgbClr val="4D4D4D"/>
                          </a:solidFill>
                          <a:latin typeface="Arial" panose="020B0604020202020204" pitchFamily="34" charset="0"/>
                          <a:cs typeface="Arial" panose="020B0604020202020204" pitchFamily="34" charset="0"/>
                        </a:rPr>
                        <a:t>rama and theatre,</a:t>
                      </a:r>
                      <a:r>
                        <a:rPr lang="en-GB" altLang="en-US" sz="1600" baseline="0" dirty="0">
                          <a:solidFill>
                            <a:srgbClr val="4D4D4D"/>
                          </a:solidFill>
                          <a:latin typeface="Arial" panose="020B0604020202020204" pitchFamily="34" charset="0"/>
                          <a:cs typeface="Arial" panose="020B0604020202020204" pitchFamily="34" charset="0"/>
                        </a:rPr>
                        <a:t> French, </a:t>
                      </a:r>
                      <a:r>
                        <a:rPr lang="en-GB" altLang="en-US" sz="1600" dirty="0">
                          <a:solidFill>
                            <a:srgbClr val="4D4D4D"/>
                          </a:solidFill>
                          <a:latin typeface="Arial" panose="020B0604020202020204" pitchFamily="34" charset="0"/>
                          <a:cs typeface="Arial" panose="020B0604020202020204" pitchFamily="34" charset="0"/>
                        </a:rPr>
                        <a:t>geography, </a:t>
                      </a:r>
                      <a:r>
                        <a:rPr lang="en-GB" altLang="en-US" sz="1600" baseline="0" dirty="0">
                          <a:solidFill>
                            <a:srgbClr val="4D4D4D"/>
                          </a:solidFill>
                          <a:latin typeface="Arial" panose="020B0604020202020204" pitchFamily="34" charset="0"/>
                          <a:cs typeface="Arial" panose="020B0604020202020204" pitchFamily="34" charset="0"/>
                        </a:rPr>
                        <a:t>German, classical Greek, Latin, </a:t>
                      </a:r>
                      <a:r>
                        <a:rPr lang="en-GB" altLang="en-US" sz="1600" dirty="0">
                          <a:solidFill>
                            <a:srgbClr val="4D4D4D"/>
                          </a:solidFill>
                          <a:latin typeface="Arial" panose="020B0604020202020204" pitchFamily="34" charset="0"/>
                          <a:cs typeface="Arial" panose="020B0604020202020204" pitchFamily="34" charset="0"/>
                        </a:rPr>
                        <a:t>music, physical education,</a:t>
                      </a:r>
                      <a:r>
                        <a:rPr lang="en-GB" altLang="en-US" sz="1600" baseline="0" dirty="0">
                          <a:solidFill>
                            <a:srgbClr val="4D4D4D"/>
                          </a:solidFill>
                          <a:latin typeface="Arial" panose="020B0604020202020204" pitchFamily="34" charset="0"/>
                          <a:cs typeface="Arial" panose="020B0604020202020204" pitchFamily="34" charset="0"/>
                        </a:rPr>
                        <a:t> </a:t>
                      </a:r>
                      <a:r>
                        <a:rPr lang="en-GB" altLang="en-US" sz="1600" dirty="0">
                          <a:solidFill>
                            <a:srgbClr val="4D4D4D"/>
                          </a:solidFill>
                          <a:latin typeface="Arial" panose="020B0604020202020204" pitchFamily="34" charset="0"/>
                          <a:cs typeface="Arial" panose="020B0604020202020204" pitchFamily="34" charset="0"/>
                        </a:rPr>
                        <a:t>religious studies and Spanish.</a:t>
                      </a:r>
                    </a:p>
                    <a:p>
                      <a:endParaRPr lang="en-GB" sz="1600" dirty="0">
                        <a:solidFill>
                          <a:srgbClr val="4D4D4D"/>
                        </a:solidFill>
                        <a:latin typeface="+mn-lt"/>
                      </a:endParaRPr>
                    </a:p>
                  </a:txBody>
                  <a:tcPr>
                    <a:solidFill>
                      <a:srgbClr val="CBE2B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kern="1200" dirty="0">
                          <a:solidFill>
                            <a:srgbClr val="4D4D4D"/>
                          </a:solidFill>
                          <a:effectLst/>
                          <a:latin typeface="Arial" panose="020B0604020202020204" pitchFamily="34" charset="0"/>
                          <a:ea typeface="+mn-ea"/>
                          <a:cs typeface="Arial" panose="020B0604020202020204" pitchFamily="34" charset="0"/>
                        </a:rPr>
                        <a:t>2015 and 2016 subjects plus…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solidFill>
                          <a:srgbClr val="4D4D4D"/>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4D4D4D"/>
                          </a:solidFill>
                          <a:latin typeface="Arial" panose="020B0604020202020204" pitchFamily="34" charset="0"/>
                          <a:cs typeface="Arial" panose="020B0604020202020204" pitchFamily="34" charset="0"/>
                        </a:rPr>
                        <a:t>Accounting, ancient history, Chinese, classical civilisation, design and technology, electronics, environmental science, film studies,</a:t>
                      </a:r>
                      <a:r>
                        <a:rPr lang="en-GB" sz="1600" baseline="0" dirty="0">
                          <a:solidFill>
                            <a:srgbClr val="4D4D4D"/>
                          </a:solidFill>
                          <a:latin typeface="Arial" panose="020B0604020202020204" pitchFamily="34" charset="0"/>
                          <a:cs typeface="Arial" panose="020B0604020202020204" pitchFamily="34" charset="0"/>
                        </a:rPr>
                        <a:t> </a:t>
                      </a:r>
                      <a:r>
                        <a:rPr lang="en-GB" sz="1600" dirty="0">
                          <a:solidFill>
                            <a:srgbClr val="4D4D4D"/>
                          </a:solidFill>
                          <a:latin typeface="Arial" panose="020B0604020202020204" pitchFamily="34" charset="0"/>
                          <a:cs typeface="Arial" panose="020B0604020202020204" pitchFamily="34" charset="0"/>
                        </a:rPr>
                        <a:t>further </a:t>
                      </a:r>
                      <a:r>
                        <a:rPr lang="en-GB" sz="1600" strike="noStrike" dirty="0">
                          <a:solidFill>
                            <a:srgbClr val="4D4D4D"/>
                          </a:solidFill>
                          <a:latin typeface="Arial" panose="020B0604020202020204" pitchFamily="34" charset="0"/>
                          <a:cs typeface="Arial" panose="020B0604020202020204" pitchFamily="34" charset="0"/>
                        </a:rPr>
                        <a:t>maths</a:t>
                      </a:r>
                      <a:r>
                        <a:rPr lang="en-GB" sz="1600" dirty="0">
                          <a:solidFill>
                            <a:srgbClr val="4D4D4D"/>
                          </a:solidFill>
                          <a:latin typeface="Arial" panose="020B0604020202020204" pitchFamily="34" charset="0"/>
                          <a:cs typeface="Arial" panose="020B0604020202020204" pitchFamily="34" charset="0"/>
                        </a:rPr>
                        <a:t>, </a:t>
                      </a:r>
                      <a:r>
                        <a:rPr lang="en-GB" sz="1600" baseline="0" dirty="0">
                          <a:solidFill>
                            <a:srgbClr val="4D4D4D"/>
                          </a:solidFill>
                          <a:latin typeface="Arial" panose="020B0604020202020204" pitchFamily="34" charset="0"/>
                          <a:cs typeface="Arial" panose="020B0604020202020204" pitchFamily="34" charset="0"/>
                        </a:rPr>
                        <a:t>g</a:t>
                      </a:r>
                      <a:r>
                        <a:rPr lang="en-GB" sz="1600" dirty="0">
                          <a:solidFill>
                            <a:srgbClr val="4D4D4D"/>
                          </a:solidFill>
                          <a:latin typeface="Arial" panose="020B0604020202020204" pitchFamily="34" charset="0"/>
                          <a:cs typeface="Arial" panose="020B0604020202020204" pitchFamily="34" charset="0"/>
                        </a:rPr>
                        <a:t>eology, history of art, Italian, law, </a:t>
                      </a:r>
                      <a:r>
                        <a:rPr lang="en-GB" sz="1600" strike="noStrike" dirty="0">
                          <a:solidFill>
                            <a:srgbClr val="4D4D4D"/>
                          </a:solidFill>
                          <a:latin typeface="Arial" panose="020B0604020202020204" pitchFamily="34" charset="0"/>
                          <a:cs typeface="Arial" panose="020B0604020202020204" pitchFamily="34" charset="0"/>
                        </a:rPr>
                        <a:t>maths</a:t>
                      </a:r>
                      <a:r>
                        <a:rPr lang="en-GB" sz="1600" dirty="0">
                          <a:solidFill>
                            <a:srgbClr val="4D4D4D"/>
                          </a:solidFill>
                          <a:latin typeface="Arial" panose="020B0604020202020204" pitchFamily="34" charset="0"/>
                          <a:cs typeface="Arial" panose="020B0604020202020204" pitchFamily="34" charset="0"/>
                        </a:rPr>
                        <a:t>,</a:t>
                      </a:r>
                      <a:r>
                        <a:rPr lang="en-GB" sz="1600" baseline="0" dirty="0">
                          <a:solidFill>
                            <a:srgbClr val="4D4D4D"/>
                          </a:solidFill>
                          <a:latin typeface="Arial" panose="020B0604020202020204" pitchFamily="34" charset="0"/>
                          <a:cs typeface="Arial" panose="020B0604020202020204" pitchFamily="34" charset="0"/>
                        </a:rPr>
                        <a:t> m</a:t>
                      </a:r>
                      <a:r>
                        <a:rPr lang="en-GB" sz="1600" dirty="0">
                          <a:solidFill>
                            <a:srgbClr val="4D4D4D"/>
                          </a:solidFill>
                          <a:latin typeface="Arial" panose="020B0604020202020204" pitchFamily="34" charset="0"/>
                          <a:cs typeface="Arial" panose="020B0604020202020204" pitchFamily="34" charset="0"/>
                        </a:rPr>
                        <a:t>edia studies, music technology, philosophy, politics, Russian, and statistics.</a:t>
                      </a:r>
                      <a:endParaRPr lang="en-GB" sz="1600" dirty="0">
                        <a:solidFill>
                          <a:srgbClr val="4D4D4D"/>
                        </a:solidFill>
                        <a:latin typeface="+mn-lt"/>
                      </a:endParaRPr>
                    </a:p>
                  </a:txBody>
                  <a:tcPr>
                    <a:solidFill>
                      <a:srgbClr val="CBE2B8"/>
                    </a:solidFill>
                  </a:tcPr>
                </a:tc>
                <a:tc>
                  <a:txBody>
                    <a:bodyPr/>
                    <a:lstStyle/>
                    <a:p>
                      <a:r>
                        <a:rPr lang="en-GB" sz="1600" b="0" kern="1200" dirty="0">
                          <a:solidFill>
                            <a:srgbClr val="4D4D4D"/>
                          </a:solidFill>
                          <a:effectLst/>
                          <a:latin typeface="Arial" panose="020B0604020202020204" pitchFamily="34" charset="0"/>
                          <a:ea typeface="+mn-ea"/>
                          <a:cs typeface="Arial" panose="020B0604020202020204" pitchFamily="34" charset="0"/>
                        </a:rPr>
                        <a:t>All previous subjects plus…</a:t>
                      </a:r>
                    </a:p>
                    <a:p>
                      <a:endParaRPr lang="en-GB" sz="1600" b="1" kern="1200" dirty="0">
                        <a:solidFill>
                          <a:srgbClr val="4D4D4D"/>
                        </a:solidFill>
                        <a:effectLst/>
                        <a:latin typeface="Arial" panose="020B0604020202020204" pitchFamily="34" charset="0"/>
                        <a:ea typeface="+mn-ea"/>
                        <a:cs typeface="Arial" panose="020B0604020202020204" pitchFamily="34" charset="0"/>
                      </a:endParaRPr>
                    </a:p>
                    <a:p>
                      <a:pPr marL="0" lvl="2" algn="l" defTabSz="914400" rtl="0" eaLnBrk="1" latinLnBrk="0" hangingPunct="1">
                        <a:buClr>
                          <a:srgbClr val="68BD49"/>
                        </a:buClr>
                      </a:pPr>
                      <a:r>
                        <a:rPr lang="en-GB" altLang="en-US" sz="1600" kern="1200" dirty="0">
                          <a:solidFill>
                            <a:srgbClr val="4D4D4D"/>
                          </a:solidFill>
                          <a:latin typeface="Arial" panose="020B0604020202020204" pitchFamily="34" charset="0"/>
                          <a:ea typeface="+mn-ea"/>
                          <a:cs typeface="Arial" panose="020B0604020202020204" pitchFamily="34" charset="0"/>
                        </a:rPr>
                        <a:t>Arabic, Bengali, b</a:t>
                      </a:r>
                      <a:r>
                        <a:rPr lang="en-GB" altLang="en-US" sz="1600" kern="1200" baseline="0" dirty="0">
                          <a:solidFill>
                            <a:srgbClr val="4D4D4D"/>
                          </a:solidFill>
                          <a:latin typeface="Arial" panose="020B0604020202020204" pitchFamily="34" charset="0"/>
                          <a:ea typeface="+mn-ea"/>
                          <a:cs typeface="Arial" panose="020B0604020202020204" pitchFamily="34" charset="0"/>
                        </a:rPr>
                        <a:t>iblical Hebrew, </a:t>
                      </a:r>
                      <a:r>
                        <a:rPr lang="en-GB" altLang="en-US" sz="1600" kern="1200" dirty="0">
                          <a:solidFill>
                            <a:srgbClr val="4D4D4D"/>
                          </a:solidFill>
                          <a:latin typeface="Arial" panose="020B0604020202020204" pitchFamily="34" charset="0"/>
                          <a:ea typeface="+mn-ea"/>
                          <a:cs typeface="Arial" panose="020B0604020202020204" pitchFamily="34" charset="0"/>
                        </a:rPr>
                        <a:t>Gujarati, m</a:t>
                      </a:r>
                      <a:r>
                        <a:rPr lang="en-GB" altLang="en-US" sz="1600" kern="1200" baseline="0" dirty="0">
                          <a:solidFill>
                            <a:srgbClr val="4D4D4D"/>
                          </a:solidFill>
                          <a:latin typeface="Arial" panose="020B0604020202020204" pitchFamily="34" charset="0"/>
                          <a:ea typeface="+mn-ea"/>
                          <a:cs typeface="Arial" panose="020B0604020202020204" pitchFamily="34" charset="0"/>
                        </a:rPr>
                        <a:t>odern Greek, modern Hebrew, Japanese, </a:t>
                      </a:r>
                      <a:r>
                        <a:rPr lang="en-GB" altLang="en-US" sz="1600" u="none" kern="1200" baseline="0" dirty="0">
                          <a:solidFill>
                            <a:srgbClr val="4D4D4D"/>
                          </a:solidFill>
                          <a:latin typeface="Arial" panose="020B0604020202020204" pitchFamily="34" charset="0"/>
                          <a:ea typeface="+mn-ea"/>
                          <a:cs typeface="Arial" panose="020B0604020202020204" pitchFamily="34" charset="0"/>
                        </a:rPr>
                        <a:t>Panjabi, Persian</a:t>
                      </a:r>
                      <a:r>
                        <a:rPr lang="en-GB" altLang="en-US" sz="1600" kern="1200" baseline="0" dirty="0">
                          <a:solidFill>
                            <a:srgbClr val="4D4D4D"/>
                          </a:solidFill>
                          <a:latin typeface="Arial" panose="020B0604020202020204" pitchFamily="34" charset="0"/>
                          <a:ea typeface="+mn-ea"/>
                          <a:cs typeface="Arial" panose="020B0604020202020204" pitchFamily="34" charset="0"/>
                        </a:rPr>
                        <a:t>, Portuguese</a:t>
                      </a:r>
                    </a:p>
                    <a:p>
                      <a:pPr marL="0" marR="0" lvl="2" indent="0" algn="l" defTabSz="914400" rtl="0" eaLnBrk="1" fontAlgn="auto" latinLnBrk="0" hangingPunct="1">
                        <a:lnSpc>
                          <a:spcPct val="100000"/>
                        </a:lnSpc>
                        <a:spcBef>
                          <a:spcPts val="0"/>
                        </a:spcBef>
                        <a:spcAft>
                          <a:spcPts val="0"/>
                        </a:spcAft>
                        <a:buClr>
                          <a:srgbClr val="68BD49"/>
                        </a:buClr>
                        <a:buSzTx/>
                        <a:buFontTx/>
                        <a:buNone/>
                        <a:tabLst/>
                        <a:defRPr/>
                      </a:pPr>
                      <a:r>
                        <a:rPr lang="en-GB" altLang="en-US" sz="1600" kern="1200" baseline="0" dirty="0">
                          <a:solidFill>
                            <a:srgbClr val="4D4D4D"/>
                          </a:solidFill>
                          <a:latin typeface="Arial" panose="020B0604020202020204" pitchFamily="34" charset="0"/>
                          <a:ea typeface="+mn-ea"/>
                          <a:cs typeface="Arial" panose="020B0604020202020204" pitchFamily="34" charset="0"/>
                        </a:rPr>
                        <a:t>Polish, Turkish, and Urdu.</a:t>
                      </a:r>
                      <a:endParaRPr lang="en-GB" altLang="en-US" sz="1600" kern="1200" dirty="0">
                        <a:solidFill>
                          <a:srgbClr val="4D4D4D"/>
                        </a:solidFill>
                        <a:latin typeface="Arial" panose="020B0604020202020204" pitchFamily="34" charset="0"/>
                        <a:ea typeface="+mn-ea"/>
                        <a:cs typeface="Arial" panose="020B0604020202020204" pitchFamily="34" charset="0"/>
                      </a:endParaRPr>
                    </a:p>
                    <a:p>
                      <a:endParaRPr lang="en-GB" sz="1600" dirty="0">
                        <a:solidFill>
                          <a:srgbClr val="4D4D4D"/>
                        </a:solidFill>
                        <a:latin typeface="+mn-lt"/>
                      </a:endParaRPr>
                    </a:p>
                  </a:txBody>
                  <a:tcPr>
                    <a:solidFill>
                      <a:srgbClr val="CBE2B8"/>
                    </a:solidFill>
                  </a:tcPr>
                </a:tc>
                <a:extLst>
                  <a:ext uri="{0D108BD9-81ED-4DB2-BD59-A6C34878D82A}">
                    <a16:rowId xmlns:a16="http://schemas.microsoft.com/office/drawing/2014/main" val="1989802106"/>
                  </a:ext>
                </a:extLst>
              </a:tr>
            </a:tbl>
          </a:graphicData>
        </a:graphic>
      </p:graphicFrame>
    </p:spTree>
    <p:extLst>
      <p:ext uri="{BB962C8B-B14F-4D97-AF65-F5344CB8AC3E}">
        <p14:creationId xmlns:p14="http://schemas.microsoft.com/office/powerpoint/2010/main" val="3022484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04112" y="3789040"/>
            <a:ext cx="4786888" cy="584775"/>
          </a:xfrm>
          <a:prstGeom prst="rect">
            <a:avLst/>
          </a:prstGeom>
        </p:spPr>
        <p:txBody>
          <a:bodyPr wrap="none">
            <a:spAutoFit/>
          </a:bodyPr>
          <a:lstStyle/>
          <a:p>
            <a:pPr lvl="0"/>
            <a:r>
              <a:rPr lang="en-GB" sz="3200" b="1" dirty="0">
                <a:solidFill>
                  <a:srgbClr val="1B57B2"/>
                </a:solidFill>
              </a:rPr>
              <a:t>Reformed 9 to 1 GCSEs</a:t>
            </a:r>
          </a:p>
        </p:txBody>
      </p:sp>
    </p:spTree>
    <p:extLst>
      <p:ext uri="{BB962C8B-B14F-4D97-AF65-F5344CB8AC3E}">
        <p14:creationId xmlns:p14="http://schemas.microsoft.com/office/powerpoint/2010/main" val="1766463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622300" y="908720"/>
            <a:ext cx="10972800" cy="5400600"/>
          </a:xfrm>
          <a:prstGeom prst="rect">
            <a:avLst/>
          </a:prstGeom>
        </p:spPr>
        <p:txBody>
          <a:bodyPr/>
          <a:lstStyle>
            <a:lvl1pPr marL="0" indent="0" algn="l" rtl="0" eaLnBrk="1" fontAlgn="base" hangingPunct="1">
              <a:spcBef>
                <a:spcPts val="300"/>
              </a:spcBef>
              <a:spcAft>
                <a:spcPts val="600"/>
              </a:spcAft>
              <a:buClr>
                <a:srgbClr val="86BE3D"/>
              </a:buClr>
              <a:buFont typeface="Wingdings" panose="05000000000000000000" pitchFamily="2" charset="2"/>
              <a:buNone/>
              <a:defRPr sz="2000" b="0" baseline="0">
                <a:solidFill>
                  <a:srgbClr val="4D4D4D"/>
                </a:solidFill>
                <a:latin typeface="+mn-lt"/>
                <a:ea typeface="+mn-ea"/>
                <a:cs typeface="+mn-cs"/>
              </a:defRPr>
            </a:lvl1pPr>
            <a:lvl2pPr marL="557213" indent="-214313" algn="l" rtl="0" eaLnBrk="1" fontAlgn="base" hangingPunct="1">
              <a:spcBef>
                <a:spcPts val="0"/>
              </a:spcBef>
              <a:spcAft>
                <a:spcPts val="600"/>
              </a:spcAft>
              <a:buClr>
                <a:srgbClr val="86BE3D"/>
              </a:buClr>
              <a:buFont typeface="Wingdings" panose="05000000000000000000" pitchFamily="2" charset="2"/>
              <a:defRPr sz="2000">
                <a:solidFill>
                  <a:srgbClr val="4D4D4D"/>
                </a:solidFill>
                <a:latin typeface="+mn-lt"/>
              </a:defRPr>
            </a:lvl2pPr>
            <a:lvl3pPr marL="719138" indent="0" algn="l" rtl="0" eaLnBrk="1" fontAlgn="base" hangingPunct="1">
              <a:spcBef>
                <a:spcPts val="0"/>
              </a:spcBef>
              <a:spcAft>
                <a:spcPts val="600"/>
              </a:spcAft>
              <a:buClr>
                <a:srgbClr val="83B81A"/>
              </a:buClr>
              <a:buFont typeface="Wingdings 2" panose="05020102010507070707" pitchFamily="18" charset="2"/>
              <a:buNone/>
              <a:defRPr sz="2000" b="0">
                <a:solidFill>
                  <a:srgbClr val="4D4D4D"/>
                </a:solidFill>
                <a:latin typeface="+mn-lt"/>
              </a:defRPr>
            </a:lvl3pPr>
            <a:lvl4pPr marL="1076325" indent="0" algn="l" rtl="0" eaLnBrk="1" fontAlgn="base" hangingPunct="1">
              <a:spcBef>
                <a:spcPts val="0"/>
              </a:spcBef>
              <a:spcAft>
                <a:spcPts val="600"/>
              </a:spcAft>
              <a:buNone/>
              <a:defRPr sz="2000">
                <a:solidFill>
                  <a:srgbClr val="4D4D4D"/>
                </a:solidFill>
                <a:latin typeface="+mn-lt"/>
              </a:defRPr>
            </a:lvl4pPr>
            <a:lvl5pPr marL="1431925" indent="0" algn="l" rtl="0" eaLnBrk="1" fontAlgn="base" hangingPunct="1">
              <a:spcBef>
                <a:spcPts val="0"/>
              </a:spcBef>
              <a:spcAft>
                <a:spcPts val="600"/>
              </a:spcAft>
              <a:buNone/>
              <a:defRPr sz="2000">
                <a:solidFill>
                  <a:srgbClr val="4D4D4D"/>
                </a:solidFill>
                <a:latin typeface="+mn-lt"/>
              </a:defRPr>
            </a:lvl5pPr>
            <a:lvl6pPr marL="914400" algn="l" rtl="0" eaLnBrk="1" fontAlgn="base" hangingPunct="1">
              <a:spcBef>
                <a:spcPct val="5000"/>
              </a:spcBef>
              <a:spcAft>
                <a:spcPct val="5000"/>
              </a:spcAft>
              <a:buChar char="»"/>
              <a:defRPr sz="1500">
                <a:solidFill>
                  <a:srgbClr val="4D4D4D"/>
                </a:solidFill>
                <a:latin typeface="+mn-lt"/>
              </a:defRPr>
            </a:lvl6pPr>
            <a:lvl7pPr marL="1257300" algn="l" rtl="0" eaLnBrk="1" fontAlgn="base" hangingPunct="1">
              <a:spcBef>
                <a:spcPct val="5000"/>
              </a:spcBef>
              <a:spcAft>
                <a:spcPct val="5000"/>
              </a:spcAft>
              <a:buChar char="»"/>
              <a:defRPr sz="1500">
                <a:solidFill>
                  <a:srgbClr val="4D4D4D"/>
                </a:solidFill>
                <a:latin typeface="+mn-lt"/>
              </a:defRPr>
            </a:lvl7pPr>
            <a:lvl8pPr marL="1600200" algn="l" rtl="0" eaLnBrk="1" fontAlgn="base" hangingPunct="1">
              <a:spcBef>
                <a:spcPct val="5000"/>
              </a:spcBef>
              <a:spcAft>
                <a:spcPct val="5000"/>
              </a:spcAft>
              <a:buChar char="»"/>
              <a:defRPr sz="1500">
                <a:solidFill>
                  <a:srgbClr val="4D4D4D"/>
                </a:solidFill>
                <a:latin typeface="+mn-lt"/>
              </a:defRPr>
            </a:lvl8pPr>
            <a:lvl9pPr marL="1943100" algn="l" rtl="0" eaLnBrk="1" fontAlgn="base" hangingPunct="1">
              <a:spcBef>
                <a:spcPct val="5000"/>
              </a:spcBef>
              <a:spcAft>
                <a:spcPct val="5000"/>
              </a:spcAft>
              <a:buChar char="»"/>
              <a:defRPr sz="1500">
                <a:solidFill>
                  <a:srgbClr val="4D4D4D"/>
                </a:solidFill>
                <a:latin typeface="+mn-lt"/>
              </a:defRPr>
            </a:lvl9pPr>
          </a:lstStyle>
          <a:p>
            <a:pPr marL="313200" lvl="0" indent="-313200">
              <a:buClr>
                <a:srgbClr val="1B57B2"/>
              </a:buClr>
              <a:buFont typeface="Arial" panose="020B0604020202020204" pitchFamily="34" charset="0"/>
              <a:buChar char="■"/>
            </a:pPr>
            <a:r>
              <a:rPr lang="en-GB" sz="2400" kern="0" dirty="0">
                <a:latin typeface="Roboto" panose="02000000000000000000" pitchFamily="2" charset="0"/>
                <a:ea typeface="Roboto" panose="02000000000000000000" pitchFamily="2" charset="0"/>
              </a:rPr>
              <a:t>Content		New and more challenging content</a:t>
            </a:r>
          </a:p>
          <a:p>
            <a:pPr lvl="0">
              <a:buClr>
                <a:srgbClr val="1B57B2"/>
              </a:buClr>
            </a:pPr>
            <a:endParaRPr lang="en-GB" sz="2400" kern="0" dirty="0">
              <a:latin typeface="Roboto" panose="02000000000000000000" pitchFamily="2" charset="0"/>
              <a:ea typeface="Roboto" panose="02000000000000000000" pitchFamily="2" charset="0"/>
            </a:endParaRPr>
          </a:p>
          <a:p>
            <a:pPr marL="313200" lvl="0" indent="-313200">
              <a:buClr>
                <a:srgbClr val="1B57B2"/>
              </a:buClr>
              <a:buFont typeface="Arial" panose="020B0604020202020204" pitchFamily="34" charset="0"/>
              <a:buChar char="■"/>
            </a:pPr>
            <a:r>
              <a:rPr lang="en-GB" sz="2400" kern="0" dirty="0">
                <a:latin typeface="Roboto" panose="02000000000000000000" pitchFamily="2" charset="0"/>
                <a:ea typeface="Roboto" panose="02000000000000000000" pitchFamily="2" charset="0"/>
              </a:rPr>
              <a:t>Structure 		All exams at the end of the course</a:t>
            </a:r>
          </a:p>
          <a:p>
            <a:pPr lvl="0">
              <a:buClr>
                <a:srgbClr val="1B57B2"/>
              </a:buClr>
            </a:pPr>
            <a:r>
              <a:rPr lang="en-GB" sz="2400" kern="0" dirty="0">
                <a:latin typeface="Roboto" panose="02000000000000000000" pitchFamily="2" charset="0"/>
                <a:ea typeface="Roboto" panose="02000000000000000000" pitchFamily="2" charset="0"/>
              </a:rPr>
              <a:t> </a:t>
            </a:r>
          </a:p>
          <a:p>
            <a:pPr marL="313200" lvl="0" indent="-313200">
              <a:buClr>
                <a:srgbClr val="1B57B2"/>
              </a:buClr>
              <a:buFont typeface="Arial" panose="020B0604020202020204" pitchFamily="34" charset="0"/>
              <a:buChar char="■"/>
            </a:pPr>
            <a:r>
              <a:rPr lang="en-GB" sz="2400" kern="0" dirty="0">
                <a:latin typeface="Roboto" panose="02000000000000000000" pitchFamily="2" charset="0"/>
                <a:ea typeface="Roboto" panose="02000000000000000000" pitchFamily="2" charset="0"/>
              </a:rPr>
              <a:t>Assessment 	Mainly by examination</a:t>
            </a:r>
          </a:p>
          <a:p>
            <a:pPr lvl="0">
              <a:buClr>
                <a:srgbClr val="1B57B2"/>
              </a:buClr>
            </a:pPr>
            <a:r>
              <a:rPr lang="en-GB" sz="2400" kern="0" dirty="0">
                <a:latin typeface="Roboto" panose="02000000000000000000" pitchFamily="2" charset="0"/>
                <a:ea typeface="Roboto" panose="02000000000000000000" pitchFamily="2" charset="0"/>
              </a:rPr>
              <a:t>			Non-exam assessment only where necessary</a:t>
            </a:r>
          </a:p>
          <a:p>
            <a:pPr marL="313200" lvl="0" indent="-313200">
              <a:buClr>
                <a:srgbClr val="1B57B2"/>
              </a:buClr>
              <a:buFont typeface="Arial" panose="020B0604020202020204" pitchFamily="34" charset="0"/>
              <a:buChar char="■"/>
            </a:pPr>
            <a:endParaRPr lang="en-GB" sz="2400" kern="0" dirty="0">
              <a:latin typeface="Roboto" panose="02000000000000000000" pitchFamily="2" charset="0"/>
              <a:ea typeface="Roboto" panose="02000000000000000000" pitchFamily="2" charset="0"/>
            </a:endParaRPr>
          </a:p>
          <a:p>
            <a:pPr marL="313200" lvl="0" indent="-313200">
              <a:buClr>
                <a:srgbClr val="1B57B2"/>
              </a:buClr>
              <a:buFont typeface="Arial" panose="020B0604020202020204" pitchFamily="34" charset="0"/>
              <a:buChar char="■"/>
            </a:pPr>
            <a:r>
              <a:rPr lang="en-GB" sz="2400" kern="0" dirty="0">
                <a:latin typeface="Roboto" panose="02000000000000000000" pitchFamily="2" charset="0"/>
                <a:ea typeface="Roboto" panose="02000000000000000000" pitchFamily="2" charset="0"/>
              </a:rPr>
              <a:t>Tiering		Foundation and higher tier permitted only in maths, 				statistics, science and modern foreign languages</a:t>
            </a:r>
          </a:p>
          <a:p>
            <a:pPr lvl="0">
              <a:buClr>
                <a:srgbClr val="1B57B2"/>
              </a:buClr>
            </a:pPr>
            <a:endParaRPr lang="en-GB" sz="2400" kern="0" dirty="0">
              <a:latin typeface="Roboto" panose="02000000000000000000" pitchFamily="2" charset="0"/>
              <a:ea typeface="Roboto" panose="02000000000000000000" pitchFamily="2" charset="0"/>
            </a:endParaRPr>
          </a:p>
          <a:p>
            <a:pPr marL="313200" lvl="0" indent="-313200">
              <a:buClr>
                <a:srgbClr val="1B57B2"/>
              </a:buClr>
              <a:buFont typeface="Arial" panose="020B0604020202020204" pitchFamily="34" charset="0"/>
              <a:buChar char="■"/>
            </a:pPr>
            <a:r>
              <a:rPr lang="en-GB" sz="2400" kern="0" dirty="0">
                <a:latin typeface="Roboto" panose="02000000000000000000" pitchFamily="2" charset="0"/>
                <a:ea typeface="Roboto" panose="02000000000000000000" pitchFamily="2" charset="0"/>
              </a:rPr>
              <a:t>Grading		New numbered scale (9 to 1 plus U), 9 is the highest</a:t>
            </a:r>
          </a:p>
        </p:txBody>
      </p:sp>
      <p:sp>
        <p:nvSpPr>
          <p:cNvPr id="4" name="Title 2"/>
          <p:cNvSpPr txBox="1">
            <a:spLocks/>
          </p:cNvSpPr>
          <p:nvPr/>
        </p:nvSpPr>
        <p:spPr>
          <a:xfrm>
            <a:off x="622306" y="404818"/>
            <a:ext cx="8462433" cy="574675"/>
          </a:xfrm>
          <a:prstGeom prst="rect">
            <a:avLst/>
          </a:prstGeom>
        </p:spPr>
        <p:txBody>
          <a:bodyPr/>
          <a:lstStyle>
            <a:lvl1pPr algn="l" rtl="0" eaLnBrk="1" fontAlgn="base" hangingPunct="1">
              <a:spcBef>
                <a:spcPct val="0"/>
              </a:spcBef>
              <a:spcAft>
                <a:spcPct val="0"/>
              </a:spcAft>
              <a:defRPr sz="2800" b="1">
                <a:solidFill>
                  <a:srgbClr val="0079BC"/>
                </a:solidFill>
                <a:latin typeface="+mj-lt"/>
                <a:ea typeface="+mj-ea"/>
                <a:cs typeface="+mj-cs"/>
              </a:defRPr>
            </a:lvl1pPr>
            <a:lvl2pPr algn="l" rtl="0" eaLnBrk="1" fontAlgn="base" hangingPunct="1">
              <a:spcBef>
                <a:spcPct val="0"/>
              </a:spcBef>
              <a:spcAft>
                <a:spcPct val="0"/>
              </a:spcAft>
              <a:defRPr sz="1800" b="1">
                <a:solidFill>
                  <a:schemeClr val="tx2"/>
                </a:solidFill>
                <a:latin typeface="Arial" charset="0"/>
              </a:defRPr>
            </a:lvl2pPr>
            <a:lvl3pPr algn="l" rtl="0" eaLnBrk="1" fontAlgn="base" hangingPunct="1">
              <a:spcBef>
                <a:spcPct val="0"/>
              </a:spcBef>
              <a:spcAft>
                <a:spcPct val="0"/>
              </a:spcAft>
              <a:defRPr sz="1800" b="1">
                <a:solidFill>
                  <a:schemeClr val="tx2"/>
                </a:solidFill>
                <a:latin typeface="Arial" charset="0"/>
              </a:defRPr>
            </a:lvl3pPr>
            <a:lvl4pPr algn="l" rtl="0" eaLnBrk="1" fontAlgn="base" hangingPunct="1">
              <a:spcBef>
                <a:spcPct val="0"/>
              </a:spcBef>
              <a:spcAft>
                <a:spcPct val="0"/>
              </a:spcAft>
              <a:defRPr sz="1800" b="1">
                <a:solidFill>
                  <a:schemeClr val="tx2"/>
                </a:solidFill>
                <a:latin typeface="Arial" charset="0"/>
              </a:defRPr>
            </a:lvl4pPr>
            <a:lvl5pPr algn="l" rtl="0" eaLnBrk="1" fontAlgn="base" hangingPunct="1">
              <a:spcBef>
                <a:spcPct val="0"/>
              </a:spcBef>
              <a:spcAft>
                <a:spcPct val="0"/>
              </a:spcAft>
              <a:defRPr sz="1800" b="1">
                <a:solidFill>
                  <a:schemeClr val="tx2"/>
                </a:solidFill>
                <a:latin typeface="Arial" charset="0"/>
              </a:defRPr>
            </a:lvl5pPr>
            <a:lvl6pPr marL="342900" algn="l" rtl="0" eaLnBrk="1" fontAlgn="base" hangingPunct="1">
              <a:spcBef>
                <a:spcPct val="0"/>
              </a:spcBef>
              <a:spcAft>
                <a:spcPct val="0"/>
              </a:spcAft>
              <a:defRPr sz="1800" b="1">
                <a:solidFill>
                  <a:schemeClr val="tx2"/>
                </a:solidFill>
                <a:latin typeface="Arial" charset="0"/>
              </a:defRPr>
            </a:lvl6pPr>
            <a:lvl7pPr marL="685800" algn="l" rtl="0" eaLnBrk="1" fontAlgn="base" hangingPunct="1">
              <a:spcBef>
                <a:spcPct val="0"/>
              </a:spcBef>
              <a:spcAft>
                <a:spcPct val="0"/>
              </a:spcAft>
              <a:defRPr sz="1800" b="1">
                <a:solidFill>
                  <a:schemeClr val="tx2"/>
                </a:solidFill>
                <a:latin typeface="Arial" charset="0"/>
              </a:defRPr>
            </a:lvl7pPr>
            <a:lvl8pPr marL="1028700" algn="l" rtl="0" eaLnBrk="1" fontAlgn="base" hangingPunct="1">
              <a:spcBef>
                <a:spcPct val="0"/>
              </a:spcBef>
              <a:spcAft>
                <a:spcPct val="0"/>
              </a:spcAft>
              <a:defRPr sz="1800" b="1">
                <a:solidFill>
                  <a:schemeClr val="tx2"/>
                </a:solidFill>
                <a:latin typeface="Arial" charset="0"/>
              </a:defRPr>
            </a:lvl8pPr>
            <a:lvl9pPr marL="1371600" algn="l" rtl="0" eaLnBrk="1" fontAlgn="base" hangingPunct="1">
              <a:spcBef>
                <a:spcPct val="0"/>
              </a:spcBef>
              <a:spcAft>
                <a:spcPct val="0"/>
              </a:spcAft>
              <a:defRPr sz="1800" b="1">
                <a:solidFill>
                  <a:schemeClr val="tx2"/>
                </a:solidFill>
                <a:latin typeface="Arial" charset="0"/>
              </a:defRPr>
            </a:lvl9pPr>
          </a:lstStyle>
          <a:p>
            <a:r>
              <a:rPr lang="en-GB" altLang="en-US" kern="0" dirty="0">
                <a:solidFill>
                  <a:srgbClr val="1B57B2"/>
                </a:solidFill>
                <a:latin typeface="Roboto" panose="02000000000000000000" pitchFamily="2" charset="0"/>
                <a:ea typeface="Roboto" panose="02000000000000000000" pitchFamily="2" charset="0"/>
              </a:rPr>
              <a:t>Reformed GCSEs</a:t>
            </a:r>
            <a:endParaRPr lang="en-GB" kern="0" dirty="0"/>
          </a:p>
        </p:txBody>
      </p:sp>
    </p:spTree>
    <p:extLst>
      <p:ext uri="{BB962C8B-B14F-4D97-AF65-F5344CB8AC3E}">
        <p14:creationId xmlns:p14="http://schemas.microsoft.com/office/powerpoint/2010/main" val="4052152231"/>
      </p:ext>
    </p:extLst>
  </p:cSld>
  <p:clrMapOvr>
    <a:masterClrMapping/>
  </p:clrMapOvr>
</p:sld>
</file>

<file path=ppt/theme/theme1.xml><?xml version="1.0" encoding="utf-8"?>
<a:theme xmlns:a="http://schemas.openxmlformats.org/drawingml/2006/main" name="1_Ofqual vocational qualifications">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BDF94F59-709D-9F4B-833D-97074A807EB0}" vid="{0ED63CCE-8995-0548-8B64-8D8BCC59A616}"/>
    </a:ext>
  </a:extLst>
</a:theme>
</file>

<file path=ppt/theme/theme2.xml><?xml version="1.0" encoding="utf-8"?>
<a:theme xmlns:a="http://schemas.openxmlformats.org/drawingml/2006/main" name="2_Ofqual vocational qualifications">
  <a:themeElements>
    <a:clrScheme name="">
      <a:dk1>
        <a:srgbClr val="000000"/>
      </a:dk1>
      <a:lt1>
        <a:srgbClr val="FFFFFF"/>
      </a:lt1>
      <a:dk2>
        <a:srgbClr val="68BD49"/>
      </a:dk2>
      <a:lt2>
        <a:srgbClr val="65696E"/>
      </a:lt2>
      <a:accent1>
        <a:srgbClr val="65696E"/>
      </a:accent1>
      <a:accent2>
        <a:srgbClr val="68BD49"/>
      </a:accent2>
      <a:accent3>
        <a:srgbClr val="FFFFFF"/>
      </a:accent3>
      <a:accent4>
        <a:srgbClr val="000000"/>
      </a:accent4>
      <a:accent5>
        <a:srgbClr val="B8B9BA"/>
      </a:accent5>
      <a:accent6>
        <a:srgbClr val="5EAB41"/>
      </a:accent6>
      <a:hlink>
        <a:srgbClr val="68BD49"/>
      </a:hlink>
      <a:folHlink>
        <a:srgbClr val="68BD49"/>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 xmlns="http://schemas.microsoft.com/sharepoint/v3/fields" xsi:nil="true"/>
    <ja0ab2d136bb48d8b6012c48f2e5c2fc xmlns="54cc764f-c7ec-43c7-bebf-bbae683408c4">
      <Terms xmlns="http://schemas.microsoft.com/office/infopath/2007/PartnerControls"/>
    </ja0ab2d136bb48d8b6012c48f2e5c2fc>
    <TaxCatchAll xmlns="846dc9c6-5521-46ab-b805-f4031810b26c"/>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9D8BDE6093AD4B8DD80B5E3CCF9CFB" ma:contentTypeVersion="21" ma:contentTypeDescription="Create a new document." ma:contentTypeScope="" ma:versionID="355e90d4e32cb95fe370ef7cdc51fd96">
  <xsd:schema xmlns:xsd="http://www.w3.org/2001/XMLSchema" xmlns:xs="http://www.w3.org/2001/XMLSchema" xmlns:p="http://schemas.microsoft.com/office/2006/metadata/properties" xmlns:ns2="http://schemas.microsoft.com/sharepoint/v3/fields" xmlns:ns3="a4a87f12-a67a-4444-9ef2-9205ec373cbf" xmlns:ns4="a1ec63a3-afdb-478c-96bc-cd5b572b27eb" xmlns:ns5="54cc764f-c7ec-43c7-bebf-bbae683408c4" xmlns:ns6="846dc9c6-5521-46ab-b805-f4031810b26c" targetNamespace="http://schemas.microsoft.com/office/2006/metadata/properties" ma:root="true" ma:fieldsID="43120880e70357536f404817230a4ee9" ns2:_="" ns3:_="" ns4:_="" ns5:_="" ns6:_="">
    <xsd:import namespace="http://schemas.microsoft.com/sharepoint/v3/fields"/>
    <xsd:import namespace="a4a87f12-a67a-4444-9ef2-9205ec373cbf"/>
    <xsd:import namespace="a1ec63a3-afdb-478c-96bc-cd5b572b27eb"/>
    <xsd:import namespace="54cc764f-c7ec-43c7-bebf-bbae683408c4"/>
    <xsd:import namespace="846dc9c6-5521-46ab-b805-f4031810b26c"/>
    <xsd:element name="properties">
      <xsd:complexType>
        <xsd:sequence>
          <xsd:element name="documentManagement">
            <xsd:complexType>
              <xsd:all>
                <xsd:element ref="ns2:Description" minOccurs="0"/>
                <xsd:element ref="ns3:SharedWithUsers" minOccurs="0"/>
                <xsd:element ref="ns3:SharedWithDetails" minOccurs="0"/>
                <xsd:element ref="ns4:LastSharedByUser" minOccurs="0"/>
                <xsd:element ref="ns4:LastSharedByTime" minOccurs="0"/>
                <xsd:element ref="ns5:ja0ab2d136bb48d8b6012c48f2e5c2fc" minOccurs="0"/>
                <xsd:element ref="ns6:TaxCatchAll" minOccurs="0"/>
                <xsd:element ref="ns5:MediaServiceMetadata" minOccurs="0"/>
                <xsd:element ref="ns5:MediaServiceFastMetadata" minOccurs="0"/>
                <xsd:element ref="ns5:MediaServiceDateTaken" minOccurs="0"/>
                <xsd:element ref="ns5:MediaServiceAutoTags" minOccurs="0"/>
                <xsd:element ref="ns5:MediaServiceOCR" minOccurs="0"/>
                <xsd:element ref="ns5:MediaServiceEventHashCode" minOccurs="0"/>
                <xsd:element ref="ns5: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Description" ma:index="4" nillable="true" ma:displayName="Description" ma:description="" ma:internalName="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4a87f12-a67a-4444-9ef2-9205ec373cbf"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ec63a3-afdb-478c-96bc-cd5b572b27eb" elementFormDefault="qualified">
    <xsd:import namespace="http://schemas.microsoft.com/office/2006/documentManagement/types"/>
    <xsd:import namespace="http://schemas.microsoft.com/office/infopath/2007/PartnerControls"/>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4cc764f-c7ec-43c7-bebf-bbae683408c4" elementFormDefault="qualified">
    <xsd:import namespace="http://schemas.microsoft.com/office/2006/documentManagement/types"/>
    <xsd:import namespace="http://schemas.microsoft.com/office/infopath/2007/PartnerControls"/>
    <xsd:element name="ja0ab2d136bb48d8b6012c48f2e5c2fc" ma:index="14" nillable="true" ma:taxonomy="true" ma:internalName="ja0ab2d136bb48d8b6012c48f2e5c2fc" ma:taxonomyFieldName="wic_System_Photo_EXIFVersion" ma:displayName="wic_System_Photo_EXIFVersion" ma:default="" ma:fieldId="{3a0ab2d1-36bb-48d8-b601-2c48f2e5c2fc}" ma:sspId="1a0b4880-92f1-4278-a089-8b0ac32e71e8" ma:termSetId="81b09339-0a85-49e1-8d63-fdca4e5401dc" ma:anchorId="00000000-0000-0000-0000-000000000000" ma:open="true" ma:isKeyword="false">
      <xsd:complexType>
        <xsd:sequence>
          <xsd:element ref="pc:Terms" minOccurs="0" maxOccurs="1"/>
        </xsd:sequence>
      </xsd:complex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6dc9c6-5521-46ab-b805-f4031810b26c" elementFormDefault="qualified">
    <xsd:import namespace="http://schemas.microsoft.com/office/2006/documentManagement/types"/>
    <xsd:import namespace="http://schemas.microsoft.com/office/infopath/2007/PartnerControls"/>
    <xsd:element name="TaxCatchAll" ma:index="15" nillable="true" ma:displayName="Taxonomy Catch All Column" ma:description="" ma:hidden="true" ma:list="{c679ebdc-dc10-430e-bce6-d9bd7790a9b1}" ma:internalName="TaxCatchAll" ma:showField="CatchAllData" ma:web="a4a87f12-a67a-4444-9ef2-9205ec373c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FD12CC-BE13-4DB2-97FB-1B4804DD32B4}">
  <ds:schemaRefs>
    <ds:schemaRef ds:uri="http://purl.org/dc/dcmitype/"/>
    <ds:schemaRef ds:uri="http://schemas.microsoft.com/office/infopath/2007/PartnerControls"/>
    <ds:schemaRef ds:uri="http://purl.org/dc/terms/"/>
    <ds:schemaRef ds:uri="http://schemas.microsoft.com/office/2006/documentManagement/types"/>
    <ds:schemaRef ds:uri="http://schemas.microsoft.com/office/2006/metadata/properties"/>
    <ds:schemaRef ds:uri="a4a87f12-a67a-4444-9ef2-9205ec373cbf"/>
    <ds:schemaRef ds:uri="http://purl.org/dc/elements/1.1/"/>
    <ds:schemaRef ds:uri="http://schemas.microsoft.com/sharepoint/v3/fields"/>
    <ds:schemaRef ds:uri="http://schemas.openxmlformats.org/package/2006/metadata/core-properties"/>
    <ds:schemaRef ds:uri="846dc9c6-5521-46ab-b805-f4031810b26c"/>
    <ds:schemaRef ds:uri="54cc764f-c7ec-43c7-bebf-bbae683408c4"/>
    <ds:schemaRef ds:uri="a1ec63a3-afdb-478c-96bc-cd5b572b27eb"/>
    <ds:schemaRef ds:uri="http://www.w3.org/XML/1998/namespace"/>
  </ds:schemaRefs>
</ds:datastoreItem>
</file>

<file path=customXml/itemProps2.xml><?xml version="1.0" encoding="utf-8"?>
<ds:datastoreItem xmlns:ds="http://schemas.openxmlformats.org/officeDocument/2006/customXml" ds:itemID="{DA74C86D-7D20-4AB6-A173-B615F8B3A959}">
  <ds:schemaRefs>
    <ds:schemaRef ds:uri="http://schemas.microsoft.com/office/2006/metadata/longProperties"/>
  </ds:schemaRefs>
</ds:datastoreItem>
</file>

<file path=customXml/itemProps3.xml><?xml version="1.0" encoding="utf-8"?>
<ds:datastoreItem xmlns:ds="http://schemas.openxmlformats.org/officeDocument/2006/customXml" ds:itemID="{2D354CE7-8593-4493-BA8D-6FF4BC37F5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a4a87f12-a67a-4444-9ef2-9205ec373cbf"/>
    <ds:schemaRef ds:uri="a1ec63a3-afdb-478c-96bc-cd5b572b27eb"/>
    <ds:schemaRef ds:uri="54cc764f-c7ec-43c7-bebf-bbae683408c4"/>
    <ds:schemaRef ds:uri="846dc9c6-5521-46ab-b805-f4031810b2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9C8EB4E-29D2-4DCD-9944-BB0A625CC4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Ofqual Powerpoint Template</Template>
  <TotalTime>2088</TotalTime>
  <Words>6925</Words>
  <Application>Microsoft Macintosh PowerPoint</Application>
  <PresentationFormat>Widescreen</PresentationFormat>
  <Paragraphs>488</Paragraphs>
  <Slides>28</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Courier New</vt:lpstr>
      <vt:lpstr>Roboto</vt:lpstr>
      <vt:lpstr>Wingdings</vt:lpstr>
      <vt:lpstr>Wingdings 2</vt:lpstr>
      <vt:lpstr>1_Ofqual vocational qualifications</vt:lpstr>
      <vt:lpstr>2_Ofqual vocational qualifications</vt:lpstr>
      <vt:lpstr>PowerPoint Presentation</vt:lpstr>
      <vt:lpstr>Contents</vt:lpstr>
      <vt:lpstr>Responsibilities for Qualifications</vt:lpstr>
      <vt:lpstr>PowerPoint Presentation</vt:lpstr>
      <vt:lpstr>Why and how are GCSEs, AS and A levels changing?</vt:lpstr>
      <vt:lpstr>PowerPoint Presentation</vt:lpstr>
      <vt:lpstr>PowerPoint Presentation</vt:lpstr>
      <vt:lpstr>PowerPoint Presentation</vt:lpstr>
      <vt:lpstr>PowerPoint Presentation</vt:lpstr>
      <vt:lpstr>New 9 to 1 GCSE grading structure </vt:lpstr>
      <vt:lpstr>Reformed AS and A levels</vt:lpstr>
      <vt:lpstr>PowerPoint Presentation</vt:lpstr>
      <vt:lpstr>PowerPoint Presentation</vt:lpstr>
      <vt:lpstr>PowerPoint Presentation</vt:lpstr>
      <vt:lpstr>Practical science assessment</vt:lpstr>
      <vt:lpstr>GCSE science grading</vt:lpstr>
      <vt:lpstr>Reviews of marking and appeals</vt:lpstr>
      <vt:lpstr>Reviews of marking and appeals</vt:lpstr>
      <vt:lpstr>PowerPoint Presentation</vt:lpstr>
      <vt:lpstr>GCSE English and mathematics – November series</vt:lpstr>
      <vt:lpstr>Information about my school or college</vt:lpstr>
      <vt:lpstr>Standard and strong pass</vt:lpstr>
      <vt:lpstr>Key stage 4 performance measures</vt:lpstr>
      <vt:lpstr>The English Baccalaureate measures</vt:lpstr>
      <vt:lpstr>Post-16 school/college measures</vt:lpstr>
      <vt:lpstr>PowerPoint Presentation</vt:lpstr>
      <vt:lpstr>Department for Education resources</vt:lpstr>
      <vt:lpstr>Ofqual resources</vt:lpstr>
    </vt:vector>
  </TitlesOfParts>
  <Manager/>
  <Company>Ofqual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Hints &amp; tips</dc:title>
  <dc:subject/>
  <dc:creator>Mahfia Watkinson</dc:creator>
  <cp:keywords/>
  <dc:description/>
  <cp:lastModifiedBy>Hannah Bradley</cp:lastModifiedBy>
  <cp:revision>104</cp:revision>
  <cp:lastPrinted>2019-05-02T12:08:40Z</cp:lastPrinted>
  <dcterms:created xsi:type="dcterms:W3CDTF">2019-02-08T11:20:18Z</dcterms:created>
  <dcterms:modified xsi:type="dcterms:W3CDTF">2019-05-10T12:14:57Z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escription">
    <vt:lpwstr/>
  </property>
  <property fmtid="{D5CDD505-2E9C-101B-9397-08002B2CF9AE}" pid="4" name="ContentTypeId">
    <vt:lpwstr>0x010100479D8BDE6093AD4B8DD80B5E3CCF9CFB</vt:lpwstr>
  </property>
  <property fmtid="{D5CDD505-2E9C-101B-9397-08002B2CF9AE}" pid="5" name="wic_System_Photo_EXIFVersion">
    <vt:lpwstr/>
  </property>
</Properties>
</file>