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11" r:id="rId5"/>
  </p:sldMasterIdLst>
  <p:notesMasterIdLst>
    <p:notesMasterId r:id="rId18"/>
  </p:notesMasterIdLst>
  <p:handoutMasterIdLst>
    <p:handoutMasterId r:id="rId19"/>
  </p:handoutMasterIdLst>
  <p:sldIdLst>
    <p:sldId id="361" r:id="rId6"/>
    <p:sldId id="385" r:id="rId7"/>
    <p:sldId id="386" r:id="rId8"/>
    <p:sldId id="371" r:id="rId9"/>
    <p:sldId id="364" r:id="rId10"/>
    <p:sldId id="358" r:id="rId11"/>
    <p:sldId id="380" r:id="rId12"/>
    <p:sldId id="381" r:id="rId13"/>
    <p:sldId id="382" r:id="rId14"/>
    <p:sldId id="384" r:id="rId15"/>
    <p:sldId id="383" r:id="rId16"/>
    <p:sldId id="379" r:id="rId17"/>
  </p:sldIdLst>
  <p:sldSz cx="9144000" cy="6858000" type="screen4x3"/>
  <p:notesSz cx="6794500" cy="9906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99"/>
    <a:srgbClr val="FFCC66"/>
    <a:srgbClr val="CCFFCC"/>
    <a:srgbClr val="FF99CC"/>
    <a:srgbClr val="FF9900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8FDA8-78C7-4064-AAA6-FA896A526C88}" v="14" dt="2018-11-07T15:44:52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75C8-4931-4C43-A09E-7AB5C0959DF4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89E29-A3AA-442F-87C4-4B3C90A63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2B56-1B52-48DD-AAA3-FAB5F8D91585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8A3D-D374-4721-8332-8AB66403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3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45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0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0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7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2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7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1"/>
            <a:ext cx="5435600" cy="46417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0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1"/>
            <a:ext cx="5435600" cy="46417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1"/>
            <a:ext cx="5435600" cy="46417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9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1"/>
            <a:ext cx="5435600" cy="4641720"/>
          </a:xfrm>
        </p:spPr>
        <p:txBody>
          <a:bodyPr/>
          <a:lstStyle/>
          <a:p>
            <a:r>
              <a:rPr lang="en-GB" dirty="0"/>
              <a:t>Generally assume MLC standards apply, but the UK has taken up the concession in the Convention as regards requirement for inspection.</a:t>
            </a:r>
          </a:p>
          <a:p>
            <a:endParaRPr lang="en-GB" dirty="0"/>
          </a:p>
          <a:p>
            <a:r>
              <a:rPr lang="en-GB" dirty="0"/>
              <a:t>This will be clarified in the next version of MGN 490/491, which are being replaced by three notices – inspection, and one each for the two substantial equivalencies for crew accommodation (under 200GT and 200 – 500GT).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8A3D-D374-4721-8332-8AB6640359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1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7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7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4B2E-B668-435D-85DB-1565866DAD9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7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8769-DC1F-403C-A57A-42F551752E5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BBC0-4E7B-4F47-9444-20AC6687F1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3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0833-94A2-43B5-9AFD-C76D7FEFB0A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2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3C0C-F5EC-4C37-9CA7-BC0665BC8A0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C4EB-7E29-4D7C-9B17-EC2BD14186D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4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E932-DF33-49C9-B6DD-5C0AC85AC07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76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5DA0-43D4-4323-9A1F-49B8E1A247C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5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8915-5614-4C5B-B18D-33A55E591D3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2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08E5-1C26-4A01-8999-4165E8B6C6B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16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8B5A-F716-4670-BFFC-30104AEAF07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26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5235-0D31-4207-A975-170A220B50E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7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8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1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4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1A4F207-0F88-4B16-B264-85948938F0F0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EBAE09-C1F9-4C3E-A606-E9E8D9F43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1E71-7D26-4889-BC49-A26360559AF1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3A6D-BA34-4544-B185-2F8C7791B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26702"/>
            <a:ext cx="6858000" cy="938480"/>
          </a:xfrm>
        </p:spPr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MCA update: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3FD6A-379E-4129-9AAF-3FE1C2D3F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Julie Carlton</a:t>
            </a:r>
          </a:p>
          <a:p>
            <a:r>
              <a:rPr lang="en-GB" sz="2000" dirty="0"/>
              <a:t>Seafarer Safety and Health Manager </a:t>
            </a:r>
          </a:p>
          <a:p>
            <a:r>
              <a:rPr lang="en-GB" sz="2000" dirty="0"/>
              <a:t>Maritime and Coastguard Agency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13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5106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EFE4-6B1E-4300-9478-551BB2E6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82A1-80F1-4574-99FA-E20A91C1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153 fishing vessels 24m and over </a:t>
            </a:r>
          </a:p>
          <a:p>
            <a:pPr lvl="1"/>
            <a:r>
              <a:rPr lang="en-GB" sz="2400" i="1" dirty="0">
                <a:solidFill>
                  <a:srgbClr val="0070C0"/>
                </a:solidFill>
              </a:rPr>
              <a:t>Includes 29 over 45m</a:t>
            </a:r>
          </a:p>
          <a:p>
            <a:pPr lvl="1"/>
            <a:r>
              <a:rPr lang="en-GB" sz="2400" dirty="0">
                <a:solidFill>
                  <a:srgbClr val="0070C0"/>
                </a:solidFill>
              </a:rPr>
              <a:t>7 crew</a:t>
            </a:r>
          </a:p>
          <a:p>
            <a:r>
              <a:rPr lang="en-GB" sz="2800" dirty="0"/>
              <a:t>496 fishing vessels of 15m or more but less than 24m</a:t>
            </a:r>
          </a:p>
          <a:p>
            <a:pPr lvl="1"/>
            <a:r>
              <a:rPr lang="en-GB" sz="2400" dirty="0">
                <a:solidFill>
                  <a:srgbClr val="0070C0"/>
                </a:solidFill>
              </a:rPr>
              <a:t>4.5 crew</a:t>
            </a:r>
          </a:p>
          <a:p>
            <a:r>
              <a:rPr lang="en-GB" sz="2800" dirty="0"/>
              <a:t>5068 under 15m </a:t>
            </a:r>
          </a:p>
          <a:p>
            <a:pPr lvl="1"/>
            <a:r>
              <a:rPr lang="en-GB" sz="2400" dirty="0">
                <a:solidFill>
                  <a:srgbClr val="0070C0"/>
                </a:solidFill>
              </a:rPr>
              <a:t>1.7 crew</a:t>
            </a:r>
          </a:p>
          <a:p>
            <a:r>
              <a:rPr lang="en-GB" sz="2800" dirty="0"/>
              <a:t>Total fishermen in UK – 12, 000</a:t>
            </a:r>
          </a:p>
          <a:p>
            <a:pPr lvl="1" algn="r"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rgbClr val="0070C0"/>
                </a:solidFill>
              </a:rPr>
              <a:t>2014 figures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28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EFE4-6B1E-4300-9478-551BB2E6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82A1-80F1-4574-99FA-E20A91C1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Concentrated in fishing areas </a:t>
            </a:r>
          </a:p>
          <a:p>
            <a:r>
              <a:rPr lang="en-GB" dirty="0"/>
              <a:t>ID issues (no discharge book)</a:t>
            </a:r>
          </a:p>
          <a:p>
            <a:r>
              <a:rPr lang="en-GB" dirty="0"/>
              <a:t>Seafarer Hospital Society/Fishermen’s Mission running “health checks” </a:t>
            </a:r>
          </a:p>
          <a:p>
            <a:pPr lvl="1"/>
            <a:r>
              <a:rPr lang="en-GB" dirty="0"/>
              <a:t>Addressing “fear factor”</a:t>
            </a:r>
          </a:p>
          <a:p>
            <a:pPr lvl="1"/>
            <a:r>
              <a:rPr lang="en-GB" dirty="0"/>
              <a:t>Time for amendment of life</a:t>
            </a:r>
          </a:p>
          <a:p>
            <a:pPr lvl="1"/>
            <a:r>
              <a:rPr lang="en-GB" dirty="0"/>
              <a:t>Identifying new health concerns</a:t>
            </a:r>
          </a:p>
        </p:txBody>
      </p:sp>
    </p:spTree>
    <p:extLst>
      <p:ext uri="{BB962C8B-B14F-4D97-AF65-F5344CB8AC3E}">
        <p14:creationId xmlns:p14="http://schemas.microsoft.com/office/powerpoint/2010/main" val="370564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DABA-C15A-4843-ACA3-2F828CAB7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70C0"/>
                </a:solidFill>
              </a:rPr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9F6B1-9287-4AD9-B9B0-DB207D85A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03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E0F5-6A04-4CEC-9338-3BFDF83A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Fees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C071C9-F9E8-48E8-B997-E908720B6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206085"/>
              </p:ext>
            </p:extLst>
          </p:nvPr>
        </p:nvGraphicFramePr>
        <p:xfrm>
          <a:off x="1857375" y="1814829"/>
          <a:ext cx="6057900" cy="282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1323964822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3595689900"/>
                    </a:ext>
                  </a:extLst>
                </a:gridCol>
              </a:tblGrid>
              <a:tr h="585471">
                <a:tc>
                  <a:txBody>
                    <a:bodyPr/>
                    <a:lstStyle/>
                    <a:p>
                      <a:r>
                        <a:rPr lang="en-GB" sz="2400" dirty="0"/>
                        <a:t>Fee applies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43111"/>
                  </a:ext>
                </a:extLst>
              </a:tr>
              <a:tr h="685029">
                <a:tc>
                  <a:txBody>
                    <a:bodyPr/>
                    <a:lstStyle/>
                    <a:p>
                      <a:r>
                        <a:rPr lang="en-GB" sz="2400" dirty="0"/>
                        <a:t>13 November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84056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GB" sz="2400" dirty="0"/>
                        <a:t>13 November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09491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r>
                        <a:rPr lang="en-GB" sz="2400" dirty="0"/>
                        <a:t>13 November 2020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1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5ECA-124C-4556-99AC-253CFDBB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2B20-69DD-498A-8027-A4D46615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Consultation on alternatives to statutory fee</a:t>
            </a:r>
          </a:p>
          <a:p>
            <a:r>
              <a:rPr lang="en-GB" dirty="0"/>
              <a:t>Seeking a balance between</a:t>
            </a:r>
          </a:p>
          <a:p>
            <a:pPr lvl="1"/>
            <a:r>
              <a:rPr lang="en-GB" dirty="0"/>
              <a:t>Economic viability for ADs</a:t>
            </a:r>
          </a:p>
          <a:p>
            <a:pPr lvl="1"/>
            <a:r>
              <a:rPr lang="en-GB" dirty="0"/>
              <a:t>Shipowners and seafarers concerns about uncontrolled prices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37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4E53-104B-4DCD-8A6C-EEE64DAC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3662"/>
          </a:xfrm>
        </p:spPr>
        <p:txBody>
          <a:bodyPr/>
          <a:lstStyle/>
          <a:p>
            <a:r>
              <a:rPr lang="en-GB" sz="4000" dirty="0">
                <a:solidFill>
                  <a:srgbClr val="0070C0"/>
                </a:solidFill>
              </a:rPr>
              <a:t>ILO Work in Fishing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Convention (ILO 188)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DE5A-E3AC-42FA-921B-27605C2B3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988389"/>
            <a:ext cx="4038600" cy="4032849"/>
          </a:xfrm>
        </p:spPr>
        <p:txBody>
          <a:bodyPr/>
          <a:lstStyle/>
          <a:p>
            <a:r>
              <a:rPr lang="en-GB" altLang="en-US" sz="2000" dirty="0"/>
              <a:t>Adopted 14 June 2007</a:t>
            </a:r>
          </a:p>
          <a:p>
            <a:r>
              <a:rPr lang="en-GB" altLang="en-US" sz="2000" dirty="0"/>
              <a:t>Came into force internationally 16 November 2017</a:t>
            </a:r>
          </a:p>
          <a:p>
            <a:r>
              <a:rPr lang="en-GB" altLang="en-US" sz="2000" dirty="0"/>
              <a:t>Ratified by 12 members</a:t>
            </a:r>
          </a:p>
          <a:p>
            <a:r>
              <a:rPr lang="en-GB" altLang="en-US" sz="2000" dirty="0"/>
              <a:t>UK implemented 25 October   2018</a:t>
            </a:r>
          </a:p>
          <a:p>
            <a:r>
              <a:rPr lang="en-GB" altLang="en-US" sz="2000" dirty="0"/>
              <a:t>Progressive implementation from 30 November 2018</a:t>
            </a:r>
          </a:p>
          <a:p>
            <a:r>
              <a:rPr lang="en-GB" altLang="en-US" sz="2000" dirty="0"/>
              <a:t>Living and working conditions for all fishermen, all fishing vessels</a:t>
            </a: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0096F752-0C5C-4CEC-9688-A07981BA75C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43881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4" imgW="5714286" imgH="5714286" progId="MSPhotoEd.3">
                  <p:embed/>
                </p:oleObj>
              </mc:Choice>
              <mc:Fallback>
                <p:oleObj name="Photo Editor Photo" r:id="rId4" imgW="5714286" imgH="5714286" progId="MSPhotoEd.3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0096F752-0C5C-4CEC-9688-A07981BA75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43881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3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A1BE-10A4-4CDC-9232-A3533D0D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70C0"/>
                </a:solidFill>
              </a:rPr>
              <a:t>ILO 188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Medical certs phase-in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6DD0-53F6-48E1-88C7-9BE5E65A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8BB404-F4F8-4B7B-BB57-DAFBEBC56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12218"/>
              </p:ext>
            </p:extLst>
          </p:nvPr>
        </p:nvGraphicFramePr>
        <p:xfrm>
          <a:off x="1009649" y="1797050"/>
          <a:ext cx="7124701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424131961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4050012800"/>
                    </a:ext>
                  </a:extLst>
                </a:gridCol>
                <a:gridCol w="2727287">
                  <a:extLst>
                    <a:ext uri="{9D8B030D-6E8A-4147-A177-3AD203B41FA5}">
                      <a16:colId xmlns:a16="http://schemas.microsoft.com/office/drawing/2014/main" val="3167370625"/>
                    </a:ext>
                  </a:extLst>
                </a:gridCol>
                <a:gridCol w="1644689">
                  <a:extLst>
                    <a:ext uri="{9D8B030D-6E8A-4147-A177-3AD203B41FA5}">
                      <a16:colId xmlns:a16="http://schemas.microsoft.com/office/drawing/2014/main" val="2830786230"/>
                    </a:ext>
                  </a:extLst>
                </a:gridCol>
              </a:tblGrid>
              <a:tr h="34353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Operating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Date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4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Any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Subject to inspection in foreign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May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Any vessel over 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Operating more than 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May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3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Any vessel over 24m not covered by 1 and 2.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Nov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3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Any vessel under 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Operating more than 72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Nov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6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Any vessel under 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Operating outside UKCS/200nm from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Nov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0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Any vessel under 24m not covered by 1, 4 or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Operating no more than 72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Nov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8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A223-63DA-42C2-A267-5E0AEA4D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Grandfather rights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B1BF-2666-454C-BF88-CAE1468B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8774"/>
            <a:ext cx="8229600" cy="3627408"/>
          </a:xfrm>
        </p:spPr>
        <p:txBody>
          <a:bodyPr/>
          <a:lstStyle/>
          <a:p>
            <a:endParaRPr lang="en-GB" sz="11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Guidance for AD manual - draft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Existing fishermen (at 30 Nov 2018)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Limited to 5 years (from 30 Nov 2018)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Evidence to be provided 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Working in the industry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Working safely with pre-existing medical condition</a:t>
            </a:r>
          </a:p>
        </p:txBody>
      </p:sp>
    </p:spTree>
    <p:extLst>
      <p:ext uri="{BB962C8B-B14F-4D97-AF65-F5344CB8AC3E}">
        <p14:creationId xmlns:p14="http://schemas.microsoft.com/office/powerpoint/2010/main" val="415423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A223-63DA-42C2-A267-5E0AEA4D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Grandfather rights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B1BF-2666-454C-BF88-CAE1468B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8749"/>
            <a:ext cx="8229600" cy="3627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Medical condition stable/well-controlled for five years</a:t>
            </a:r>
          </a:p>
          <a:p>
            <a:pPr lvl="2">
              <a:lnSpc>
                <a:spcPct val="90000"/>
              </a:lnSpc>
            </a:pPr>
            <a:r>
              <a:rPr lang="en-GB" altLang="en-US" sz="2000" dirty="0"/>
              <a:t>Insight into condition and treatment</a:t>
            </a:r>
          </a:p>
          <a:p>
            <a:pPr lvl="2">
              <a:lnSpc>
                <a:spcPct val="90000"/>
              </a:lnSpc>
            </a:pPr>
            <a:r>
              <a:rPr lang="en-GB" altLang="en-US" sz="2000" dirty="0"/>
              <a:t>Compliance with treatment</a:t>
            </a:r>
          </a:p>
          <a:p>
            <a:pPr lvl="2">
              <a:lnSpc>
                <a:spcPct val="90000"/>
              </a:lnSpc>
            </a:pPr>
            <a:r>
              <a:rPr lang="en-GB" altLang="en-US" sz="2000" dirty="0"/>
              <a:t>No emergency treatment </a:t>
            </a:r>
          </a:p>
          <a:p>
            <a:pPr lvl="2">
              <a:lnSpc>
                <a:spcPct val="90000"/>
              </a:lnSpc>
            </a:pPr>
            <a:r>
              <a:rPr lang="en-GB" altLang="en-US" sz="2000" dirty="0"/>
              <a:t>No fitness-limiting complications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Risk of sudden incapacitation under 5%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Specialist advice if needed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If any of above do not apply, discuss with MCA/CMA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Avoid “temporarily unfit” if possible (and safe)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Non-UK fishermen- existing medical certificates accepted for up to 2 years</a:t>
            </a:r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 lvl="1">
              <a:lnSpc>
                <a:spcPct val="90000"/>
              </a:lnSpc>
            </a:pPr>
            <a:endParaRPr lang="en-GB" altLang="en-US" sz="2400" dirty="0"/>
          </a:p>
          <a:p>
            <a:pPr lvl="1"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16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A223-63DA-42C2-A267-5E0AEA4D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B1BF-2666-454C-BF88-CAE1468B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6374"/>
            <a:ext cx="8229600" cy="3627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Revised ENG1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ILO 188 cited in heading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Fishing box (use “other” box if using old style cert.)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Deck or engine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GR – to be hand-written after restriction if applying grandfather rights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Annual statistics to distinguish fishermen from Jan 2019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106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A223-63DA-42C2-A267-5E0AEA4D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Documentation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717C21-1E65-45F6-AC04-DCE3357CD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324773"/>
              </p:ext>
            </p:extLst>
          </p:nvPr>
        </p:nvGraphicFramePr>
        <p:xfrm>
          <a:off x="485775" y="2146300"/>
          <a:ext cx="820102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val="41445948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486836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39096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MSN 1886 (M+F)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 fitness standards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Replaces MSN 1839(M)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MSN 1883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Medical examination process for fishermen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7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MSN 1887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Medical examination process for merchant seafarers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from MSN 1839(M) to be 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MIN 575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Grandfather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5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220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6375&quot;&gt;&lt;property id=&quot;20148&quot; value=&quot;5&quot;/&gt;&lt;property id=&quot;20300&quot; value=&quot;Slide 1 - &amp;quot;Whither wellbeing?&amp;quot;&quot;/&gt;&lt;property id=&quot;20307&quot; value=&quot;361&quot;/&gt;&lt;/object&gt;&lt;object type=&quot;3&quot; unique_id=&quot;16376&quot;&gt;&lt;property id=&quot;20148&quot; value=&quot;5&quot;/&gt;&lt;property id=&quot;20300&quot; value=&quot;Slide 2 - &amp;quot;Whither wellbeing?&amp;quot;&quot;/&gt;&lt;property id=&quot;20307&quot; value=&quot;364&quot;/&gt;&lt;/object&gt;&lt;object type=&quot;3&quot; unique_id=&quot;16377&quot;&gt;&lt;property id=&quot;20148&quot; value=&quot;5&quot;/&gt;&lt;property id=&quot;20300&quot; value=&quot;Slide 3 - &amp;quot;Why bother?&amp;quot;&quot;/&gt;&lt;property id=&quot;20307&quot; value=&quot;365&quot;/&gt;&lt;/object&gt;&lt;object type=&quot;3&quot; unique_id=&quot;16378&quot;&gt;&lt;property id=&quot;20148&quot; value=&quot;5&quot;/&gt;&lt;property id=&quot;20300&quot; value=&quot;Slide 4 - &amp;quot;Why is MCA bothered?&amp;quot;&quot;/&gt;&lt;property id=&quot;20307&quot; value=&quot;366&quot;/&gt;&lt;/object&gt;&lt;object type=&quot;3&quot; unique_id=&quot;16379&quot;&gt;&lt;property id=&quot;20148&quot; value=&quot;5&quot;/&gt;&lt;property id=&quot;20300&quot; value=&quot;Slide 5 - &amp;quot;What does MCA do?&amp;quot;&quot;/&gt;&lt;property id=&quot;20307&quot; value=&quot;367&quot;/&gt;&lt;/object&gt;&lt;object type=&quot;3&quot; unique_id=&quot;16380&quot;&gt;&lt;property id=&quot;20148&quot; value=&quot;5&quot;/&gt;&lt;property id=&quot;20300&quot; value=&quot;Slide 6 - &amp;quot;What does MCA do? Medical certification&amp;quot;&quot;/&gt;&lt;property id=&quot;20307&quot; value=&quot;370&quot;/&gt;&lt;/object&gt;&lt;object type=&quot;3&quot; unique_id=&quot;16381&quot;&gt;&lt;property id=&quot;20148&quot; value=&quot;5&quot;/&gt;&lt;property id=&quot;20300&quot; value=&quot;Slide 7 - &amp;quot; What does MCA do? Fatigue&amp;quot;&quot;/&gt;&lt;property id=&quot;20307&quot; value=&quot;358&quot;/&gt;&lt;/object&gt;&lt;object type=&quot;3&quot; unique_id=&quot;16382&quot;&gt;&lt;property id=&quot;20148&quot; value=&quot;5&quot;/&gt;&lt;property id=&quot;20300&quot; value=&quot;Slide 8 - &amp;quot;What more will  MCA do?&amp;amp;#x09;&amp;quot;&quot;/&gt;&lt;property id=&quot;20307&quot; value=&quot;368&quot;/&gt;&lt;/object&gt;&lt;object type=&quot;3&quot; unique_id=&quot;16383&quot;&gt;&lt;property id=&quot;20148&quot; value=&quot;5&quot;/&gt;&lt;property id=&quot;20300&quot; value=&quot;Slide 9 - &amp;quot;Conclusion&amp;quot;&quot;/&gt;&lt;property id=&quot;20307&quot; value=&quot;369&quot;/&gt;&lt;/object&gt;&lt;object type=&quot;3&quot; unique_id=&quot;16384&quot;&gt;&lt;property id=&quot;20148&quot; value=&quot;5&quot;/&gt;&lt;property id=&quot;20300&quot; value=&quot;Slide 10&quot;/&gt;&lt;property id=&quot;20307&quot; value=&quot;360&quot;/&gt;&lt;/object&gt;&lt;/object&gt;&lt;object type=&quot;8&quot; unique_id=&quot;1008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4AF74CDCBB845AEDB1049F38F4E6C" ma:contentTypeVersion="19" ma:contentTypeDescription="Create a new document." ma:contentTypeScope="" ma:versionID="154797b05c477c90a55f819c4c7a1278">
  <xsd:schema xmlns:xsd="http://www.w3.org/2001/XMLSchema" xmlns:xs="http://www.w3.org/2001/XMLSchema" xmlns:p="http://schemas.microsoft.com/office/2006/metadata/properties" xmlns:ns2="d4099d9a-6ee0-405b-a6c3-ba26eee62065" xmlns:ns3="b50a6d79-fd78-40b5-a29b-e514ce321f08" targetNamespace="http://schemas.microsoft.com/office/2006/metadata/properties" ma:root="true" ma:fieldsID="a2f0a91529e8853207d3fbcfb1f6fb9a" ns2:_="" ns3:_="">
    <xsd:import namespace="d4099d9a-6ee0-405b-a6c3-ba26eee62065"/>
    <xsd:import namespace="b50a6d79-fd78-40b5-a29b-e514ce321f08"/>
    <xsd:element name="properties">
      <xsd:complexType>
        <xsd:sequence>
          <xsd:element name="documentManagement">
            <xsd:complexType>
              <xsd:all>
                <xsd:element ref="ns2:je96f04ab34a4548b843c2a1e46dce1d" minOccurs="0"/>
                <xsd:element ref="ns2:TaxCatchAll" minOccurs="0"/>
                <xsd:element ref="ns2:e5b91f43852c451484bc24ce6cfa9e61" minOccurs="0"/>
                <xsd:element ref="ns2:a3396527daa84265a10ff91829270a1b" minOccurs="0"/>
                <xsd:element ref="ns2:b016b5a6ba8d47d7838fcd235d369176" minOccurs="0"/>
                <xsd:element ref="ns2:he561fa5ab224c38bf1902389dc6b08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99d9a-6ee0-405b-a6c3-ba26eee62065" elementFormDefault="qualified">
    <xsd:import namespace="http://schemas.microsoft.com/office/2006/documentManagement/types"/>
    <xsd:import namespace="http://schemas.microsoft.com/office/infopath/2007/PartnerControls"/>
    <xsd:element name="je96f04ab34a4548b843c2a1e46dce1d" ma:index="9" nillable="true" ma:taxonomy="true" ma:internalName="je96f04ab34a4548b843c2a1e46dce1d" ma:taxonomyFieldName="TCM_x0020_Directorate" ma:displayName="TCM Directorate" ma:default="2;#DUKSR|6f387808-2ff8-4acd-a9d6-baa6dcb521b6" ma:fieldId="{3e96f04a-b34a-4548-b843-c2a1e46dce1d}" ma:sspId="392749a1-6d09-4485-8891-1ebdac6badf5" ma:termSetId="a29eaf09-f99d-4743-9c95-b9ec890c16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78924a4-7eaa-4859-8ce6-cb8aa47353f6}" ma:internalName="TaxCatchAll" ma:showField="CatchAllData" ma:web="d4099d9a-6ee0-405b-a6c3-ba26eee62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5b91f43852c451484bc24ce6cfa9e61" ma:index="12" nillable="true" ma:taxonomy="true" ma:internalName="e5b91f43852c451484bc24ce6cfa9e61" ma:taxonomyFieldName="TCM_x0020_Division" ma:displayName="TCM Division" ma:default="" ma:fieldId="{e5b91f43-852c-4514-84bc-24ce6cfa9e61}" ma:sspId="392749a1-6d09-4485-8891-1ebdac6badf5" ma:termSetId="553b83e2-9a54-41c9-ac28-4aa59cb08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396527daa84265a10ff91829270a1b" ma:index="14" nillable="true" ma:taxonomy="true" ma:internalName="a3396527daa84265a10ff91829270a1b" ma:taxonomyFieldName="TCM_x0020_Branch" ma:displayName="TCM Branch" ma:default="1;#Seafarer Safety and Health|4e5b8b9f-ccd4-4353-99b3-7a59cd7e2618" ma:fieldId="{a3396527-daa8-4265-a10f-f91829270a1b}" ma:sspId="392749a1-6d09-4485-8891-1ebdac6badf5" ma:termSetId="48a22a30-df61-456e-9731-55ee420af6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16b5a6ba8d47d7838fcd235d369176" ma:index="16" nillable="true" ma:taxonomy="true" ma:internalName="b016b5a6ba8d47d7838fcd235d369176" ma:taxonomyFieldName="TCM_x0020_Team" ma:displayName="TCM Team" ma:default="" ma:fieldId="{b016b5a6-ba8d-47d7-838f-cd235d369176}" ma:sspId="392749a1-6d09-4485-8891-1ebdac6badf5" ma:termSetId="3b98cdb9-451f-4786-b821-a41a3a8e29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e561fa5ab224c38bf1902389dc6b08d" ma:index="18" nillable="true" ma:taxonomy="true" ma:internalName="he561fa5ab224c38bf1902389dc6b08d" ma:taxonomyFieldName="Security_x0020_Marking" ma:displayName="Security Marking" ma:default="3;#OFFICIAL|2e655484-ebfc-4ea9-846a-aaf9328996e5" ma:fieldId="{1e561fa5-ab22-4c38-bf19-02389dc6b08d}" ma:sspId="392749a1-6d09-4485-8891-1ebdac6badf5" ma:termSetId="22b29e82-2414-458d-9e9d-c78345a6fb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a6d79-fd78-40b5-a29b-e514ce321f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099d9a-6ee0-405b-a6c3-ba26eee62065">
      <Value>3</Value>
      <Value>2</Value>
      <Value>1</Value>
    </TaxCatchAll>
    <je96f04ab34a4548b843c2a1e46dce1d xmlns="d4099d9a-6ee0-405b-a6c3-ba26eee620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DUKSR</TermName>
          <TermId xmlns="http://schemas.microsoft.com/office/infopath/2007/PartnerControls">6f387808-2ff8-4acd-a9d6-baa6dcb521b6</TermId>
        </TermInfo>
      </Terms>
    </je96f04ab34a4548b843c2a1e46dce1d>
    <a3396527daa84265a10ff91829270a1b xmlns="d4099d9a-6ee0-405b-a6c3-ba26eee620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Seafarer Safety and Health</TermName>
          <TermId xmlns="http://schemas.microsoft.com/office/infopath/2007/PartnerControls">4e5b8b9f-ccd4-4353-99b3-7a59cd7e2618</TermId>
        </TermInfo>
      </Terms>
    </a3396527daa84265a10ff91829270a1b>
    <b016b5a6ba8d47d7838fcd235d369176 xmlns="d4099d9a-6ee0-405b-a6c3-ba26eee62065">
      <Terms xmlns="http://schemas.microsoft.com/office/infopath/2007/PartnerControls"/>
    </b016b5a6ba8d47d7838fcd235d369176>
    <e5b91f43852c451484bc24ce6cfa9e61 xmlns="d4099d9a-6ee0-405b-a6c3-ba26eee62065">
      <Terms xmlns="http://schemas.microsoft.com/office/infopath/2007/PartnerControls"/>
    </e5b91f43852c451484bc24ce6cfa9e61>
    <he561fa5ab224c38bf1902389dc6b08d xmlns="d4099d9a-6ee0-405b-a6c3-ba26eee620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2e655484-ebfc-4ea9-846a-aaf9328996e5</TermId>
        </TermInfo>
      </Terms>
    </he561fa5ab224c38bf1902389dc6b08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47CD1-9CD5-49D8-85DF-06ACC1435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99d9a-6ee0-405b-a6c3-ba26eee62065"/>
    <ds:schemaRef ds:uri="b50a6d79-fd78-40b5-a29b-e514ce321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5070B8-0262-45D5-9F9C-57A57451803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4099d9a-6ee0-405b-a6c3-ba26eee6206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50a6d79-fd78-40b5-a29b-e514ce321f0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0A191C-3B70-4BF7-81EC-CB4296614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Major Incidents</Template>
  <TotalTime>2538</TotalTime>
  <Words>567</Words>
  <Application>Microsoft Office PowerPoint</Application>
  <PresentationFormat>On-screen Show (4:3)</PresentationFormat>
  <Paragraphs>129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blank</vt:lpstr>
      <vt:lpstr>2_blank</vt:lpstr>
      <vt:lpstr>Photo Editor Photo</vt:lpstr>
      <vt:lpstr>MCA update:</vt:lpstr>
      <vt:lpstr>Fees</vt:lpstr>
      <vt:lpstr>Fees</vt:lpstr>
      <vt:lpstr>ILO Work in Fishing  Convention (ILO 188)</vt:lpstr>
      <vt:lpstr>ILO 188  Medical certs phase-in</vt:lpstr>
      <vt:lpstr> Grandfather rights</vt:lpstr>
      <vt:lpstr> Grandfather rights</vt:lpstr>
      <vt:lpstr> Documentation</vt:lpstr>
      <vt:lpstr> Documentation</vt:lpstr>
      <vt:lpstr>What to expect</vt:lpstr>
      <vt:lpstr>What to expect</vt:lpstr>
      <vt:lpstr>Any questions?</vt:lpstr>
    </vt:vector>
  </TitlesOfParts>
  <Company>MCA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Williams</dc:creator>
  <cp:lastModifiedBy>Ann Hayward</cp:lastModifiedBy>
  <cp:revision>430</cp:revision>
  <cp:lastPrinted>2017-11-03T17:39:39Z</cp:lastPrinted>
  <dcterms:created xsi:type="dcterms:W3CDTF">2015-06-08T16:11:51Z</dcterms:created>
  <dcterms:modified xsi:type="dcterms:W3CDTF">2018-12-18T12:11:48Z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0x0101004D54AF74CDCBB845AEDB1049F38F4E6C</vt:lpwstr>
  </property>
  <property fmtid="{D5CDD505-2E9C-101B-9397-08002B2CF9AE}" pid="3" name="TCM Team">
    <vt:lpwstr/>
  </property>
  <property fmtid="{D5CDD505-2E9C-101B-9397-08002B2CF9AE}" pid="4" name="Security Marking">
    <vt:lpwstr>3;#OFFICIAL|2e655484-ebfc-4ea9-846a-aaf9328996e5</vt:lpwstr>
  </property>
  <property fmtid="{D5CDD505-2E9C-101B-9397-08002B2CF9AE}" pid="5" name="TCM Division">
    <vt:lpwstr/>
  </property>
  <property fmtid="{D5CDD505-2E9C-101B-9397-08002B2CF9AE}" pid="6" name="TCM Directorate">
    <vt:lpwstr>2;#DUKSR|6f387808-2ff8-4acd-a9d6-baa6dcb521b6</vt:lpwstr>
  </property>
  <property fmtid="{D5CDD505-2E9C-101B-9397-08002B2CF9AE}" pid="7" name="TCM Branch">
    <vt:lpwstr>1;#Seafarer Safety and Health|4e5b8b9f-ccd4-4353-99b3-7a59cd7e2618</vt:lpwstr>
  </property>
</Properties>
</file>