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958" r:id="rId6"/>
  </p:sldMasterIdLst>
  <p:notesMasterIdLst>
    <p:notesMasterId r:id="rId39"/>
  </p:notesMasterIdLst>
  <p:handoutMasterIdLst>
    <p:handoutMasterId r:id="rId40"/>
  </p:handoutMasterIdLst>
  <p:sldIdLst>
    <p:sldId id="350" r:id="rId7"/>
    <p:sldId id="316" r:id="rId8"/>
    <p:sldId id="317" r:id="rId9"/>
    <p:sldId id="306" r:id="rId10"/>
    <p:sldId id="299" r:id="rId11"/>
    <p:sldId id="293" r:id="rId12"/>
    <p:sldId id="309" r:id="rId13"/>
    <p:sldId id="303" r:id="rId14"/>
    <p:sldId id="345" r:id="rId15"/>
    <p:sldId id="346" r:id="rId16"/>
    <p:sldId id="347" r:id="rId17"/>
    <p:sldId id="308" r:id="rId18"/>
    <p:sldId id="305" r:id="rId19"/>
    <p:sldId id="314" r:id="rId20"/>
    <p:sldId id="356" r:id="rId21"/>
    <p:sldId id="300" r:id="rId22"/>
    <p:sldId id="301" r:id="rId23"/>
    <p:sldId id="302" r:id="rId24"/>
    <p:sldId id="318" r:id="rId25"/>
    <p:sldId id="319" r:id="rId26"/>
    <p:sldId id="357" r:id="rId27"/>
    <p:sldId id="349" r:id="rId28"/>
    <p:sldId id="348" r:id="rId29"/>
    <p:sldId id="337" r:id="rId30"/>
    <p:sldId id="344" r:id="rId31"/>
    <p:sldId id="338" r:id="rId32"/>
    <p:sldId id="341" r:id="rId33"/>
    <p:sldId id="340" r:id="rId34"/>
    <p:sldId id="339" r:id="rId35"/>
    <p:sldId id="343" r:id="rId36"/>
    <p:sldId id="358" r:id="rId37"/>
    <p:sldId id="354" r:id="rId38"/>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150942E2-15AC-4504-9E90-4C0C81D4A526}">
          <p14:sldIdLst>
            <p14:sldId id="350"/>
            <p14:sldId id="316"/>
            <p14:sldId id="317"/>
            <p14:sldId id="306"/>
            <p14:sldId id="299"/>
            <p14:sldId id="293"/>
            <p14:sldId id="309"/>
            <p14:sldId id="303"/>
            <p14:sldId id="345"/>
            <p14:sldId id="346"/>
            <p14:sldId id="347"/>
            <p14:sldId id="308"/>
            <p14:sldId id="305"/>
            <p14:sldId id="314"/>
            <p14:sldId id="356"/>
            <p14:sldId id="300"/>
            <p14:sldId id="301"/>
            <p14:sldId id="302"/>
          </p14:sldIdLst>
        </p14:section>
        <p14:section name="Untitled Section" id="{A066A727-C986-4764-8EE1-E2F023F2F224}">
          <p14:sldIdLst>
            <p14:sldId id="318"/>
            <p14:sldId id="319"/>
            <p14:sldId id="357"/>
            <p14:sldId id="349"/>
            <p14:sldId id="348"/>
            <p14:sldId id="337"/>
            <p14:sldId id="344"/>
            <p14:sldId id="338"/>
            <p14:sldId id="341"/>
            <p14:sldId id="340"/>
            <p14:sldId id="339"/>
            <p14:sldId id="343"/>
            <p14:sldId id="358"/>
            <p14:sldId id="354"/>
          </p14:sldIdLst>
        </p14:section>
      </p14:sectionLst>
    </p:ext>
    <p:ext uri="{EFAFB233-063F-42B5-8137-9DF3F51BA10A}">
      <p15:sldGuideLst xmlns:p15="http://schemas.microsoft.com/office/powerpoint/2012/main">
        <p15:guide id="1" orient="horz" pos="1758">
          <p15:clr>
            <a:srgbClr val="A4A3A4"/>
          </p15:clr>
        </p15:guide>
        <p15:guide id="2" orient="horz" pos="3725">
          <p15:clr>
            <a:srgbClr val="A4A3A4"/>
          </p15:clr>
        </p15:guide>
        <p15:guide id="3" pos="340">
          <p15:clr>
            <a:srgbClr val="A4A3A4"/>
          </p15:clr>
        </p15:guide>
        <p15:guide id="4" pos="537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 Natalie (DEFRA)" initials="AN(" lastIdx="5" clrIdx="0"/>
  <p:cmAuthor id="2" name="Emily Webber" initials="" lastIdx="1" clrIdx="1"/>
  <p:cmAuthor id="3" name="Paul, Alistair" initials="PA" lastIdx="1" clrIdx="2">
    <p:extLst>
      <p:ext uri="{19B8F6BF-5375-455C-9EA6-DF929625EA0E}">
        <p15:presenceInfo xmlns:p15="http://schemas.microsoft.com/office/powerpoint/2012/main" userId="S-1-5-21-2460336825-3585246265-3150112067-182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41"/>
    <a:srgbClr val="CBE3CF"/>
    <a:srgbClr val="E7F2E8"/>
    <a:srgbClr val="FFFF00"/>
    <a:srgbClr val="41C0F0"/>
    <a:srgbClr val="8FB521"/>
    <a:srgbClr val="FFD500"/>
    <a:srgbClr val="8FBF21"/>
    <a:srgbClr val="81B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426" autoAdjust="0"/>
    <p:restoredTop sz="64093" autoAdjust="0"/>
  </p:normalViewPr>
  <p:slideViewPr>
    <p:cSldViewPr snapToGrid="0">
      <p:cViewPr varScale="1">
        <p:scale>
          <a:sx n="47" d="100"/>
          <a:sy n="47" d="100"/>
        </p:scale>
        <p:origin x="1764" y="60"/>
      </p:cViewPr>
      <p:guideLst>
        <p:guide orient="horz" pos="1758"/>
        <p:guide orient="horz" pos="3725"/>
        <p:guide pos="340"/>
        <p:guide pos="5375"/>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2976"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0" hangingPunct="0">
              <a:defRPr sz="1200">
                <a:cs typeface="+mn-cs"/>
              </a:defRPr>
            </a:lvl1pPr>
          </a:lstStyle>
          <a:p>
            <a:pPr>
              <a:defRPr/>
            </a:pPr>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0" hangingPunct="0">
              <a:defRPr sz="1200">
                <a:cs typeface="+mn-cs"/>
              </a:defRPr>
            </a:lvl1pPr>
          </a:lstStyle>
          <a:p>
            <a:pPr>
              <a:defRPr/>
            </a:pPr>
            <a:fld id="{73422214-D8FC-4621-8D50-8BFBE9B9061A}" type="datetimeFigureOut">
              <a:rPr lang="en-GB"/>
              <a:pPr>
                <a:defRPr/>
              </a:pPr>
              <a:t>06/07/2018</a:t>
            </a:fld>
            <a:endParaRPr lang="en-GB"/>
          </a:p>
        </p:txBody>
      </p:sp>
      <p:sp>
        <p:nvSpPr>
          <p:cNvPr id="4" name="Footer Placeholder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GB"/>
          </a:p>
        </p:txBody>
      </p:sp>
    </p:spTree>
    <p:extLst>
      <p:ext uri="{BB962C8B-B14F-4D97-AF65-F5344CB8AC3E}">
        <p14:creationId xmlns:p14="http://schemas.microsoft.com/office/powerpoint/2010/main" val="239331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0" hangingPunct="0">
              <a:defRPr sz="1200">
                <a:cs typeface="+mn-cs"/>
              </a:defRPr>
            </a:lvl1pPr>
          </a:lstStyle>
          <a:p>
            <a:pPr>
              <a:defRPr/>
            </a:pPr>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eaLnBrk="0" hangingPunct="0">
              <a:defRPr sz="1200">
                <a:cs typeface="+mn-cs"/>
              </a:defRPr>
            </a:lvl1pPr>
          </a:lstStyle>
          <a:p>
            <a:pPr>
              <a:defRPr/>
            </a:pPr>
            <a:fld id="{5D3734BB-88F7-4822-A64D-B8775B208585}" type="datetimeFigureOut">
              <a:rPr lang="en-GB"/>
              <a:pPr>
                <a:defRPr/>
              </a:pPr>
              <a:t>06/07/2018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63F71A5A-A2B8-4236-9451-8CB9D639093B}" type="slidenum">
              <a:rPr lang="en-GB" altLang="en-US"/>
              <a:pPr>
                <a:defRPr/>
              </a:pPr>
              <a:t>‹#›</a:t>
            </a:fld>
            <a:endParaRPr lang="en-GB" altLang="en-US"/>
          </a:p>
        </p:txBody>
      </p:sp>
    </p:spTree>
    <p:extLst>
      <p:ext uri="{BB962C8B-B14F-4D97-AF65-F5344CB8AC3E}">
        <p14:creationId xmlns:p14="http://schemas.microsoft.com/office/powerpoint/2010/main" val="39708603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sure if this is needed</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a:t>
            </a:fld>
            <a:endParaRPr lang="en-GB" altLang="en-US"/>
          </a:p>
        </p:txBody>
      </p:sp>
    </p:spTree>
    <p:extLst>
      <p:ext uri="{BB962C8B-B14F-4D97-AF65-F5344CB8AC3E}">
        <p14:creationId xmlns:p14="http://schemas.microsoft.com/office/powerpoint/2010/main" val="241357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11</a:t>
            </a:fld>
            <a:endParaRPr lang="en-GB" altLang="en-US"/>
          </a:p>
        </p:txBody>
      </p:sp>
    </p:spTree>
    <p:extLst>
      <p:ext uri="{BB962C8B-B14F-4D97-AF65-F5344CB8AC3E}">
        <p14:creationId xmlns:p14="http://schemas.microsoft.com/office/powerpoint/2010/main" val="366821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this is our challenge…</a:t>
            </a:r>
          </a:p>
          <a:p>
            <a:endParaRPr lang="en-GB" dirty="0" smtClean="0"/>
          </a:p>
          <a:p>
            <a:r>
              <a:rPr lang="en-GB" dirty="0" smtClean="0"/>
              <a:t>Just to unpack this statement</a:t>
            </a:r>
            <a:r>
              <a:rPr lang="en-GB" baseline="0" dirty="0" smtClean="0"/>
              <a:t> </a:t>
            </a:r>
            <a:r>
              <a:rPr lang="en-GB" dirty="0" smtClean="0"/>
              <a:t>slightly.</a:t>
            </a:r>
          </a:p>
          <a:p>
            <a:endParaRPr lang="en-GB" dirty="0" smtClean="0"/>
          </a:p>
          <a:p>
            <a:r>
              <a:rPr lang="en-GB" baseline="0" dirty="0" smtClean="0"/>
              <a:t>The Solution needs to enable businesses to record or collect the most useful data on movements of the waste they handle</a:t>
            </a:r>
          </a:p>
          <a:p>
            <a:endParaRPr lang="en-GB" baseline="0" dirty="0" smtClean="0"/>
          </a:p>
          <a:p>
            <a:r>
              <a:rPr lang="en-GB" baseline="0" dirty="0" smtClean="0"/>
              <a:t>I distinguish between record and collect because some businesses will have their own systems that do this. We don’t want to replace those systems but they need to share some of the data they collect with us   [reword]</a:t>
            </a:r>
          </a:p>
          <a:p>
            <a:endParaRPr lang="en-GB" baseline="0" dirty="0" smtClean="0"/>
          </a:p>
          <a:p>
            <a:r>
              <a:rPr lang="en-GB" baseline="0" dirty="0" smtClean="0"/>
              <a:t>This data needs to be available in a usable form for the business, the regulatory and government, and we will want to consider opportunities for open data</a:t>
            </a:r>
          </a:p>
          <a:p>
            <a:endParaRPr lang="en-GB" baseline="0" dirty="0" smtClean="0"/>
          </a:p>
          <a:p>
            <a:r>
              <a:rPr lang="en-GB" baseline="0" dirty="0" smtClean="0"/>
              <a:t>Because we think this is crucial to </a:t>
            </a:r>
            <a:r>
              <a:rPr lang="en-GB" sz="1200" kern="1200" dirty="0" smtClean="0">
                <a:solidFill>
                  <a:schemeClr val="tx1"/>
                </a:solidFill>
                <a:effectLst/>
                <a:latin typeface="+mn-lt"/>
                <a:ea typeface="+mn-ea"/>
                <a:cs typeface="+mn-cs"/>
              </a:rPr>
              <a:t>effective waste regulation and policy, and to helping drive improved business productivity and investment</a:t>
            </a:r>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12</a:t>
            </a:fld>
            <a:endParaRPr lang="en-GB" altLang="en-US"/>
          </a:p>
        </p:txBody>
      </p:sp>
    </p:spTree>
    <p:extLst>
      <p:ext uri="{BB962C8B-B14F-4D97-AF65-F5344CB8AC3E}">
        <p14:creationId xmlns:p14="http://schemas.microsoft.com/office/powerpoint/2010/main" val="82154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a:t>
            </a:r>
            <a:r>
              <a:rPr lang="en-GB" baseline="0" dirty="0" smtClean="0"/>
              <a:t> importance of this is reflected in key UK government strategies</a:t>
            </a:r>
          </a:p>
          <a:p>
            <a:endParaRPr lang="en-GB" baseline="0" dirty="0" smtClean="0"/>
          </a:p>
          <a:p>
            <a:r>
              <a:rPr lang="en-GB" dirty="0" smtClean="0"/>
              <a:t>For the UK government this</a:t>
            </a:r>
            <a:r>
              <a:rPr lang="en-GB" baseline="0" dirty="0" smtClean="0"/>
              <a:t> </a:t>
            </a:r>
            <a:r>
              <a:rPr lang="en-GB" baseline="0" dirty="0" err="1" smtClean="0"/>
              <a:t>Govtech</a:t>
            </a:r>
            <a:r>
              <a:rPr lang="en-GB" baseline="0" dirty="0" smtClean="0"/>
              <a:t> challenge </a:t>
            </a:r>
            <a:r>
              <a:rPr lang="en-GB" dirty="0" smtClean="0"/>
              <a:t>delivers</a:t>
            </a:r>
            <a:r>
              <a:rPr lang="en-GB" baseline="0" dirty="0" smtClean="0"/>
              <a:t> commitments in 25yr Env Plan and Industrial strategy to…”work with…</a:t>
            </a:r>
          </a:p>
          <a:p>
            <a:endParaRPr lang="en-GB" baseline="0" dirty="0" smtClean="0"/>
          </a:p>
          <a:p>
            <a:r>
              <a:rPr lang="en-GB" baseline="0" dirty="0" smtClean="0"/>
              <a:t>It also supports commitments we are looking at developing in the forthcoming UK Government resources and waste strategy planned for later this year </a:t>
            </a:r>
          </a:p>
          <a:p>
            <a:endParaRPr lang="en-GB" baseline="0" dirty="0" smtClean="0"/>
          </a:p>
          <a:p>
            <a:r>
              <a:rPr lang="en-GB" baseline="0" dirty="0" smtClean="0"/>
              <a:t>So waste tracking joins up priorities across government in relation to xyz</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13</a:t>
            </a:fld>
            <a:endParaRPr lang="en-GB" altLang="en-US"/>
          </a:p>
        </p:txBody>
      </p:sp>
    </p:spTree>
    <p:extLst>
      <p:ext uri="{BB962C8B-B14F-4D97-AF65-F5344CB8AC3E}">
        <p14:creationId xmlns:p14="http://schemas.microsoft.com/office/powerpoint/2010/main" val="311212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challenge also builds on discovery work conducted by the four nations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At different times over the last couple of years different governments and agencies across NI, Wales, England and Scotland have taken a lead in looking at this challenge</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have done some initial work looking at user needs, data requirements, legacy systems and so on</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are very aware that many companies work at a UK level, and we think the greatest benefits stem from developing a solution that could work for all four nations so we would like to work in partnership on this</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lvl="0" indent="0" rtl="0">
              <a:spcBef>
                <a:spcPts val="0"/>
              </a:spcBef>
              <a:spcAft>
                <a:spcPts val="0"/>
              </a:spcAft>
              <a:buNone/>
            </a:pPr>
            <a:endParaRPr dirty="0"/>
          </a:p>
        </p:txBody>
      </p:sp>
    </p:spTree>
    <p:extLst>
      <p:ext uri="{BB962C8B-B14F-4D97-AF65-F5344CB8AC3E}">
        <p14:creationId xmlns:p14="http://schemas.microsoft.com/office/powerpoint/2010/main" val="133543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produce 200m tonnes of waste a year in the UK</a:t>
            </a:r>
          </a:p>
          <a:p>
            <a:endParaRPr lang="en-GB" dirty="0" smtClean="0"/>
          </a:p>
          <a:p>
            <a:r>
              <a:rPr lang="en-GB" dirty="0" smtClean="0"/>
              <a:t>That means a solution is going to need to record and store a large number of waste</a:t>
            </a:r>
            <a:r>
              <a:rPr lang="en-GB" baseline="0" dirty="0" smtClean="0"/>
              <a:t> transactions</a:t>
            </a:r>
          </a:p>
          <a:p>
            <a:endParaRPr lang="en-GB" baseline="0" dirty="0" smtClean="0"/>
          </a:p>
          <a:p>
            <a:r>
              <a:rPr lang="en-GB" baseline="0" dirty="0" smtClean="0"/>
              <a:t>Previous estimates have suggested that under the current system of regulations businesses generate over 25m notes to record the transfer of both hazardous and non-hazardous waste each year</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16</a:t>
            </a:fld>
            <a:endParaRPr lang="en-GB" altLang="en-US"/>
          </a:p>
        </p:txBody>
      </p:sp>
    </p:spTree>
    <p:extLst>
      <p:ext uri="{BB962C8B-B14F-4D97-AF65-F5344CB8AC3E}">
        <p14:creationId xmlns:p14="http://schemas.microsoft.com/office/powerpoint/2010/main" val="46156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waste comes from many different sources</a:t>
            </a:r>
          </a:p>
          <a:p>
            <a:endParaRPr lang="en-GB" baseline="0" dirty="0" smtClean="0"/>
          </a:p>
          <a:p>
            <a:r>
              <a:rPr lang="en-GB" baseline="0" dirty="0" smtClean="0"/>
              <a:t>So this is factory waste</a:t>
            </a:r>
          </a:p>
          <a:p>
            <a:endParaRPr lang="en-GB" baseline="0" dirty="0" smtClean="0"/>
          </a:p>
          <a:p>
            <a:r>
              <a:rPr lang="en-GB" baseline="0" dirty="0" smtClean="0"/>
              <a:t>But waste also comes from:</a:t>
            </a:r>
          </a:p>
          <a:p>
            <a:endParaRPr lang="en-GB" baseline="0" dirty="0" smtClean="0"/>
          </a:p>
          <a:p>
            <a:pPr marL="171450" indent="-171450">
              <a:buFontTx/>
              <a:buChar char="-"/>
            </a:pPr>
            <a:r>
              <a:rPr lang="en-GB" baseline="0" dirty="0" smtClean="0"/>
              <a:t>Kerbside collections</a:t>
            </a:r>
          </a:p>
          <a:p>
            <a:pPr marL="171450" indent="-171450">
              <a:buFontTx/>
              <a:buChar char="-"/>
            </a:pPr>
            <a:r>
              <a:rPr lang="en-GB" baseline="0" dirty="0" smtClean="0"/>
              <a:t>Collection points </a:t>
            </a:r>
          </a:p>
          <a:p>
            <a:pPr marL="171450" indent="-171450">
              <a:buFontTx/>
              <a:buChar char="-"/>
            </a:pPr>
            <a:r>
              <a:rPr lang="en-GB" baseline="0" dirty="0" smtClean="0"/>
              <a:t>Council recycling centres (tips)</a:t>
            </a:r>
          </a:p>
          <a:p>
            <a:pPr marL="171450" indent="-171450">
              <a:buFontTx/>
              <a:buChar char="-"/>
            </a:pPr>
            <a:r>
              <a:rPr lang="en-GB" baseline="0" dirty="0" smtClean="0"/>
              <a:t>Offices and shops </a:t>
            </a:r>
          </a:p>
          <a:p>
            <a:pPr marL="171450" indent="-171450">
              <a:buFontTx/>
              <a:buChar char="-"/>
            </a:pPr>
            <a:endParaRPr lang="en-GB" baseline="0" dirty="0" smtClean="0"/>
          </a:p>
          <a:p>
            <a:pPr marL="0" indent="0">
              <a:buFontTx/>
              <a:buNone/>
            </a:pPr>
            <a:r>
              <a:rPr lang="en-GB" baseline="0" dirty="0" smtClean="0"/>
              <a:t>And it is collected in different ways, directly by councils, by companies operating on their behalf or purely through commercial arrangements between businesses and waste companies </a:t>
            </a:r>
          </a:p>
          <a:p>
            <a:pPr marL="0" indent="0">
              <a:buFontTx/>
              <a:buNone/>
            </a:pPr>
            <a:endParaRPr lang="en-GB" baseline="0" dirty="0" smtClean="0"/>
          </a:p>
          <a:p>
            <a:pPr marL="0" indent="0">
              <a:buFontTx/>
              <a:buNone/>
            </a:pPr>
            <a:r>
              <a:rPr lang="en-GB" baseline="0" dirty="0" smtClean="0"/>
              <a:t>We are interested in covering all waste streams, so we can household waste and commercial waste</a:t>
            </a:r>
          </a:p>
          <a:p>
            <a:pPr marL="171450" indent="-171450">
              <a:buFontTx/>
              <a:buChar char="-"/>
            </a:pPr>
            <a:endParaRPr lang="en-GB" baseline="0" dirty="0" smtClean="0"/>
          </a:p>
          <a:p>
            <a:pPr marL="171450" indent="-171450">
              <a:buFontTx/>
              <a:buChar char="-"/>
            </a:pPr>
            <a:endParaRPr lang="en-GB" baseline="0" dirty="0" smtClean="0"/>
          </a:p>
          <a:p>
            <a:pPr marL="171450" indent="-171450">
              <a:buFontTx/>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17</a:t>
            </a:fld>
            <a:endParaRPr lang="en-GB" altLang="en-US"/>
          </a:p>
        </p:txBody>
      </p:sp>
    </p:spTree>
    <p:extLst>
      <p:ext uri="{BB962C8B-B14F-4D97-AF65-F5344CB8AC3E}">
        <p14:creationId xmlns:p14="http://schemas.microsoft.com/office/powerpoint/2010/main" val="2223267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lots of types of waste</a:t>
            </a:r>
          </a:p>
          <a:p>
            <a:endParaRPr lang="en-GB" dirty="0" smtClean="0"/>
          </a:p>
          <a:p>
            <a:r>
              <a:rPr lang="en-GB" dirty="0" smtClean="0"/>
              <a:t>And</a:t>
            </a:r>
            <a:r>
              <a:rPr lang="en-GB" baseline="0" dirty="0" smtClean="0"/>
              <a:t> they can be described by:</a:t>
            </a:r>
          </a:p>
          <a:p>
            <a:r>
              <a:rPr lang="en-GB" baseline="0" dirty="0" smtClean="0"/>
              <a:t>	- their origin</a:t>
            </a:r>
          </a:p>
          <a:p>
            <a:r>
              <a:rPr lang="en-GB" baseline="0" dirty="0" smtClean="0"/>
              <a:t>	- material</a:t>
            </a:r>
          </a:p>
          <a:p>
            <a:r>
              <a:rPr lang="en-GB" baseline="0" dirty="0" smtClean="0"/>
              <a:t>	- physical and chemical properties </a:t>
            </a:r>
          </a:p>
          <a:p>
            <a:endParaRPr lang="en-GB" baseline="0" dirty="0" smtClean="0"/>
          </a:p>
          <a:p>
            <a:r>
              <a:rPr lang="en-GB" baseline="0" dirty="0" smtClean="0"/>
              <a:t>In the UK there are xx codes for describing waste according to EU rules </a:t>
            </a:r>
          </a:p>
          <a:p>
            <a:endParaRPr lang="en-GB" baseline="0" dirty="0" smtClean="0"/>
          </a:p>
          <a:p>
            <a:r>
              <a:rPr lang="en-GB" baseline="0" dirty="0" smtClean="0"/>
              <a:t>But that makes describe waste difficult and technical. People often get waste descriptions wrong</a:t>
            </a:r>
          </a:p>
          <a:p>
            <a:endParaRPr lang="en-GB" baseline="0" dirty="0" smtClean="0"/>
          </a:p>
          <a:p>
            <a:r>
              <a:rPr lang="en-GB" baseline="0" dirty="0" smtClean="0"/>
              <a:t>We can have the best waste tracking system in the world but it will be useless if the information users record is inaccurate or of poor quality </a:t>
            </a:r>
          </a:p>
          <a:p>
            <a:endParaRPr lang="en-GB" baseline="0" dirty="0" smtClean="0"/>
          </a:p>
          <a:p>
            <a:r>
              <a:rPr lang="en-GB" baseline="0" dirty="0" smtClean="0"/>
              <a:t>So the solution needs to design in ways of supporting good quality and accurate record keeping</a:t>
            </a:r>
          </a:p>
          <a:p>
            <a:endParaRPr lang="en-GB" baseline="0" dirty="0" smtClean="0"/>
          </a:p>
          <a:p>
            <a:r>
              <a:rPr lang="en-GB" baseline="0" dirty="0" smtClean="0"/>
              <a:t>It also needs to provide assurance mechanism and analytics that help users identify when this is not happening or things are going wrong </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18</a:t>
            </a:fld>
            <a:endParaRPr lang="en-GB" altLang="en-US"/>
          </a:p>
        </p:txBody>
      </p:sp>
    </p:spTree>
    <p:extLst>
      <p:ext uri="{BB962C8B-B14F-4D97-AF65-F5344CB8AC3E}">
        <p14:creationId xmlns:p14="http://schemas.microsoft.com/office/powerpoint/2010/main" val="180035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because there are lots of types of waste there are lots of ways of dealing with it</a:t>
            </a:r>
          </a:p>
          <a:p>
            <a:endParaRPr lang="en-GB" dirty="0" smtClean="0"/>
          </a:p>
          <a:p>
            <a:r>
              <a:rPr lang="en-GB" dirty="0" smtClean="0"/>
              <a:t>Whereas</a:t>
            </a:r>
            <a:r>
              <a:rPr lang="en-GB" baseline="0" dirty="0" smtClean="0"/>
              <a:t> once waste ended up in the local landfill, waste chains now are complex and have international dimensions</a:t>
            </a:r>
          </a:p>
          <a:p>
            <a:endParaRPr lang="en-GB" baseline="0" dirty="0" smtClean="0"/>
          </a:p>
          <a:p>
            <a:r>
              <a:rPr lang="en-GB" baseline="0" dirty="0" smtClean="0"/>
              <a:t>Give example</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19</a:t>
            </a:fld>
            <a:endParaRPr lang="en-GB" altLang="en-US"/>
          </a:p>
        </p:txBody>
      </p:sp>
    </p:spTree>
    <p:extLst>
      <p:ext uri="{BB962C8B-B14F-4D97-AF65-F5344CB8AC3E}">
        <p14:creationId xmlns:p14="http://schemas.microsoft.com/office/powerpoint/2010/main" val="75482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even relatively simple waste chains are difficult to fully trace</a:t>
            </a:r>
          </a:p>
          <a:p>
            <a:endParaRPr lang="en-GB" baseline="0" dirty="0" smtClean="0"/>
          </a:p>
          <a:p>
            <a:r>
              <a:rPr lang="en-GB" baseline="0" dirty="0" smtClean="0"/>
              <a:t>This is a mechanical treatment facility it takes in truckloads of mixed waste from households and businesses</a:t>
            </a:r>
          </a:p>
          <a:p>
            <a:endParaRPr lang="en-GB" baseline="0" dirty="0" smtClean="0"/>
          </a:p>
          <a:p>
            <a:r>
              <a:rPr lang="en-GB" baseline="0" dirty="0" smtClean="0"/>
              <a:t>It then essentially sorts that waste. </a:t>
            </a:r>
          </a:p>
          <a:p>
            <a:endParaRPr lang="en-GB" baseline="0" dirty="0" smtClean="0"/>
          </a:p>
          <a:p>
            <a:r>
              <a:rPr lang="en-GB" baseline="0" dirty="0" smtClean="0"/>
              <a:t>Some goes to an incinerator to be burned</a:t>
            </a:r>
          </a:p>
          <a:p>
            <a:endParaRPr lang="en-GB" baseline="0" dirty="0" smtClean="0"/>
          </a:p>
          <a:p>
            <a:r>
              <a:rPr lang="en-GB" baseline="0" dirty="0" smtClean="0"/>
              <a:t>Some goes to landfill</a:t>
            </a:r>
          </a:p>
          <a:p>
            <a:endParaRPr lang="en-GB" baseline="0" dirty="0" smtClean="0"/>
          </a:p>
          <a:p>
            <a:r>
              <a:rPr lang="en-GB" baseline="0" dirty="0" smtClean="0"/>
              <a:t>Some is recovered for recycling </a:t>
            </a:r>
          </a:p>
          <a:p>
            <a:endParaRPr lang="en-GB" baseline="0" dirty="0" smtClean="0"/>
          </a:p>
          <a:p>
            <a:r>
              <a:rPr lang="en-GB" baseline="0" dirty="0" smtClean="0"/>
              <a:t>This waste is out of its container, it is mixed around. Waste from the same source may end up in three different destinations</a:t>
            </a:r>
          </a:p>
          <a:p>
            <a:endParaRPr lang="en-GB" baseline="0" dirty="0" smtClean="0"/>
          </a:p>
          <a:p>
            <a:r>
              <a:rPr lang="en-GB" baseline="0" dirty="0" smtClean="0"/>
              <a:t>So a solution to the challenge needs to accommodate that. Identify the best way of giving certainty of initial destination and a good idea of final destination within the realms of possibility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20</a:t>
            </a:fld>
            <a:endParaRPr lang="en-GB" altLang="en-US"/>
          </a:p>
        </p:txBody>
      </p:sp>
    </p:spTree>
    <p:extLst>
      <p:ext uri="{BB962C8B-B14F-4D97-AF65-F5344CB8AC3E}">
        <p14:creationId xmlns:p14="http://schemas.microsoft.com/office/powerpoint/2010/main" val="82799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draft – key themes from user research</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22</a:t>
            </a:fld>
            <a:endParaRPr lang="en-GB" altLang="en-US"/>
          </a:p>
        </p:txBody>
      </p:sp>
    </p:spTree>
    <p:extLst>
      <p:ext uri="{BB962C8B-B14F-4D97-AF65-F5344CB8AC3E}">
        <p14:creationId xmlns:p14="http://schemas.microsoft.com/office/powerpoint/2010/main" val="220168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why waste</a:t>
            </a:r>
            <a:r>
              <a:rPr lang="en-GB" baseline="0" dirty="0" smtClean="0"/>
              <a:t> tracking? </a:t>
            </a:r>
          </a:p>
          <a:p>
            <a:endParaRPr lang="en-GB" baseline="0" dirty="0" smtClean="0"/>
          </a:p>
          <a:p>
            <a:r>
              <a:rPr lang="en-GB" baseline="0" dirty="0" smtClean="0"/>
              <a:t>It doesn’t sound very glamorous does it?</a:t>
            </a:r>
          </a:p>
          <a:p>
            <a:endParaRPr lang="en-GB" baseline="0" dirty="0" smtClean="0"/>
          </a:p>
          <a:p>
            <a:r>
              <a:rPr lang="en-GB" baseline="0" dirty="0" smtClean="0"/>
              <a:t>Have you thought about how it sounds to your friends?</a:t>
            </a:r>
          </a:p>
          <a:p>
            <a:endParaRPr lang="en-GB" baseline="0" dirty="0" smtClean="0"/>
          </a:p>
          <a:p>
            <a:r>
              <a:rPr lang="en-GB" baseline="0" dirty="0" smtClean="0"/>
              <a:t>I’m working on a project to track stuff that we throw away because we don’t have a use for it</a:t>
            </a:r>
          </a:p>
          <a:p>
            <a:endParaRPr lang="en-GB" baseline="0" dirty="0" smtClean="0"/>
          </a:p>
          <a:p>
            <a:r>
              <a:rPr lang="en-GB" baseline="0" dirty="0" smtClean="0"/>
              <a:t>To which the response is surely: why are you tracking stuff we don’t have a use for?</a:t>
            </a:r>
          </a:p>
          <a:p>
            <a:endParaRPr lang="en-GB" baseline="0" dirty="0" smtClean="0"/>
          </a:p>
          <a:p>
            <a:r>
              <a:rPr lang="en-GB" baseline="0" dirty="0" smtClean="0"/>
              <a:t>It sounds pointless, but it is actually quite the opposite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a:t>
            </a:fld>
            <a:endParaRPr lang="en-GB" altLang="en-US"/>
          </a:p>
        </p:txBody>
      </p:sp>
    </p:spTree>
    <p:extLst>
      <p:ext uri="{BB962C8B-B14F-4D97-AF65-F5344CB8AC3E}">
        <p14:creationId xmlns:p14="http://schemas.microsoft.com/office/powerpoint/2010/main" val="1122013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draft – key themes from user research </a:t>
            </a:r>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23</a:t>
            </a:fld>
            <a:endParaRPr lang="en-GB" altLang="en-US"/>
          </a:p>
        </p:txBody>
      </p:sp>
    </p:spTree>
    <p:extLst>
      <p:ext uri="{BB962C8B-B14F-4D97-AF65-F5344CB8AC3E}">
        <p14:creationId xmlns:p14="http://schemas.microsoft.com/office/powerpoint/2010/main" val="3076382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smtClean="0"/>
              <a:t>Check with innovate </a:t>
            </a:r>
            <a:r>
              <a:rPr lang="en-GB" sz="2800" dirty="0" err="1" smtClean="0"/>
              <a:t>uk</a:t>
            </a:r>
            <a:r>
              <a:rPr lang="en-GB" sz="2800" dirty="0" smtClean="0"/>
              <a:t> - Proposal for all or part of the service?</a:t>
            </a:r>
          </a:p>
          <a:p>
            <a:pPr lvl="1"/>
            <a:r>
              <a:rPr lang="en-GB" sz="2400" dirty="0" smtClean="0"/>
              <a:t>Collection, submission, analytics, access</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24</a:t>
            </a:fld>
            <a:endParaRPr lang="en-GB" altLang="en-US"/>
          </a:p>
        </p:txBody>
      </p:sp>
    </p:spTree>
    <p:extLst>
      <p:ext uri="{BB962C8B-B14F-4D97-AF65-F5344CB8AC3E}">
        <p14:creationId xmlns:p14="http://schemas.microsoft.com/office/powerpoint/2010/main" val="86673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point on R&amp;D spend – how it</a:t>
            </a:r>
            <a:r>
              <a:rPr lang="en-GB" baseline="0" dirty="0" smtClean="0"/>
              <a:t> can fit with bidders existing IT – need to check this with Innovate UK</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25</a:t>
            </a:fld>
            <a:endParaRPr lang="en-GB" altLang="en-US"/>
          </a:p>
        </p:txBody>
      </p:sp>
    </p:spTree>
    <p:extLst>
      <p:ext uri="{BB962C8B-B14F-4D97-AF65-F5344CB8AC3E}">
        <p14:creationId xmlns:p14="http://schemas.microsoft.com/office/powerpoint/2010/main" val="272384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waste transfer</a:t>
            </a:r>
            <a:r>
              <a:rPr lang="en-GB" baseline="0" dirty="0" smtClean="0"/>
              <a:t> notes and </a:t>
            </a:r>
            <a:r>
              <a:rPr lang="en-GB" baseline="0" dirty="0" err="1" smtClean="0"/>
              <a:t>haz</a:t>
            </a:r>
            <a:r>
              <a:rPr lang="en-GB" baseline="0" dirty="0" smtClean="0"/>
              <a:t> waste consignment notes </a:t>
            </a:r>
            <a:endParaRPr lang="en-GB" dirty="0" smtClean="0"/>
          </a:p>
          <a:p>
            <a:endParaRPr lang="en-GB"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26</a:t>
            </a:fld>
            <a:endParaRPr lang="en-GB" altLang="en-US"/>
          </a:p>
        </p:txBody>
      </p:sp>
    </p:spTree>
    <p:extLst>
      <p:ext uri="{BB962C8B-B14F-4D97-AF65-F5344CB8AC3E}">
        <p14:creationId xmlns:p14="http://schemas.microsoft.com/office/powerpoint/2010/main" val="428593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in particular</a:t>
            </a:r>
            <a:r>
              <a:rPr lang="en-GB" baseline="0" dirty="0" smtClean="0"/>
              <a:t> the EU circular economy package </a:t>
            </a:r>
          </a:p>
          <a:p>
            <a:endParaRPr lang="en-GB" baseline="0" dirty="0" smtClean="0"/>
          </a:p>
          <a:p>
            <a:r>
              <a:rPr lang="en-GB" baseline="0" dirty="0" smtClean="0"/>
              <a:t>Good test of future proofing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27</a:t>
            </a:fld>
            <a:endParaRPr lang="en-GB" altLang="en-US"/>
          </a:p>
        </p:txBody>
      </p:sp>
    </p:spTree>
    <p:extLst>
      <p:ext uri="{BB962C8B-B14F-4D97-AF65-F5344CB8AC3E}">
        <p14:creationId xmlns:p14="http://schemas.microsoft.com/office/powerpoint/2010/main" val="1170353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challenge is purposely called waste tracking, not resource and waste tracking.</a:t>
            </a:r>
          </a:p>
          <a:p>
            <a:endParaRPr lang="en-GB" dirty="0" smtClean="0"/>
          </a:p>
          <a:p>
            <a:r>
              <a:rPr lang="en-GB" dirty="0" smtClean="0"/>
              <a:t>Tracking</a:t>
            </a:r>
            <a:r>
              <a:rPr lang="en-GB" baseline="0" dirty="0" smtClean="0"/>
              <a:t> waste in itself is a big enough challenge without expanding that to all material resources </a:t>
            </a:r>
          </a:p>
          <a:p>
            <a:endParaRPr lang="en-GB" baseline="0" dirty="0" smtClean="0"/>
          </a:p>
          <a:p>
            <a:r>
              <a:rPr lang="en-GB" baseline="0" dirty="0" smtClean="0"/>
              <a:t>And we are interested in waste, in its own right, for sound regulatory and policy purposes – such as tackling waste crime</a:t>
            </a:r>
            <a:endParaRPr lang="en-GB" dirty="0" smtClean="0"/>
          </a:p>
          <a:p>
            <a:endParaRPr lang="en-GB" dirty="0" smtClean="0"/>
          </a:p>
          <a:p>
            <a:r>
              <a:rPr lang="en-GB" dirty="0" smtClean="0"/>
              <a:t>BUT</a:t>
            </a:r>
            <a:r>
              <a:rPr lang="en-GB" baseline="0" dirty="0" smtClean="0"/>
              <a:t> some companies have come to use and said. I want complete traceability of my product from the point it comes on the market. That’s because I think I’m going to have pay for that products disposal as part of a producer responsibility scheme. </a:t>
            </a:r>
          </a:p>
          <a:p>
            <a:endParaRPr lang="en-GB" baseline="0" dirty="0" smtClean="0"/>
          </a:p>
          <a:p>
            <a:r>
              <a:rPr lang="en-GB" baseline="0" dirty="0" smtClean="0"/>
              <a:t>And at the other end of the waste chain the trail for us often goes cold when waste ceases to be a waste and becomes a secondary material</a:t>
            </a:r>
          </a:p>
          <a:p>
            <a:endParaRPr lang="en-GB" baseline="0" dirty="0" smtClean="0"/>
          </a:p>
          <a:p>
            <a:r>
              <a:rPr lang="en-GB" baseline="0" dirty="0" smtClean="0"/>
              <a:t>If you see opportunities to make these links through your solution that would be very interesting.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28</a:t>
            </a:fld>
            <a:endParaRPr lang="en-GB" altLang="en-US"/>
          </a:p>
        </p:txBody>
      </p:sp>
    </p:spTree>
    <p:extLst>
      <p:ext uri="{BB962C8B-B14F-4D97-AF65-F5344CB8AC3E}">
        <p14:creationId xmlns:p14="http://schemas.microsoft.com/office/powerpoint/2010/main" val="292064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that waste doesn’t stop at our borders</a:t>
            </a:r>
          </a:p>
          <a:p>
            <a:endParaRPr lang="en-GB" dirty="0" smtClean="0"/>
          </a:p>
          <a:p>
            <a:r>
              <a:rPr lang="en-GB" dirty="0" smtClean="0"/>
              <a:t>Capacity to track beyond borders also would be beneficial</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29</a:t>
            </a:fld>
            <a:endParaRPr lang="en-GB" altLang="en-US"/>
          </a:p>
        </p:txBody>
      </p:sp>
    </p:spTree>
    <p:extLst>
      <p:ext uri="{BB962C8B-B14F-4D97-AF65-F5344CB8AC3E}">
        <p14:creationId xmlns:p14="http://schemas.microsoft.com/office/powerpoint/2010/main" val="3070072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a:t>
            </a:r>
            <a:r>
              <a:rPr lang="en-GB" baseline="0" dirty="0" smtClean="0"/>
              <a:t> research available </a:t>
            </a:r>
            <a:r>
              <a:rPr lang="en-GB" baseline="0" dirty="0" err="1" smtClean="0"/>
              <a:t>etc</a:t>
            </a:r>
            <a:endParaRPr lang="en-GB" baseline="0" dirty="0" smtClean="0"/>
          </a:p>
          <a:p>
            <a:endParaRPr lang="en-GB" baseline="0" dirty="0" smtClean="0"/>
          </a:p>
          <a:p>
            <a:r>
              <a:rPr lang="en-GB" baseline="0" dirty="0" smtClean="0"/>
              <a:t>All very exciting </a:t>
            </a:r>
            <a:r>
              <a:rPr lang="en-GB" baseline="0" dirty="0" err="1" smtClean="0"/>
              <a:t>etc</a:t>
            </a:r>
            <a:r>
              <a:rPr lang="en-GB" baseline="0" dirty="0" smtClean="0"/>
              <a:t> </a:t>
            </a:r>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30</a:t>
            </a:fld>
            <a:endParaRPr lang="en-GB" altLang="en-US"/>
          </a:p>
        </p:txBody>
      </p:sp>
    </p:spTree>
    <p:extLst>
      <p:ext uri="{BB962C8B-B14F-4D97-AF65-F5344CB8AC3E}">
        <p14:creationId xmlns:p14="http://schemas.microsoft.com/office/powerpoint/2010/main" val="11707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Because</a:t>
            </a:r>
            <a:r>
              <a:rPr lang="en-GB" sz="1200" kern="1200" baseline="0" dirty="0" smtClean="0">
                <a:solidFill>
                  <a:schemeClr val="tx1"/>
                </a:solidFill>
                <a:effectLst/>
                <a:latin typeface="+mn-lt"/>
                <a:ea typeface="+mn-ea"/>
                <a:cs typeface="+mn-cs"/>
              </a:rPr>
              <a:t> answering this question……..</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Is both difficult and important.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is difficult because there are lots of types of waste, we deal with waste in lots of different ways, but we don’t record this accurately or consistently </a:t>
            </a:r>
          </a:p>
          <a:p>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mn-lt"/>
                <a:ea typeface="+mn-ea"/>
                <a:cs typeface="+mn-cs"/>
              </a:rPr>
              <a:t>And it is important because </a:t>
            </a:r>
            <a:r>
              <a:rPr lang="en-GB" sz="1200" kern="1200" dirty="0" smtClean="0">
                <a:solidFill>
                  <a:schemeClr val="tx1"/>
                </a:solidFill>
                <a:effectLst/>
                <a:latin typeface="+mn-lt"/>
                <a:ea typeface="+mn-ea"/>
                <a:cs typeface="+mn-cs"/>
              </a:rPr>
              <a:t>how we manage our waste effects</a:t>
            </a:r>
            <a:r>
              <a:rPr lang="en-GB" sz="1200" kern="1200" baseline="0" dirty="0" smtClean="0">
                <a:solidFill>
                  <a:schemeClr val="tx1"/>
                </a:solidFill>
                <a:effectLst/>
                <a:latin typeface="+mn-lt"/>
                <a:ea typeface="+mn-ea"/>
                <a:cs typeface="+mn-cs"/>
              </a:rPr>
              <a:t> our environment, our economy and society </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a:t>
            </a:fld>
            <a:endParaRPr lang="en-GB" altLang="en-US"/>
          </a:p>
        </p:txBody>
      </p:sp>
    </p:spTree>
    <p:extLst>
      <p:ext uri="{BB962C8B-B14F-4D97-AF65-F5344CB8AC3E}">
        <p14:creationId xmlns:p14="http://schemas.microsoft.com/office/powerpoint/2010/main" val="296584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we manage waste in the wrong way</a:t>
            </a:r>
            <a:r>
              <a:rPr lang="en-GB" sz="1200" kern="1200" baseline="0" dirty="0" smtClean="0">
                <a:solidFill>
                  <a:schemeClr val="tx1"/>
                </a:solidFill>
                <a:effectLst/>
                <a:latin typeface="+mn-lt"/>
                <a:ea typeface="+mn-ea"/>
                <a:cs typeface="+mn-cs"/>
              </a:rPr>
              <a:t> it</a:t>
            </a:r>
            <a:r>
              <a:rPr lang="en-GB" sz="1200" kern="1200" dirty="0" smtClean="0">
                <a:solidFill>
                  <a:schemeClr val="tx1"/>
                </a:solidFill>
                <a:effectLst/>
                <a:latin typeface="+mn-lt"/>
                <a:ea typeface="+mn-ea"/>
                <a:cs typeface="+mn-cs"/>
              </a:rPr>
              <a:t> can cause harm in many forms: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country poorly</a:t>
            </a:r>
            <a:r>
              <a:rPr lang="en-GB" sz="1200" kern="1200" baseline="0" dirty="0" smtClean="0">
                <a:solidFill>
                  <a:schemeClr val="tx1"/>
                </a:solidFill>
                <a:effectLst/>
                <a:latin typeface="+mn-lt"/>
                <a:ea typeface="+mn-ea"/>
                <a:cs typeface="+mn-cs"/>
              </a:rPr>
              <a:t> or illegally managed waste creates fly infestations, dust, odour, air and water pollution.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severely effects local housing, business and infrastructure.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can be a cause of large scale fires or pollution incidents.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200" kern="1200" dirty="0" smtClean="0">
                <a:solidFill>
                  <a:srgbClr val="FF0000"/>
                </a:solidFill>
                <a:effectLst/>
                <a:latin typeface="+mn-lt"/>
                <a:ea typeface="+mn-ea"/>
                <a:cs typeface="+mn-cs"/>
              </a:rPr>
              <a:t>Give example, </a:t>
            </a:r>
            <a:r>
              <a:rPr lang="en-GB" sz="1200" kern="1200" dirty="0" err="1" smtClean="0">
                <a:solidFill>
                  <a:srgbClr val="FF0000"/>
                </a:solidFill>
                <a:effectLst/>
                <a:latin typeface="+mn-lt"/>
                <a:ea typeface="+mn-ea"/>
                <a:cs typeface="+mn-cs"/>
              </a:rPr>
              <a:t>eg</a:t>
            </a:r>
            <a:r>
              <a:rPr lang="en-GB" sz="1200" kern="1200" dirty="0" smtClean="0">
                <a:solidFill>
                  <a:srgbClr val="FF0000"/>
                </a:solidFill>
                <a:effectLst/>
                <a:latin typeface="+mn-lt"/>
                <a:ea typeface="+mn-ea"/>
                <a:cs typeface="+mn-cs"/>
              </a:rPr>
              <a:t> waste fire,  – with reference to picture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GB"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mn-lt"/>
                <a:ea typeface="+mn-ea"/>
                <a:cs typeface="+mn-cs"/>
              </a:rPr>
              <a:t>Estimates suggest the cost to the economy of illegal waste activities run to several hundreds of millions of pounds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And of course outside of this country there are often less strict controls and this harm can be magnified – as the imagery of plastic waste in our oceans shows.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a:t>
            </a:fld>
            <a:endParaRPr lang="en-GB" altLang="en-US"/>
          </a:p>
        </p:txBody>
      </p:sp>
    </p:spTree>
    <p:extLst>
      <p:ext uri="{BB962C8B-B14F-4D97-AF65-F5344CB8AC3E}">
        <p14:creationId xmlns:p14="http://schemas.microsoft.com/office/powerpoint/2010/main" val="386445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But it is also important</a:t>
            </a:r>
            <a:r>
              <a:rPr lang="en-GB" sz="1200" kern="1200" baseline="0" dirty="0" smtClean="0">
                <a:solidFill>
                  <a:schemeClr val="tx1"/>
                </a:solidFill>
                <a:effectLst/>
                <a:latin typeface="+mn-lt"/>
                <a:ea typeface="+mn-ea"/>
                <a:cs typeface="+mn-cs"/>
              </a:rPr>
              <a:t> to understand what happens to our waste when it is thrown away because we</a:t>
            </a:r>
            <a:r>
              <a:rPr lang="en-GB" sz="1200" kern="1200" dirty="0" smtClean="0">
                <a:solidFill>
                  <a:schemeClr val="tx1"/>
                </a:solidFill>
                <a:effectLst/>
                <a:latin typeface="+mn-lt"/>
                <a:ea typeface="+mn-ea"/>
                <a:cs typeface="+mn-cs"/>
              </a:rPr>
              <a:t> can create value from it as</a:t>
            </a:r>
            <a:r>
              <a:rPr lang="en-GB" sz="1200" kern="1200" baseline="0" dirty="0" smtClean="0">
                <a:solidFill>
                  <a:schemeClr val="tx1"/>
                </a:solidFill>
                <a:effectLst/>
                <a:latin typeface="+mn-lt"/>
                <a:ea typeface="+mn-ea"/>
                <a:cs typeface="+mn-cs"/>
              </a:rPr>
              <a:t> a resource</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all know this really:</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Paper and glass can be recycled</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Food waste can be turned into compost </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Waste electronics contain many valuable components </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Even waste that can’t be turned into secondary materials can be burned to generate energy </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[summary sentence w/r to strategy or chief scientists report]</a:t>
            </a:r>
          </a:p>
          <a:p>
            <a:pPr marL="0" lvl="0" indent="0" rtl="0">
              <a:spcBef>
                <a:spcPts val="0"/>
              </a:spcBef>
              <a:spcAft>
                <a:spcPts val="0"/>
              </a:spcAft>
              <a:buNone/>
            </a:pPr>
            <a:endParaRPr dirty="0"/>
          </a:p>
        </p:txBody>
      </p:sp>
    </p:spTree>
    <p:extLst>
      <p:ext uri="{BB962C8B-B14F-4D97-AF65-F5344CB8AC3E}">
        <p14:creationId xmlns:p14="http://schemas.microsoft.com/office/powerpoint/2010/main" val="384807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lots of different</a:t>
            </a:r>
            <a:r>
              <a:rPr lang="en-GB" baseline="0" dirty="0" smtClean="0"/>
              <a:t> policy approaches governments can take to minimise the harm and maximise the value of waste</a:t>
            </a:r>
          </a:p>
          <a:p>
            <a:endParaRPr lang="en-GB" baseline="0" dirty="0" smtClean="0"/>
          </a:p>
          <a:p>
            <a:r>
              <a:rPr lang="en-GB" dirty="0" smtClean="0"/>
              <a:t>But key to any of them is having the right data</a:t>
            </a:r>
          </a:p>
          <a:p>
            <a:endParaRPr lang="en-GB" dirty="0" smtClean="0"/>
          </a:p>
          <a:p>
            <a:r>
              <a:rPr lang="en-GB" dirty="0" smtClean="0"/>
              <a:t>Or as recent report</a:t>
            </a:r>
            <a:r>
              <a:rPr lang="en-GB" baseline="0" dirty="0" smtClean="0"/>
              <a:t> from the </a:t>
            </a:r>
            <a:r>
              <a:rPr lang="en-GB" baseline="0" dirty="0" err="1" smtClean="0"/>
              <a:t>Gov</a:t>
            </a:r>
            <a:r>
              <a:rPr lang="en-GB" baseline="0" dirty="0" smtClean="0"/>
              <a:t> Chief Scientific adviser puts it…</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7</a:t>
            </a:fld>
            <a:endParaRPr lang="en-GB" altLang="en-US"/>
          </a:p>
        </p:txBody>
      </p:sp>
    </p:spTree>
    <p:extLst>
      <p:ext uri="{BB962C8B-B14F-4D97-AF65-F5344CB8AC3E}">
        <p14:creationId xmlns:p14="http://schemas.microsoft.com/office/powerpoint/2010/main" val="410405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Specifically, the building</a:t>
            </a:r>
            <a:r>
              <a:rPr lang="en-GB" baseline="0" dirty="0" smtClean="0"/>
              <a:t> blocks of data we need are:</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We have this information for some wastes for some points in the waste chain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But what if we had it for all wastes – each point in the chain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If we could join up– or track – waste like this, it could help government, regulators and businesses</a:t>
            </a:r>
            <a:endParaRPr lang="en-GB" dirty="0" smtClean="0"/>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8</a:t>
            </a:fld>
            <a:endParaRPr lang="en-GB" altLang="en-US"/>
          </a:p>
        </p:txBody>
      </p:sp>
    </p:spTree>
    <p:extLst>
      <p:ext uri="{BB962C8B-B14F-4D97-AF65-F5344CB8AC3E}">
        <p14:creationId xmlns:p14="http://schemas.microsoft.com/office/powerpoint/2010/main" val="117431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is because the same core data set can help us to answer a lot of policy questions.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we know where waste comes from, where it goes to and what is done to it we can answer questions like</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Are we meeting our legal recycling targets?</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we have enough waste processing infrastructure capacity?</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What markets are emerging for waste materials?</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Are we collecting the right amount of landfill tax?</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9</a:t>
            </a:fld>
            <a:endParaRPr lang="en-GB" altLang="en-US"/>
          </a:p>
        </p:txBody>
      </p:sp>
    </p:spTree>
    <p:extLst>
      <p:ext uri="{BB962C8B-B14F-4D97-AF65-F5344CB8AC3E}">
        <p14:creationId xmlns:p14="http://schemas.microsoft.com/office/powerpoint/2010/main" val="82030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pPr lvl="0"/>
            <a:r>
              <a:rPr lang="en-GB" sz="1200" kern="1200" dirty="0" smtClean="0">
                <a:solidFill>
                  <a:schemeClr val="tx1"/>
                </a:solidFill>
                <a:effectLst/>
                <a:latin typeface="+mn-lt"/>
                <a:ea typeface="+mn-ea"/>
                <a:cs typeface="+mn-cs"/>
              </a:rPr>
              <a:t>Similarly this information would be a vital enforcement tool for regulators</a:t>
            </a:r>
            <a:r>
              <a:rPr lang="en-GB" sz="1200" kern="1200" baseline="0" dirty="0" smtClean="0">
                <a:solidFill>
                  <a:schemeClr val="tx1"/>
                </a:solidFill>
                <a:effectLst/>
                <a:latin typeface="+mn-lt"/>
                <a:ea typeface="+mn-ea"/>
                <a:cs typeface="+mn-cs"/>
              </a:rPr>
              <a:t> </a:t>
            </a:r>
          </a:p>
          <a:p>
            <a:pPr lvl="0"/>
            <a:endParaRPr lang="en-GB" sz="1200" kern="1200" baseline="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It can help us tackle waste crime by identifying where</a:t>
            </a:r>
          </a:p>
          <a:p>
            <a:pPr lvl="0"/>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Waste disappears or doesn’t reach next stage (illegal dumping)</a:t>
            </a:r>
          </a:p>
          <a:p>
            <a:pPr marL="457200" lvl="1"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Waste description changes (landfill tax avoidance)</a:t>
            </a:r>
          </a:p>
          <a:p>
            <a:pPr marL="457200" lvl="1"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Strange patterns of transfers (fraud schemes)</a:t>
            </a:r>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10</a:t>
            </a:fld>
            <a:endParaRPr lang="en-GB" altLang="en-US"/>
          </a:p>
        </p:txBody>
      </p:sp>
    </p:spTree>
    <p:extLst>
      <p:ext uri="{BB962C8B-B14F-4D97-AF65-F5344CB8AC3E}">
        <p14:creationId xmlns:p14="http://schemas.microsoft.com/office/powerpoint/2010/main" val="1668594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Gree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bg1"/>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266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Content Placeholder 2"/>
          <p:cNvSpPr>
            <a:spLocks noGrp="1"/>
          </p:cNvSpPr>
          <p:nvPr>
            <p:ph idx="1"/>
          </p:nvPr>
        </p:nvSpPr>
        <p:spPr>
          <a:xfrm>
            <a:off x="439738" y="1540800"/>
            <a:ext cx="69408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8" y="1130400"/>
            <a:ext cx="8264525" cy="300247"/>
          </a:xfrm>
        </p:spPr>
        <p:txBody>
          <a:bodyPr/>
          <a:lstStyle>
            <a:lvl1pPr marL="0" indent="0">
              <a:buNone/>
              <a:defRPr sz="2200" b="0">
                <a:solidFill>
                  <a:srgbClr val="00B050"/>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5"/>
          </p:nvPr>
        </p:nvSpPr>
        <p:spPr/>
        <p:txBody>
          <a:bodyPr/>
          <a:lstStyle>
            <a:lvl1pPr>
              <a:defRPr/>
            </a:lvl1pPr>
          </a:lstStyle>
          <a:p>
            <a:pPr>
              <a:defRPr/>
            </a:pPr>
            <a:fld id="{660E118C-5F57-4F15-A472-5907859F227F}" type="slidenum">
              <a:rPr lang="en-GB" altLang="en-US"/>
              <a:pPr>
                <a:defRPr/>
              </a:pPr>
              <a:t>‹#›</a:t>
            </a:fld>
            <a:endParaRPr lang="en-GB" altLang="en-US"/>
          </a:p>
        </p:txBody>
      </p:sp>
    </p:spTree>
    <p:extLst>
      <p:ext uri="{BB962C8B-B14F-4D97-AF65-F5344CB8AC3E}">
        <p14:creationId xmlns:p14="http://schemas.microsoft.com/office/powerpoint/2010/main" val="4045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738" y="1540800"/>
            <a:ext cx="4075112"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9" y="1540800"/>
            <a:ext cx="4075113"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1"/>
          </p:nvPr>
        </p:nvSpPr>
        <p:spPr/>
        <p:txBody>
          <a:bodyPr/>
          <a:lstStyle>
            <a:lvl1pPr>
              <a:defRPr/>
            </a:lvl1pPr>
          </a:lstStyle>
          <a:p>
            <a:pPr>
              <a:defRPr/>
            </a:pPr>
            <a:fld id="{243ED478-7601-4408-B3F6-C4C01B900B3E}" type="slidenum">
              <a:rPr lang="en-GB" altLang="en-US"/>
              <a:pPr>
                <a:defRPr/>
              </a:pPr>
              <a:t>‹#›</a:t>
            </a:fld>
            <a:endParaRPr lang="en-GB" altLang="en-US"/>
          </a:p>
        </p:txBody>
      </p:sp>
    </p:spTree>
    <p:extLst>
      <p:ext uri="{BB962C8B-B14F-4D97-AF65-F5344CB8AC3E}">
        <p14:creationId xmlns:p14="http://schemas.microsoft.com/office/powerpoint/2010/main" val="381640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9200" y="471896"/>
            <a:ext cx="8265600" cy="482720"/>
          </a:xfrm>
        </p:spPr>
        <p:txBody>
          <a:bodyPr/>
          <a:lstStyle/>
          <a:p>
            <a:r>
              <a:rPr lang="en-US"/>
              <a:t>Click to edit Master title style</a:t>
            </a:r>
          </a:p>
        </p:txBody>
      </p:sp>
      <p:sp>
        <p:nvSpPr>
          <p:cNvPr id="3" name="Text Placeholder 2"/>
          <p:cNvSpPr>
            <a:spLocks noGrp="1"/>
          </p:cNvSpPr>
          <p:nvPr>
            <p:ph type="body" idx="1"/>
          </p:nvPr>
        </p:nvSpPr>
        <p:spPr>
          <a:xfrm>
            <a:off x="439200" y="1130400"/>
            <a:ext cx="4039394"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00" y="1540800"/>
            <a:ext cx="4039394"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130400"/>
            <a:ext cx="407565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540800"/>
            <a:ext cx="407565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8" name="Slide Number Placeholder 5"/>
          <p:cNvSpPr>
            <a:spLocks noGrp="1"/>
          </p:cNvSpPr>
          <p:nvPr>
            <p:ph type="sldNum" sz="quarter" idx="11"/>
          </p:nvPr>
        </p:nvSpPr>
        <p:spPr/>
        <p:txBody>
          <a:bodyPr/>
          <a:lstStyle>
            <a:lvl1pPr>
              <a:defRPr/>
            </a:lvl1pPr>
          </a:lstStyle>
          <a:p>
            <a:pPr>
              <a:defRPr/>
            </a:pPr>
            <a:fld id="{8F891C4B-F775-4E9D-A3EE-B49CCBFA2C4F}" type="slidenum">
              <a:rPr lang="en-GB" altLang="en-US"/>
              <a:pPr>
                <a:defRPr/>
              </a:pPr>
              <a:t>‹#›</a:t>
            </a:fld>
            <a:endParaRPr lang="en-GB" altLang="en-US"/>
          </a:p>
        </p:txBody>
      </p:sp>
    </p:spTree>
    <p:extLst>
      <p:ext uri="{BB962C8B-B14F-4D97-AF65-F5344CB8AC3E}">
        <p14:creationId xmlns:p14="http://schemas.microsoft.com/office/powerpoint/2010/main" val="3715307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ide Ba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739" y="480363"/>
            <a:ext cx="2592000" cy="432000"/>
          </a:xfrm>
        </p:spPr>
        <p:txBody>
          <a:bodyPr/>
          <a:lstStyle/>
          <a:p>
            <a:r>
              <a:rPr lang="en-US"/>
              <a:t>Click to edit Master title style</a:t>
            </a:r>
          </a:p>
        </p:txBody>
      </p:sp>
      <p:sp>
        <p:nvSpPr>
          <p:cNvPr id="3" name="Content Placeholder 2"/>
          <p:cNvSpPr>
            <a:spLocks noGrp="1"/>
          </p:cNvSpPr>
          <p:nvPr>
            <p:ph sz="half" idx="1"/>
          </p:nvPr>
        </p:nvSpPr>
        <p:spPr>
          <a:xfrm>
            <a:off x="439738" y="1520825"/>
            <a:ext cx="2592000" cy="4651637"/>
          </a:xfrm>
        </p:spPr>
        <p:txBody>
          <a:bodyPr/>
          <a:lstStyle>
            <a:lvl1pPr marL="0" indent="0">
              <a:buNone/>
              <a:defRPr sz="1800"/>
            </a:lvl1pPr>
          </a:lstStyle>
          <a:p>
            <a:pPr lvl="0"/>
            <a:r>
              <a:rPr lang="en-US"/>
              <a:t>Click to edit Master text styles</a:t>
            </a:r>
          </a:p>
        </p:txBody>
      </p:sp>
      <p:sp>
        <p:nvSpPr>
          <p:cNvPr id="4" name="Content Placeholder 3"/>
          <p:cNvSpPr>
            <a:spLocks noGrp="1"/>
          </p:cNvSpPr>
          <p:nvPr>
            <p:ph sz="half" idx="2"/>
          </p:nvPr>
        </p:nvSpPr>
        <p:spPr>
          <a:xfrm>
            <a:off x="3187057" y="476251"/>
            <a:ext cx="5517206" cy="569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1"/>
          </p:nvPr>
        </p:nvSpPr>
        <p:spPr/>
        <p:txBody>
          <a:bodyPr/>
          <a:lstStyle>
            <a:lvl1pPr>
              <a:defRPr/>
            </a:lvl1pPr>
          </a:lstStyle>
          <a:p>
            <a:pPr>
              <a:defRPr/>
            </a:pPr>
            <a:fld id="{91EA1C2E-6810-4707-820E-C93A0AD3075B}" type="slidenum">
              <a:rPr lang="en-GB" altLang="en-US"/>
              <a:pPr>
                <a:defRPr/>
              </a:pPr>
              <a:t>‹#›</a:t>
            </a:fld>
            <a:endParaRPr lang="en-GB" altLang="en-US"/>
          </a:p>
        </p:txBody>
      </p:sp>
    </p:spTree>
    <p:extLst>
      <p:ext uri="{BB962C8B-B14F-4D97-AF65-F5344CB8AC3E}">
        <p14:creationId xmlns:p14="http://schemas.microsoft.com/office/powerpoint/2010/main" val="253918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Bar Su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200" y="479483"/>
            <a:ext cx="2592000" cy="432000"/>
          </a:xfrm>
        </p:spPr>
        <p:txBody>
          <a:bodyPr/>
          <a:lstStyle/>
          <a:p>
            <a:r>
              <a:rPr lang="en-US"/>
              <a:t>Click to edit Master title style</a:t>
            </a:r>
          </a:p>
        </p:txBody>
      </p:sp>
      <p:sp>
        <p:nvSpPr>
          <p:cNvPr id="3" name="Text Placeholder 2"/>
          <p:cNvSpPr>
            <a:spLocks noGrp="1"/>
          </p:cNvSpPr>
          <p:nvPr>
            <p:ph type="body" idx="1"/>
          </p:nvPr>
        </p:nvSpPr>
        <p:spPr>
          <a:xfrm>
            <a:off x="439200" y="1130400"/>
            <a:ext cx="259200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00" y="1540800"/>
            <a:ext cx="2592000" cy="4668837"/>
          </a:xfrm>
        </p:spPr>
        <p:txBody>
          <a:bodyPr/>
          <a:lstStyle>
            <a:lvl1pPr marL="0" indent="0">
              <a:buNone/>
              <a:defRPr sz="1800"/>
            </a:lvl1pPr>
            <a:lvl2pPr>
              <a:defRPr b="1"/>
            </a:lvl2pPr>
          </a:lstStyle>
          <a:p>
            <a:pPr lvl="0"/>
            <a:r>
              <a:rPr lang="en-US"/>
              <a:t>Click to edit Master text styles</a:t>
            </a:r>
          </a:p>
        </p:txBody>
      </p:sp>
      <p:sp>
        <p:nvSpPr>
          <p:cNvPr id="6" name="Content Placeholder 5"/>
          <p:cNvSpPr>
            <a:spLocks noGrp="1"/>
          </p:cNvSpPr>
          <p:nvPr>
            <p:ph sz="quarter" idx="4"/>
          </p:nvPr>
        </p:nvSpPr>
        <p:spPr>
          <a:xfrm>
            <a:off x="3181756" y="476250"/>
            <a:ext cx="5523044" cy="571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8" name="Slide Number Placeholder 5"/>
          <p:cNvSpPr>
            <a:spLocks noGrp="1"/>
          </p:cNvSpPr>
          <p:nvPr>
            <p:ph type="sldNum" sz="quarter" idx="11"/>
          </p:nvPr>
        </p:nvSpPr>
        <p:spPr/>
        <p:txBody>
          <a:bodyPr/>
          <a:lstStyle>
            <a:lvl1pPr>
              <a:defRPr/>
            </a:lvl1pPr>
          </a:lstStyle>
          <a:p>
            <a:pPr>
              <a:defRPr/>
            </a:pPr>
            <a:fld id="{9544702B-6FCB-46FC-B88D-39B6A5C8179F}" type="slidenum">
              <a:rPr lang="en-GB" altLang="en-US"/>
              <a:pPr>
                <a:defRPr/>
              </a:pPr>
              <a:t>‹#›</a:t>
            </a:fld>
            <a:endParaRPr lang="en-GB" altLang="en-US"/>
          </a:p>
        </p:txBody>
      </p:sp>
    </p:spTree>
    <p:extLst>
      <p:ext uri="{BB962C8B-B14F-4D97-AF65-F5344CB8AC3E}">
        <p14:creationId xmlns:p14="http://schemas.microsoft.com/office/powerpoint/2010/main" val="3949964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263" y="476250"/>
            <a:ext cx="2077200" cy="5334000"/>
          </a:xfrm>
          <a:solidFill>
            <a:schemeClr val="tx2"/>
          </a:solidFill>
        </p:spPr>
        <p:txBody>
          <a:bodyPr/>
          <a:lstStyle>
            <a:lvl1pPr marL="0" indent="0">
              <a:buNone/>
              <a:defRPr b="0">
                <a:solidFill>
                  <a:schemeClr val="bg1"/>
                </a:solidFill>
              </a:defRPr>
            </a:lvl1pPr>
          </a:lstStyle>
          <a:p>
            <a:pPr lvl="0"/>
            <a:r>
              <a:rPr lang="en-US"/>
              <a:t>Click to edit Master text styles</a:t>
            </a:r>
          </a:p>
        </p:txBody>
      </p:sp>
      <p:sp>
        <p:nvSpPr>
          <p:cNvPr id="4" name="Content Placeholder 3"/>
          <p:cNvSpPr>
            <a:spLocks noGrp="1"/>
          </p:cNvSpPr>
          <p:nvPr>
            <p:ph sz="half" idx="2"/>
          </p:nvPr>
        </p:nvSpPr>
        <p:spPr>
          <a:xfrm>
            <a:off x="2674621" y="476250"/>
            <a:ext cx="6029642" cy="569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7" name="Slide Number Placeholder 6"/>
          <p:cNvSpPr>
            <a:spLocks noGrp="1"/>
          </p:cNvSpPr>
          <p:nvPr>
            <p:ph type="sldNum" sz="quarter" idx="11"/>
          </p:nvPr>
        </p:nvSpPr>
        <p:spPr/>
        <p:txBody>
          <a:bodyPr/>
          <a:lstStyle>
            <a:lvl1pPr>
              <a:defRPr smtClean="0"/>
            </a:lvl1pPr>
          </a:lstStyle>
          <a:p>
            <a:pPr>
              <a:defRPr/>
            </a:pPr>
            <a:fld id="{04C37070-365E-4B82-9DC2-C8BB182D92A7}" type="slidenum">
              <a:rPr lang="en-GB" altLang="en-US"/>
              <a:pPr>
                <a:defRPr/>
              </a:pPr>
              <a:t>‹#›</a:t>
            </a:fld>
            <a:endParaRPr lang="en-GB" altLang="en-US"/>
          </a:p>
        </p:txBody>
      </p:sp>
    </p:spTree>
    <p:extLst>
      <p:ext uri="{BB962C8B-B14F-4D97-AF65-F5344CB8AC3E}">
        <p14:creationId xmlns:p14="http://schemas.microsoft.com/office/powerpoint/2010/main" val="305601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4" name="Slide Number Placeholder 5"/>
          <p:cNvSpPr>
            <a:spLocks noGrp="1"/>
          </p:cNvSpPr>
          <p:nvPr>
            <p:ph type="sldNum" sz="quarter" idx="11"/>
          </p:nvPr>
        </p:nvSpPr>
        <p:spPr/>
        <p:txBody>
          <a:bodyPr/>
          <a:lstStyle>
            <a:lvl1pPr>
              <a:defRPr/>
            </a:lvl1pPr>
          </a:lstStyle>
          <a:p>
            <a:pPr>
              <a:defRPr/>
            </a:pPr>
            <a:fld id="{E614B02A-014A-4AE6-B616-832D912C9326}" type="slidenum">
              <a:rPr lang="en-GB" altLang="en-US"/>
              <a:pPr>
                <a:defRPr/>
              </a:pPr>
              <a:t>‹#›</a:t>
            </a:fld>
            <a:endParaRPr lang="en-GB" altLang="en-US"/>
          </a:p>
        </p:txBody>
      </p:sp>
    </p:spTree>
    <p:extLst>
      <p:ext uri="{BB962C8B-B14F-4D97-AF65-F5344CB8AC3E}">
        <p14:creationId xmlns:p14="http://schemas.microsoft.com/office/powerpoint/2010/main" val="414579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3" name="Slide Number Placeholder 5"/>
          <p:cNvSpPr>
            <a:spLocks noGrp="1"/>
          </p:cNvSpPr>
          <p:nvPr>
            <p:ph type="sldNum" sz="quarter" idx="11"/>
          </p:nvPr>
        </p:nvSpPr>
        <p:spPr/>
        <p:txBody>
          <a:bodyPr/>
          <a:lstStyle>
            <a:lvl1pPr>
              <a:defRPr/>
            </a:lvl1pPr>
          </a:lstStyle>
          <a:p>
            <a:pPr>
              <a:defRPr/>
            </a:pPr>
            <a:fld id="{2A2D3ECA-4E1D-42AB-BE72-35302F7B6ADC}" type="slidenum">
              <a:rPr lang="en-GB" altLang="en-US"/>
              <a:pPr>
                <a:defRPr/>
              </a:pPr>
              <a:t>‹#›</a:t>
            </a:fld>
            <a:endParaRPr lang="en-GB" altLang="en-US"/>
          </a:p>
        </p:txBody>
      </p:sp>
    </p:spTree>
    <p:extLst>
      <p:ext uri="{BB962C8B-B14F-4D97-AF65-F5344CB8AC3E}">
        <p14:creationId xmlns:p14="http://schemas.microsoft.com/office/powerpoint/2010/main" val="54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7736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89139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Gree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bg1"/>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1419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17942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62091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37748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84341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7361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69084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166577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71143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458788" y="6356350"/>
            <a:ext cx="5675312" cy="365125"/>
          </a:xfrm>
          <a:prstGeom prst="rect">
            <a:avLst/>
          </a:prstGeom>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7ABA52C0-68FD-439C-8DD9-0AF4AABF9532}" type="slidenum">
              <a:rPr lang="en-GB" altLang="en-US"/>
              <a:pPr>
                <a:defRPr/>
              </a:pPr>
              <a:t>‹#›</a:t>
            </a:fld>
            <a:endParaRPr lang="en-GB" altLang="en-US"/>
          </a:p>
        </p:txBody>
      </p:sp>
    </p:spTree>
    <p:extLst>
      <p:ext uri="{BB962C8B-B14F-4D97-AF65-F5344CB8AC3E}">
        <p14:creationId xmlns:p14="http://schemas.microsoft.com/office/powerpoint/2010/main" val="363379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White">
    <p:bg>
      <p:bgPr>
        <a:solidFill>
          <a:schemeClr val="bg1">
            <a:alpha val="98822"/>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3532188" y="6215063"/>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2632075"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544513"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76650" y="6356350"/>
            <a:ext cx="909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84475" y="6259513"/>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4688" y="6288088"/>
            <a:ext cx="1643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463" y="538163"/>
            <a:ext cx="1422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tx2"/>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039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0" y="538163"/>
            <a:ext cx="1422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tx2"/>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121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or Statistic">
    <p:bg>
      <p:bgPr>
        <a:solidFill>
          <a:schemeClr val="tx2"/>
        </a:solidFill>
        <a:effectLst/>
      </p:bgPr>
    </p:bg>
    <p:spTree>
      <p:nvGrpSpPr>
        <p:cNvPr id="1" name=""/>
        <p:cNvGrpSpPr/>
        <p:nvPr/>
      </p:nvGrpSpPr>
      <p:grpSpPr>
        <a:xfrm>
          <a:off x="0" y="0"/>
          <a:ext cx="0" cy="0"/>
          <a:chOff x="0" y="0"/>
          <a:chExt cx="0" cy="0"/>
        </a:xfrm>
      </p:grpSpPr>
      <p:grpSp>
        <p:nvGrpSpPr>
          <p:cNvPr id="3" name="Group 16"/>
          <p:cNvGrpSpPr>
            <a:grpSpLocks/>
          </p:cNvGrpSpPr>
          <p:nvPr userDrawn="1"/>
        </p:nvGrpSpPr>
        <p:grpSpPr bwMode="auto">
          <a:xfrm>
            <a:off x="0" y="0"/>
            <a:ext cx="9144000" cy="6858000"/>
            <a:chOff x="0" y="0"/>
            <a:chExt cx="9144000" cy="6858001"/>
          </a:xfrm>
        </p:grpSpPr>
        <p:sp>
          <p:nvSpPr>
            <p:cNvPr id="4" name="Rectangle 9"/>
            <p:cNvSpPr/>
            <p:nvPr userDrawn="1"/>
          </p:nvSpPr>
          <p:spPr>
            <a:xfrm>
              <a:off x="0" y="5749926"/>
              <a:ext cx="7342188" cy="11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userDrawn="1"/>
          </p:nvSpPr>
          <p:spPr>
            <a:xfrm>
              <a:off x="7342188" y="0"/>
              <a:ext cx="180181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Isosceles Triangle 11"/>
            <p:cNvSpPr/>
            <p:nvPr userDrawn="1"/>
          </p:nvSpPr>
          <p:spPr>
            <a:xfrm rot="10800000">
              <a:off x="644525" y="5527676"/>
              <a:ext cx="727075" cy="39687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8750" y="4337050"/>
            <a:ext cx="8239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5"/>
          <p:cNvCxnSpPr/>
          <p:nvPr userDrawn="1"/>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4338" y="1443039"/>
            <a:ext cx="6388309" cy="3948556"/>
          </a:xfrm>
        </p:spPr>
        <p:txBody>
          <a:bodyPr/>
          <a:lstStyle>
            <a:lvl1pPr>
              <a:defRPr sz="5000" b="0">
                <a:solidFill>
                  <a:schemeClr val="bg1"/>
                </a:solidFill>
              </a:defRPr>
            </a:lvl1pPr>
          </a:lstStyle>
          <a:p>
            <a:r>
              <a:rPr lang="en-US"/>
              <a:t>Click to edit Master title style</a:t>
            </a:r>
          </a:p>
        </p:txBody>
      </p:sp>
      <p:sp>
        <p:nvSpPr>
          <p:cNvPr id="9" name="Footer Placeholder 4"/>
          <p:cNvSpPr>
            <a:spLocks noGrp="1"/>
          </p:cNvSpPr>
          <p:nvPr userDrawn="1">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10" name="Slide Number Placeholder 5"/>
          <p:cNvSpPr>
            <a:spLocks noGrp="1"/>
          </p:cNvSpPr>
          <p:nvPr userDrawn="1">
            <p:ph type="sldNum" sz="quarter" idx="11"/>
          </p:nvPr>
        </p:nvSpPr>
        <p:spPr/>
        <p:txBody>
          <a:bodyPr/>
          <a:lstStyle>
            <a:lvl1pPr>
              <a:defRPr smtClean="0"/>
            </a:lvl1pPr>
          </a:lstStyle>
          <a:p>
            <a:pPr>
              <a:defRPr/>
            </a:pPr>
            <a:fld id="{7288F0AF-BFEE-499C-AE48-06DFD4B8DDC4}" type="slidenum">
              <a:rPr lang="en-GB" altLang="en-US"/>
              <a:pPr>
                <a:defRPr/>
              </a:pPr>
              <a:t>‹#›</a:t>
            </a:fld>
            <a:endParaRPr lang="en-GB" altLang="en-US"/>
          </a:p>
        </p:txBody>
      </p:sp>
    </p:spTree>
    <p:extLst>
      <p:ext uri="{BB962C8B-B14F-4D97-AF65-F5344CB8AC3E}">
        <p14:creationId xmlns:p14="http://schemas.microsoft.com/office/powerpoint/2010/main" val="39102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or Statistic Outline">
    <p:spTree>
      <p:nvGrpSpPr>
        <p:cNvPr id="1" name=""/>
        <p:cNvGrpSpPr/>
        <p:nvPr/>
      </p:nvGrpSpPr>
      <p:grpSpPr>
        <a:xfrm>
          <a:off x="0" y="0"/>
          <a:ext cx="0" cy="0"/>
          <a:chOff x="0" y="0"/>
          <a:chExt cx="0" cy="0"/>
        </a:xfrm>
      </p:grpSpPr>
      <p:sp>
        <p:nvSpPr>
          <p:cNvPr id="3" name="Freeform 14"/>
          <p:cNvSpPr/>
          <p:nvPr userDrawn="1"/>
        </p:nvSpPr>
        <p:spPr>
          <a:xfrm rot="10800000">
            <a:off x="0" y="0"/>
            <a:ext cx="7340600" cy="5924550"/>
          </a:xfrm>
          <a:custGeom>
            <a:avLst/>
            <a:gdLst>
              <a:gd name="connsiteX0" fmla="*/ 7340600 w 7340600"/>
              <a:gd name="connsiteY0" fmla="*/ 5925324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0600" h="5925324">
                <a:moveTo>
                  <a:pt x="7340600" y="5925324"/>
                </a:moveTo>
                <a:lnTo>
                  <a:pt x="0" y="5925324"/>
                </a:lnTo>
                <a:lnTo>
                  <a:pt x="0" y="174789"/>
                </a:lnTo>
                <a:lnTo>
                  <a:pt x="6172563" y="174789"/>
                </a:lnTo>
                <a:lnTo>
                  <a:pt x="6332537" y="0"/>
                </a:lnTo>
                <a:lnTo>
                  <a:pt x="6492511" y="174789"/>
                </a:lnTo>
                <a:lnTo>
                  <a:pt x="7340600" y="174789"/>
                </a:lnTo>
                <a:close/>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8750" y="4337050"/>
            <a:ext cx="8239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5"/>
          <p:cNvCxnSpPr/>
          <p:nvPr userDrawn="1"/>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4338" y="1443039"/>
            <a:ext cx="6388309" cy="3948556"/>
          </a:xfrm>
        </p:spPr>
        <p:txBody>
          <a:bodyPr/>
          <a:lstStyle>
            <a:lvl1pPr>
              <a:defRPr sz="5000" b="0">
                <a:solidFill>
                  <a:schemeClr val="tx2"/>
                </a:solidFill>
              </a:defRPr>
            </a:lvl1pPr>
          </a:lstStyle>
          <a:p>
            <a:r>
              <a:rPr lang="en-US"/>
              <a:t>Click to edit Master title style</a:t>
            </a:r>
          </a:p>
        </p:txBody>
      </p:sp>
      <p:sp>
        <p:nvSpPr>
          <p:cNvPr id="6" name="Footer Placeholder 4"/>
          <p:cNvSpPr>
            <a:spLocks noGrp="1"/>
          </p:cNvSpPr>
          <p:nvPr userDrawn="1">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7" name="Slide Number Placeholder 5"/>
          <p:cNvSpPr>
            <a:spLocks noGrp="1"/>
          </p:cNvSpPr>
          <p:nvPr userDrawn="1">
            <p:ph type="sldNum" sz="quarter" idx="11"/>
          </p:nvPr>
        </p:nvSpPr>
        <p:spPr/>
        <p:txBody>
          <a:bodyPr/>
          <a:lstStyle>
            <a:lvl1pPr>
              <a:defRPr smtClean="0"/>
            </a:lvl1pPr>
          </a:lstStyle>
          <a:p>
            <a:pPr>
              <a:defRPr/>
            </a:pPr>
            <a:fld id="{FD8BE4D6-1396-4DBD-B644-1E516A646201}" type="slidenum">
              <a:rPr lang="en-GB" altLang="en-US"/>
              <a:pPr>
                <a:defRPr/>
              </a:pPr>
              <a:t>‹#›</a:t>
            </a:fld>
            <a:endParaRPr lang="en-GB" altLang="en-US"/>
          </a:p>
        </p:txBody>
      </p:sp>
    </p:spTree>
    <p:extLst>
      <p:ext uri="{BB962C8B-B14F-4D97-AF65-F5344CB8AC3E}">
        <p14:creationId xmlns:p14="http://schemas.microsoft.com/office/powerpoint/2010/main" val="36523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7ABA52C0-68FD-439C-8DD9-0AF4AABF9532}" type="slidenum">
              <a:rPr lang="en-GB" altLang="en-US"/>
              <a:pPr>
                <a:defRPr/>
              </a:pPr>
              <a:t>‹#›</a:t>
            </a:fld>
            <a:endParaRPr lang="en-GB" altLang="en-US"/>
          </a:p>
        </p:txBody>
      </p:sp>
    </p:spTree>
    <p:extLst>
      <p:ext uri="{BB962C8B-B14F-4D97-AF65-F5344CB8AC3E}">
        <p14:creationId xmlns:p14="http://schemas.microsoft.com/office/powerpoint/2010/main" val="314113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8" y="1129554"/>
            <a:ext cx="8264525" cy="300247"/>
          </a:xfrm>
        </p:spPr>
        <p:txBody>
          <a:bodyPr/>
          <a:lstStyle>
            <a:lvl1pPr marL="0" indent="0">
              <a:buNone/>
              <a:defRPr sz="2200" b="0">
                <a:solidFill>
                  <a:srgbClr val="00AF41"/>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5"/>
          </p:nvPr>
        </p:nvSpPr>
        <p:spPr/>
        <p:txBody>
          <a:bodyPr/>
          <a:lstStyle>
            <a:lvl1pPr>
              <a:defRPr/>
            </a:lvl1pPr>
          </a:lstStyle>
          <a:p>
            <a:pPr>
              <a:defRPr/>
            </a:pPr>
            <a:fld id="{07925C64-41EB-4277-8360-2A266A7536C2}" type="slidenum">
              <a:rPr lang="en-GB" altLang="en-US"/>
              <a:pPr>
                <a:defRPr/>
              </a:pPr>
              <a:t>‹#›</a:t>
            </a:fld>
            <a:endParaRPr lang="en-GB" altLang="en-US"/>
          </a:p>
        </p:txBody>
      </p:sp>
    </p:spTree>
    <p:extLst>
      <p:ext uri="{BB962C8B-B14F-4D97-AF65-F5344CB8AC3E}">
        <p14:creationId xmlns:p14="http://schemas.microsoft.com/office/powerpoint/2010/main" val="292405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6940800"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FA00CCA4-2B25-4BFA-9202-61A30E49BE76}" type="slidenum">
              <a:rPr lang="en-GB" altLang="en-US"/>
              <a:pPr>
                <a:defRPr/>
              </a:pPr>
              <a:t>‹#›</a:t>
            </a:fld>
            <a:endParaRPr lang="en-GB" altLang="en-US"/>
          </a:p>
        </p:txBody>
      </p:sp>
    </p:spTree>
    <p:extLst>
      <p:ext uri="{BB962C8B-B14F-4D97-AF65-F5344CB8AC3E}">
        <p14:creationId xmlns:p14="http://schemas.microsoft.com/office/powerpoint/2010/main" val="34417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39738" y="466725"/>
            <a:ext cx="82645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39738" y="1539875"/>
            <a:ext cx="82645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8788" y="6356350"/>
            <a:ext cx="5675312"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Arial" panose="020B0604020202020204" pitchFamily="34" charset="0"/>
                <a:cs typeface="Arial" panose="020B0604020202020204" pitchFamily="34" charset="0"/>
              </a:defRPr>
            </a:lvl1pPr>
          </a:lstStyle>
          <a:p>
            <a:pPr>
              <a:defRPr/>
            </a:pPr>
            <a:r>
              <a:rPr lang="en-GB"/>
              <a:t>Text in footer</a:t>
            </a:r>
          </a:p>
        </p:txBody>
      </p:sp>
      <p:sp>
        <p:nvSpPr>
          <p:cNvPr id="6" name="Slide Number Placeholder 5"/>
          <p:cNvSpPr>
            <a:spLocks noGrp="1"/>
          </p:cNvSpPr>
          <p:nvPr>
            <p:ph type="sldNum" sz="quarter" idx="4"/>
          </p:nvPr>
        </p:nvSpPr>
        <p:spPr>
          <a:xfrm>
            <a:off x="8391525" y="6356350"/>
            <a:ext cx="4111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chemeClr val="tx2"/>
                </a:solidFill>
                <a:latin typeface="Arial" panose="020B0604020202020204" pitchFamily="34" charset="0"/>
              </a:defRPr>
            </a:lvl1pPr>
          </a:lstStyle>
          <a:p>
            <a:pPr>
              <a:defRPr/>
            </a:pPr>
            <a:fld id="{042F8342-31D0-4FAD-86DE-E2B1EB31B5BE}" type="slidenum">
              <a:rPr lang="en-GB" altLang="en-US"/>
              <a:pPr>
                <a:defRPr/>
              </a:pPr>
              <a:t>‹#›</a:t>
            </a:fld>
            <a:endParaRPr lang="en-GB" altLang="en-US"/>
          </a:p>
        </p:txBody>
      </p:sp>
      <p:cxnSp>
        <p:nvCxnSpPr>
          <p:cNvPr id="10" name="Straight Connector 9"/>
          <p:cNvCxnSpPr/>
          <p:nvPr/>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57" r:id="rId15"/>
    <p:sldLayoutId id="2147483949" r:id="rId16"/>
    <p:sldLayoutId id="2147483950" r:id="rId17"/>
  </p:sldLayoutIdLst>
  <p:hf hdr="0" dt="0"/>
  <p:txStyles>
    <p:titleStyle>
      <a:lvl1pPr algn="l" rtl="0" eaLnBrk="1" fontAlgn="base" hangingPunct="1">
        <a:lnSpc>
          <a:spcPct val="90000"/>
        </a:lnSpc>
        <a:spcBef>
          <a:spcPct val="0"/>
        </a:spcBef>
        <a:spcAft>
          <a:spcPct val="0"/>
        </a:spcAft>
        <a:defRPr sz="3200" kern="120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3200">
          <a:solidFill>
            <a:schemeClr val="tx2"/>
          </a:solidFill>
          <a:latin typeface="Arial" charset="0"/>
          <a:cs typeface="Arial" charset="0"/>
        </a:defRPr>
      </a:lvl2pPr>
      <a:lvl3pPr algn="l" rtl="0" eaLnBrk="1" fontAlgn="base" hangingPunct="1">
        <a:lnSpc>
          <a:spcPct val="90000"/>
        </a:lnSpc>
        <a:spcBef>
          <a:spcPct val="0"/>
        </a:spcBef>
        <a:spcAft>
          <a:spcPct val="0"/>
        </a:spcAft>
        <a:defRPr sz="3200">
          <a:solidFill>
            <a:schemeClr val="tx2"/>
          </a:solidFill>
          <a:latin typeface="Arial" charset="0"/>
          <a:cs typeface="Arial" charset="0"/>
        </a:defRPr>
      </a:lvl3pPr>
      <a:lvl4pPr algn="l" rtl="0" eaLnBrk="1" fontAlgn="base" hangingPunct="1">
        <a:lnSpc>
          <a:spcPct val="90000"/>
        </a:lnSpc>
        <a:spcBef>
          <a:spcPct val="0"/>
        </a:spcBef>
        <a:spcAft>
          <a:spcPct val="0"/>
        </a:spcAft>
        <a:defRPr sz="3200">
          <a:solidFill>
            <a:schemeClr val="tx2"/>
          </a:solidFill>
          <a:latin typeface="Arial" charset="0"/>
          <a:cs typeface="Arial" charset="0"/>
        </a:defRPr>
      </a:lvl4pPr>
      <a:lvl5pPr algn="l" rtl="0" eaLnBrk="1" fontAlgn="base" hangingPunct="1">
        <a:lnSpc>
          <a:spcPct val="90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rgbClr val="595959"/>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eaLnBrk="1" fontAlgn="auto" hangingPunct="1">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eaLnBrk="1" fontAlgn="auto" hangingPunct="1">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575274153"/>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png"/><Relationship Id="rId5" Type="http://schemas.openxmlformats.org/officeDocument/2006/relationships/image" Target="../media/image30.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31.jp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1.gi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xfrm>
            <a:off x="431800" y="2079908"/>
            <a:ext cx="6081713" cy="2095852"/>
          </a:xfrm>
        </p:spPr>
        <p:txBody>
          <a:bodyPr/>
          <a:lstStyle/>
          <a:p>
            <a:pPr eaLnBrk="1" hangingPunct="1"/>
            <a:r>
              <a:rPr lang="en-GB" altLang="en-US" sz="5400" dirty="0" smtClean="0">
                <a:latin typeface="Calibri" panose="020F0502020204030204" pitchFamily="34" charset="0"/>
              </a:rPr>
              <a:t/>
            </a:r>
            <a:br>
              <a:rPr lang="en-GB" altLang="en-US" sz="5400" dirty="0" smtClean="0">
                <a:latin typeface="Calibri" panose="020F0502020204030204" pitchFamily="34" charset="0"/>
              </a:rPr>
            </a:br>
            <a:r>
              <a:rPr lang="en-GB" altLang="en-US" sz="5400" dirty="0">
                <a:latin typeface="Calibri" panose="020F0502020204030204" pitchFamily="34" charset="0"/>
              </a:rPr>
              <a:t/>
            </a:r>
            <a:br>
              <a:rPr lang="en-GB" altLang="en-US" sz="5400" dirty="0">
                <a:latin typeface="Calibri" panose="020F0502020204030204" pitchFamily="34" charset="0"/>
              </a:rPr>
            </a:br>
            <a:r>
              <a:rPr lang="en-GB" altLang="en-US" sz="5400" dirty="0" smtClean="0">
                <a:latin typeface="Calibri" panose="020F0502020204030204" pitchFamily="34" charset="0"/>
              </a:rPr>
              <a:t/>
            </a:r>
            <a:br>
              <a:rPr lang="en-GB" altLang="en-US" sz="5400" dirty="0" smtClean="0">
                <a:latin typeface="Calibri" panose="020F0502020204030204" pitchFamily="34" charset="0"/>
              </a:rPr>
            </a:br>
            <a:r>
              <a:rPr lang="en-GB" altLang="en-US" sz="5400" dirty="0">
                <a:latin typeface="Calibri" panose="020F0502020204030204" pitchFamily="34" charset="0"/>
              </a:rPr>
              <a:t/>
            </a:r>
            <a:br>
              <a:rPr lang="en-GB" altLang="en-US" sz="5400" dirty="0">
                <a:latin typeface="Calibri" panose="020F0502020204030204" pitchFamily="34" charset="0"/>
              </a:rPr>
            </a:br>
            <a:r>
              <a:rPr lang="en-GB" altLang="en-US" sz="5400" b="1" dirty="0" smtClean="0">
                <a:latin typeface="Calibri" panose="020F0502020204030204" pitchFamily="34" charset="0"/>
              </a:rPr>
              <a:t>Smart Waste Tracking Challenge event</a:t>
            </a:r>
            <a:endParaRPr lang="en-GB" altLang="en-US" sz="5400" b="1" dirty="0">
              <a:latin typeface="Calibri" panose="020F0502020204030204" pitchFamily="34" charset="0"/>
            </a:endParaRPr>
          </a:p>
        </p:txBody>
      </p:sp>
      <p:sp>
        <p:nvSpPr>
          <p:cNvPr id="12291" name="Subtitle 4"/>
          <p:cNvSpPr>
            <a:spLocks noGrp="1"/>
          </p:cNvSpPr>
          <p:nvPr>
            <p:ph type="subTitle" idx="1"/>
          </p:nvPr>
        </p:nvSpPr>
        <p:spPr>
          <a:xfrm>
            <a:off x="431800" y="3388008"/>
            <a:ext cx="6959600" cy="987425"/>
          </a:xfrm>
        </p:spPr>
        <p:txBody>
          <a:bodyPr/>
          <a:lstStyle/>
          <a:p>
            <a:pPr eaLnBrk="1" hangingPunct="1"/>
            <a:endParaRPr lang="en-GB" altLang="en-US" sz="3600" dirty="0" smtClean="0">
              <a:latin typeface="Calibri" panose="020F0502020204030204" pitchFamily="34" charset="0"/>
            </a:endParaRPr>
          </a:p>
          <a:p>
            <a:pPr eaLnBrk="1" hangingPunct="1"/>
            <a:endParaRPr lang="en-GB" altLang="en-US" sz="2800" dirty="0" smtClean="0"/>
          </a:p>
          <a:p>
            <a:pPr eaLnBrk="1" hangingPunct="1"/>
            <a:r>
              <a:rPr lang="en-GB" altLang="en-US" sz="2800" dirty="0" smtClean="0">
                <a:latin typeface="Calibri" panose="020F0502020204030204" pitchFamily="34" charset="0"/>
              </a:rPr>
              <a:t>26 June 2018 </a:t>
            </a:r>
            <a:endParaRPr lang="en-GB" altLang="en-US" sz="2800" dirty="0">
              <a:latin typeface="Calibri" panose="020F0502020204030204" pitchFamily="34" charset="0"/>
            </a:endParaRPr>
          </a:p>
        </p:txBody>
      </p:sp>
      <p:sp>
        <p:nvSpPr>
          <p:cNvPr id="2" name="TextBox 1"/>
          <p:cNvSpPr txBox="1"/>
          <p:nvPr/>
        </p:nvSpPr>
        <p:spPr>
          <a:xfrm>
            <a:off x="5843588" y="5786438"/>
            <a:ext cx="2314575" cy="461665"/>
          </a:xfrm>
          <a:prstGeom prst="rect">
            <a:avLst/>
          </a:prstGeom>
          <a:noFill/>
        </p:spPr>
        <p:txBody>
          <a:bodyPr wrap="square" rtlCol="0">
            <a:spAutoFit/>
          </a:bodyPr>
          <a:lstStyle/>
          <a:p>
            <a:r>
              <a:rPr lang="en-GB" sz="2400" dirty="0" smtClean="0">
                <a:solidFill>
                  <a:prstClr val="white"/>
                </a:solidFill>
                <a:latin typeface="Arial" panose="020B0604020202020204" pitchFamily="34" charset="0"/>
              </a:rPr>
              <a:t>@</a:t>
            </a:r>
            <a:r>
              <a:rPr lang="en-GB" sz="2400" dirty="0" err="1" smtClean="0">
                <a:solidFill>
                  <a:prstClr val="white"/>
                </a:solidFill>
                <a:latin typeface="Arial" panose="020B0604020202020204" pitchFamily="34" charset="0"/>
              </a:rPr>
              <a:t>defradigital</a:t>
            </a:r>
            <a:endParaRPr lang="en-GB" sz="2400" dirty="0">
              <a:solidFill>
                <a:prstClr val="white"/>
              </a:solidFill>
              <a:latin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6922398"/>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AF41"/>
                </a:solidFill>
                <a:latin typeface="Calibri" panose="020F0502020204030204" pitchFamily="34" charset="0"/>
              </a:rPr>
              <a:t>It can help us tackle waste crime</a:t>
            </a:r>
            <a:endParaRPr lang="en-GB" sz="3600" b="1" dirty="0">
              <a:solidFill>
                <a:srgbClr val="00AF41"/>
              </a:solidFill>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Waste disappears from the chain</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Waste descriptions change when they shouldn’t</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Timings and patterns of transfers that don’t make sense</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The wrong waste ends up in the wrong place</a:t>
            </a:r>
          </a:p>
          <a:p>
            <a:endParaRPr lang="en-GB" sz="3600" dirty="0">
              <a:solidFill>
                <a:schemeClr val="tx1">
                  <a:lumMod val="65000"/>
                  <a:lumOff val="35000"/>
                </a:schemeClr>
              </a:solidFill>
            </a:endParaRPr>
          </a:p>
          <a:p>
            <a:endParaRPr lang="en-GB" sz="3600" dirty="0">
              <a:solidFill>
                <a:schemeClr val="tx1">
                  <a:lumMod val="65000"/>
                  <a:lumOff val="35000"/>
                </a:schemeClr>
              </a:solidFill>
            </a:endParaRP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10</a:t>
            </a:fld>
            <a:endParaRPr lang="en-GB"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1385503"/>
      </p:ext>
    </p:extLst>
  </p:cSld>
  <p:clrMapOvr>
    <a:masterClrMapping/>
  </p:clrMapOvr>
  <mc:AlternateContent xmlns:mc="http://schemas.openxmlformats.org/markup-compatibility/2006" xmlns:p14="http://schemas.microsoft.com/office/powerpoint/2010/main">
    <mc:Choice Requires="p14">
      <p:transition spd="slow" p14:dur="2000" advTm="35709"/>
    </mc:Choice>
    <mc:Fallback xmlns="">
      <p:transition spd="slow" advTm="3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AF41"/>
                </a:solidFill>
                <a:latin typeface="Calibri" panose="020F0502020204030204" pitchFamily="34" charset="0"/>
              </a:rPr>
              <a:t>And it can support business </a:t>
            </a:r>
            <a:endParaRPr lang="en-GB" sz="3600" b="1" dirty="0">
              <a:solidFill>
                <a:srgbClr val="00AF41"/>
              </a:solidFill>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Visibility of waste destination</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Scope for efficiencies </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New markets (open data?)</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Less paperwork </a:t>
            </a:r>
            <a:endParaRPr lang="en-GB" sz="3600" dirty="0">
              <a:solidFill>
                <a:schemeClr val="tx1">
                  <a:lumMod val="65000"/>
                  <a:lumOff val="35000"/>
                </a:schemeClr>
              </a:solidFill>
              <a:latin typeface="Calibri" panose="020F0502020204030204" pitchFamily="34" charset="0"/>
            </a:endParaRP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11</a:t>
            </a:fld>
            <a:endParaRPr lang="en-GB"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3751720"/>
      </p:ext>
    </p:extLst>
  </p:cSld>
  <p:clrMapOvr>
    <a:masterClrMapping/>
  </p:clrMapOvr>
  <mc:AlternateContent xmlns:mc="http://schemas.openxmlformats.org/markup-compatibility/2006" xmlns:p14="http://schemas.microsoft.com/office/powerpoint/2010/main">
    <mc:Choice Requires="p14">
      <p:transition spd="slow" p14:dur="2000" advTm="32779"/>
    </mc:Choice>
    <mc:Fallback xmlns="">
      <p:transition spd="slow" advTm="3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300480" y="1200149"/>
            <a:ext cx="6502400" cy="4089500"/>
          </a:xfrm>
          <a:prstGeom prst="rect">
            <a:avLst/>
          </a:prstGeom>
          <a:noFill/>
          <a:ln>
            <a:noFill/>
          </a:ln>
        </p:spPr>
        <p:txBody>
          <a:bodyPr spcFirstLastPara="1" wrap="square" lIns="91425" tIns="91425" rIns="91425" bIns="91425" anchor="t" anchorCtr="0">
            <a:noAutofit/>
          </a:bodyPr>
          <a:lstStyle/>
          <a:p>
            <a:pPr algn="ctr"/>
            <a:r>
              <a:rPr lang="en-GB" sz="5400" b="1" dirty="0" smtClean="0">
                <a:solidFill>
                  <a:schemeClr val="bg1"/>
                </a:solidFill>
              </a:rPr>
              <a:t>To use innovative technology to record and track individual movements of waste through the economy</a:t>
            </a:r>
            <a:endParaRPr lang="en-GB" sz="54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447341"/>
      </p:ext>
    </p:extLst>
  </p:cSld>
  <p:clrMapOvr>
    <a:masterClrMapping/>
  </p:clrMapOvr>
  <mc:AlternateContent xmlns:mc="http://schemas.openxmlformats.org/markup-compatibility/2006" xmlns:p14="http://schemas.microsoft.com/office/powerpoint/2010/main">
    <mc:Choice Requires="p14">
      <p:transition spd="slow" p14:dur="2000" advTm="63535"/>
    </mc:Choice>
    <mc:Fallback xmlns="">
      <p:transition spd="slow" advTm="6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b="1" dirty="0" smtClean="0">
                <a:solidFill>
                  <a:srgbClr val="FFFFFF"/>
                </a:solidFill>
              </a:rPr>
              <a:t>“We will work </a:t>
            </a:r>
            <a:r>
              <a:rPr lang="en-GB" sz="3600" b="1" dirty="0">
                <a:solidFill>
                  <a:srgbClr val="FFFFFF"/>
                </a:solidFill>
              </a:rPr>
              <a:t>with industry to explore options to introduce </a:t>
            </a:r>
            <a:r>
              <a:rPr lang="en-GB" sz="3600" b="1" dirty="0" smtClean="0">
                <a:solidFill>
                  <a:srgbClr val="FFFFFF"/>
                </a:solidFill>
              </a:rPr>
              <a:t>electronic tracking of waste”</a:t>
            </a:r>
            <a:endParaRPr sz="3600" b="1" dirty="0">
              <a:solidFill>
                <a:srgbClr val="FFFFFF"/>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742" r="27458"/>
          <a:stretch/>
        </p:blipFill>
        <p:spPr>
          <a:xfrm>
            <a:off x="5812971" y="3605651"/>
            <a:ext cx="2155372" cy="2986779"/>
          </a:xfrm>
          <a:prstGeom prst="rect">
            <a:avLst/>
          </a:prstGeom>
        </p:spPr>
      </p:pic>
      <p:pic>
        <p:nvPicPr>
          <p:cNvPr id="8" name="Picture 7"/>
          <p:cNvPicPr>
            <a:picLocks noChangeAspect="1"/>
          </p:cNvPicPr>
          <p:nvPr/>
        </p:nvPicPr>
        <p:blipFill>
          <a:blip r:embed="rId6"/>
          <a:stretch>
            <a:fillRect/>
          </a:stretch>
        </p:blipFill>
        <p:spPr>
          <a:xfrm>
            <a:off x="5812971" y="331381"/>
            <a:ext cx="2155372" cy="2986779"/>
          </a:xfrm>
          <a:prstGeom prst="rect">
            <a:avLst/>
          </a:prstGeom>
          <a:ln>
            <a:solidFill>
              <a:schemeClr val="bg1">
                <a:lumMod val="95000"/>
              </a:schemeClr>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6780771"/>
      </p:ext>
    </p:extLst>
  </p:cSld>
  <p:clrMapOvr>
    <a:masterClrMapping/>
  </p:clrMapOvr>
  <mc:AlternateContent xmlns:mc="http://schemas.openxmlformats.org/markup-compatibility/2006" xmlns:p14="http://schemas.microsoft.com/office/powerpoint/2010/main">
    <mc:Choice Requires="p14">
      <p:transition spd="slow" p14:dur="2000" advTm="22519"/>
    </mc:Choice>
    <mc:Fallback xmlns="">
      <p:transition spd="slow" advTm="2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449640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72" name="Shape 72"/>
          <p:cNvSpPr txBox="1"/>
          <p:nvPr/>
        </p:nvSpPr>
        <p:spPr>
          <a:xfrm>
            <a:off x="4895852" y="1114425"/>
            <a:ext cx="3875400" cy="4089500"/>
          </a:xfrm>
          <a:prstGeom prst="rect">
            <a:avLst/>
          </a:prstGeom>
          <a:noFill/>
          <a:ln>
            <a:noFill/>
          </a:ln>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r>
              <a:rPr lang="en-GB" sz="3600" b="1" kern="0" dirty="0" smtClean="0">
                <a:solidFill>
                  <a:srgbClr val="FFFFFF"/>
                </a:solidFill>
                <a:latin typeface="Arial"/>
                <a:cs typeface="Arial"/>
                <a:sym typeface="Arial"/>
              </a:rPr>
              <a:t>We want this to work at a UK level </a:t>
            </a:r>
            <a:endParaRPr sz="3600" b="1" kern="0" dirty="0">
              <a:solidFill>
                <a:srgbClr val="FFFFFF"/>
              </a:solidFill>
              <a:latin typeface="Arial"/>
              <a:cs typeface="Arial"/>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3" y="-4850"/>
            <a:ext cx="4554956" cy="7040880"/>
          </a:xfrm>
          <a:prstGeom prst="rect">
            <a:avLst/>
          </a:prstGeom>
        </p:spPr>
      </p:pic>
      <p:sp>
        <p:nvSpPr>
          <p:cNvPr id="5" name="Shape 63"/>
          <p:cNvSpPr txBox="1"/>
          <p:nvPr/>
        </p:nvSpPr>
        <p:spPr>
          <a:xfrm>
            <a:off x="4504323" y="0"/>
            <a:ext cx="4639677" cy="703603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3" name="TextBox 2"/>
          <p:cNvSpPr txBox="1"/>
          <p:nvPr/>
        </p:nvSpPr>
        <p:spPr>
          <a:xfrm>
            <a:off x="5140960" y="1686560"/>
            <a:ext cx="3190240" cy="2308324"/>
          </a:xfrm>
          <a:prstGeom prst="rect">
            <a:avLst/>
          </a:prstGeom>
          <a:noFill/>
        </p:spPr>
        <p:txBody>
          <a:bodyPr wrap="square" rtlCol="0">
            <a:spAutoFit/>
          </a:bodyPr>
          <a:lstStyle/>
          <a:p>
            <a:endParaRPr lang="en-GB" sz="3600" b="1" dirty="0" smtClean="0"/>
          </a:p>
          <a:p>
            <a:r>
              <a:rPr lang="en-GB" sz="3600" b="1" dirty="0" smtClean="0">
                <a:solidFill>
                  <a:schemeClr val="bg1"/>
                </a:solidFill>
              </a:rPr>
              <a:t>We want this to work at a UK level</a:t>
            </a:r>
            <a:endParaRPr lang="en-GB" sz="3600"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9055377"/>
      </p:ext>
    </p:extLst>
  </p:cSld>
  <p:clrMapOvr>
    <a:masterClrMapping/>
  </p:clrMapOvr>
  <mc:AlternateContent xmlns:mc="http://schemas.openxmlformats.org/markup-compatibility/2006" xmlns:p14="http://schemas.microsoft.com/office/powerpoint/2010/main">
    <mc:Choice Requires="p14">
      <p:transition spd="slow" p14:dur="2000" advTm="23832"/>
    </mc:Choice>
    <mc:Fallback xmlns="">
      <p:transition spd="slow" advTm="2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pPr lvl="0" algn="ctr"/>
            <a:r>
              <a:rPr lang="en-GB" sz="5400" b="1" dirty="0">
                <a:solidFill>
                  <a:prstClr val="white"/>
                </a:solidFill>
              </a:rPr>
              <a:t>What is so challenging about waste tracking?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9086114"/>
      </p:ext>
    </p:extLst>
  </p:cSld>
  <p:clrMapOvr>
    <a:masterClrMapping/>
  </p:clrMapOvr>
  <mc:AlternateContent xmlns:mc="http://schemas.openxmlformats.org/markup-compatibility/2006" xmlns:p14="http://schemas.microsoft.com/office/powerpoint/2010/main">
    <mc:Choice Requires="p14">
      <p:transition spd="slow" p14:dur="2000" advTm="15966"/>
    </mc:Choice>
    <mc:Fallback xmlns="">
      <p:transition spd="slow" advTm="1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46476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386100" y="1071562"/>
            <a:ext cx="3875400" cy="4089500"/>
          </a:xfrm>
          <a:prstGeom prst="rect">
            <a:avLst/>
          </a:prstGeom>
          <a:no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GB" sz="3600" dirty="0" smtClean="0">
              <a:solidFill>
                <a:srgbClr val="FFFFFF"/>
              </a:solidFill>
              <a:latin typeface="Arial" panose="020B0604020202020204" pitchFamily="34" charset="0"/>
            </a:endParaRPr>
          </a:p>
          <a:p>
            <a:pPr lvl="0">
              <a:lnSpc>
                <a:spcPct val="115000"/>
              </a:lnSpc>
              <a:spcBef>
                <a:spcPts val="0"/>
              </a:spcBef>
              <a:spcAft>
                <a:spcPts val="0"/>
              </a:spcAft>
            </a:pPr>
            <a:endParaRPr lang="en-GB" sz="3600" dirty="0">
              <a:solidFill>
                <a:srgbClr val="FFFFFF"/>
              </a:solidFill>
              <a:latin typeface="Arial" panose="020B0604020202020204" pitchFamily="34" charset="0"/>
            </a:endParaRPr>
          </a:p>
          <a:p>
            <a:pPr lvl="0">
              <a:lnSpc>
                <a:spcPct val="115000"/>
              </a:lnSpc>
              <a:spcBef>
                <a:spcPts val="0"/>
              </a:spcBef>
              <a:spcAft>
                <a:spcPts val="0"/>
              </a:spcAft>
            </a:pPr>
            <a:r>
              <a:rPr lang="en-GB" sz="3600" b="1" dirty="0" smtClean="0">
                <a:solidFill>
                  <a:srgbClr val="FFFFFF"/>
                </a:solidFill>
                <a:latin typeface="Arial" panose="020B0604020202020204" pitchFamily="34" charset="0"/>
              </a:rPr>
              <a:t>We produce a lot of waste</a:t>
            </a:r>
            <a:endParaRPr lang="en" sz="3600" b="1" dirty="0">
              <a:solidFill>
                <a:srgbClr val="FFFFFF"/>
              </a:solidFill>
              <a:latin typeface="Arial" panose="020B0604020202020204" pitchFamily="34" charset="0"/>
            </a:endParaRPr>
          </a:p>
        </p:txBody>
      </p:sp>
      <p:pic>
        <p:nvPicPr>
          <p:cNvPr id="4" name="Content Placeholder 7"/>
          <p:cNvPicPr>
            <a:picLocks noChangeAspect="1"/>
          </p:cNvPicPr>
          <p:nvPr/>
        </p:nvPicPr>
        <p:blipFill>
          <a:blip r:embed="rId5"/>
          <a:stretch>
            <a:fillRect/>
          </a:stretch>
        </p:blipFill>
        <p:spPr>
          <a:xfrm>
            <a:off x="4647599" y="9040"/>
            <a:ext cx="4616704" cy="6848959"/>
          </a:xfrm>
          <a:prstGeom prst="rect">
            <a:avLst/>
          </a:prstGeom>
        </p:spPr>
      </p:pic>
      <p:sp>
        <p:nvSpPr>
          <p:cNvPr id="5" name="Shape 128"/>
          <p:cNvSpPr txBox="1"/>
          <p:nvPr/>
        </p:nvSpPr>
        <p:spPr>
          <a:xfrm>
            <a:off x="0" y="-42864"/>
            <a:ext cx="4647600" cy="6900864"/>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3" name="TextBox 2"/>
          <p:cNvSpPr txBox="1"/>
          <p:nvPr/>
        </p:nvSpPr>
        <p:spPr>
          <a:xfrm>
            <a:off x="670560" y="1788160"/>
            <a:ext cx="2926080" cy="1754326"/>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We produce a lot of waste</a:t>
            </a:r>
            <a:endParaRPr lang="en-GB" sz="3600" b="1" dirty="0">
              <a:solidFill>
                <a:schemeClr val="bg1"/>
              </a:solidFill>
            </a:endParaRPr>
          </a:p>
        </p:txBody>
      </p:sp>
      <p:pic>
        <p:nvPicPr>
          <p:cNvPr id="8" name="Picture 7"/>
          <p:cNvPicPr>
            <a:picLocks noChangeAspect="1"/>
          </p:cNvPicPr>
          <p:nvPr/>
        </p:nvPicPr>
        <p:blipFill>
          <a:blip r:embed="rId6"/>
          <a:stretch>
            <a:fillRect/>
          </a:stretch>
        </p:blipFill>
        <p:spPr>
          <a:xfrm>
            <a:off x="-11778" y="-21433"/>
            <a:ext cx="4645153" cy="6879433"/>
          </a:xfrm>
          <a:prstGeom prst="rect">
            <a:avLst/>
          </a:prstGeom>
        </p:spPr>
      </p:pic>
      <p:sp>
        <p:nvSpPr>
          <p:cNvPr id="9" name="TextBox 8"/>
          <p:cNvSpPr txBox="1"/>
          <p:nvPr/>
        </p:nvSpPr>
        <p:spPr>
          <a:xfrm>
            <a:off x="656335" y="1788160"/>
            <a:ext cx="2940305" cy="1754326"/>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We produce a lot of waste</a:t>
            </a:r>
            <a:endParaRPr lang="en-GB" sz="3600" b="1"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3440636"/>
      </p:ext>
    </p:extLst>
  </p:cSld>
  <p:clrMapOvr>
    <a:masterClrMapping/>
  </p:clrMapOvr>
  <mc:AlternateContent xmlns:mc="http://schemas.openxmlformats.org/markup-compatibility/2006" xmlns:p14="http://schemas.microsoft.com/office/powerpoint/2010/main">
    <mc:Choice Requires="p14">
      <p:transition spd="slow" p14:dur="2000" advTm="25608"/>
    </mc:Choice>
    <mc:Fallback xmlns="">
      <p:transition spd="slow" advTm="2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comes from many different sources</a:t>
            </a:r>
            <a:endParaRPr sz="3600" b="1" dirty="0">
              <a:solidFill>
                <a:srgbClr val="FFFFFF"/>
              </a:solidFill>
              <a:latin typeface="Arial" panose="020B0604020202020204"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671" r="1"/>
          <a:stretch/>
        </p:blipFill>
        <p:spPr>
          <a:xfrm>
            <a:off x="0" y="0"/>
            <a:ext cx="4667263" cy="6858000"/>
          </a:xfrm>
          <a:prstGeom prst="rect">
            <a:avLst/>
          </a:prstGeom>
        </p:spPr>
      </p:pic>
      <p:sp>
        <p:nvSpPr>
          <p:cNvPr id="6" name="Shape 112"/>
          <p:cNvSpPr txBox="1"/>
          <p:nvPr/>
        </p:nvSpPr>
        <p:spPr>
          <a:xfrm>
            <a:off x="44964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2" name="TextBox 1"/>
          <p:cNvSpPr txBox="1"/>
          <p:nvPr/>
        </p:nvSpPr>
        <p:spPr>
          <a:xfrm>
            <a:off x="5120640" y="1361283"/>
            <a:ext cx="3312160" cy="2862322"/>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Waste comes from many different sources</a:t>
            </a:r>
            <a:endParaRPr lang="en-GB" sz="3600"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916067"/>
      </p:ext>
    </p:extLst>
  </p:cSld>
  <p:clrMapOvr>
    <a:masterClrMapping/>
  </p:clrMapOvr>
  <mc:AlternateContent xmlns:mc="http://schemas.openxmlformats.org/markup-compatibility/2006" xmlns:p14="http://schemas.microsoft.com/office/powerpoint/2010/main">
    <mc:Choice Requires="p14">
      <p:transition spd="slow" p14:dur="2000" advTm="42126"/>
    </mc:Choice>
    <mc:Fallback xmlns="">
      <p:transition spd="slow" advTm="4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8"/>
          <p:cNvSpPr txBox="1"/>
          <p:nvPr/>
        </p:nvSpPr>
        <p:spPr>
          <a:xfrm>
            <a:off x="-503363" y="103272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 sz="3000" dirty="0" smtClean="0">
              <a:solidFill>
                <a:srgbClr val="FFFFFF"/>
              </a:solidFill>
            </a:endParaRPr>
          </a:p>
          <a:p>
            <a:pPr>
              <a:spcBef>
                <a:spcPts val="0"/>
              </a:spcBef>
              <a:spcAft>
                <a:spcPts val="0"/>
              </a:spcAft>
            </a:pPr>
            <a:r>
              <a:rPr lang="en" sz="3000" dirty="0" smtClean="0">
                <a:solidFill>
                  <a:srgbClr val="FFFFFF"/>
                </a:solidFill>
              </a:rPr>
              <a:t>Over to you – </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houghts, perceptions, feelings?</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he choices are yours.</a:t>
            </a:r>
            <a:endParaRPr sz="3000" dirty="0">
              <a:solidFill>
                <a:srgbClr val="FFFFFF"/>
              </a:solidFill>
            </a:endParaRPr>
          </a:p>
        </p:txBody>
      </p:sp>
      <p:sp>
        <p:nvSpPr>
          <p:cNvPr id="8" name="Shape 71"/>
          <p:cNvSpPr txBox="1"/>
          <p:nvPr/>
        </p:nvSpPr>
        <p:spPr>
          <a:xfrm>
            <a:off x="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10"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There are lots of types of waste</a:t>
            </a:r>
            <a:endParaRPr sz="3600" b="1" dirty="0">
              <a:solidFill>
                <a:srgbClr val="FFFFFF"/>
              </a:solidFill>
              <a:latin typeface="Arial" panose="020B0604020202020204" pitchFamily="34" charset="0"/>
            </a:endParaRPr>
          </a:p>
        </p:txBody>
      </p:sp>
      <p:pic>
        <p:nvPicPr>
          <p:cNvPr id="1028" name="Picture 4" descr="Dustbin, Waste Separation, Waste, Garb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600" y="2353882"/>
            <a:ext cx="4408920" cy="185082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3935046"/>
      </p:ext>
    </p:extLst>
  </p:cSld>
  <p:clrMapOvr>
    <a:masterClrMapping/>
  </p:clrMapOvr>
  <mc:AlternateContent xmlns:mc="http://schemas.openxmlformats.org/markup-compatibility/2006" xmlns:p14="http://schemas.microsoft.com/office/powerpoint/2010/main">
    <mc:Choice Requires="p14">
      <p:transition spd="slow" p14:dur="2000" advTm="41727"/>
    </mc:Choice>
    <mc:Fallback xmlns="">
      <p:transition spd="slow" advTm="4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chains are complex</a:t>
            </a:r>
            <a:endParaRPr lang="en-GB" sz="3600" b="1" dirty="0">
              <a:solidFill>
                <a:srgbClr val="FFFFFF"/>
              </a:solidFill>
              <a:latin typeface="Arial" panose="020B0604020202020204" pitchFamily="34" charset="0"/>
            </a:endParaRPr>
          </a:p>
        </p:txBody>
      </p:sp>
      <p:pic>
        <p:nvPicPr>
          <p:cNvPr id="6146" name="Picture 2" descr="tree forest branch snow winter black and white plant wood leaf frost trunk birch weather monochrome season twig bw woodland habitat monochrome photography atmospheric phenomenon plant stem woody plant"/>
          <p:cNvPicPr>
            <a:picLocks noChangeAspect="1" noChangeArrowheads="1"/>
          </p:cNvPicPr>
          <p:nvPr/>
        </p:nvPicPr>
        <p:blipFill rotWithShape="1">
          <a:blip r:embed="rId5">
            <a:extLst>
              <a:ext uri="{28A0092B-C50C-407E-A947-70E740481C1C}">
                <a14:useLocalDpi xmlns:a14="http://schemas.microsoft.com/office/drawing/2010/main" val="0"/>
              </a:ext>
            </a:extLst>
          </a:blip>
          <a:srcRect l="45880"/>
          <a:stretch/>
        </p:blipFill>
        <p:spPr bwMode="auto">
          <a:xfrm>
            <a:off x="-290945" y="0"/>
            <a:ext cx="49487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498847" y="-39267"/>
            <a:ext cx="4645153" cy="6897267"/>
          </a:xfrm>
          <a:prstGeom prst="rect">
            <a:avLst/>
          </a:prstGeom>
        </p:spPr>
      </p:pic>
      <p:sp>
        <p:nvSpPr>
          <p:cNvPr id="4" name="TextBox 3"/>
          <p:cNvSpPr txBox="1"/>
          <p:nvPr/>
        </p:nvSpPr>
        <p:spPr>
          <a:xfrm>
            <a:off x="5120640" y="1584960"/>
            <a:ext cx="3373120" cy="2308324"/>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Waste chains are complex</a:t>
            </a:r>
            <a:endParaRPr lang="en-GB" sz="3600" b="1"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1597330"/>
      </p:ext>
    </p:extLst>
  </p:cSld>
  <p:clrMapOvr>
    <a:masterClrMapping/>
  </p:clrMapOvr>
  <mc:AlternateContent xmlns:mc="http://schemas.openxmlformats.org/markup-compatibility/2006" xmlns:p14="http://schemas.microsoft.com/office/powerpoint/2010/main">
    <mc:Choice Requires="p14">
      <p:transition spd="slow" p14:dur="2000" advTm="43231"/>
    </mc:Choice>
    <mc:Fallback xmlns="">
      <p:transition spd="slow" advTm="4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What I will cover</a:t>
            </a:r>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p>
          <a:p>
            <a:r>
              <a:rPr lang="en-GB" sz="3600" dirty="0" smtClean="0">
                <a:latin typeface="Calibri" panose="020F0502020204030204" pitchFamily="34" charset="0"/>
              </a:rPr>
              <a:t>Why waste?</a:t>
            </a:r>
          </a:p>
          <a:p>
            <a:pPr marL="114300" indent="0">
              <a:buNone/>
            </a:pPr>
            <a:endParaRPr lang="en-GB" sz="3600" dirty="0">
              <a:latin typeface="Calibri" panose="020F0502020204030204" pitchFamily="34" charset="0"/>
            </a:endParaRPr>
          </a:p>
          <a:p>
            <a:r>
              <a:rPr lang="en-GB" sz="3600" dirty="0" smtClean="0">
                <a:latin typeface="Calibri" panose="020F0502020204030204" pitchFamily="34" charset="0"/>
              </a:rPr>
              <a:t>What's so challenging about it?</a:t>
            </a:r>
          </a:p>
          <a:p>
            <a:endParaRPr lang="en-GB" sz="3600" dirty="0">
              <a:latin typeface="Calibri" panose="020F0502020204030204" pitchFamily="34" charset="0"/>
            </a:endParaRPr>
          </a:p>
          <a:p>
            <a:r>
              <a:rPr lang="en-GB" sz="3600" dirty="0" smtClean="0">
                <a:solidFill>
                  <a:schemeClr val="bg2"/>
                </a:solidFill>
                <a:latin typeface="Calibri" panose="020F0502020204030204" pitchFamily="34" charset="0"/>
              </a:rPr>
              <a:t>Some things </a:t>
            </a:r>
            <a:r>
              <a:rPr lang="en-GB" sz="3600" dirty="0" smtClean="0">
                <a:latin typeface="Calibri" panose="020F0502020204030204" pitchFamily="34" charset="0"/>
              </a:rPr>
              <a:t>that might help you</a:t>
            </a: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2</a:t>
            </a:fld>
            <a:endParaRPr lang="en-GB"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4932475"/>
      </p:ext>
    </p:extLst>
  </p:cSld>
  <p:clrMapOvr>
    <a:masterClrMapping/>
  </p:clrMapOvr>
  <mc:AlternateContent xmlns:mc="http://schemas.openxmlformats.org/markup-compatibility/2006" xmlns:p14="http://schemas.microsoft.com/office/powerpoint/2010/main">
    <mc:Choice Requires="p14">
      <p:transition spd="slow" p14:dur="2000" advTm="19839"/>
    </mc:Choice>
    <mc:Fallback xmlns="">
      <p:transition spd="slow" advTm="1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is difficult to trace </a:t>
            </a:r>
            <a:endParaRPr sz="3600" b="1" dirty="0">
              <a:solidFill>
                <a:srgbClr val="FFFFFF"/>
              </a:solidFill>
              <a:latin typeface="Arial" panose="020B0604020202020204" pitchFamily="34" charset="0"/>
            </a:endParaRPr>
          </a:p>
        </p:txBody>
      </p:sp>
      <p:pic>
        <p:nvPicPr>
          <p:cNvPr id="6" name="Picture 2" descr="C:\Users\x926959\Pictures\1701445830.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61" t="-233" r="38876" b="-12632"/>
          <a:stretch/>
        </p:blipFill>
        <p:spPr bwMode="auto">
          <a:xfrm>
            <a:off x="4647600" y="0"/>
            <a:ext cx="4700338" cy="77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63"/>
          <p:cNvSpPr txBox="1"/>
          <p:nvPr/>
        </p:nvSpPr>
        <p:spPr>
          <a:xfrm>
            <a:off x="0" y="0"/>
            <a:ext cx="46476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2" name="TextBox 1"/>
          <p:cNvSpPr txBox="1"/>
          <p:nvPr/>
        </p:nvSpPr>
        <p:spPr>
          <a:xfrm>
            <a:off x="670560" y="1788160"/>
            <a:ext cx="3190240" cy="2308324"/>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Waste is difficult to trace</a:t>
            </a:r>
            <a:endParaRPr lang="en-GB" sz="36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2791866"/>
      </p:ext>
    </p:extLst>
  </p:cSld>
  <p:clrMapOvr>
    <a:masterClrMapping/>
  </p:clrMapOvr>
  <mc:AlternateContent xmlns:mc="http://schemas.openxmlformats.org/markup-compatibility/2006" xmlns:p14="http://schemas.microsoft.com/office/powerpoint/2010/main">
    <mc:Choice Requires="p14">
      <p:transition spd="slow" p14:dur="2000" advTm="64198"/>
    </mc:Choice>
    <mc:Fallback xmlns="">
      <p:transition spd="slow" advTm="6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605280" y="1200149"/>
            <a:ext cx="5709920" cy="4089500"/>
          </a:xfrm>
          <a:prstGeom prst="rect">
            <a:avLst/>
          </a:prstGeom>
          <a:noFill/>
          <a:ln>
            <a:noFill/>
          </a:ln>
        </p:spPr>
        <p:txBody>
          <a:bodyPr spcFirstLastPara="1" wrap="square" lIns="91425" tIns="91425" rIns="91425" bIns="91425" anchor="t" anchorCtr="0">
            <a:noAutofit/>
          </a:bodyPr>
          <a:lstStyle/>
          <a:p>
            <a:pPr lvl="0"/>
            <a:endParaRPr lang="en-GB" sz="5400" b="1" dirty="0" smtClean="0">
              <a:solidFill>
                <a:srgbClr val="FFFFFF"/>
              </a:solidFill>
            </a:endParaRPr>
          </a:p>
          <a:p>
            <a:pPr lvl="0" algn="ctr"/>
            <a:r>
              <a:rPr lang="en-GB" sz="5400" b="1" dirty="0" smtClean="0">
                <a:solidFill>
                  <a:srgbClr val="FFFFFF"/>
                </a:solidFill>
              </a:rPr>
              <a:t>Some </a:t>
            </a:r>
            <a:r>
              <a:rPr lang="en-GB" sz="5400" b="1" dirty="0">
                <a:solidFill>
                  <a:srgbClr val="FFFFFF"/>
                </a:solidFill>
              </a:rPr>
              <a:t>things that might help you</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7114613"/>
      </p:ext>
    </p:extLst>
  </p:cSld>
  <p:clrMapOvr>
    <a:masterClrMapping/>
  </p:clrMapOvr>
  <mc:AlternateContent xmlns:mc="http://schemas.openxmlformats.org/markup-compatibility/2006" xmlns:p14="http://schemas.microsoft.com/office/powerpoint/2010/main">
    <mc:Choice Requires="p14">
      <p:transition spd="slow" p14:dur="2000" advTm="16501"/>
    </mc:Choice>
    <mc:Fallback xmlns="">
      <p:transition spd="slow" advTm="1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44964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5192250" y="1400550"/>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This is what businesses have told us</a:t>
            </a:r>
            <a:endParaRPr sz="2200" b="1" dirty="0">
              <a:solidFill>
                <a:srgbClr val="FFFFFF"/>
              </a:solidFill>
              <a:latin typeface="Arial" panose="020B0604020202020204" pitchFamily="34" charset="0"/>
            </a:endParaRPr>
          </a:p>
        </p:txBody>
      </p:sp>
      <p:sp>
        <p:nvSpPr>
          <p:cNvPr id="6" name="Rounded Rectangular Callout 5"/>
          <p:cNvSpPr/>
          <p:nvPr/>
        </p:nvSpPr>
        <p:spPr>
          <a:xfrm>
            <a:off x="2225482" y="2155086"/>
            <a:ext cx="2157265" cy="1830860"/>
          </a:xfrm>
          <a:prstGeom prst="wedgeRoundRectCallout">
            <a:avLst>
              <a:gd name="adj1" fmla="val 2737"/>
              <a:gd name="adj2" fmla="val 80904"/>
              <a:gd name="adj3" fmla="val 16667"/>
            </a:avLst>
          </a:prstGeom>
          <a:solidFill>
            <a:srgbClr val="CBE3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Protect commercially sensitive data </a:t>
            </a:r>
            <a:endParaRPr lang="en-GB" sz="2400" b="1" dirty="0">
              <a:solidFill>
                <a:schemeClr val="tx1"/>
              </a:solidFill>
            </a:endParaRPr>
          </a:p>
        </p:txBody>
      </p:sp>
      <p:sp>
        <p:nvSpPr>
          <p:cNvPr id="8" name="Rounded Rectangular Callout 7"/>
          <p:cNvSpPr/>
          <p:nvPr/>
        </p:nvSpPr>
        <p:spPr>
          <a:xfrm>
            <a:off x="356629" y="5084622"/>
            <a:ext cx="4017586" cy="1205345"/>
          </a:xfrm>
          <a:prstGeom prst="wedgeRoundRectCallout">
            <a:avLst>
              <a:gd name="adj1" fmla="val -48181"/>
              <a:gd name="adj2" fmla="val 7926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capable </a:t>
            </a:r>
            <a:r>
              <a:rPr lang="en-GB" sz="2400" dirty="0">
                <a:solidFill>
                  <a:schemeClr val="tx1"/>
                </a:solidFill>
              </a:rPr>
              <a:t>of operating offline and in remote or sensitive locations </a:t>
            </a:r>
            <a:endParaRPr lang="en-GB" sz="2400" b="1" dirty="0">
              <a:solidFill>
                <a:schemeClr val="tx1"/>
              </a:solidFill>
            </a:endParaRPr>
          </a:p>
        </p:txBody>
      </p:sp>
      <p:sp>
        <p:nvSpPr>
          <p:cNvPr id="11" name="Rounded Rectangular Callout 10"/>
          <p:cNvSpPr/>
          <p:nvPr/>
        </p:nvSpPr>
        <p:spPr>
          <a:xfrm>
            <a:off x="204008" y="136290"/>
            <a:ext cx="4170207" cy="1686181"/>
          </a:xfrm>
          <a:prstGeom prst="wedgeRoundRectCallout">
            <a:avLst>
              <a:gd name="adj1" fmla="val -6743"/>
              <a:gd name="adj2" fmla="val 77237"/>
              <a:gd name="adj3" fmla="val 16667"/>
            </a:avLst>
          </a:prstGeom>
          <a:solidFill>
            <a:srgbClr val="C5E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F</a:t>
            </a:r>
            <a:r>
              <a:rPr lang="en-GB" sz="2400" dirty="0" smtClean="0">
                <a:solidFill>
                  <a:schemeClr val="tx1"/>
                </a:solidFill>
              </a:rPr>
              <a:t>ully </a:t>
            </a:r>
            <a:r>
              <a:rPr lang="en-GB" sz="2400" dirty="0">
                <a:solidFill>
                  <a:schemeClr val="tx1"/>
                </a:solidFill>
              </a:rPr>
              <a:t>compatible with own </a:t>
            </a:r>
            <a:r>
              <a:rPr lang="en-GB" sz="2400" dirty="0" smtClean="0">
                <a:solidFill>
                  <a:schemeClr val="tx1"/>
                </a:solidFill>
              </a:rPr>
              <a:t>business needs and </a:t>
            </a:r>
            <a:r>
              <a:rPr lang="en-GB" sz="2400" dirty="0">
                <a:solidFill>
                  <a:schemeClr val="tx1"/>
                </a:solidFill>
              </a:rPr>
              <a:t>data collection methods</a:t>
            </a:r>
          </a:p>
        </p:txBody>
      </p:sp>
      <p:sp>
        <p:nvSpPr>
          <p:cNvPr id="12" name="Rounded Rectangular Callout 11"/>
          <p:cNvSpPr/>
          <p:nvPr/>
        </p:nvSpPr>
        <p:spPr>
          <a:xfrm>
            <a:off x="169544" y="2706733"/>
            <a:ext cx="1886865" cy="1829601"/>
          </a:xfrm>
          <a:prstGeom prst="wedgeRoundRectCallout">
            <a:avLst>
              <a:gd name="adj1" fmla="val 40583"/>
              <a:gd name="adj2" fmla="val 71192"/>
              <a:gd name="adj3" fmla="val 16667"/>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A</a:t>
            </a:r>
            <a:r>
              <a:rPr lang="en-GB" sz="2400" dirty="0" smtClean="0">
                <a:solidFill>
                  <a:schemeClr val="tx1"/>
                </a:solidFill>
              </a:rPr>
              <a:t>llow </a:t>
            </a:r>
            <a:r>
              <a:rPr lang="en-GB" sz="2400" dirty="0">
                <a:solidFill>
                  <a:schemeClr val="tx1"/>
                </a:solidFill>
              </a:rPr>
              <a:t>data imports into own systems</a:t>
            </a:r>
          </a:p>
        </p:txBody>
      </p:sp>
      <p:pic>
        <p:nvPicPr>
          <p:cNvPr id="3" name="Picture 2"/>
          <p:cNvPicPr>
            <a:picLocks noChangeAspect="1"/>
          </p:cNvPicPr>
          <p:nvPr/>
        </p:nvPicPr>
        <p:blipFill>
          <a:blip r:embed="rId5"/>
          <a:stretch>
            <a:fillRect/>
          </a:stretch>
        </p:blipFill>
        <p:spPr>
          <a:xfrm>
            <a:off x="4487868" y="0"/>
            <a:ext cx="4656132" cy="6858000"/>
          </a:xfrm>
          <a:prstGeom prst="rect">
            <a:avLst/>
          </a:prstGeom>
        </p:spPr>
      </p:pic>
      <p:sp>
        <p:nvSpPr>
          <p:cNvPr id="4" name="TextBox 3"/>
          <p:cNvSpPr txBox="1"/>
          <p:nvPr/>
        </p:nvSpPr>
        <p:spPr>
          <a:xfrm>
            <a:off x="5039360" y="1400550"/>
            <a:ext cx="3408790" cy="2862322"/>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This is what businesses have told us</a:t>
            </a:r>
            <a:endParaRPr lang="en-GB" sz="3600" b="1"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0970313"/>
      </p:ext>
    </p:extLst>
  </p:cSld>
  <p:clrMapOvr>
    <a:masterClrMapping/>
  </p:clrMapOvr>
  <mc:AlternateContent xmlns:mc="http://schemas.openxmlformats.org/markup-compatibility/2006" xmlns:p14="http://schemas.microsoft.com/office/powerpoint/2010/main">
    <mc:Choice Requires="p14">
      <p:transition spd="slow" p14:dur="2000" advTm="72377"/>
    </mc:Choice>
    <mc:Fallback xmlns="">
      <p:transition spd="slow" advTm="7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632100" y="157899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This is what regulatory officers have told us</a:t>
            </a:r>
            <a:endParaRPr sz="3600" b="1" dirty="0">
              <a:solidFill>
                <a:srgbClr val="FFFFFF"/>
              </a:solidFill>
              <a:latin typeface="Arial" panose="020B0604020202020204" pitchFamily="34" charset="0"/>
            </a:endParaRPr>
          </a:p>
        </p:txBody>
      </p:sp>
      <p:sp>
        <p:nvSpPr>
          <p:cNvPr id="6" name="Rounded Rectangular Callout 5"/>
          <p:cNvSpPr/>
          <p:nvPr/>
        </p:nvSpPr>
        <p:spPr>
          <a:xfrm>
            <a:off x="4864919" y="194217"/>
            <a:ext cx="3780317" cy="1191238"/>
          </a:xfrm>
          <a:prstGeom prst="wedgeRoundRectCallout">
            <a:avLst>
              <a:gd name="adj1" fmla="val 29767"/>
              <a:gd name="adj2" fmla="val 91769"/>
              <a:gd name="adj3" fmla="val 16667"/>
            </a:avLst>
          </a:prstGeom>
          <a:solidFill>
            <a:srgbClr val="B694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a:t>
            </a:r>
            <a:r>
              <a:rPr lang="en-GB" sz="2400" dirty="0" smtClean="0">
                <a:solidFill>
                  <a:schemeClr val="tx1"/>
                </a:solidFill>
              </a:rPr>
              <a:t>mprove </a:t>
            </a:r>
            <a:r>
              <a:rPr lang="en-GB" sz="2400" dirty="0">
                <a:solidFill>
                  <a:schemeClr val="tx1"/>
                </a:solidFill>
              </a:rPr>
              <a:t>data quality with automatic validation</a:t>
            </a:r>
          </a:p>
        </p:txBody>
      </p:sp>
      <p:sp>
        <p:nvSpPr>
          <p:cNvPr id="9" name="Rounded Rectangular Callout 8"/>
          <p:cNvSpPr/>
          <p:nvPr/>
        </p:nvSpPr>
        <p:spPr>
          <a:xfrm>
            <a:off x="6948959" y="2157771"/>
            <a:ext cx="1987650" cy="1830860"/>
          </a:xfrm>
          <a:prstGeom prst="wedgeRoundRectCallout">
            <a:avLst>
              <a:gd name="adj1" fmla="val 2737"/>
              <a:gd name="adj2" fmla="val 80904"/>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Provide </a:t>
            </a:r>
            <a:r>
              <a:rPr lang="en-GB" sz="2400" dirty="0">
                <a:solidFill>
                  <a:schemeClr val="tx1"/>
                </a:solidFill>
              </a:rPr>
              <a:t>for data in real time</a:t>
            </a:r>
          </a:p>
        </p:txBody>
      </p:sp>
      <p:sp>
        <p:nvSpPr>
          <p:cNvPr id="10" name="Rounded Rectangular Callout 9"/>
          <p:cNvSpPr/>
          <p:nvPr/>
        </p:nvSpPr>
        <p:spPr>
          <a:xfrm>
            <a:off x="4703790" y="2568176"/>
            <a:ext cx="1838218" cy="1721648"/>
          </a:xfrm>
          <a:prstGeom prst="wedgeRoundRectCallout">
            <a:avLst>
              <a:gd name="adj1" fmla="val 22397"/>
              <a:gd name="adj2" fmla="val 74434"/>
              <a:gd name="adj3" fmla="val 16667"/>
            </a:avLst>
          </a:prstGeom>
          <a:solidFill>
            <a:srgbClr val="CBE3C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P</a:t>
            </a:r>
            <a:r>
              <a:rPr lang="en-GB" sz="2400" dirty="0" smtClean="0">
                <a:solidFill>
                  <a:schemeClr val="tx1"/>
                </a:solidFill>
              </a:rPr>
              <a:t>rovide </a:t>
            </a:r>
            <a:r>
              <a:rPr lang="en-GB" sz="2400" dirty="0">
                <a:solidFill>
                  <a:schemeClr val="tx1"/>
                </a:solidFill>
              </a:rPr>
              <a:t>ability to identify trends</a:t>
            </a:r>
          </a:p>
        </p:txBody>
      </p:sp>
      <p:sp>
        <p:nvSpPr>
          <p:cNvPr id="12" name="Rounded Rectangular Callout 11"/>
          <p:cNvSpPr/>
          <p:nvPr/>
        </p:nvSpPr>
        <p:spPr>
          <a:xfrm>
            <a:off x="4675560" y="5025461"/>
            <a:ext cx="4261049" cy="1028975"/>
          </a:xfrm>
          <a:prstGeom prst="wedgeRoundRectCallout">
            <a:avLst>
              <a:gd name="adj1" fmla="val 35706"/>
              <a:gd name="adj2" fmla="val 94081"/>
              <a:gd name="adj3" fmla="val 16667"/>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B</a:t>
            </a:r>
            <a:r>
              <a:rPr lang="en-GB" sz="2400" dirty="0" smtClean="0">
                <a:solidFill>
                  <a:schemeClr val="tx1"/>
                </a:solidFill>
              </a:rPr>
              <a:t>e </a:t>
            </a:r>
            <a:r>
              <a:rPr lang="en-GB" sz="2400" dirty="0">
                <a:solidFill>
                  <a:schemeClr val="tx1"/>
                </a:solidFill>
              </a:rPr>
              <a:t>simple, quick and easy to use </a:t>
            </a:r>
          </a:p>
        </p:txBody>
      </p:sp>
      <p:pic>
        <p:nvPicPr>
          <p:cNvPr id="2" name="Picture 1"/>
          <p:cNvPicPr>
            <a:picLocks noChangeAspect="1"/>
          </p:cNvPicPr>
          <p:nvPr/>
        </p:nvPicPr>
        <p:blipFill>
          <a:blip r:embed="rId5"/>
          <a:stretch>
            <a:fillRect/>
          </a:stretch>
        </p:blipFill>
        <p:spPr>
          <a:xfrm>
            <a:off x="-36043" y="0"/>
            <a:ext cx="4645153" cy="6858000"/>
          </a:xfrm>
          <a:prstGeom prst="rect">
            <a:avLst/>
          </a:prstGeom>
        </p:spPr>
      </p:pic>
      <p:sp>
        <p:nvSpPr>
          <p:cNvPr id="4" name="TextBox 3"/>
          <p:cNvSpPr txBox="1"/>
          <p:nvPr/>
        </p:nvSpPr>
        <p:spPr>
          <a:xfrm>
            <a:off x="632100" y="1097280"/>
            <a:ext cx="3188060" cy="3416320"/>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This is what regulatory officers have told us</a:t>
            </a:r>
            <a:endParaRPr lang="en-GB" sz="3600" b="1"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095008"/>
      </p:ext>
    </p:extLst>
  </p:cSld>
  <p:clrMapOvr>
    <a:masterClrMapping/>
  </p:clrMapOvr>
  <mc:AlternateContent xmlns:mc="http://schemas.openxmlformats.org/markup-compatibility/2006" xmlns:p14="http://schemas.microsoft.com/office/powerpoint/2010/main">
    <mc:Choice Requires="p14">
      <p:transition spd="slow" p14:dur="2000" advTm="23512"/>
    </mc:Choice>
    <mc:Fallback xmlns="">
      <p:transition spd="slow" advTm="2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4496400" y="0"/>
            <a:ext cx="46476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5088728" y="1136876"/>
            <a:ext cx="3875400" cy="4089500"/>
          </a:xfrm>
          <a:prstGeom prst="rect">
            <a:avLst/>
          </a:prstGeom>
          <a:no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GB" sz="3600" dirty="0" smtClean="0">
              <a:solidFill>
                <a:srgbClr val="FFFFFF"/>
              </a:solidFill>
              <a:latin typeface="Arial" panose="020B0604020202020204" pitchFamily="34" charset="0"/>
            </a:endParaRPr>
          </a:p>
          <a:p>
            <a:pPr lvl="0">
              <a:lnSpc>
                <a:spcPct val="115000"/>
              </a:lnSpc>
              <a:spcBef>
                <a:spcPts val="0"/>
              </a:spcBef>
              <a:spcAft>
                <a:spcPts val="0"/>
              </a:spcAft>
            </a:pPr>
            <a:r>
              <a:rPr lang="en-GB" sz="3600" b="1" dirty="0" smtClean="0">
                <a:solidFill>
                  <a:srgbClr val="FFFFFF"/>
                </a:solidFill>
                <a:latin typeface="Arial" panose="020B0604020202020204" pitchFamily="34" charset="0"/>
              </a:rPr>
              <a:t>The proposal can be for all or part of the solution</a:t>
            </a:r>
            <a:endParaRPr lang="en" sz="3600" b="1" dirty="0">
              <a:solidFill>
                <a:srgbClr val="FFFFFF"/>
              </a:solidFill>
              <a:latin typeface="Arial" panose="020B0604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1763" t="12983" b="4210"/>
          <a:stretch/>
        </p:blipFill>
        <p:spPr>
          <a:xfrm>
            <a:off x="-2810605" y="-141260"/>
            <a:ext cx="7338957" cy="7183382"/>
          </a:xfrm>
          <a:prstGeom prst="rect">
            <a:avLst/>
          </a:prstGeom>
        </p:spPr>
      </p:pic>
      <p:pic>
        <p:nvPicPr>
          <p:cNvPr id="4" name="Picture 3"/>
          <p:cNvPicPr>
            <a:picLocks noChangeAspect="1"/>
          </p:cNvPicPr>
          <p:nvPr/>
        </p:nvPicPr>
        <p:blipFill>
          <a:blip r:embed="rId6"/>
          <a:stretch>
            <a:fillRect/>
          </a:stretch>
        </p:blipFill>
        <p:spPr>
          <a:xfrm>
            <a:off x="4498847" y="0"/>
            <a:ext cx="4645153" cy="6900862"/>
          </a:xfrm>
          <a:prstGeom prst="rect">
            <a:avLst/>
          </a:prstGeom>
        </p:spPr>
      </p:pic>
      <p:sp>
        <p:nvSpPr>
          <p:cNvPr id="5" name="TextBox 4"/>
          <p:cNvSpPr txBox="1"/>
          <p:nvPr/>
        </p:nvSpPr>
        <p:spPr>
          <a:xfrm>
            <a:off x="5088728" y="1136876"/>
            <a:ext cx="3100232" cy="3416320"/>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The proposal can be for part or all of the solution</a:t>
            </a:r>
            <a:endParaRPr lang="en-GB" sz="3600" b="1"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4803284"/>
      </p:ext>
    </p:extLst>
  </p:cSld>
  <p:clrMapOvr>
    <a:masterClrMapping/>
  </p:clrMapOvr>
  <mc:AlternateContent xmlns:mc="http://schemas.openxmlformats.org/markup-compatibility/2006" xmlns:p14="http://schemas.microsoft.com/office/powerpoint/2010/main">
    <mc:Choice Requires="p14">
      <p:transition spd="slow" p14:dur="2000" advTm="34356"/>
    </mc:Choice>
    <mc:Fallback xmlns="">
      <p:transition spd="slow" advTm="3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695850" y="1552950"/>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The proposal can leverage existing ideas</a:t>
            </a:r>
            <a:endParaRPr sz="2200" b="1" dirty="0">
              <a:solidFill>
                <a:srgbClr val="FFFFFF"/>
              </a:solidFill>
              <a:latin typeface="Arial" panose="020B0604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804" r="36239" b="4671"/>
          <a:stretch/>
        </p:blipFill>
        <p:spPr>
          <a:xfrm>
            <a:off x="4646376" y="-1323473"/>
            <a:ext cx="6160168" cy="8349916"/>
          </a:xfrm>
          <a:prstGeom prst="rect">
            <a:avLst/>
          </a:prstGeom>
        </p:spPr>
      </p:pic>
      <p:pic>
        <p:nvPicPr>
          <p:cNvPr id="4" name="Picture 3"/>
          <p:cNvPicPr>
            <a:picLocks noChangeAspect="1"/>
          </p:cNvPicPr>
          <p:nvPr/>
        </p:nvPicPr>
        <p:blipFill>
          <a:blip r:embed="rId6"/>
          <a:stretch>
            <a:fillRect/>
          </a:stretch>
        </p:blipFill>
        <p:spPr>
          <a:xfrm>
            <a:off x="1223" y="-1"/>
            <a:ext cx="4645153" cy="7026444"/>
          </a:xfrm>
          <a:prstGeom prst="rect">
            <a:avLst/>
          </a:prstGeom>
        </p:spPr>
      </p:pic>
      <p:sp>
        <p:nvSpPr>
          <p:cNvPr id="5" name="TextBox 4"/>
          <p:cNvSpPr txBox="1"/>
          <p:nvPr/>
        </p:nvSpPr>
        <p:spPr>
          <a:xfrm>
            <a:off x="694626" y="1552950"/>
            <a:ext cx="3064574" cy="2308324"/>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The proposal can leverage ideas</a:t>
            </a:r>
            <a:endParaRPr lang="en-GB" sz="3600" b="1"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9067376"/>
      </p:ext>
    </p:extLst>
  </p:cSld>
  <p:clrMapOvr>
    <a:masterClrMapping/>
  </p:clrMapOvr>
  <mc:AlternateContent xmlns:mc="http://schemas.openxmlformats.org/markup-compatibility/2006" xmlns:p14="http://schemas.microsoft.com/office/powerpoint/2010/main">
    <mc:Choice Requires="p14">
      <p:transition spd="slow" p14:dur="2000" advTm="46777"/>
    </mc:Choice>
    <mc:Fallback xmlns="">
      <p:transition spd="slow" advTm="4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Regulations </a:t>
            </a:r>
          </a:p>
          <a:p>
            <a:pPr>
              <a:spcBef>
                <a:spcPts val="0"/>
              </a:spcBef>
              <a:spcAft>
                <a:spcPts val="0"/>
              </a:spcAft>
            </a:pPr>
            <a:r>
              <a:rPr lang="en-GB" sz="3600" b="1" dirty="0" smtClean="0">
                <a:solidFill>
                  <a:srgbClr val="FFFFFF"/>
                </a:solidFill>
                <a:latin typeface="Arial" panose="020B0604020202020204" pitchFamily="34" charset="0"/>
              </a:rPr>
              <a:t>can help</a:t>
            </a:r>
            <a:endParaRPr sz="3600" b="1" dirty="0">
              <a:solidFill>
                <a:srgbClr val="FFFFFF"/>
              </a:solidFill>
              <a:latin typeface="Arial" panose="020B0604020202020204" pitchFamily="34" charset="0"/>
            </a:endParaRPr>
          </a:p>
        </p:txBody>
      </p:sp>
      <p:pic>
        <p:nvPicPr>
          <p:cNvPr id="4" name="Picture 3"/>
          <p:cNvPicPr>
            <a:picLocks noChangeAspect="1"/>
          </p:cNvPicPr>
          <p:nvPr/>
        </p:nvPicPr>
        <p:blipFill rotWithShape="1">
          <a:blip r:embed="rId5"/>
          <a:srcRect l="23233" t="16472" r="24426" b="11283"/>
          <a:stretch/>
        </p:blipFill>
        <p:spPr>
          <a:xfrm>
            <a:off x="183839" y="2008909"/>
            <a:ext cx="4393261" cy="34092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8485045"/>
      </p:ext>
    </p:extLst>
  </p:cSld>
  <p:clrMapOvr>
    <a:masterClrMapping/>
  </p:clrMapOvr>
  <mc:AlternateContent xmlns:mc="http://schemas.openxmlformats.org/markup-compatibility/2006" xmlns:p14="http://schemas.microsoft.com/office/powerpoint/2010/main">
    <mc:Choice Requires="p14">
      <p:transition spd="slow" p14:dur="2000" advTm="55587"/>
    </mc:Choice>
    <mc:Fallback xmlns="">
      <p:transition spd="slow" advTm="5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Regulations </a:t>
            </a:r>
          </a:p>
          <a:p>
            <a:pPr>
              <a:spcBef>
                <a:spcPts val="0"/>
              </a:spcBef>
              <a:spcAft>
                <a:spcPts val="0"/>
              </a:spcAft>
            </a:pPr>
            <a:r>
              <a:rPr lang="en-GB" sz="3600" b="1" dirty="0" smtClean="0">
                <a:solidFill>
                  <a:srgbClr val="FFFFFF"/>
                </a:solidFill>
                <a:latin typeface="Arial" panose="020B0604020202020204" pitchFamily="34" charset="0"/>
              </a:rPr>
              <a:t>can change </a:t>
            </a:r>
            <a:endParaRPr sz="3600" b="1" dirty="0">
              <a:solidFill>
                <a:srgbClr val="FFFFFF"/>
              </a:solidFill>
              <a:latin typeface="Arial" panose="020B0604020202020204" pitchFamily="34" charset="0"/>
            </a:endParaRPr>
          </a:p>
        </p:txBody>
      </p:sp>
      <p:pic>
        <p:nvPicPr>
          <p:cNvPr id="3074" name="Picture 2" descr="Draft Waste Enforcement (England and Wales) Regulations 2018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129" y="2308241"/>
            <a:ext cx="4317871" cy="24422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0" y="0"/>
            <a:ext cx="4626864" cy="6858000"/>
          </a:xfrm>
          <a:prstGeom prst="rect">
            <a:avLst/>
          </a:prstGeom>
        </p:spPr>
      </p:pic>
      <p:sp>
        <p:nvSpPr>
          <p:cNvPr id="3" name="TextBox 2"/>
          <p:cNvSpPr txBox="1"/>
          <p:nvPr/>
        </p:nvSpPr>
        <p:spPr>
          <a:xfrm>
            <a:off x="670560" y="1645920"/>
            <a:ext cx="3088640" cy="2308324"/>
          </a:xfrm>
          <a:prstGeom prst="rect">
            <a:avLst/>
          </a:prstGeom>
          <a:noFill/>
        </p:spPr>
        <p:txBody>
          <a:bodyPr wrap="square" rtlCol="0">
            <a:spAutoFit/>
          </a:bodyPr>
          <a:lstStyle/>
          <a:p>
            <a:endParaRPr lang="en-GB" sz="3600" b="1" dirty="0" smtClean="0">
              <a:solidFill>
                <a:schemeClr val="bg1"/>
              </a:solidFill>
            </a:endParaRPr>
          </a:p>
          <a:p>
            <a:endParaRPr lang="en-GB" sz="3600" b="1" dirty="0">
              <a:solidFill>
                <a:schemeClr val="bg1"/>
              </a:solidFill>
            </a:endParaRPr>
          </a:p>
          <a:p>
            <a:r>
              <a:rPr lang="en-GB" sz="3600" b="1" dirty="0" smtClean="0">
                <a:solidFill>
                  <a:schemeClr val="bg1"/>
                </a:solidFill>
              </a:rPr>
              <a:t>Regulations can change</a:t>
            </a:r>
            <a:endParaRPr lang="en-GB" sz="3600" b="1"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33779"/>
      </p:ext>
    </p:extLst>
  </p:cSld>
  <p:clrMapOvr>
    <a:masterClrMapping/>
  </p:clrMapOvr>
  <mc:AlternateContent xmlns:mc="http://schemas.openxmlformats.org/markup-compatibility/2006" xmlns:p14="http://schemas.microsoft.com/office/powerpoint/2010/main">
    <mc:Choice Requires="p14">
      <p:transition spd="slow" p14:dur="2000" advTm="58140"/>
    </mc:Choice>
    <mc:Fallback xmlns="">
      <p:transition spd="slow" advTm="5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where the record starts…and ends</a:t>
            </a:r>
            <a:endParaRPr sz="3600" b="1" dirty="0">
              <a:solidFill>
                <a:srgbClr val="FFFFFF"/>
              </a:solidFill>
              <a:latin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222" t="-4333" r="43334" b="-2470"/>
          <a:stretch/>
        </p:blipFill>
        <p:spPr>
          <a:xfrm>
            <a:off x="-137160" y="-329364"/>
            <a:ext cx="4812450" cy="7377736"/>
          </a:xfrm>
          <a:prstGeom prst="rect">
            <a:avLst/>
          </a:prstGeom>
        </p:spPr>
      </p:pic>
      <p:sp>
        <p:nvSpPr>
          <p:cNvPr id="4" name="TextBox 3"/>
          <p:cNvSpPr txBox="1"/>
          <p:nvPr/>
        </p:nvSpPr>
        <p:spPr>
          <a:xfrm>
            <a:off x="297180" y="6529000"/>
            <a:ext cx="3154680" cy="230832"/>
          </a:xfrm>
          <a:prstGeom prst="rect">
            <a:avLst/>
          </a:prstGeom>
          <a:noFill/>
        </p:spPr>
        <p:txBody>
          <a:bodyPr wrap="square" rtlCol="0">
            <a:spAutoFit/>
          </a:bodyPr>
          <a:lstStyle/>
          <a:p>
            <a:r>
              <a:rPr lang="en-GB" sz="900" dirty="0">
                <a:solidFill>
                  <a:schemeClr val="bg1"/>
                </a:solidFill>
              </a:rPr>
              <a:t>http://www.yunphoto.net/en/</a:t>
            </a:r>
          </a:p>
        </p:txBody>
      </p:sp>
      <p:pic>
        <p:nvPicPr>
          <p:cNvPr id="9" name="Picture 8"/>
          <p:cNvPicPr>
            <a:picLocks noChangeAspect="1"/>
          </p:cNvPicPr>
          <p:nvPr/>
        </p:nvPicPr>
        <p:blipFill>
          <a:blip r:embed="rId6"/>
          <a:stretch>
            <a:fillRect/>
          </a:stretch>
        </p:blipFill>
        <p:spPr>
          <a:xfrm>
            <a:off x="4675290" y="0"/>
            <a:ext cx="4645153" cy="6858000"/>
          </a:xfrm>
          <a:prstGeom prst="rect">
            <a:avLst/>
          </a:prstGeom>
        </p:spPr>
      </p:pic>
      <p:sp>
        <p:nvSpPr>
          <p:cNvPr id="5" name="TextBox 4"/>
          <p:cNvSpPr txBox="1"/>
          <p:nvPr/>
        </p:nvSpPr>
        <p:spPr>
          <a:xfrm>
            <a:off x="5161280" y="1361283"/>
            <a:ext cx="3585970" cy="2862322"/>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Think about where the record starts…and ends</a:t>
            </a:r>
            <a:endParaRPr lang="en-GB" sz="3600" b="1"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9292245"/>
      </p:ext>
    </p:extLst>
  </p:cSld>
  <p:clrMapOvr>
    <a:masterClrMapping/>
  </p:clrMapOvr>
  <mc:AlternateContent xmlns:mc="http://schemas.openxmlformats.org/markup-compatibility/2006" xmlns:p14="http://schemas.microsoft.com/office/powerpoint/2010/main">
    <mc:Choice Requires="p14">
      <p:transition spd="slow" p14:dur="2000" advTm="47545"/>
    </mc:Choice>
    <mc:Fallback xmlns="">
      <p:transition spd="slow" advTm="4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8"/>
          <p:cNvSpPr txBox="1"/>
          <p:nvPr/>
        </p:nvSpPr>
        <p:spPr>
          <a:xfrm>
            <a:off x="-503363" y="103272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 sz="3000" dirty="0" smtClean="0">
              <a:solidFill>
                <a:srgbClr val="FFFFFF"/>
              </a:solidFill>
            </a:endParaRPr>
          </a:p>
          <a:p>
            <a:pPr>
              <a:spcBef>
                <a:spcPts val="0"/>
              </a:spcBef>
              <a:spcAft>
                <a:spcPts val="0"/>
              </a:spcAft>
            </a:pPr>
            <a:r>
              <a:rPr lang="en" sz="3000" dirty="0" smtClean="0">
                <a:solidFill>
                  <a:srgbClr val="FFFFFF"/>
                </a:solidFill>
              </a:rPr>
              <a:t>Over to you – </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houghts, perceptions, feelings?</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he choices are yours.</a:t>
            </a:r>
            <a:endParaRPr sz="3000" dirty="0">
              <a:solidFill>
                <a:srgbClr val="FFFFFF"/>
              </a:solidFill>
            </a:endParaRPr>
          </a:p>
        </p:txBody>
      </p:sp>
      <p:sp>
        <p:nvSpPr>
          <p:cNvPr id="8" name="Shape 71"/>
          <p:cNvSpPr txBox="1"/>
          <p:nvPr/>
        </p:nvSpPr>
        <p:spPr>
          <a:xfrm>
            <a:off x="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10"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domestic and international movements</a:t>
            </a:r>
            <a:endParaRPr sz="3600" b="1" dirty="0">
              <a:solidFill>
                <a:srgbClr val="FFFFFF"/>
              </a:solidFill>
              <a:latin typeface="Arial" panose="020B060402020202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0503" r="6730"/>
          <a:stretch/>
        </p:blipFill>
        <p:spPr>
          <a:xfrm>
            <a:off x="4627419" y="0"/>
            <a:ext cx="5430982"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1298739"/>
      </p:ext>
    </p:extLst>
  </p:cSld>
  <p:clrMapOvr>
    <a:masterClrMapping/>
  </p:clrMapOvr>
  <mc:AlternateContent xmlns:mc="http://schemas.openxmlformats.org/markup-compatibility/2006" xmlns:p14="http://schemas.microsoft.com/office/powerpoint/2010/main">
    <mc:Choice Requires="p14">
      <p:transition spd="slow" p14:dur="2000" advTm="18470"/>
    </mc:Choice>
    <mc:Fallback xmlns="">
      <p:transition spd="slow" advTm="1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endParaRPr lang="en-GB" sz="5400" b="1" dirty="0" smtClean="0">
              <a:solidFill>
                <a:schemeClr val="bg1"/>
              </a:solidFill>
            </a:endParaRPr>
          </a:p>
          <a:p>
            <a:pPr algn="ctr"/>
            <a:r>
              <a:rPr lang="en-GB" sz="5400" b="1" dirty="0" smtClean="0">
                <a:solidFill>
                  <a:schemeClr val="bg1"/>
                </a:solidFill>
              </a:rPr>
              <a:t>Why waste tracking?</a:t>
            </a:r>
            <a:endParaRPr lang="en-GB" sz="54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4685087"/>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288051"/>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how you would work with us</a:t>
            </a:r>
            <a:endParaRPr sz="3600" b="1" dirty="0">
              <a:solidFill>
                <a:srgbClr val="FFFFFF"/>
              </a:solidFill>
              <a:latin typeface="Arial" panose="020B0604020202020204" pitchFamily="34" charset="0"/>
            </a:endParaRPr>
          </a:p>
        </p:txBody>
      </p:sp>
      <p:pic>
        <p:nvPicPr>
          <p:cNvPr id="5122" name="Picture 2" descr="creative wing light group technology symbol bulb street light lamp electricity lighting energy power best team one illustration on strategy bright symmetry light fixture inspiration teamwork choose idea electric pick leadership active selection success smart choice select choosing resources light bulbs invention chosen incandescent light bulb turned on brightest switched on"/>
          <p:cNvPicPr>
            <a:picLocks noChangeAspect="1" noChangeArrowheads="1"/>
          </p:cNvPicPr>
          <p:nvPr/>
        </p:nvPicPr>
        <p:blipFill rotWithShape="1">
          <a:blip r:embed="rId5">
            <a:extLst>
              <a:ext uri="{28A0092B-C50C-407E-A947-70E740481C1C}">
                <a14:useLocalDpi xmlns:a14="http://schemas.microsoft.com/office/drawing/2010/main" val="0"/>
              </a:ext>
            </a:extLst>
          </a:blip>
          <a:srcRect l="32700" r="26330"/>
          <a:stretch/>
        </p:blipFill>
        <p:spPr bwMode="auto">
          <a:xfrm>
            <a:off x="0" y="0"/>
            <a:ext cx="46828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7983549"/>
      </p:ext>
    </p:extLst>
  </p:cSld>
  <p:clrMapOvr>
    <a:masterClrMapping/>
  </p:clrMapOvr>
  <mc:AlternateContent xmlns:mc="http://schemas.openxmlformats.org/markup-compatibility/2006" xmlns:p14="http://schemas.microsoft.com/office/powerpoint/2010/main">
    <mc:Choice Requires="p14">
      <p:transition spd="slow" p14:dur="2000" advTm="16374"/>
    </mc:Choice>
    <mc:Fallback xmlns="">
      <p:transition spd="slow" advTm="1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6" name="TextBox 5"/>
          <p:cNvSpPr txBox="1"/>
          <p:nvPr/>
        </p:nvSpPr>
        <p:spPr>
          <a:xfrm>
            <a:off x="5843588" y="5786438"/>
            <a:ext cx="2314575" cy="461665"/>
          </a:xfrm>
          <a:prstGeom prst="rect">
            <a:avLst/>
          </a:prstGeom>
          <a:noFill/>
        </p:spPr>
        <p:txBody>
          <a:bodyPr wrap="square" rtlCol="0">
            <a:spAutoFit/>
          </a:bodyPr>
          <a:lstStyle/>
          <a:p>
            <a:r>
              <a:rPr lang="en-GB" sz="2400" dirty="0" smtClean="0">
                <a:solidFill>
                  <a:srgbClr val="FFFFFF"/>
                </a:solidFill>
                <a:latin typeface="Arial" panose="020B0604020202020204" pitchFamily="34" charset="0"/>
              </a:rPr>
              <a:t>@</a:t>
            </a:r>
            <a:r>
              <a:rPr lang="en-GB" sz="2400" dirty="0" err="1" smtClean="0">
                <a:solidFill>
                  <a:srgbClr val="FFFFFF"/>
                </a:solidFill>
                <a:latin typeface="Arial" panose="020B0604020202020204" pitchFamily="34" charset="0"/>
              </a:rPr>
              <a:t>defradigital</a:t>
            </a:r>
            <a:endParaRPr lang="en-GB" sz="2400" dirty="0">
              <a:solidFill>
                <a:srgbClr val="FFFFFF"/>
              </a:solidFill>
              <a:latin typeface="Arial" panose="020B0604020202020204" pitchFamily="34" charset="0"/>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spcBef>
                <a:spcPct val="0"/>
              </a:spcBef>
              <a:spcAft>
                <a:spcPct val="0"/>
              </a:spcAft>
              <a:buClrTx/>
            </a:pPr>
            <a:r>
              <a:rPr lang="en-GB" sz="5400" b="1" dirty="0">
                <a:solidFill>
                  <a:srgbClr val="FFFFFF"/>
                </a:solidFill>
                <a:latin typeface="Calibri" panose="020F0502020204030204" pitchFamily="34" charset="0"/>
                <a:ea typeface="+mn-ea"/>
                <a:cs typeface="Arial" panose="020B0604020202020204" pitchFamily="34" charset="0"/>
              </a:rPr>
              <a:t>Questions?</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6734237"/>
      </p:ext>
    </p:extLst>
  </p:cSld>
  <p:clrMapOvr>
    <a:masterClrMapping/>
  </p:clrMapOvr>
  <mc:AlternateContent xmlns:mc="http://schemas.openxmlformats.org/markup-compatibility/2006" xmlns:p14="http://schemas.microsoft.com/office/powerpoint/2010/main">
    <mc:Choice Requires="p14">
      <p:transition spd="slow" p14:dur="2000" advTm="13132"/>
    </mc:Choice>
    <mc:Fallback xmlns="">
      <p:transition spd="slow" advTm="1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87"/>
          <p:cNvSpPr txBox="1"/>
          <p:nvPr/>
        </p:nvSpPr>
        <p:spPr>
          <a:xfrm>
            <a:off x="0" y="0"/>
            <a:ext cx="9144000" cy="6858000"/>
          </a:xfrm>
          <a:prstGeom prst="rect">
            <a:avLst/>
          </a:prstGeom>
          <a:solidFill>
            <a:srgbClr val="00A33B"/>
          </a:solidFill>
          <a:ln>
            <a:noFill/>
          </a:ln>
        </p:spPr>
        <p:txBody>
          <a:bodyPr spcFirstLastPara="1" wrap="square" lIns="91425" tIns="91425" rIns="91425" bIns="91425" anchor="t" anchorCtr="0">
            <a:noAutofit/>
          </a:bodyPr>
          <a:lstStyle/>
          <a:p>
            <a:pPr>
              <a:spcBef>
                <a:spcPts val="0"/>
              </a:spcBef>
              <a:spcAft>
                <a:spcPts val="0"/>
              </a:spcAft>
            </a:pPr>
            <a:endParaRPr lang="en-GB" sz="3000" dirty="0">
              <a:solidFill>
                <a:srgbClr val="FFFFFF"/>
              </a:solidFill>
            </a:endParaRPr>
          </a:p>
        </p:txBody>
      </p:sp>
      <p:sp>
        <p:nvSpPr>
          <p:cNvPr id="4" name="Shape 129"/>
          <p:cNvSpPr txBox="1"/>
          <p:nvPr/>
        </p:nvSpPr>
        <p:spPr>
          <a:xfrm>
            <a:off x="701040" y="472440"/>
            <a:ext cx="7955280" cy="6004560"/>
          </a:xfrm>
          <a:prstGeom prst="rect">
            <a:avLst/>
          </a:prstGeom>
          <a:noFill/>
          <a:ln>
            <a:noFill/>
          </a:ln>
        </p:spPr>
        <p:txBody>
          <a:bodyPr spcFirstLastPara="1" wrap="square" lIns="91425" tIns="91425" rIns="91425" bIns="91425" anchor="t" anchorCtr="0">
            <a:noAutofit/>
          </a:bodyPr>
          <a:lstStyle/>
          <a:p>
            <a:r>
              <a:rPr lang="en-GB" sz="5400" b="1" dirty="0" smtClean="0">
                <a:solidFill>
                  <a:srgbClr val="FFFFFF"/>
                </a:solidFill>
              </a:rPr>
              <a:t>Smart Waste Digital Tracking Challenge</a:t>
            </a:r>
          </a:p>
          <a:p>
            <a:r>
              <a:rPr lang="en-GB" sz="3600" dirty="0" smtClean="0">
                <a:solidFill>
                  <a:srgbClr val="000000"/>
                </a:solidFill>
              </a:rPr>
              <a:t> </a:t>
            </a:r>
          </a:p>
          <a:p>
            <a:r>
              <a:rPr lang="en-GB" sz="3600" dirty="0" smtClean="0">
                <a:solidFill>
                  <a:srgbClr val="FFFFFF"/>
                </a:solidFill>
              </a:rPr>
              <a:t>Closing date for registration: </a:t>
            </a:r>
          </a:p>
          <a:p>
            <a:r>
              <a:rPr lang="en-GB" sz="3600" dirty="0" smtClean="0">
                <a:solidFill>
                  <a:srgbClr val="FFFFFF"/>
                </a:solidFill>
              </a:rPr>
              <a:t>18 July 2018 @ 12.00pm</a:t>
            </a:r>
          </a:p>
          <a:p>
            <a:r>
              <a:rPr lang="en-GB" sz="3600" dirty="0" smtClean="0">
                <a:solidFill>
                  <a:srgbClr val="000000"/>
                </a:solidFill>
              </a:rPr>
              <a:t> </a:t>
            </a:r>
            <a:r>
              <a:rPr lang="en-GB" sz="3600" dirty="0">
                <a:solidFill>
                  <a:srgbClr val="000000"/>
                </a:solidFill>
              </a:rPr>
              <a:t> </a:t>
            </a:r>
          </a:p>
          <a:p>
            <a:r>
              <a:rPr lang="en-GB" sz="3600" dirty="0">
                <a:solidFill>
                  <a:srgbClr val="FFFFFF"/>
                </a:solidFill>
              </a:rPr>
              <a:t>Competition </a:t>
            </a:r>
            <a:r>
              <a:rPr lang="en-GB" sz="3600" dirty="0" smtClean="0">
                <a:solidFill>
                  <a:srgbClr val="FFFFFF"/>
                </a:solidFill>
              </a:rPr>
              <a:t>closes: </a:t>
            </a:r>
          </a:p>
          <a:p>
            <a:r>
              <a:rPr lang="en-GB" sz="3600" dirty="0" smtClean="0">
                <a:solidFill>
                  <a:srgbClr val="FFFFFF"/>
                </a:solidFill>
              </a:rPr>
              <a:t>25 </a:t>
            </a:r>
            <a:r>
              <a:rPr lang="en-GB" sz="3600" dirty="0">
                <a:solidFill>
                  <a:srgbClr val="FFFFFF"/>
                </a:solidFill>
              </a:rPr>
              <a:t>July 2018 </a:t>
            </a:r>
            <a:r>
              <a:rPr lang="en-GB" sz="3600" dirty="0" smtClean="0">
                <a:solidFill>
                  <a:srgbClr val="FFFFFF"/>
                </a:solidFill>
              </a:rPr>
              <a:t>@ 12:00pm</a:t>
            </a:r>
          </a:p>
          <a:p>
            <a:endParaRPr lang="en-GB" sz="3600" dirty="0">
              <a:solidFill>
                <a:srgbClr val="FFFFFF"/>
              </a:solidFill>
            </a:endParaRPr>
          </a:p>
          <a:p>
            <a:r>
              <a:rPr lang="en-GB" sz="3600" dirty="0" smtClean="0">
                <a:solidFill>
                  <a:srgbClr val="FFFFFF"/>
                </a:solidFill>
              </a:rPr>
              <a:t>WasteTracking@defra.gsi.gov.uk</a:t>
            </a:r>
            <a:endParaRPr lang="en-GB" sz="3200" dirty="0" smtClean="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344451"/>
      </p:ext>
    </p:extLst>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87"/>
          <p:cNvSpPr txBox="1"/>
          <p:nvPr/>
        </p:nvSpPr>
        <p:spPr>
          <a:xfrm>
            <a:off x="4496400" y="0"/>
            <a:ext cx="4647600" cy="6858000"/>
          </a:xfrm>
          <a:prstGeom prst="rect">
            <a:avLst/>
          </a:prstGeom>
          <a:solidFill>
            <a:srgbClr val="00A33B"/>
          </a:solidFill>
          <a:ln>
            <a:noFill/>
          </a:ln>
        </p:spPr>
        <p:txBody>
          <a:bodyPr spcFirstLastPara="1" wrap="square" lIns="91425" tIns="91425" rIns="91425" bIns="91425" anchor="t" anchorCtr="0">
            <a:noAutofit/>
          </a:bodyPr>
          <a:lstStyle/>
          <a:p>
            <a:pPr>
              <a:spcBef>
                <a:spcPts val="0"/>
              </a:spcBef>
              <a:spcAft>
                <a:spcPts val="0"/>
              </a:spcAft>
            </a:pPr>
            <a:endParaRPr lang="en-GB" sz="3000" dirty="0">
              <a:solidFill>
                <a:srgbClr val="FFFFFF"/>
              </a:solidFill>
            </a:endParaRPr>
          </a:p>
        </p:txBody>
      </p:sp>
      <p:sp>
        <p:nvSpPr>
          <p:cNvPr id="4" name="Shape 129"/>
          <p:cNvSpPr txBox="1"/>
          <p:nvPr/>
        </p:nvSpPr>
        <p:spPr>
          <a:xfrm>
            <a:off x="4783013" y="161047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a:solidFill>
                <a:srgbClr val="FFFFFF"/>
              </a:solidFill>
            </a:endParaRPr>
          </a:p>
          <a:p>
            <a:pPr>
              <a:spcBef>
                <a:spcPts val="0"/>
              </a:spcBef>
              <a:spcAft>
                <a:spcPts val="0"/>
              </a:spcAft>
            </a:pPr>
            <a:r>
              <a:rPr lang="en-GB" sz="3600" b="1" dirty="0" smtClean="0">
                <a:solidFill>
                  <a:srgbClr val="FFFFFF"/>
                </a:solidFill>
                <a:latin typeface="Arial" panose="020B0604020202020204" pitchFamily="34" charset="0"/>
              </a:rPr>
              <a:t>What happens to waste when we throw it away?</a:t>
            </a:r>
            <a:endParaRPr sz="3600" b="1" dirty="0">
              <a:solidFill>
                <a:srgbClr val="FFFFFF"/>
              </a:solidFill>
              <a:latin typeface="Arial" panose="020B060402020202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9187" r="13327"/>
          <a:stretch/>
        </p:blipFill>
        <p:spPr>
          <a:xfrm>
            <a:off x="-2518611" y="-1426739"/>
            <a:ext cx="7036027" cy="8740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7901573"/>
      </p:ext>
    </p:extLst>
  </p:cSld>
  <p:clrMapOvr>
    <a:masterClrMapping/>
  </p:clrMapOvr>
  <mc:AlternateContent xmlns:mc="http://schemas.openxmlformats.org/markup-compatibility/2006" xmlns:p14="http://schemas.microsoft.com/office/powerpoint/2010/main">
    <mc:Choice Requires="p14">
      <p:transition spd="slow" p14:dur="2000" advTm="17942"/>
    </mc:Choice>
    <mc:Fallback xmlns="">
      <p:transition spd="slow" advTm="1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6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295739" y="1201553"/>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a:solidFill>
                <a:srgbClr val="FFFFFF"/>
              </a:solidFill>
              <a:latin typeface="Arial" panose="020B0604020202020204" pitchFamily="34" charset="0"/>
            </a:endParaRPr>
          </a:p>
          <a:p>
            <a:pPr>
              <a:lnSpc>
                <a:spcPct val="115000"/>
              </a:lnSpc>
              <a:spcBef>
                <a:spcPts val="0"/>
              </a:spcBef>
              <a:spcAft>
                <a:spcPts val="0"/>
              </a:spcAft>
            </a:pPr>
            <a:endParaRPr lang="en-GB" sz="3600" dirty="0" smtClean="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Waste can cause harm…</a:t>
            </a:r>
            <a:endParaRPr sz="2200" b="1" dirty="0">
              <a:solidFill>
                <a:srgbClr val="FFFFFF"/>
              </a:solidFill>
              <a:latin typeface="Arial" panose="020B0604020202020204" pitchFamily="34" charset="0"/>
            </a:endParaRPr>
          </a:p>
        </p:txBody>
      </p:sp>
      <p:pic>
        <p:nvPicPr>
          <p:cNvPr id="4" name="Picture 2" descr="Image result for sunderland waste fire"/>
          <p:cNvPicPr>
            <a:picLocks noChangeAspect="1" noChangeArrowheads="1"/>
          </p:cNvPicPr>
          <p:nvPr/>
        </p:nvPicPr>
        <p:blipFill rotWithShape="1">
          <a:blip r:embed="rId5">
            <a:extLst>
              <a:ext uri="{28A0092B-C50C-407E-A947-70E740481C1C}">
                <a14:useLocalDpi xmlns:a14="http://schemas.microsoft.com/office/drawing/2010/main" val="0"/>
              </a:ext>
            </a:extLst>
          </a:blip>
          <a:srcRect l="13425"/>
          <a:stretch/>
        </p:blipFill>
        <p:spPr bwMode="auto">
          <a:xfrm>
            <a:off x="4653883" y="-27342"/>
            <a:ext cx="8809337" cy="68853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9319108"/>
      </p:ext>
    </p:extLst>
  </p:cSld>
  <p:clrMapOvr>
    <a:masterClrMapping/>
  </p:clrMapOvr>
  <mc:AlternateContent xmlns:mc="http://schemas.openxmlformats.org/markup-compatibility/2006" xmlns:p14="http://schemas.microsoft.com/office/powerpoint/2010/main">
    <mc:Choice Requires="p14">
      <p:transition spd="slow" p14:dur="2000" advTm="40510"/>
    </mc:Choice>
    <mc:Fallback xmlns="">
      <p:transition spd="slow" advTm="40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449640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72" name="Shape 72"/>
          <p:cNvSpPr txBox="1"/>
          <p:nvPr/>
        </p:nvSpPr>
        <p:spPr>
          <a:xfrm>
            <a:off x="4895852" y="1114425"/>
            <a:ext cx="3875400" cy="4089500"/>
          </a:xfrm>
          <a:prstGeom prst="rect">
            <a:avLst/>
          </a:prstGeom>
          <a:noFill/>
          <a:ln>
            <a:noFill/>
          </a:ln>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r>
              <a:rPr lang="en-GB" sz="3600" b="1" kern="0" dirty="0" smtClean="0">
                <a:solidFill>
                  <a:srgbClr val="FFFFFF"/>
                </a:solidFill>
                <a:latin typeface="Arial"/>
                <a:cs typeface="Arial"/>
                <a:sym typeface="Arial"/>
              </a:rPr>
              <a:t>…but we can also create value from waste</a:t>
            </a:r>
            <a:endParaRPr sz="3600" b="1" kern="0" dirty="0">
              <a:solidFill>
                <a:srgbClr val="FFFFFF"/>
              </a:solidFill>
              <a:latin typeface="Arial"/>
              <a:cs typeface="Arial"/>
              <a:sym typeface="Aria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1591" r="26043" b="17679"/>
          <a:stretch/>
        </p:blipFill>
        <p:spPr>
          <a:xfrm>
            <a:off x="48124" y="1271198"/>
            <a:ext cx="4427621" cy="438801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2571964"/>
      </p:ext>
    </p:extLst>
  </p:cSld>
  <p:clrMapOvr>
    <a:masterClrMapping/>
  </p:clrMapOvr>
  <mc:AlternateContent xmlns:mc="http://schemas.openxmlformats.org/markup-compatibility/2006" xmlns:p14="http://schemas.microsoft.com/office/powerpoint/2010/main">
    <mc:Choice Requires="p14">
      <p:transition spd="slow" p14:dur="2000" advTm="19999"/>
    </mc:Choice>
    <mc:Fallback xmlns="">
      <p:transition spd="slow" advTm="1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6318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198880" y="1200149"/>
            <a:ext cx="6486434" cy="4089500"/>
          </a:xfrm>
          <a:prstGeom prst="rect">
            <a:avLst/>
          </a:prstGeom>
          <a:noFill/>
          <a:ln>
            <a:noFill/>
          </a:ln>
        </p:spPr>
        <p:txBody>
          <a:bodyPr spcFirstLastPara="1" wrap="square" lIns="91425" tIns="91425" rIns="91425" bIns="91425" anchor="t" anchorCtr="0">
            <a:noAutofit/>
          </a:bodyPr>
          <a:lstStyle/>
          <a:p>
            <a:r>
              <a:rPr lang="en-GB" sz="4000" b="1" dirty="0" smtClean="0">
                <a:solidFill>
                  <a:schemeClr val="bg1"/>
                </a:solidFill>
              </a:rPr>
              <a:t>“We </a:t>
            </a:r>
            <a:r>
              <a:rPr lang="en-GB" sz="4000" b="1" dirty="0">
                <a:solidFill>
                  <a:schemeClr val="bg1"/>
                </a:solidFill>
              </a:rPr>
              <a:t>need to put in place the fundamental building blocks of data gathering and analysis to ensure we know the types, amounts and quality of waste, and where it is generated and ends </a:t>
            </a:r>
            <a:r>
              <a:rPr lang="en-GB" sz="4000" b="1" dirty="0" smtClean="0">
                <a:solidFill>
                  <a:schemeClr val="bg1"/>
                </a:solidFill>
              </a:rPr>
              <a:t>up”</a:t>
            </a:r>
          </a:p>
          <a:p>
            <a:pPr algn="r"/>
            <a:r>
              <a:rPr lang="en-GB" sz="2400" b="1" dirty="0" smtClean="0">
                <a:solidFill>
                  <a:schemeClr val="bg2"/>
                </a:solidFill>
              </a:rPr>
              <a:t>From waste to resource productivity</a:t>
            </a:r>
            <a:endParaRPr lang="en-GB" sz="2400" b="1" dirty="0">
              <a:solidFill>
                <a:schemeClr val="bg2"/>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6955259"/>
      </p:ext>
    </p:extLst>
  </p:cSld>
  <p:clrMapOvr>
    <a:masterClrMapping/>
  </p:clrMapOvr>
  <mc:AlternateContent xmlns:mc="http://schemas.openxmlformats.org/markup-compatibility/2006" xmlns:p14="http://schemas.microsoft.com/office/powerpoint/2010/main">
    <mc:Choice Requires="p14">
      <p:transition spd="slow" p14:dur="2000" advTm="40303"/>
    </mc:Choice>
    <mc:Fallback xmlns="">
      <p:transition spd="slow" advTm="4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The building blocks of waste data</a:t>
            </a:r>
            <a:endParaRPr lang="en-GB" sz="3600" dirty="0">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What is it?</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a:solidFill>
                  <a:schemeClr val="tx1">
                    <a:lumMod val="65000"/>
                    <a:lumOff val="35000"/>
                  </a:schemeClr>
                </a:solidFill>
                <a:latin typeface="Calibri" panose="020F0502020204030204" pitchFamily="34" charset="0"/>
              </a:rPr>
              <a:t>W</a:t>
            </a:r>
            <a:r>
              <a:rPr lang="en-GB" sz="3600" dirty="0" smtClean="0">
                <a:solidFill>
                  <a:schemeClr val="tx1">
                    <a:lumMod val="65000"/>
                    <a:lumOff val="35000"/>
                  </a:schemeClr>
                </a:solidFill>
                <a:latin typeface="Calibri" panose="020F0502020204030204" pitchFamily="34" charset="0"/>
              </a:rPr>
              <a:t>here does it comes from?</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How much is there?</a:t>
            </a:r>
          </a:p>
          <a:p>
            <a:endParaRPr lang="en-GB" sz="3600" dirty="0" smtClean="0">
              <a:solidFill>
                <a:schemeClr val="tx1">
                  <a:lumMod val="65000"/>
                  <a:lumOff val="35000"/>
                </a:schemeClr>
              </a:solidFill>
              <a:latin typeface="Calibri" panose="020F0502020204030204" pitchFamily="34" charset="0"/>
            </a:endParaRPr>
          </a:p>
          <a:p>
            <a:r>
              <a:rPr lang="en-GB" sz="3600" dirty="0">
                <a:solidFill>
                  <a:schemeClr val="tx1">
                    <a:lumMod val="65000"/>
                    <a:lumOff val="35000"/>
                  </a:schemeClr>
                </a:solidFill>
                <a:latin typeface="Calibri" panose="020F0502020204030204" pitchFamily="34" charset="0"/>
              </a:rPr>
              <a:t>W</a:t>
            </a:r>
            <a:r>
              <a:rPr lang="en-GB" sz="3600" dirty="0" smtClean="0">
                <a:solidFill>
                  <a:schemeClr val="tx1">
                    <a:lumMod val="65000"/>
                    <a:lumOff val="35000"/>
                  </a:schemeClr>
                </a:solidFill>
                <a:latin typeface="Calibri" panose="020F0502020204030204" pitchFamily="34" charset="0"/>
              </a:rPr>
              <a:t>here does it go?</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What happens to it?</a:t>
            </a: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8</a:t>
            </a:fld>
            <a:endParaRPr lang="en-GB"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7176152"/>
      </p:ext>
    </p:extLst>
  </p:cSld>
  <p:clrMapOvr>
    <a:masterClrMapping/>
  </p:clrMapOvr>
  <mc:AlternateContent xmlns:mc="http://schemas.openxmlformats.org/markup-compatibility/2006" xmlns:p14="http://schemas.microsoft.com/office/powerpoint/2010/main">
    <mc:Choice Requires="p14">
      <p:transition spd="slow" p14:dur="2000" advTm="30114"/>
    </mc:Choice>
    <mc:Fallback xmlns="">
      <p:transition spd="slow" advTm="3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The data can help inform policy</a:t>
            </a:r>
            <a:endParaRPr lang="en-GB" sz="3600" dirty="0">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a:solidFill>
                  <a:schemeClr val="bg2"/>
                </a:solidFill>
                <a:latin typeface="Calibri" panose="020F0502020204030204" pitchFamily="34" charset="0"/>
              </a:rPr>
              <a:t>Are we </a:t>
            </a:r>
            <a:r>
              <a:rPr lang="en-GB" sz="3600" dirty="0" smtClean="0">
                <a:solidFill>
                  <a:schemeClr val="bg2"/>
                </a:solidFill>
                <a:latin typeface="Calibri" panose="020F0502020204030204" pitchFamily="34" charset="0"/>
              </a:rPr>
              <a:t>meeting recycling </a:t>
            </a:r>
            <a:r>
              <a:rPr lang="en-GB" sz="3600" dirty="0">
                <a:solidFill>
                  <a:schemeClr val="bg2"/>
                </a:solidFill>
                <a:latin typeface="Calibri" panose="020F0502020204030204" pitchFamily="34" charset="0"/>
              </a:rPr>
              <a:t>targets?</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Do we have enough waste processing infrastructure capacity?</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What markets are emerging for waste materials?</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Are we collecting the right amount of landfill tax?</a:t>
            </a: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9</a:t>
            </a:fld>
            <a:endParaRPr lang="en-GB"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4113792"/>
      </p:ext>
    </p:extLst>
  </p:cSld>
  <p:clrMapOvr>
    <a:masterClrMapping/>
  </p:clrMapOvr>
  <mc:AlternateContent xmlns:mc="http://schemas.openxmlformats.org/markup-compatibility/2006" xmlns:p14="http://schemas.microsoft.com/office/powerpoint/2010/main">
    <mc:Choice Requires="p14">
      <p:transition spd="slow" p14:dur="2000" advTm="20607"/>
    </mc:Choice>
    <mc:Fallback xmlns="">
      <p:transition spd="slow" advTm="2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ra-powerpoint-template-3">
  <a:themeElements>
    <a:clrScheme name="Defra palette">
      <a:dk1>
        <a:sysClr val="windowText" lastClr="000000"/>
      </a:dk1>
      <a:lt1>
        <a:sysClr val="window" lastClr="FFFFFF"/>
      </a:lt1>
      <a:dk2>
        <a:srgbClr val="00B050"/>
      </a:dk2>
      <a:lt2>
        <a:srgbClr val="FFFFFF"/>
      </a:lt2>
      <a:accent1>
        <a:srgbClr val="00AF41"/>
      </a:accent1>
      <a:accent2>
        <a:srgbClr val="8FBF41"/>
      </a:accent2>
      <a:accent3>
        <a:srgbClr val="FFD500"/>
      </a:accent3>
      <a:accent4>
        <a:srgbClr val="DE2B29"/>
      </a:accent4>
      <a:accent5>
        <a:srgbClr val="F59A00"/>
      </a:accent5>
      <a:accent6>
        <a:srgbClr val="007BC4"/>
      </a:accent6>
      <a:hlink>
        <a:srgbClr val="007BC4"/>
      </a:hlink>
      <a:folHlink>
        <a:srgbClr val="6D307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ra-powerpoint-template-eu-exit" id="{B0AE701F-F383-49ED-935B-8C4EA934D3EC}" vid="{28D7764F-CBF5-4946-A380-56390C47FD25}"/>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b8f3fab875401ca34a9f28cac46400 xmlns="41b3ec6c-eebd-4435-b1cb-6f93f025f7d1">
      <Terms xmlns="http://schemas.microsoft.com/office/infopath/2007/PartnerControls"/>
    </peb8f3fab875401ca34a9f28cac46400>
    <TaxCatchAll xmlns="41b3ec6c-eebd-4435-b1cb-6f93f025f7d1"/>
    <bcb1675984d34ae3a1ed6b6e433c98de xmlns="41b3ec6c-eebd-4435-b1cb-6f93f025f7d1">
      <Terms xmlns="http://schemas.microsoft.com/office/infopath/2007/PartnerControls"/>
    </bcb1675984d34ae3a1ed6b6e433c98de>
  </documentManagement>
</p:properties>
</file>

<file path=customXml/item3.xml><?xml version="1.0" encoding="utf-8"?>
<?mso-contentType ?>
<SharedContentType xmlns="Microsoft.SharePoint.Taxonomy.ContentTypeSync" SourceId="fbabd5ee-c98c-4a9b-aa64-c82fd249b873" ContentTypeId="0x010100F686F50C4F4FBE4DBC200A01334D69F20101" PreviousValue="false"/>
</file>

<file path=customXml/item4.xml><?xml version="1.0" encoding="utf-8"?>
<ct:contentTypeSchema xmlns:ct="http://schemas.microsoft.com/office/2006/metadata/contentType" xmlns:ma="http://schemas.microsoft.com/office/2006/metadata/properties/metaAttributes" ct:_="" ma:_="" ma:contentTypeName="Defra Presentation" ma:contentTypeID="0x010100F686F50C4F4FBE4DBC200A01334D69F2010100092F6B11B5E77A49A18FF77B1B507333" ma:contentTypeVersion="6" ma:contentTypeDescription="Presentation document" ma:contentTypeScope="" ma:versionID="1b49a46252a991a0d29f5ce8aee95829">
  <xsd:schema xmlns:xsd="http://www.w3.org/2001/XMLSchema" xmlns:xs="http://www.w3.org/2001/XMLSchema" xmlns:p="http://schemas.microsoft.com/office/2006/metadata/properties" xmlns:ns2="41b3ec6c-eebd-4435-b1cb-6f93f025f7d1" targetNamespace="http://schemas.microsoft.com/office/2006/metadata/properties" ma:root="true" ma:fieldsID="e3b332860badc4c2ef558ac179ef620d" ns2:_="">
    <xsd:import namespace="41b3ec6c-eebd-4435-b1cb-6f93f025f7d1"/>
    <xsd:element name="properties">
      <xsd:complexType>
        <xsd:sequence>
          <xsd:element name="documentManagement">
            <xsd:complexType>
              <xsd:all>
                <xsd:element ref="ns2:bcb1675984d34ae3a1ed6b6e433c98de" minOccurs="0"/>
                <xsd:element ref="ns2:TaxCatchAll" minOccurs="0"/>
                <xsd:element ref="ns2:TaxCatchAllLabel" minOccurs="0"/>
                <xsd:element ref="ns2:peb8f3fab875401ca34a9f28cac4640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3ec6c-eebd-4435-b1cb-6f93f025f7d1" elementFormDefault="qualified">
    <xsd:import namespace="http://schemas.microsoft.com/office/2006/documentManagement/types"/>
    <xsd:import namespace="http://schemas.microsoft.com/office/infopath/2007/PartnerControls"/>
    <xsd:element name="bcb1675984d34ae3a1ed6b6e433c98de" ma:index="8" nillable="true" ma:taxonomy="true" ma:internalName="bcb1675984d34ae3a1ed6b6e433c98de" ma:taxonomyFieldName="Directorate" ma:displayName="Directorate" ma:default="" ma:fieldId="{bcb16759-84d3-4ae3-a1ed-6b6e433c98de}" ma:sspId="fbabd5ee-c98c-4a9b-aa64-c82fd249b873" ma:termSetId="a3042207-bc74-4e42-93b3-dbb4e6115b83"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8dc3af75-a92b-4d5f-a44e-8c2f0309437d}" ma:internalName="TaxCatchAll" ma:showField="CatchAllData" ma:web="b2c3aa4f-78bd-4b8c-9d42-469d91b5b08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dc3af75-a92b-4d5f-a44e-8c2f0309437d}" ma:internalName="TaxCatchAllLabel" ma:readOnly="true" ma:showField="CatchAllDataLabel" ma:web="b2c3aa4f-78bd-4b8c-9d42-469d91b5b086">
      <xsd:complexType>
        <xsd:complexContent>
          <xsd:extension base="dms:MultiChoiceLookup">
            <xsd:sequence>
              <xsd:element name="Value" type="dms:Lookup" maxOccurs="unbounded" minOccurs="0" nillable="true"/>
            </xsd:sequence>
          </xsd:extension>
        </xsd:complexContent>
      </xsd:complexType>
    </xsd:element>
    <xsd:element name="peb8f3fab875401ca34a9f28cac46400" ma:index="12" nillable="true" ma:taxonomy="true" ma:internalName="peb8f3fab875401ca34a9f28cac46400" ma:taxonomyFieldName="SecurityClassification" ma:displayName="SecurityClassification" ma:default="" ma:fieldId="{9eb8f3fa-b875-401c-a34a-9f28cac46400}" ma:sspId="fbabd5ee-c98c-4a9b-aa64-c82fd249b873" ma:termSetId="cb8bbbf2-2a11-43af-a18e-40ed7c8e4b1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ED007E-2BF0-4492-9CEC-2993F7A4B75B}">
  <ds:schemaRefs>
    <ds:schemaRef ds:uri="http://schemas.microsoft.com/sharepoint/v3/contenttype/forms"/>
  </ds:schemaRefs>
</ds:datastoreItem>
</file>

<file path=customXml/itemProps2.xml><?xml version="1.0" encoding="utf-8"?>
<ds:datastoreItem xmlns:ds="http://schemas.openxmlformats.org/officeDocument/2006/customXml" ds:itemID="{3C8B750F-05B4-4078-B980-3BE76CA67E97}">
  <ds:schemaRefs>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41b3ec6c-eebd-4435-b1cb-6f93f025f7d1"/>
    <ds:schemaRef ds:uri="http://purl.org/dc/dcmitype/"/>
  </ds:schemaRefs>
</ds:datastoreItem>
</file>

<file path=customXml/itemProps3.xml><?xml version="1.0" encoding="utf-8"?>
<ds:datastoreItem xmlns:ds="http://schemas.openxmlformats.org/officeDocument/2006/customXml" ds:itemID="{EA525F76-9A7C-4DD2-9D8A-FAB9545D01D3}">
  <ds:schemaRefs>
    <ds:schemaRef ds:uri="Microsoft.SharePoint.Taxonomy.ContentTypeSync"/>
  </ds:schemaRefs>
</ds:datastoreItem>
</file>

<file path=customXml/itemProps4.xml><?xml version="1.0" encoding="utf-8"?>
<ds:datastoreItem xmlns:ds="http://schemas.openxmlformats.org/officeDocument/2006/customXml" ds:itemID="{E46C5EEB-2C46-4191-949F-F7DC0E4A4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3ec6c-eebd-4435-b1cb-6f93f025f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6922</TotalTime>
  <Words>1898</Words>
  <Application>Microsoft Office PowerPoint</Application>
  <PresentationFormat>On-screen Show (4:3)</PresentationFormat>
  <Paragraphs>438</Paragraphs>
  <Slides>32</Slides>
  <Notes>27</Notes>
  <HiddenSlides>0</HiddenSlides>
  <MMClips>32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Calibri Light</vt:lpstr>
      <vt:lpstr>defra-powerpoint-template-3</vt:lpstr>
      <vt:lpstr>Simple Light</vt:lpstr>
      <vt:lpstr>    Smart Waste Tracking Challenge event</vt:lpstr>
      <vt:lpstr>What I will cover </vt:lpstr>
      <vt:lpstr>PowerPoint Presentation</vt:lpstr>
      <vt:lpstr>PowerPoint Presentation</vt:lpstr>
      <vt:lpstr>PowerPoint Presentation</vt:lpstr>
      <vt:lpstr>PowerPoint Presentation</vt:lpstr>
      <vt:lpstr>PowerPoint Presentation</vt:lpstr>
      <vt:lpstr>The building blocks of waste data</vt:lpstr>
      <vt:lpstr>The data can help inform policy</vt:lpstr>
      <vt:lpstr>It can help us tackle waste crime</vt:lpstr>
      <vt:lpstr>And it can support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Waste Tracking Challenge event 29 June 2018</dc:title>
  <dc:creator>Defra</dc:creator>
  <cp:lastModifiedBy>Pearson, David (DDTS)</cp:lastModifiedBy>
  <cp:revision>272</cp:revision>
  <cp:lastPrinted>2018-02-01T16:27:15Z</cp:lastPrinted>
  <dcterms:modified xsi:type="dcterms:W3CDTF">2018-07-06T10:21:02Z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0x010100F686F50C4F4FBE4DBC200A01334D69F2010100092F6B11B5E77A49A18FF77B1B507333</vt:lpwstr>
  </property>
  <property fmtid="{D5CDD505-2E9C-101B-9397-08002B2CF9AE}" pid="3" name="Directorate">
    <vt:lpwstr/>
  </property>
  <property fmtid="{D5CDD505-2E9C-101B-9397-08002B2CF9AE}" pid="4" name="SecurityClassification">
    <vt:lpwstr/>
  </property>
</Properties>
</file>