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292" r:id="rId3"/>
    <p:sldId id="260" r:id="rId4"/>
    <p:sldId id="333" r:id="rId5"/>
    <p:sldId id="312" r:id="rId6"/>
    <p:sldId id="324" r:id="rId7"/>
    <p:sldId id="332" r:id="rId8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7D"/>
    <a:srgbClr val="CC0099"/>
    <a:srgbClr val="FF6600"/>
    <a:srgbClr val="CC0066"/>
    <a:srgbClr val="990099"/>
    <a:srgbClr val="D60093"/>
    <a:srgbClr val="CC00CC"/>
    <a:srgbClr val="CF142B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82" autoAdjust="0"/>
    <p:restoredTop sz="78686" autoAdjust="0"/>
  </p:normalViewPr>
  <p:slideViewPr>
    <p:cSldViewPr>
      <p:cViewPr varScale="1">
        <p:scale>
          <a:sx n="91" d="100"/>
          <a:sy n="91" d="100"/>
        </p:scale>
        <p:origin x="-22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Staff Location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Country Office 28%</c:v>
                </c:pt>
                <c:pt idx="1">
                  <c:v>WH 38%</c:v>
                </c:pt>
                <c:pt idx="2">
                  <c:v>AH 34%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12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067274932414925"/>
          <c:y val="0.22998833462948562"/>
          <c:w val="0.41586901223938083"/>
          <c:h val="0.7131929785579380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Department</a:t>
            </a:r>
            <a:endParaRPr lang="en-US" sz="18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By Department: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Country Programmes 41%</c:v>
                </c:pt>
                <c:pt idx="1">
                  <c:v>CPG 38%</c:v>
                </c:pt>
                <c:pt idx="2">
                  <c:v>Policy &amp; Global Programmes 22%</c:v>
                </c:pt>
                <c:pt idx="3">
                  <c:v>Economic Dev 3%</c:v>
                </c:pt>
                <c:pt idx="4">
                  <c:v>MEHC &amp; 0%</c:v>
                </c:pt>
                <c:pt idx="5">
                  <c:v>TMG 0%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2945515445941238"/>
          <c:y val="0.16442694638867286"/>
          <c:w val="0.4705449394511721"/>
          <c:h val="0.77906660062462196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GB" sz="1800" dirty="0" smtClean="0"/>
              <a:t>Grade</a:t>
            </a:r>
            <a:endParaRPr lang="en-GB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858333333333335"/>
          <c:y val="0.15740740740740741"/>
          <c:w val="0.88308333333333333"/>
          <c:h val="0.7153860454943131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Analysis!$A$13:$A$17</c:f>
              <c:strCache>
                <c:ptCount val="5"/>
                <c:pt idx="0">
                  <c:v>A1</c:v>
                </c:pt>
                <c:pt idx="1">
                  <c:v>A2</c:v>
                </c:pt>
                <c:pt idx="2">
                  <c:v>A2(L)</c:v>
                </c:pt>
                <c:pt idx="3">
                  <c:v>B1</c:v>
                </c:pt>
                <c:pt idx="4">
                  <c:v>B2</c:v>
                </c:pt>
              </c:strCache>
            </c:strRef>
          </c:cat>
          <c:val>
            <c:numRef>
              <c:f>Analysis!$B$13:$B$17</c:f>
              <c:numCache>
                <c:formatCode>General</c:formatCode>
                <c:ptCount val="5"/>
                <c:pt idx="0">
                  <c:v>8</c:v>
                </c:pt>
                <c:pt idx="1">
                  <c:v>11</c:v>
                </c:pt>
                <c:pt idx="2">
                  <c:v>4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76160"/>
        <c:axId val="92886144"/>
      </c:barChart>
      <c:catAx>
        <c:axId val="9287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2886144"/>
        <c:crosses val="autoZero"/>
        <c:auto val="1"/>
        <c:lblAlgn val="ctr"/>
        <c:lblOffset val="100"/>
        <c:noMultiLvlLbl val="0"/>
      </c:catAx>
      <c:valAx>
        <c:axId val="928861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287616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GB" sz="1800" dirty="0" smtClean="0"/>
              <a:t>Role</a:t>
            </a:r>
            <a:endParaRPr lang="en-GB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Analysis!$A$19:$A$24</c:f>
              <c:strCache>
                <c:ptCount val="6"/>
                <c:pt idx="0">
                  <c:v>Programme Manager</c:v>
                </c:pt>
                <c:pt idx="1">
                  <c:v>Advisor</c:v>
                </c:pt>
                <c:pt idx="2">
                  <c:v>Analyst</c:v>
                </c:pt>
                <c:pt idx="3">
                  <c:v>Corporate Support</c:v>
                </c:pt>
                <c:pt idx="4">
                  <c:v>Deputy Head</c:v>
                </c:pt>
                <c:pt idx="5">
                  <c:v>Other</c:v>
                </c:pt>
              </c:strCache>
            </c:strRef>
          </c:cat>
          <c:val>
            <c:numRef>
              <c:f>Analysis!$B$19:$B$24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89088"/>
        <c:axId val="94890624"/>
      </c:barChart>
      <c:catAx>
        <c:axId val="94889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4890624"/>
        <c:crosses val="autoZero"/>
        <c:auto val="1"/>
        <c:lblAlgn val="ctr"/>
        <c:lblOffset val="100"/>
        <c:noMultiLvlLbl val="0"/>
      </c:catAx>
      <c:valAx>
        <c:axId val="9489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488908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270" y="1"/>
            <a:ext cx="2887913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E86F0-7423-490E-9359-162E8569A264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270" y="9427828"/>
            <a:ext cx="2887913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720E4-2EAD-4413-92ED-27064C046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5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E46B-F40D-4615-86FD-F569558C1904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1" y="9428584"/>
            <a:ext cx="2887186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3649-4A2D-414C-82AC-B4EDC873E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0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7C40D4-344E-4529-ABD5-C13ADD7FDB03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0900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93ECA-9079-449C-B7E7-772E011DF88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32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7C40D4-344E-4529-ABD5-C13ADD7FDB03}" type="slidenum">
              <a:rPr lang="en-GB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7C40D4-344E-4529-ABD5-C13ADD7FDB03}" type="slidenum">
              <a:rPr lang="en-GB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3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45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50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1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5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3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54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9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3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A222-7B27-4F47-9E40-1D2F8B97D8C9}" type="datetimeFigureOut">
              <a:rPr lang="en-GB" smtClean="0"/>
              <a:t>23/12/2015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D3DC4-D21D-4F59-9950-897FDF4BD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11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116" y="2924944"/>
            <a:ext cx="8061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247D"/>
                </a:solidFill>
              </a:rPr>
              <a:t>MI @DFID: “The brilliant basics”</a:t>
            </a:r>
          </a:p>
        </p:txBody>
      </p:sp>
      <p:pic>
        <p:nvPicPr>
          <p:cNvPr id="15" name="Picture 9" descr="DFID_280_SML_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99" y="247458"/>
            <a:ext cx="1531556" cy="105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836" y="30726"/>
            <a:ext cx="1399576" cy="1484784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115" y="4549770"/>
            <a:ext cx="820891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600" b="1" dirty="0" smtClean="0">
                <a:ea typeface="Times New Roman" pitchFamily="18" charset="0"/>
                <a:cs typeface="Arial" panose="020B0604020202020204" pitchFamily="34" charset="0"/>
              </a:rPr>
              <a:t>Toby Wicks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800" b="1" dirty="0" smtClean="0">
              <a:ea typeface="Times New Roman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anose="020B0604020202020204" pitchFamily="34" charset="0"/>
              </a:rPr>
              <a:t>Head </a:t>
            </a:r>
            <a:r>
              <a:rPr lang="en-GB" altLang="en-US" sz="1600" b="1" dirty="0" smtClean="0">
                <a:ea typeface="Times New Roman" pitchFamily="18" charset="0"/>
                <a:cs typeface="Arial" panose="020B0604020202020204" pitchFamily="34" charset="0"/>
              </a:rPr>
              <a:t>o</a:t>
            </a: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anose="020B0604020202020204" pitchFamily="34" charset="0"/>
              </a:rPr>
              <a:t>f Management Information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ea typeface="Times New Roman" pitchFamily="18" charset="0"/>
                <a:cs typeface="Arial" panose="020B0604020202020204" pitchFamily="34" charset="0"/>
              </a:rPr>
              <a:t>			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ea typeface="Times New Roman" pitchFamily="18" charset="0"/>
                <a:cs typeface="Arial" panose="020B0604020202020204" pitchFamily="34" charset="0"/>
              </a:rPr>
              <a:t>t-wicks@dfid.gov.uk</a:t>
            </a:r>
            <a:endParaRPr lang="en-GB" altLang="en-US" sz="1600" dirty="0">
              <a:ea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/>
          <p:cNvCxnSpPr/>
          <p:nvPr/>
        </p:nvCxnSpPr>
        <p:spPr>
          <a:xfrm>
            <a:off x="0" y="8937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79512" y="18864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Where do we want to be?</a:t>
            </a:r>
            <a:endParaRPr lang="en-GB" b="1" dirty="0"/>
          </a:p>
        </p:txBody>
      </p:sp>
      <p:grpSp>
        <p:nvGrpSpPr>
          <p:cNvPr id="29" name="Group 28"/>
          <p:cNvGrpSpPr>
            <a:grpSpLocks noChangeAspect="1"/>
          </p:cNvGrpSpPr>
          <p:nvPr/>
        </p:nvGrpSpPr>
        <p:grpSpPr>
          <a:xfrm>
            <a:off x="1171410" y="1196752"/>
            <a:ext cx="7000990" cy="4736307"/>
            <a:chOff x="2033588" y="1946498"/>
            <a:chExt cx="5490978" cy="371475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3588" y="1946498"/>
              <a:ext cx="5076825" cy="3714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2555777" y="2177374"/>
              <a:ext cx="1722834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dirty="0">
                  <a:solidFill>
                    <a:srgbClr val="CC0099"/>
                  </a:solidFill>
                </a:rPr>
                <a:t>Analysis </a:t>
              </a:r>
              <a:r>
                <a:rPr lang="en-GB" sz="2000" dirty="0" smtClean="0">
                  <a:solidFill>
                    <a:srgbClr val="CC0099"/>
                  </a:solidFill>
                </a:rPr>
                <a:t> &amp; </a:t>
              </a:r>
              <a:r>
                <a:rPr lang="en-GB" sz="2000" dirty="0">
                  <a:solidFill>
                    <a:srgbClr val="CC0099"/>
                  </a:solidFill>
                </a:rPr>
                <a:t>insight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556372" y="2825996"/>
              <a:ext cx="1722834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dirty="0">
                  <a:solidFill>
                    <a:srgbClr val="92D050"/>
                  </a:solidFill>
                </a:rPr>
                <a:t>Transforming data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55777" y="3546076"/>
              <a:ext cx="1722834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dirty="0">
                  <a:solidFill>
                    <a:srgbClr val="00B0F0"/>
                  </a:solidFill>
                </a:rPr>
                <a:t>Manage quality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555777" y="4410172"/>
              <a:ext cx="1722834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dirty="0">
                  <a:solidFill>
                    <a:srgbClr val="00247D"/>
                  </a:solidFill>
                </a:rPr>
                <a:t>Collection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rot="16200000">
              <a:off x="1361071" y="3607705"/>
              <a:ext cx="1722834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2000" dirty="0">
                  <a:solidFill>
                    <a:schemeClr val="tx1"/>
                  </a:solidFill>
                </a:rPr>
                <a:t>Time / Effort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24279" y="5258866"/>
              <a:ext cx="4700287" cy="27263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000" dirty="0">
                  <a:solidFill>
                    <a:schemeClr val="tx1"/>
                  </a:solidFill>
                </a:rPr>
                <a:t>    </a:t>
              </a:r>
              <a:r>
                <a:rPr lang="en-GB" sz="2000" dirty="0" smtClean="0">
                  <a:solidFill>
                    <a:schemeClr val="tx1"/>
                  </a:solidFill>
                </a:rPr>
                <a:t>	            Nov 2014</a:t>
              </a:r>
              <a:r>
                <a:rPr lang="en-GB" sz="2000" dirty="0">
                  <a:solidFill>
                    <a:schemeClr val="tx1"/>
                  </a:solidFill>
                </a:rPr>
                <a:t>	      </a:t>
              </a:r>
              <a:r>
                <a:rPr lang="en-GB" sz="2000" dirty="0" smtClean="0">
                  <a:solidFill>
                    <a:schemeClr val="tx1"/>
                  </a:solidFill>
                </a:rPr>
                <a:t>          </a:t>
              </a:r>
              <a:r>
                <a:rPr lang="en-GB" sz="800" dirty="0" smtClean="0">
                  <a:solidFill>
                    <a:schemeClr val="tx1"/>
                  </a:solidFill>
                </a:rPr>
                <a:t> </a:t>
              </a:r>
              <a:r>
                <a:rPr lang="en-GB" sz="2000" dirty="0" smtClean="0">
                  <a:solidFill>
                    <a:schemeClr val="tx1"/>
                  </a:solidFill>
                </a:rPr>
                <a:t>Target</a:t>
              </a:r>
              <a:endParaRPr lang="en-GB" sz="20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372200" y="2962311"/>
              <a:ext cx="72008" cy="21228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747258" y="2060848"/>
              <a:ext cx="1116123" cy="90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922514" y="2917243"/>
              <a:ext cx="867717" cy="9014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4742495" y="2144033"/>
              <a:ext cx="1052499" cy="848156"/>
            </a:xfrm>
            <a:prstGeom prst="straightConnector1">
              <a:avLst/>
            </a:prstGeom>
            <a:ln>
              <a:solidFill>
                <a:srgbClr val="CC0099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742495" y="2497928"/>
              <a:ext cx="1052499" cy="1320778"/>
            </a:xfrm>
            <a:prstGeom prst="straightConnector1">
              <a:avLst/>
            </a:prstGeom>
            <a:ln>
              <a:solidFill>
                <a:srgbClr val="CC0099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411760" y="1988840"/>
              <a:ext cx="72008" cy="31387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V="1">
              <a:off x="2447764" y="1988840"/>
              <a:ext cx="0" cy="313877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 flipH="1">
              <a:off x="2411760" y="5127612"/>
              <a:ext cx="4680520" cy="1099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447764" y="5126444"/>
              <a:ext cx="428447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851920" y="6237312"/>
            <a:ext cx="51094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 smtClean="0"/>
              <a:t>(</a:t>
            </a:r>
            <a:r>
              <a:rPr lang="en-GB" b="1" i="1" dirty="0" smtClean="0"/>
              <a:t>BIS and Deloitte</a:t>
            </a:r>
            <a:r>
              <a:rPr lang="en-GB" b="1" dirty="0" smtClean="0"/>
              <a:t>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192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51522" y="1052736"/>
            <a:ext cx="8544951" cy="5481899"/>
            <a:chOff x="251522" y="1052736"/>
            <a:chExt cx="8544951" cy="5481899"/>
          </a:xfrm>
        </p:grpSpPr>
        <p:sp>
          <p:nvSpPr>
            <p:cNvPr id="2" name="Pentagon 1"/>
            <p:cNvSpPr/>
            <p:nvPr/>
          </p:nvSpPr>
          <p:spPr>
            <a:xfrm rot="16200000">
              <a:off x="2008364" y="-253475"/>
              <a:ext cx="5031268" cy="8544951"/>
            </a:xfrm>
            <a:prstGeom prst="homePlate">
              <a:avLst>
                <a:gd name="adj" fmla="val 7758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34302" y="1052736"/>
              <a:ext cx="6831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/>
                <a:t>Bringing MI to life @</a:t>
              </a:r>
              <a:r>
                <a:rPr lang="en-GB" b="1" dirty="0" err="1"/>
                <a:t>DFID</a:t>
              </a:r>
              <a:endParaRPr lang="en-GB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600068" y="2043660"/>
              <a:ext cx="1978123" cy="43469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Culture of</a:t>
              </a:r>
            </a:p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ownership and </a:t>
              </a:r>
            </a:p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accountability</a:t>
              </a:r>
            </a:p>
            <a:p>
              <a:pPr algn="r"/>
              <a:endParaRPr lang="en-GB" sz="800" b="1" dirty="0" smtClean="0">
                <a:solidFill>
                  <a:srgbClr val="00B050"/>
                </a:solidFill>
              </a:endParaRP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People </a:t>
              </a:r>
              <a:r>
                <a:rPr lang="en-GB" sz="1500" dirty="0">
                  <a:solidFill>
                    <a:schemeClr val="tx1"/>
                  </a:solidFill>
                </a:rPr>
                <a:t>trust and use data more effectively from source to </a:t>
              </a:r>
              <a:r>
                <a:rPr lang="en-GB" sz="1500" dirty="0" smtClean="0">
                  <a:solidFill>
                    <a:schemeClr val="tx1"/>
                  </a:solidFill>
                </a:rPr>
                <a:t>decision</a:t>
              </a: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err="1" smtClean="0">
                  <a:solidFill>
                    <a:schemeClr val="tx1"/>
                  </a:solidFill>
                </a:rPr>
                <a:t>SROs</a:t>
              </a:r>
              <a:r>
                <a:rPr lang="en-GB" sz="1500" dirty="0" smtClean="0">
                  <a:solidFill>
                    <a:schemeClr val="tx1"/>
                  </a:solidFill>
                </a:rPr>
                <a:t> driving MI quality &amp; use</a:t>
              </a: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Virtuous </a:t>
              </a:r>
              <a:r>
                <a:rPr lang="en-GB" sz="1500" dirty="0">
                  <a:solidFill>
                    <a:schemeClr val="tx1"/>
                  </a:solidFill>
                </a:rPr>
                <a:t>circle of data quality improvement</a:t>
              </a: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Shared platform of focussed and coordinated MI improvements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180975" indent="-180975">
                <a:buFont typeface="+mj-lt"/>
                <a:buAutoNum type="arabicPeriod"/>
              </a:pPr>
              <a:endParaRPr lang="en-GB" sz="1100" dirty="0">
                <a:solidFill>
                  <a:srgbClr val="00247D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507137" y="2043660"/>
              <a:ext cx="1978123" cy="43469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Fit-for-purpose information</a:t>
              </a:r>
            </a:p>
            <a:p>
              <a:endParaRPr lang="en-GB" sz="1600" b="1" dirty="0" smtClean="0">
                <a:solidFill>
                  <a:srgbClr val="00247D"/>
                </a:solidFill>
              </a:endParaRPr>
            </a:p>
            <a:p>
              <a:endParaRPr lang="en-GB" sz="800" b="1" dirty="0">
                <a:solidFill>
                  <a:srgbClr val="00247D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>
                  <a:solidFill>
                    <a:schemeClr val="tx1"/>
                  </a:solidFill>
                </a:rPr>
                <a:t>C</a:t>
              </a:r>
              <a:r>
                <a:rPr lang="en-GB" sz="1500" dirty="0" smtClean="0">
                  <a:solidFill>
                    <a:schemeClr val="tx1"/>
                  </a:solidFill>
                </a:rPr>
                <a:t>entral </a:t>
              </a:r>
              <a:r>
                <a:rPr lang="en-GB" sz="1500" dirty="0">
                  <a:solidFill>
                    <a:schemeClr val="tx1"/>
                  </a:solidFill>
                </a:rPr>
                <a:t>source of </a:t>
              </a:r>
              <a:r>
                <a:rPr lang="en-GB" sz="1500" dirty="0" smtClean="0">
                  <a:solidFill>
                    <a:schemeClr val="tx1"/>
                  </a:solidFill>
                </a:rPr>
                <a:t>“good enough” data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Data </a:t>
              </a:r>
              <a:r>
                <a:rPr lang="en-GB" sz="1500" dirty="0">
                  <a:solidFill>
                    <a:schemeClr val="tx1"/>
                  </a:solidFill>
                </a:rPr>
                <a:t>are trusted and appropriate for </a:t>
              </a:r>
              <a:r>
                <a:rPr lang="en-GB" sz="1500" dirty="0" smtClean="0">
                  <a:solidFill>
                    <a:schemeClr val="tx1"/>
                  </a:solidFill>
                </a:rPr>
                <a:t>use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Simple business </a:t>
              </a:r>
              <a:r>
                <a:rPr lang="en-GB" sz="1500" dirty="0">
                  <a:solidFill>
                    <a:schemeClr val="tx1"/>
                  </a:solidFill>
                </a:rPr>
                <a:t>rules in </a:t>
              </a:r>
              <a:r>
                <a:rPr lang="en-GB" sz="1500" dirty="0" smtClean="0">
                  <a:solidFill>
                    <a:schemeClr val="tx1"/>
                  </a:solidFill>
                </a:rPr>
                <a:t>systems etc.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Standards  driven at the point of data entry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rgbClr val="00247D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4206" y="2043660"/>
              <a:ext cx="1978123" cy="43469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Infrastructure</a:t>
              </a:r>
            </a:p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and process </a:t>
              </a:r>
            </a:p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for easy access</a:t>
              </a:r>
            </a:p>
            <a:p>
              <a:pPr algn="ctr"/>
              <a:endParaRPr lang="en-GB" sz="800" dirty="0" smtClean="0">
                <a:solidFill>
                  <a:srgbClr val="00247D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Effective </a:t>
              </a:r>
              <a:r>
                <a:rPr lang="en-GB" sz="1500" dirty="0">
                  <a:solidFill>
                    <a:schemeClr val="tx1"/>
                  </a:solidFill>
                </a:rPr>
                <a:t>and user friendly </a:t>
              </a:r>
              <a:r>
                <a:rPr lang="en-GB" sz="1500" dirty="0" smtClean="0">
                  <a:solidFill>
                    <a:schemeClr val="tx1"/>
                  </a:solidFill>
                </a:rPr>
                <a:t>tools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Streamlined processes from data entry to decision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Continuous improvement to </a:t>
              </a:r>
              <a:r>
                <a:rPr lang="en-GB" sz="1500" dirty="0">
                  <a:solidFill>
                    <a:schemeClr val="tx1"/>
                  </a:solidFill>
                </a:rPr>
                <a:t>corporate </a:t>
              </a:r>
              <a:r>
                <a:rPr lang="en-GB" sz="1500" dirty="0" smtClean="0">
                  <a:solidFill>
                    <a:schemeClr val="tx1"/>
                  </a:solidFill>
                </a:rPr>
                <a:t>reporting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Iterative development of </a:t>
              </a:r>
              <a:r>
                <a:rPr lang="en-GB" sz="1500" dirty="0">
                  <a:solidFill>
                    <a:schemeClr val="tx1"/>
                  </a:solidFill>
                </a:rPr>
                <a:t>technical </a:t>
              </a:r>
              <a:r>
                <a:rPr lang="en-GB" sz="1500" dirty="0" smtClean="0">
                  <a:solidFill>
                    <a:schemeClr val="tx1"/>
                  </a:solidFill>
                </a:rPr>
                <a:t>infrastructure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GB" sz="1100" dirty="0">
                <a:solidFill>
                  <a:srgbClr val="00247D"/>
                </a:solidFill>
              </a:endParaRPr>
            </a:p>
            <a:p>
              <a:pPr algn="ctr"/>
              <a:endParaRPr lang="en-GB" sz="1100" dirty="0">
                <a:solidFill>
                  <a:srgbClr val="00247D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93000" y="2043659"/>
              <a:ext cx="1978123" cy="43469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Skills &amp; </a:t>
              </a:r>
            </a:p>
            <a:p>
              <a:pPr algn="r"/>
              <a:r>
                <a:rPr lang="en-GB" sz="1600" b="1" dirty="0" smtClean="0">
                  <a:solidFill>
                    <a:srgbClr val="00B050"/>
                  </a:solidFill>
                </a:rPr>
                <a:t>capability</a:t>
              </a:r>
            </a:p>
            <a:p>
              <a:endParaRPr lang="en-GB" sz="1400" dirty="0" smtClean="0">
                <a:solidFill>
                  <a:srgbClr val="00247D"/>
                </a:solidFill>
              </a:endParaRPr>
            </a:p>
            <a:p>
              <a:endParaRPr lang="en-GB" sz="800" dirty="0" smtClean="0">
                <a:solidFill>
                  <a:srgbClr val="00247D"/>
                </a:solidFill>
              </a:endParaRP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Capability within </a:t>
              </a:r>
              <a:r>
                <a:rPr lang="en-GB" sz="1500" dirty="0" err="1">
                  <a:solidFill>
                    <a:schemeClr val="tx1"/>
                  </a:solidFill>
                </a:rPr>
                <a:t>DFID</a:t>
              </a:r>
              <a:r>
                <a:rPr lang="en-GB" sz="1500" dirty="0">
                  <a:solidFill>
                    <a:schemeClr val="tx1"/>
                  </a:solidFill>
                </a:rPr>
                <a:t> </a:t>
              </a:r>
              <a:r>
                <a:rPr lang="en-GB" sz="1500" dirty="0" smtClean="0">
                  <a:solidFill>
                    <a:schemeClr val="tx1"/>
                  </a:solidFill>
                </a:rPr>
                <a:t>increased to </a:t>
              </a:r>
              <a:r>
                <a:rPr lang="en-GB" sz="1500" dirty="0">
                  <a:solidFill>
                    <a:schemeClr val="tx1"/>
                  </a:solidFill>
                </a:rPr>
                <a:t>deliver </a:t>
              </a:r>
              <a:r>
                <a:rPr lang="en-GB" sz="1500" dirty="0" smtClean="0">
                  <a:solidFill>
                    <a:schemeClr val="tx1"/>
                  </a:solidFill>
                </a:rPr>
                <a:t>effective MI</a:t>
              </a:r>
              <a:endParaRPr lang="en-GB" sz="1500" dirty="0">
                <a:solidFill>
                  <a:schemeClr val="tx1"/>
                </a:solidFill>
              </a:endParaRP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Effective solutions support understanding of </a:t>
              </a:r>
              <a:r>
                <a:rPr lang="en-GB" sz="1500" dirty="0">
                  <a:solidFill>
                    <a:schemeClr val="tx1"/>
                  </a:solidFill>
                </a:rPr>
                <a:t>programme </a:t>
              </a:r>
              <a:r>
                <a:rPr lang="en-GB" sz="1500" dirty="0" smtClean="0">
                  <a:solidFill>
                    <a:schemeClr val="tx1"/>
                  </a:solidFill>
                </a:rPr>
                <a:t>delivery</a:t>
              </a: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Existing resources maximised</a:t>
              </a:r>
            </a:p>
            <a:p>
              <a:pPr marL="180975" indent="-180975">
                <a:buFont typeface="+mj-lt"/>
                <a:buAutoNum type="arabicPeriod"/>
              </a:pPr>
              <a:r>
                <a:rPr lang="en-GB" sz="1500" dirty="0" smtClean="0">
                  <a:solidFill>
                    <a:schemeClr val="tx1"/>
                  </a:solidFill>
                </a:rPr>
                <a:t>Communication and knowledge transfer through existing networks</a:t>
              </a:r>
            </a:p>
            <a:p>
              <a:pPr marL="180975" indent="-180975">
                <a:buFont typeface="+mj-lt"/>
                <a:buAutoNum type="arabicPeriod"/>
              </a:pPr>
              <a:endParaRPr lang="en-GB" sz="1100" dirty="0">
                <a:solidFill>
                  <a:srgbClr val="00247D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34666" y="1604417"/>
              <a:ext cx="6831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0B050"/>
                  </a:solidFill>
                </a:rPr>
                <a:t>“Brilliant basics”</a:t>
              </a:r>
              <a:endParaRPr lang="en-GB" b="1" dirty="0">
                <a:solidFill>
                  <a:srgbClr val="00B05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2142148"/>
              <a:ext cx="360040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1</a:t>
              </a:r>
              <a:endParaRPr lang="en-GB" sz="20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27784" y="2142148"/>
              <a:ext cx="360040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2</a:t>
              </a:r>
              <a:endParaRPr lang="en-GB" sz="20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16016" y="2142148"/>
              <a:ext cx="360040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3</a:t>
              </a:r>
              <a:endParaRPr lang="en-GB" sz="20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04248" y="2142148"/>
              <a:ext cx="360040" cy="43204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/>
                <a:t>4</a:t>
              </a:r>
              <a:endParaRPr lang="en-GB" sz="2000" b="1" dirty="0"/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0" y="8937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79512" y="18864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/>
              </a:rPr>
              <a:t>How will we get there?</a:t>
            </a:r>
            <a:endParaRPr lang="en-GB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74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356463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We’re starting to use data on who is accessing what MI to make sure our content is hitting the mark…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3779912" y="17453"/>
            <a:ext cx="5364089" cy="6840547"/>
            <a:chOff x="3441116" y="17453"/>
            <a:chExt cx="5702885" cy="774320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116" y="17453"/>
              <a:ext cx="5702884" cy="4851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1117" y="4869160"/>
              <a:ext cx="5702884" cy="2891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27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137926971"/>
              </p:ext>
            </p:extLst>
          </p:nvPr>
        </p:nvGraphicFramePr>
        <p:xfrm>
          <a:off x="5148064" y="1124744"/>
          <a:ext cx="3770601" cy="25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9907798"/>
              </p:ext>
            </p:extLst>
          </p:nvPr>
        </p:nvGraphicFramePr>
        <p:xfrm>
          <a:off x="-396552" y="1124744"/>
          <a:ext cx="52920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822654"/>
              </p:ext>
            </p:extLst>
          </p:nvPr>
        </p:nvGraphicFramePr>
        <p:xfrm>
          <a:off x="-180528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445232"/>
              </p:ext>
            </p:extLst>
          </p:nvPr>
        </p:nvGraphicFramePr>
        <p:xfrm>
          <a:off x="4572000" y="3861048"/>
          <a:ext cx="4572000" cy="2976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8937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79512" y="188640"/>
            <a:ext cx="64807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/>
              </a:rPr>
              <a:t>MI user group composition</a:t>
            </a:r>
            <a:endParaRPr lang="en-GB" b="1" dirty="0">
              <a:latin typeface="Arial"/>
            </a:endParaRPr>
          </a:p>
          <a:p>
            <a:r>
              <a:rPr lang="en-GB" sz="1200" dirty="0" smtClean="0">
                <a:latin typeface="Arial"/>
              </a:rPr>
              <a:t>32 staff to cover the diversity of the business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1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8937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9512" y="18864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Top three takeaways</a:t>
            </a:r>
            <a:endParaRPr lang="en-GB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2348880"/>
            <a:ext cx="7488832" cy="720080"/>
            <a:chOff x="611560" y="2348880"/>
            <a:chExt cx="7488832" cy="720080"/>
          </a:xfrm>
        </p:grpSpPr>
        <p:sp>
          <p:nvSpPr>
            <p:cNvPr id="16" name="Rectangle 15"/>
            <p:cNvSpPr/>
            <p:nvPr/>
          </p:nvSpPr>
          <p:spPr>
            <a:xfrm>
              <a:off x="611560" y="2348880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03648" y="2348880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Focus on the decision and what’s “good enough”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11560" y="1412776"/>
            <a:ext cx="7488832" cy="720080"/>
            <a:chOff x="611560" y="1412776"/>
            <a:chExt cx="7488832" cy="720080"/>
          </a:xfrm>
        </p:grpSpPr>
        <p:sp>
          <p:nvSpPr>
            <p:cNvPr id="17" name="Rectangle 16"/>
            <p:cNvSpPr/>
            <p:nvPr/>
          </p:nvSpPr>
          <p:spPr>
            <a:xfrm>
              <a:off x="611560" y="1412776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03648" y="1412776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Keep it simple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1560" y="3284984"/>
            <a:ext cx="7488832" cy="720080"/>
            <a:chOff x="611560" y="2348880"/>
            <a:chExt cx="7488832" cy="720080"/>
          </a:xfrm>
        </p:grpSpPr>
        <p:sp>
          <p:nvSpPr>
            <p:cNvPr id="25" name="Rectangle 24"/>
            <p:cNvSpPr/>
            <p:nvPr/>
          </p:nvSpPr>
          <p:spPr>
            <a:xfrm>
              <a:off x="611560" y="2348880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403648" y="2348880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Keep close to the “coal face”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50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8937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79512" y="188640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Topics for discussion… now or offline…</a:t>
            </a:r>
            <a:endParaRPr lang="en-GB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2348880"/>
            <a:ext cx="7488832" cy="720080"/>
            <a:chOff x="611560" y="2348880"/>
            <a:chExt cx="7488832" cy="720080"/>
          </a:xfrm>
        </p:grpSpPr>
        <p:sp>
          <p:nvSpPr>
            <p:cNvPr id="16" name="Rectangle 15"/>
            <p:cNvSpPr/>
            <p:nvPr/>
          </p:nvSpPr>
          <p:spPr>
            <a:xfrm>
              <a:off x="611560" y="2348880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03648" y="2348880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Capability: Creative solutions to up-skill existing employees?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11560" y="1412776"/>
            <a:ext cx="7488832" cy="720080"/>
            <a:chOff x="611560" y="1412776"/>
            <a:chExt cx="7488832" cy="720080"/>
          </a:xfrm>
        </p:grpSpPr>
        <p:sp>
          <p:nvSpPr>
            <p:cNvPr id="17" name="Rectangle 16"/>
            <p:cNvSpPr/>
            <p:nvPr/>
          </p:nvSpPr>
          <p:spPr>
            <a:xfrm>
              <a:off x="611560" y="1412776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03648" y="1412776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  <a:cs typeface="Arial" panose="020B0604020202020204" pitchFamily="34" charset="0"/>
                </a:rPr>
                <a:t>MI to your </a:t>
              </a:r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Inbox: How much can you handle? 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7544" y="5555847"/>
            <a:ext cx="82089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b="1" dirty="0" smtClean="0">
                <a:ea typeface="Times New Roman" pitchFamily="18" charset="0"/>
                <a:cs typeface="Arial" panose="020B0604020202020204" pitchFamily="34" charset="0"/>
              </a:rPr>
              <a:t>Toby Wicks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800" b="1" dirty="0">
                <a:ea typeface="Times New Roman" pitchFamily="18" charset="0"/>
                <a:cs typeface="Arial" panose="020B0604020202020204" pitchFamily="34" charset="0"/>
              </a:rPr>
              <a:t>		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 smtClean="0">
                <a:ea typeface="Times New Roman" pitchFamily="18" charset="0"/>
                <a:cs typeface="Arial" panose="020B0604020202020204" pitchFamily="34" charset="0"/>
              </a:rPr>
              <a:t>t-wicks@dfid.gov.uk</a:t>
            </a:r>
            <a:endParaRPr lang="en-GB" altLang="en-US" dirty="0">
              <a:ea typeface="Times New Roman" pitchFamily="18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11560" y="3284984"/>
            <a:ext cx="7488832" cy="720080"/>
            <a:chOff x="611560" y="2348880"/>
            <a:chExt cx="7488832" cy="720080"/>
          </a:xfrm>
        </p:grpSpPr>
        <p:sp>
          <p:nvSpPr>
            <p:cNvPr id="12" name="Rectangle 11"/>
            <p:cNvSpPr/>
            <p:nvPr/>
          </p:nvSpPr>
          <p:spPr>
            <a:xfrm>
              <a:off x="611560" y="2348880"/>
              <a:ext cx="648072" cy="720080"/>
            </a:xfrm>
            <a:prstGeom prst="rect">
              <a:avLst/>
            </a:prstGeom>
            <a:solidFill>
              <a:srgbClr val="00247D"/>
            </a:solidFill>
            <a:ln>
              <a:solidFill>
                <a:srgbClr val="0024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03648" y="2348880"/>
              <a:ext cx="6696744" cy="72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More and better use of others’ data</a:t>
              </a:r>
              <a:endParaRPr lang="en-GB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71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80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2015-12-23T12:17:50Z</dcterms:created>
  <dcterms:modified xsi:type="dcterms:W3CDTF">2015-12-23T12:18:37Z</dcterms:modified>
</cp:coreProperties>
</file>