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37" r:id="rId1"/>
  </p:sldMasterIdLst>
  <p:notesMasterIdLst>
    <p:notesMasterId r:id="rId10"/>
  </p:notesMasterIdLst>
  <p:sldIdLst>
    <p:sldId id="257" r:id="rId2"/>
    <p:sldId id="281" r:id="rId3"/>
    <p:sldId id="282" r:id="rId4"/>
    <p:sldId id="295" r:id="rId5"/>
    <p:sldId id="301" r:id="rId6"/>
    <p:sldId id="302" r:id="rId7"/>
    <p:sldId id="300" r:id="rId8"/>
    <p:sldId id="279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601C3-30D9-4F69-83E9-4278018B1D02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8B623-8268-4578-AE25-5D824F317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63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7943" indent="-29920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96835" indent="-239367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75569" indent="-239367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54304" indent="-239367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C65AD99-A61C-4FBE-AB31-6AC3501D58FC}" type="slidenum">
              <a:rPr lang="en-US" sz="1300"/>
              <a:pPr eaLnBrk="1" hangingPunct="1"/>
              <a:t>1</a:t>
            </a:fld>
            <a:endParaRPr lang="en-US" sz="13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7943" indent="-29920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96835" indent="-239367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75569" indent="-239367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54304" indent="-239367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3E106E0-BC4D-476C-A174-FAA9720DA05F}" type="slidenum">
              <a:rPr lang="en-US" sz="1300"/>
              <a:pPr eaLnBrk="1" hangingPunct="1"/>
              <a:t>8</a:t>
            </a:fld>
            <a:endParaRPr 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1251E-7933-4C9F-B085-E06804C20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46307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924800" y="228600"/>
            <a:ext cx="990600" cy="4572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accent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CFE30-343B-418D-B0E4-B3210D804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40014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924800" y="228600"/>
            <a:ext cx="990600" cy="4572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accent3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8DB16-CEF5-4253-B34C-E68627EA5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82017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7924800" y="228600"/>
            <a:ext cx="990600" cy="4572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accent3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0F6A6-7AAF-49C3-A74C-372CA0AAF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6344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268414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E5A4F-7FC1-4A4F-83E1-381F88E75BD2}" type="datetimeFigureOut">
              <a:rPr lang="en-US"/>
              <a:pPr>
                <a:defRPr/>
              </a:pPr>
              <a:t>2/23/2014</a:t>
            </a:fld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F66DD-7614-46FD-9E38-708B4C980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2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62FA0-BAEA-4FBC-923C-6CE43E874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78256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6AAAE-D99F-4B11-A65B-C684F8233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50458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8265D-8EB7-447D-9A6C-F53B4D84E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25877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0404F-A61F-48C2-AD8E-478201554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60844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7924800" y="228600"/>
            <a:ext cx="990600" cy="4572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accent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AF0D4-0487-4198-A54C-D729BA25D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88512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0AF7E-99C0-4E21-8387-FCC209D4A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630996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7924800" y="228600"/>
            <a:ext cx="990600" cy="4572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accent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C919B-1B16-4044-89C0-3F2CF5283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35625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7924800" y="228600"/>
            <a:ext cx="990600" cy="4572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accent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9BF7D-C726-4D64-9DFD-E984AF218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6609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96F3F12-7BA6-4218-BAC0-46014130E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7" descr="logo%20blue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138" y="215900"/>
            <a:ext cx="935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74613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0" y="817563"/>
            <a:ext cx="9144000" cy="7461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3" name="Picture 9" descr="Spa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152400"/>
            <a:ext cx="96837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84" r:id="rId1"/>
    <p:sldLayoutId id="2147484685" r:id="rId2"/>
    <p:sldLayoutId id="2147484686" r:id="rId3"/>
    <p:sldLayoutId id="2147484687" r:id="rId4"/>
    <p:sldLayoutId id="2147484688" r:id="rId5"/>
    <p:sldLayoutId id="2147484690" r:id="rId6"/>
    <p:sldLayoutId id="2147484689" r:id="rId7"/>
    <p:sldLayoutId id="2147484691" r:id="rId8"/>
    <p:sldLayoutId id="2147484692" r:id="rId9"/>
    <p:sldLayoutId id="2147484693" r:id="rId10"/>
    <p:sldLayoutId id="2147484694" r:id="rId11"/>
    <p:sldLayoutId id="2147484695" r:id="rId12"/>
    <p:sldLayoutId id="2147484696" r:id="rId13"/>
    <p:sldLayoutId id="2147484697" r:id="rId14"/>
  </p:sldLayoutIdLst>
  <p:transition>
    <p:zoom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720436" y="1219200"/>
            <a:ext cx="8153400" cy="1219200"/>
          </a:xfrm>
          <a:solidFill>
            <a:srgbClr val="FFFFFF"/>
          </a:solidFill>
          <a:ln w="1905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  <a:spcAft>
                <a:spcPts val="1800"/>
              </a:spcAft>
              <a:defRPr/>
            </a:pPr>
            <a:r>
              <a:rPr lang="en-US" sz="3200" b="1" kern="1200" dirty="0" smtClean="0">
                <a:solidFill>
                  <a:srgbClr val="C00000"/>
                </a:solidFill>
                <a:ea typeface="+mn-ea"/>
                <a:cs typeface="+mn-cs"/>
              </a:rPr>
              <a:t>URBAN CHALLENGES AND OPPORTUNITIES IN INDIA</a:t>
            </a:r>
            <a:r>
              <a:rPr lang="en-US" b="1" dirty="0" smtClean="0">
                <a:solidFill>
                  <a:srgbClr val="C00000"/>
                </a:solidFill>
                <a:cs typeface="Arial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cs typeface="Arial" charset="0"/>
              </a:rPr>
            </a:br>
            <a:r>
              <a:rPr lang="en-US" b="1" dirty="0" smtClean="0">
                <a:solidFill>
                  <a:srgbClr val="336699"/>
                </a:solidFill>
                <a:cs typeface="Arial" charset="0"/>
              </a:rPr>
              <a:t/>
            </a:r>
            <a:br>
              <a:rPr lang="en-US" b="1" dirty="0" smtClean="0">
                <a:solidFill>
                  <a:srgbClr val="336699"/>
                </a:solidFill>
                <a:cs typeface="Arial" charset="0"/>
              </a:rPr>
            </a:br>
            <a:r>
              <a:rPr lang="en-US" b="1" dirty="0" smtClean="0">
                <a:solidFill>
                  <a:srgbClr val="336699"/>
                </a:solidFill>
                <a:cs typeface="Arial" charset="0"/>
              </a:rPr>
              <a:t/>
            </a:r>
            <a:br>
              <a:rPr lang="en-US" b="1" dirty="0" smtClean="0">
                <a:solidFill>
                  <a:srgbClr val="336699"/>
                </a:solidFill>
                <a:cs typeface="Arial" charset="0"/>
              </a:rPr>
            </a:br>
            <a:r>
              <a:rPr lang="en-US" b="1" dirty="0" smtClean="0">
                <a:solidFill>
                  <a:srgbClr val="336699"/>
                </a:solidFill>
                <a:cs typeface="Arial" charset="0"/>
              </a:rPr>
              <a:t/>
            </a:r>
            <a:br>
              <a:rPr lang="en-US" b="1" dirty="0" smtClean="0">
                <a:solidFill>
                  <a:srgbClr val="336699"/>
                </a:solidFill>
                <a:cs typeface="Arial" charset="0"/>
              </a:rPr>
            </a:br>
            <a:endParaRPr lang="en-US" sz="3200" b="1" dirty="0" smtClean="0">
              <a:solidFill>
                <a:srgbClr val="336699"/>
              </a:solidFill>
              <a:latin typeface="Arial" charset="0"/>
              <a:cs typeface="Arial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685800" y="2819400"/>
            <a:ext cx="79248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/>
                </a:solidFill>
                <a:latin typeface="+mj-lt"/>
              </a:rPr>
              <a:t>Conference </a:t>
            </a:r>
            <a:r>
              <a:rPr lang="en-US" sz="2400" b="1" dirty="0">
                <a:solidFill>
                  <a:schemeClr val="accent6"/>
                </a:solidFill>
                <a:latin typeface="+mj-lt"/>
              </a:rPr>
              <a:t>on </a:t>
            </a:r>
            <a:r>
              <a:rPr lang="en-US" sz="2400" b="1" dirty="0" smtClean="0">
                <a:solidFill>
                  <a:schemeClr val="accent6"/>
                </a:solidFill>
                <a:latin typeface="+mj-lt"/>
              </a:rPr>
              <a:t>Future Cities</a:t>
            </a:r>
            <a:endParaRPr lang="en-US" sz="2400" b="1" dirty="0">
              <a:solidFill>
                <a:schemeClr val="accent6"/>
              </a:solidFill>
              <a:latin typeface="+mj-lt"/>
            </a:endParaRPr>
          </a:p>
          <a:p>
            <a:pPr algn="ctr">
              <a:lnSpc>
                <a:spcPct val="85000"/>
              </a:lnSpc>
              <a:spcBef>
                <a:spcPct val="15000"/>
              </a:spcBef>
            </a:pPr>
            <a:r>
              <a:rPr lang="en-US" sz="1600" b="1" dirty="0" smtClean="0">
                <a:solidFill>
                  <a:srgbClr val="C00000"/>
                </a:solidFill>
                <a:latin typeface="+mj-lt"/>
              </a:rPr>
              <a:t>New Delhi</a:t>
            </a:r>
            <a:endParaRPr lang="en-US" sz="1600" b="1" dirty="0">
              <a:solidFill>
                <a:srgbClr val="C00000"/>
              </a:solidFill>
              <a:latin typeface="+mj-lt"/>
            </a:endParaRPr>
          </a:p>
          <a:p>
            <a:pPr algn="ctr">
              <a:lnSpc>
                <a:spcPct val="85000"/>
              </a:lnSpc>
              <a:spcBef>
                <a:spcPct val="15000"/>
              </a:spcBef>
            </a:pP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Feb. 24-25, 2014</a:t>
            </a:r>
          </a:p>
          <a:p>
            <a:pPr algn="ctr">
              <a:lnSpc>
                <a:spcPct val="85000"/>
              </a:lnSpc>
              <a:spcBef>
                <a:spcPct val="15000"/>
              </a:spcBef>
            </a:pPr>
            <a:endParaRPr lang="en-US" sz="1600" b="1" dirty="0">
              <a:solidFill>
                <a:srgbClr val="C00000"/>
              </a:solidFill>
              <a:latin typeface="+mj-lt"/>
            </a:endParaRPr>
          </a:p>
          <a:p>
            <a:pPr algn="ctr">
              <a:lnSpc>
                <a:spcPct val="85000"/>
              </a:lnSpc>
              <a:spcBef>
                <a:spcPct val="15000"/>
              </a:spcBef>
            </a:pPr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Chetan Vaidya </a:t>
            </a:r>
          </a:p>
          <a:p>
            <a:pPr algn="ctr">
              <a:lnSpc>
                <a:spcPct val="85000"/>
              </a:lnSpc>
              <a:spcBef>
                <a:spcPct val="15000"/>
              </a:spcBef>
            </a:pPr>
            <a:r>
              <a:rPr lang="en-US" sz="1600" b="1" dirty="0" smtClean="0">
                <a:solidFill>
                  <a:srgbClr val="C00000"/>
                </a:solidFill>
                <a:latin typeface="+mj-lt"/>
              </a:rPr>
              <a:t>Director SPA New Delhi </a:t>
            </a:r>
            <a:endParaRPr lang="en-US" sz="1600" b="1" dirty="0">
              <a:solidFill>
                <a:srgbClr val="C00000"/>
              </a:solidFill>
              <a:latin typeface="+mj-lt"/>
            </a:endParaRPr>
          </a:p>
          <a:p>
            <a:pPr algn="ctr"/>
            <a:endParaRPr lang="en-US" sz="2000" b="1" dirty="0">
              <a:solidFill>
                <a:srgbClr val="C00000"/>
              </a:solidFill>
              <a:latin typeface="+mj-lt"/>
            </a:endParaRPr>
          </a:p>
          <a:p>
            <a:pPr algn="ctr"/>
            <a:r>
              <a:rPr lang="en-US" sz="1600" b="1" dirty="0">
                <a:solidFill>
                  <a:srgbClr val="336699"/>
                </a:solidFill>
                <a:latin typeface="+mj-lt"/>
              </a:rPr>
              <a:t>Organized by </a:t>
            </a:r>
            <a:r>
              <a:rPr lang="en-US" sz="2000" b="1" dirty="0">
                <a:solidFill>
                  <a:srgbClr val="336699"/>
                </a:solidFill>
                <a:latin typeface="+mj-lt"/>
              </a:rPr>
              <a:t/>
            </a:r>
            <a:br>
              <a:rPr lang="en-US" sz="2000" b="1" dirty="0">
                <a:solidFill>
                  <a:srgbClr val="336699"/>
                </a:solidFill>
                <a:latin typeface="+mj-lt"/>
              </a:rPr>
            </a:br>
            <a:r>
              <a:rPr lang="en-US" sz="2000" b="1" dirty="0" smtClean="0">
                <a:solidFill>
                  <a:srgbClr val="336699"/>
                </a:solidFill>
                <a:latin typeface="+mj-lt"/>
              </a:rPr>
              <a:t>MHRD. IIT </a:t>
            </a:r>
            <a:r>
              <a:rPr lang="en-US" sz="2000" b="1" dirty="0" err="1" smtClean="0">
                <a:solidFill>
                  <a:srgbClr val="336699"/>
                </a:solidFill>
                <a:latin typeface="+mj-lt"/>
              </a:rPr>
              <a:t>Roorkee</a:t>
            </a:r>
            <a:r>
              <a:rPr lang="en-US" sz="2000" b="1" dirty="0" smtClean="0">
                <a:solidFill>
                  <a:srgbClr val="336699"/>
                </a:solidFill>
                <a:latin typeface="+mj-lt"/>
              </a:rPr>
              <a:t>, and UK</a:t>
            </a:r>
            <a:r>
              <a:rPr lang="en-US" sz="2000" b="1" dirty="0">
                <a:solidFill>
                  <a:srgbClr val="336699"/>
                </a:solidFill>
                <a:latin typeface="+mj-lt"/>
              </a:rPr>
              <a:t/>
            </a:r>
            <a:br>
              <a:rPr lang="en-US" sz="2000" b="1" dirty="0">
                <a:solidFill>
                  <a:srgbClr val="336699"/>
                </a:solidFill>
                <a:latin typeface="+mj-lt"/>
              </a:rPr>
            </a:b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20508063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381000" y="228600"/>
            <a:ext cx="876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ln/>
                <a:solidFill>
                  <a:srgbClr val="C00000"/>
                </a:solidFill>
                <a:latin typeface="+mn-lt"/>
                <a:cs typeface="+mn-cs"/>
              </a:rPr>
              <a:t>URBAN INDIA POPULATION TRENDS</a:t>
            </a:r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304800" y="1371600"/>
            <a:ext cx="85344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§"/>
              <a:defRPr/>
            </a:pPr>
            <a:r>
              <a:rPr lang="en-US" sz="2400" dirty="0">
                <a:latin typeface="Times New Roman" pitchFamily="18" charset="0"/>
                <a:ea typeface="+mn-lt"/>
                <a:cs typeface="Times New Roman" pitchFamily="18" charset="0"/>
              </a:rPr>
              <a:t>  </a:t>
            </a:r>
            <a:r>
              <a:rPr lang="en-US" sz="2000" dirty="0">
                <a:latin typeface="Times New Roman" pitchFamily="18" charset="0"/>
                <a:ea typeface="+mn-lt"/>
                <a:cs typeface="Times New Roman" pitchFamily="18" charset="0"/>
              </a:rPr>
              <a:t>Total Urban Population in 2011 : </a:t>
            </a:r>
            <a:r>
              <a:rPr lang="en-US" sz="2000" dirty="0" smtClean="0">
                <a:latin typeface="Times New Roman" pitchFamily="18" charset="0"/>
                <a:ea typeface="+mn-lt"/>
                <a:cs typeface="Times New Roman" pitchFamily="18" charset="0"/>
              </a:rPr>
              <a:t>377.2 </a:t>
            </a:r>
            <a:r>
              <a:rPr lang="en-US" sz="2000" dirty="0">
                <a:latin typeface="Times New Roman" pitchFamily="18" charset="0"/>
                <a:ea typeface="+mn-lt"/>
                <a:cs typeface="Times New Roman" pitchFamily="18" charset="0"/>
              </a:rPr>
              <a:t>million</a:t>
            </a:r>
          </a:p>
          <a:p>
            <a:pPr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  <a:defRPr/>
            </a:pPr>
            <a:r>
              <a:rPr lang="en-US" sz="2000" dirty="0">
                <a:latin typeface="Times New Roman" pitchFamily="18" charset="0"/>
                <a:ea typeface="+mn-lt"/>
                <a:cs typeface="Times New Roman" pitchFamily="18" charset="0"/>
              </a:rPr>
              <a:t>  % Urban Population to total in </a:t>
            </a:r>
            <a:r>
              <a:rPr lang="en-US" sz="2000" dirty="0" smtClean="0">
                <a:latin typeface="Times New Roman" pitchFamily="18" charset="0"/>
                <a:ea typeface="+mn-lt"/>
                <a:cs typeface="Times New Roman" pitchFamily="18" charset="0"/>
              </a:rPr>
              <a:t>2011: 31.16%  (50+% in 2050):	</a:t>
            </a:r>
          </a:p>
          <a:p>
            <a:pPr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Times New Roman" pitchFamily="18" charset="0"/>
                <a:ea typeface="+mn-lt"/>
                <a:cs typeface="Times New Roman" pitchFamily="18" charset="0"/>
              </a:rPr>
              <a:t> No. Urban Centers: 7500, Million plus cities: 54 </a:t>
            </a:r>
          </a:p>
          <a:p>
            <a:pPr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  <a:defRPr/>
            </a:pPr>
            <a:r>
              <a:rPr lang="en-US" sz="2000" dirty="0">
                <a:latin typeface="Times New Roman" pitchFamily="18" charset="0"/>
                <a:ea typeface="+mn-lt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ea typeface="+mn-lt"/>
                <a:cs typeface="Times New Roman" pitchFamily="18" charset="0"/>
              </a:rPr>
              <a:t>Large </a:t>
            </a:r>
            <a:r>
              <a:rPr lang="en-US" sz="2000" dirty="0">
                <a:latin typeface="Times New Roman" pitchFamily="18" charset="0"/>
                <a:ea typeface="+mn-lt"/>
                <a:cs typeface="Times New Roman" pitchFamily="18" charset="0"/>
              </a:rPr>
              <a:t>number of non-municipal towns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§"/>
              <a:defRPr/>
            </a:pPr>
            <a:r>
              <a:rPr lang="en-US" sz="2000" dirty="0">
                <a:latin typeface="Times New Roman" pitchFamily="18" charset="0"/>
                <a:ea typeface="+mn-lt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ea typeface="+mn-lt"/>
                <a:cs typeface="Times New Roman" pitchFamily="18" charset="0"/>
              </a:rPr>
              <a:t>% GDP in urban Areas: 70%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§"/>
              <a:defRPr/>
            </a:pPr>
            <a:r>
              <a:rPr lang="en-US" sz="2000" dirty="0">
                <a:latin typeface="Times New Roman" pitchFamily="18" charset="0"/>
                <a:ea typeface="+mn-lt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ea typeface="+mn-lt"/>
                <a:cs typeface="Times New Roman" pitchFamily="18" charset="0"/>
              </a:rPr>
              <a:t>% of Urban Poor: 29.8%</a:t>
            </a:r>
            <a:r>
              <a:rPr lang="en-US" sz="2000" dirty="0" smtClean="0"/>
              <a:t> (76.47 </a:t>
            </a:r>
            <a:r>
              <a:rPr lang="en-US" sz="2000" dirty="0"/>
              <a:t>Million in </a:t>
            </a:r>
            <a:r>
              <a:rPr lang="en-US" sz="2000" dirty="0" smtClean="0"/>
              <a:t>2009-10)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§"/>
              <a:defRPr/>
            </a:pPr>
            <a:r>
              <a:rPr lang="en-GB" sz="2000" dirty="0" smtClean="0"/>
              <a:t>Urban Infrastructure Investment Requirement: </a:t>
            </a:r>
            <a:r>
              <a:rPr lang="en-US" sz="2000" dirty="0" err="1" smtClean="0"/>
              <a:t>Rs</a:t>
            </a:r>
            <a:r>
              <a:rPr lang="en-US" sz="2000" dirty="0" smtClean="0"/>
              <a:t>. 39200 billion (US$ </a:t>
            </a:r>
            <a:r>
              <a:rPr lang="en-US" sz="2000" dirty="0" smtClean="0"/>
              <a:t>	871.11 </a:t>
            </a:r>
            <a:r>
              <a:rPr lang="en-US" sz="2000" dirty="0" smtClean="0"/>
              <a:t>billion) </a:t>
            </a:r>
            <a:r>
              <a:rPr lang="en-US" sz="2000" dirty="0" smtClean="0"/>
              <a:t> for </a:t>
            </a:r>
            <a:r>
              <a:rPr lang="en-GB" sz="2000" dirty="0" smtClean="0"/>
              <a:t>20 </a:t>
            </a:r>
            <a:r>
              <a:rPr lang="en-GB" sz="2000" dirty="0" smtClean="0"/>
              <a:t>years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§"/>
              <a:defRPr/>
            </a:pPr>
            <a:r>
              <a:rPr lang="en-GB" sz="2000" dirty="0" smtClean="0">
                <a:latin typeface="Times New Roman" pitchFamily="18" charset="0"/>
                <a:ea typeface="+mn-lt"/>
                <a:cs typeface="Times New Roman" pitchFamily="18" charset="0"/>
              </a:rPr>
              <a:t>Large variation among Sates</a:t>
            </a:r>
            <a:endParaRPr lang="en-US" sz="2000" dirty="0" smtClean="0">
              <a:latin typeface="Times New Roman" pitchFamily="18" charset="0"/>
              <a:ea typeface="+mn-lt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Clr>
                <a:schemeClr val="accent6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Times New Roman" pitchFamily="18" charset="0"/>
                <a:ea typeface="+mn-lt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ea typeface="+mn-lt"/>
                <a:cs typeface="Times New Roman" pitchFamily="18" charset="0"/>
              </a:rPr>
              <a:t>India needs to improve its urban infrastructure and governance to </a:t>
            </a:r>
            <a:r>
              <a:rPr lang="en-US" sz="2400" dirty="0">
                <a:latin typeface="Times New Roman" pitchFamily="18" charset="0"/>
                <a:ea typeface="+mn-lt"/>
                <a:cs typeface="Times New Roman" pitchFamily="18" charset="0"/>
              </a:rPr>
              <a:t>achieve </a:t>
            </a:r>
            <a:r>
              <a:rPr lang="en-US" sz="2000" dirty="0">
                <a:latin typeface="Times New Roman" pitchFamily="18" charset="0"/>
                <a:ea typeface="+mn-lt"/>
                <a:cs typeface="Times New Roman" pitchFamily="18" charset="0"/>
              </a:rPr>
              <a:t>economic objectives</a:t>
            </a:r>
          </a:p>
          <a:p>
            <a:pPr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§"/>
              <a:defRPr/>
            </a:pPr>
            <a:endParaRPr lang="en-US" sz="2400" dirty="0">
              <a:latin typeface="Times New Roman" pitchFamily="18" charset="0"/>
              <a:ea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7782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-6604000" y="1285875"/>
            <a:ext cx="21685250" cy="571500"/>
          </a:xfrm>
          <a:prstGeom prst="rect">
            <a:avLst/>
          </a:prstGeom>
          <a:noFill/>
        </p:spPr>
        <p:txBody>
          <a:bodyPr/>
          <a:lstStyle/>
          <a:p>
            <a:pPr eaLnBrk="0" hangingPunct="0">
              <a:defRPr/>
            </a:pPr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									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52400" y="2057400"/>
            <a:ext cx="8786813" cy="3929063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ts val="600"/>
              </a:spcBef>
              <a:buFont typeface="Arial" charset="0"/>
              <a:buNone/>
              <a:defRPr/>
            </a:pPr>
            <a:r>
              <a:rPr lang="en-US" sz="2400" dirty="0">
                <a:latin typeface="+mj-lt"/>
              </a:rPr>
              <a:t>	Several initiatives to improve urban governance and Infrastructure: </a:t>
            </a:r>
          </a:p>
          <a:p>
            <a:pPr marL="742950" lvl="1" indent="-285750" eaLnBrk="0" hangingPunct="0">
              <a:spcBef>
                <a:spcPts val="600"/>
              </a:spcBef>
              <a:buFont typeface="Arial" charset="0"/>
              <a:buChar char="–"/>
              <a:defRPr/>
            </a:pPr>
            <a:r>
              <a:rPr lang="en-US" sz="2400" dirty="0">
                <a:latin typeface="+mj-lt"/>
              </a:rPr>
              <a:t>JNNURM- reform linked investment program</a:t>
            </a:r>
          </a:p>
          <a:p>
            <a:pPr marL="742950" lvl="1" indent="-285750" eaLnBrk="0" hangingPunct="0">
              <a:spcBef>
                <a:spcPts val="600"/>
              </a:spcBef>
              <a:buFont typeface="Arial" charset="0"/>
              <a:buChar char="–"/>
              <a:defRPr/>
            </a:pPr>
            <a:r>
              <a:rPr lang="en-US" sz="2400" dirty="0">
                <a:latin typeface="+mj-lt"/>
              </a:rPr>
              <a:t>Public Private Partnership</a:t>
            </a:r>
          </a:p>
          <a:p>
            <a:pPr marL="742950" lvl="1" indent="-285750" eaLnBrk="0" hangingPunct="0">
              <a:spcBef>
                <a:spcPts val="600"/>
              </a:spcBef>
              <a:buFont typeface="Arial" charset="0"/>
              <a:buChar char="–"/>
              <a:defRPr/>
            </a:pPr>
            <a:r>
              <a:rPr lang="en-US" sz="2400" dirty="0">
                <a:latin typeface="+mj-lt"/>
              </a:rPr>
              <a:t>e-Governance in Municipalities </a:t>
            </a:r>
          </a:p>
          <a:p>
            <a:pPr marL="742950" lvl="1" indent="-285750" eaLnBrk="0" hangingPunct="0">
              <a:spcBef>
                <a:spcPts val="600"/>
              </a:spcBef>
              <a:buFont typeface="Arial" charset="0"/>
              <a:buChar char="–"/>
              <a:defRPr/>
            </a:pPr>
            <a:r>
              <a:rPr lang="en-US" sz="2400" dirty="0">
                <a:latin typeface="+mj-lt"/>
              </a:rPr>
              <a:t>Market Based Financing</a:t>
            </a:r>
          </a:p>
          <a:p>
            <a:pPr marL="742950" lvl="1" indent="-285750" eaLnBrk="0" hangingPunct="0">
              <a:spcBef>
                <a:spcPts val="600"/>
              </a:spcBef>
              <a:buFont typeface="Arial" charset="0"/>
              <a:buChar char="–"/>
              <a:defRPr/>
            </a:pPr>
            <a:r>
              <a:rPr lang="en-US" sz="2400" dirty="0">
                <a:latin typeface="+mj-lt"/>
              </a:rPr>
              <a:t>Urban Transport Policy</a:t>
            </a:r>
          </a:p>
          <a:p>
            <a:pPr marL="742950" lvl="1" indent="-285750" eaLnBrk="0" hangingPunct="0">
              <a:spcBef>
                <a:spcPts val="600"/>
              </a:spcBef>
              <a:buFont typeface="Arial" charset="0"/>
              <a:buChar char="–"/>
              <a:defRPr/>
            </a:pPr>
            <a:r>
              <a:rPr lang="en-US" sz="2400" dirty="0">
                <a:latin typeface="+mj-lt"/>
              </a:rPr>
              <a:t>National Urban Sanitation Policy</a:t>
            </a:r>
          </a:p>
          <a:p>
            <a:pPr marL="742950" lvl="1" indent="-285750" eaLnBrk="0" hangingPunct="0">
              <a:spcBef>
                <a:spcPts val="600"/>
              </a:spcBef>
              <a:buFont typeface="Arial" charset="0"/>
              <a:buChar char="–"/>
              <a:defRPr/>
            </a:pPr>
            <a:r>
              <a:rPr lang="en-US" sz="2400" dirty="0">
                <a:latin typeface="+mj-lt"/>
              </a:rPr>
              <a:t>Service Level Benchmarking Program </a:t>
            </a:r>
          </a:p>
          <a:p>
            <a:pPr marL="742950" lvl="1" indent="-285750" eaLnBrk="0" hangingPunct="0">
              <a:spcBef>
                <a:spcPts val="600"/>
              </a:spcBef>
              <a:buFont typeface="Arial" charset="0"/>
              <a:buChar char="–"/>
              <a:defRPr/>
            </a:pPr>
            <a:r>
              <a:rPr lang="en-US" sz="2400" dirty="0">
                <a:latin typeface="+mj-lt"/>
              </a:rPr>
              <a:t>Rajiv </a:t>
            </a:r>
            <a:r>
              <a:rPr lang="en-US" sz="2400" dirty="0" err="1">
                <a:latin typeface="+mj-lt"/>
              </a:rPr>
              <a:t>Awas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Yojana</a:t>
            </a:r>
            <a:r>
              <a:rPr lang="en-US" sz="2400" dirty="0">
                <a:latin typeface="+mj-lt"/>
              </a:rPr>
              <a:t> (Slum Free City)</a:t>
            </a:r>
          </a:p>
          <a:p>
            <a:pPr marL="742950" lvl="1" indent="-285750" eaLnBrk="0" hangingPunct="0">
              <a:spcBef>
                <a:spcPts val="600"/>
              </a:spcBef>
              <a:buFont typeface="Arial" charset="0"/>
              <a:buChar char="–"/>
              <a:defRPr/>
            </a:pPr>
            <a:r>
              <a:rPr lang="en-US" sz="2400" dirty="0">
                <a:latin typeface="+mj-lt"/>
              </a:rPr>
              <a:t>13</a:t>
            </a:r>
            <a:r>
              <a:rPr lang="en-US" sz="2400" baseline="30000" dirty="0">
                <a:latin typeface="+mj-lt"/>
              </a:rPr>
              <a:t>th</a:t>
            </a:r>
            <a:r>
              <a:rPr lang="en-US" sz="2400" dirty="0">
                <a:latin typeface="+mj-lt"/>
              </a:rPr>
              <a:t> CFC</a:t>
            </a:r>
          </a:p>
          <a:p>
            <a:pPr marL="742950" lvl="1" indent="-285750" eaLnBrk="0" hangingPunct="0">
              <a:spcBef>
                <a:spcPts val="600"/>
              </a:spcBef>
              <a:buFont typeface="Arial" charset="0"/>
              <a:buChar char="–"/>
              <a:defRPr/>
            </a:pPr>
            <a:endParaRPr lang="en-US" sz="2400" dirty="0">
              <a:latin typeface="+mj-lt"/>
            </a:endParaRP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  <a:defRPr/>
            </a:pPr>
            <a:endParaRPr lang="en-US" sz="2400" dirty="0">
              <a:latin typeface="+mj-lt"/>
            </a:endParaRP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  <a:defRPr/>
            </a:pPr>
            <a:endParaRPr lang="en-US" sz="2400" dirty="0">
              <a:latin typeface="+mj-lt"/>
            </a:endParaRP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  <a:defRPr/>
            </a:pPr>
            <a:endParaRPr lang="en-US" sz="2400" dirty="0">
              <a:latin typeface="+mj-lt"/>
            </a:endParaRP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  <a:defRPr/>
            </a:pPr>
            <a:endParaRPr lang="en-US" sz="2400" dirty="0">
              <a:latin typeface="+mj-lt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sz="2400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53485" y="0"/>
            <a:ext cx="617027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+mn-lt"/>
              </a:rPr>
              <a:t>URBAN INITIATIVES IN INDIA</a:t>
            </a:r>
            <a:r>
              <a:rPr lang="en-US" b="1" dirty="0">
                <a:solidFill>
                  <a:srgbClr val="0070C0"/>
                </a:solidFill>
              </a:rPr>
              <a:t/>
            </a:r>
            <a:br>
              <a:rPr lang="en-US" b="1" dirty="0">
                <a:solidFill>
                  <a:srgbClr val="0070C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36268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2133600"/>
            <a:ext cx="8572500" cy="4495800"/>
          </a:xfrm>
        </p:spPr>
        <p:txBody>
          <a:bodyPr/>
          <a:lstStyle/>
          <a:p>
            <a:pPr marL="341313" indent="-28575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cs typeface="Times New Roman" pitchFamily="18" charset="0"/>
              </a:rPr>
              <a:t>JNNURM Mission provides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R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eform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L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inked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nvestment for Urban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nfrastructure </a:t>
            </a:r>
            <a:r>
              <a:rPr lang="en-US" sz="2000" dirty="0" smtClean="0">
                <a:cs typeface="Times New Roman" pitchFamily="18" charset="0"/>
              </a:rPr>
              <a:t>for cities undertaking reforms (2005-14)</a:t>
            </a:r>
          </a:p>
          <a:p>
            <a:pPr>
              <a:buClr>
                <a:srgbClr val="0070C0"/>
              </a:buClr>
            </a:pPr>
            <a:r>
              <a:rPr lang="en-US" sz="2000" dirty="0" smtClean="0"/>
              <a:t>Constraints</a:t>
            </a:r>
          </a:p>
          <a:p>
            <a:pPr lvl="1">
              <a:buClr>
                <a:srgbClr val="0070C0"/>
              </a:buClr>
            </a:pPr>
            <a:r>
              <a:rPr lang="en-US" sz="2000" dirty="0" smtClean="0"/>
              <a:t>Absence </a:t>
            </a:r>
            <a:r>
              <a:rPr lang="en-US" sz="2000" dirty="0"/>
              <a:t>of Long-Term </a:t>
            </a:r>
            <a:r>
              <a:rPr lang="en-US" sz="2000" dirty="0">
                <a:solidFill>
                  <a:srgbClr val="FF0000"/>
                </a:solidFill>
              </a:rPr>
              <a:t>City-Level Planning</a:t>
            </a:r>
          </a:p>
          <a:p>
            <a:pPr lvl="1">
              <a:buClr>
                <a:srgbClr val="0070C0"/>
              </a:buClr>
            </a:pPr>
            <a:r>
              <a:rPr lang="en-US" sz="2000" dirty="0"/>
              <a:t>Inadequate Staff </a:t>
            </a:r>
            <a:r>
              <a:rPr lang="en-US" sz="2000" dirty="0">
                <a:solidFill>
                  <a:srgbClr val="FF0000"/>
                </a:solidFill>
              </a:rPr>
              <a:t>Capacity</a:t>
            </a:r>
            <a:r>
              <a:rPr lang="en-US" sz="2000" dirty="0"/>
              <a:t> (at Central, State and Local Levels as well as private)</a:t>
            </a:r>
          </a:p>
          <a:p>
            <a:pPr lvl="1">
              <a:buClr>
                <a:srgbClr val="0070C0"/>
              </a:buClr>
            </a:pPr>
            <a:r>
              <a:rPr lang="en-US" sz="2000" dirty="0"/>
              <a:t>Inadequate </a:t>
            </a:r>
            <a:r>
              <a:rPr lang="en-US" sz="2000" dirty="0">
                <a:solidFill>
                  <a:srgbClr val="FF0000"/>
                </a:solidFill>
              </a:rPr>
              <a:t>Project</a:t>
            </a:r>
            <a:r>
              <a:rPr lang="en-US" sz="2000" dirty="0"/>
              <a:t> Identification, Planning and Implementation</a:t>
            </a:r>
          </a:p>
          <a:p>
            <a:pPr lvl="1">
              <a:buClr>
                <a:srgbClr val="0070C0"/>
              </a:buClr>
            </a:pPr>
            <a:r>
              <a:rPr lang="en-US" sz="2000" dirty="0"/>
              <a:t>One size fit all cities and states approach not working </a:t>
            </a:r>
          </a:p>
          <a:p>
            <a:pPr lvl="1">
              <a:buClr>
                <a:srgbClr val="0070C0"/>
              </a:buClr>
            </a:pPr>
            <a:r>
              <a:rPr lang="en-US" sz="2000" dirty="0"/>
              <a:t>Critical </a:t>
            </a:r>
            <a:r>
              <a:rPr lang="en-US" sz="2000" dirty="0">
                <a:solidFill>
                  <a:srgbClr val="FF0000"/>
                </a:solidFill>
              </a:rPr>
              <a:t>Reforms</a:t>
            </a:r>
            <a:r>
              <a:rPr lang="en-US" sz="2000" dirty="0"/>
              <a:t> not understood and </a:t>
            </a:r>
            <a:r>
              <a:rPr lang="en-US" sz="2000" dirty="0" smtClean="0"/>
              <a:t>implemented </a:t>
            </a:r>
          </a:p>
          <a:p>
            <a:pPr lvl="1">
              <a:buClr>
                <a:srgbClr val="0070C0"/>
              </a:buClr>
            </a:pPr>
            <a:r>
              <a:rPr lang="en-US" sz="2000" dirty="0" smtClean="0">
                <a:solidFill>
                  <a:schemeClr val="accent2"/>
                </a:solidFill>
              </a:rPr>
              <a:t>Inadequate Communication</a:t>
            </a:r>
            <a:endParaRPr lang="en-US" sz="2000" dirty="0">
              <a:solidFill>
                <a:schemeClr val="accent2"/>
              </a:solidFill>
            </a:endParaRPr>
          </a:p>
          <a:p>
            <a:pPr marL="341313" indent="-28575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cs typeface="Times New Roman" pitchFamily="18" charset="0"/>
              </a:rPr>
              <a:t>It brought focus on urban infrastructure and Governance</a:t>
            </a:r>
          </a:p>
          <a:p>
            <a:pPr marL="341313" indent="-28575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Font typeface="Wingdings 2" pitchFamily="18" charset="2"/>
              <a:buNone/>
              <a:defRPr/>
            </a:pPr>
            <a:endParaRPr lang="en-US" sz="2400" dirty="0" smtClean="0">
              <a:cs typeface="Times New Roman" pitchFamily="18" charset="0"/>
            </a:endParaRPr>
          </a:p>
          <a:p>
            <a:pPr marL="341313" indent="-28575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Font typeface="Wingdings" pitchFamily="2" charset="2"/>
              <a:buChar char="§"/>
              <a:defRPr/>
            </a:pPr>
            <a:endParaRPr lang="en-US" sz="2400" dirty="0" smtClean="0">
              <a:cs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838200"/>
            <a:ext cx="9144000" cy="1066800"/>
          </a:xfrm>
          <a:prstGeom prst="rect">
            <a:avLst/>
          </a:prstGeom>
          <a:noFill/>
        </p:spPr>
        <p:txBody>
          <a:bodyPr/>
          <a:lstStyle/>
          <a:p>
            <a:pPr algn="ctr" eaLnBrk="0" hangingPunct="0">
              <a:defRPr/>
            </a:pPr>
            <a:r>
              <a:rPr lang="en-US" sz="3200" b="1" dirty="0">
                <a:ln/>
                <a:solidFill>
                  <a:srgbClr val="C00000"/>
                </a:solidFill>
                <a:latin typeface="+mn-lt"/>
                <a:cs typeface="+mn-cs"/>
              </a:rPr>
              <a:t>Jawaharlal Nehru National Urban Renewal Mission (JNNURM)</a:t>
            </a:r>
            <a:br>
              <a:rPr lang="en-US" sz="3200" b="1" dirty="0">
                <a:ln/>
                <a:solidFill>
                  <a:srgbClr val="C00000"/>
                </a:solidFill>
                <a:latin typeface="+mn-lt"/>
                <a:cs typeface="+mn-cs"/>
              </a:rPr>
            </a:br>
            <a:endParaRPr lang="en-US" sz="3200" b="1" dirty="0">
              <a:ln/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B28CEB-CA00-43E7-98FA-1E1669AFE12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9302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F66DD-7614-46FD-9E38-708B4C980F1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1142999"/>
            <a:ext cx="82296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dirty="0" smtClean="0">
                <a:latin typeface="+mj-lt"/>
              </a:rPr>
              <a:t>Need Sustainable</a:t>
            </a:r>
            <a:r>
              <a:rPr lang="en-IN" sz="2000" dirty="0">
                <a:latin typeface="+mj-lt"/>
              </a:rPr>
              <a:t>, </a:t>
            </a:r>
            <a:r>
              <a:rPr lang="en-IN" sz="2000" dirty="0" smtClean="0">
                <a:latin typeface="+mj-lt"/>
              </a:rPr>
              <a:t>Inclusive </a:t>
            </a:r>
            <a:r>
              <a:rPr lang="en-IN" sz="2000" dirty="0">
                <a:latin typeface="+mj-lt"/>
              </a:rPr>
              <a:t>and </a:t>
            </a:r>
            <a:r>
              <a:rPr lang="en-IN" sz="2000" dirty="0" smtClean="0">
                <a:latin typeface="+mj-lt"/>
              </a:rPr>
              <a:t>Smart </a:t>
            </a:r>
            <a:r>
              <a:rPr lang="en-IN" sz="2000" dirty="0">
                <a:latin typeface="+mj-lt"/>
              </a:rPr>
              <a:t>cities.</a:t>
            </a:r>
            <a:endParaRPr lang="en-US" sz="2000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IN" sz="20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 smtClean="0">
                <a:latin typeface="+mj-lt"/>
              </a:rPr>
              <a:t>Mayor </a:t>
            </a:r>
            <a:r>
              <a:rPr lang="en-IN" sz="2000" dirty="0">
                <a:latin typeface="+mj-lt"/>
              </a:rPr>
              <a:t>has executive powers for managing and planning cities</a:t>
            </a:r>
            <a:r>
              <a:rPr lang="en-IN" sz="2000" dirty="0" smtClean="0">
                <a:latin typeface="+mj-lt"/>
              </a:rPr>
              <a:t>. </a:t>
            </a:r>
            <a:r>
              <a:rPr lang="en-IN" sz="2000" dirty="0"/>
              <a:t>Improved revenue base of local bodies with unlocking of land values.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dirty="0" smtClean="0">
                <a:latin typeface="+mj-lt"/>
              </a:rPr>
              <a:t>Focus on public urban transport </a:t>
            </a:r>
            <a:r>
              <a:rPr lang="en-IN" sz="2000" dirty="0">
                <a:latin typeface="+mj-lt"/>
              </a:rPr>
              <a:t>and not individual transport. </a:t>
            </a:r>
            <a:endParaRPr lang="en-IN" sz="2000" dirty="0" smtClean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IN" sz="2000" dirty="0" smtClean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dirty="0" smtClean="0">
                <a:latin typeface="+mj-lt"/>
              </a:rPr>
              <a:t>Spaces </a:t>
            </a:r>
            <a:r>
              <a:rPr lang="en-IN" sz="2000" dirty="0">
                <a:latin typeface="+mj-lt"/>
              </a:rPr>
              <a:t>for cycling and walking.</a:t>
            </a:r>
            <a:endParaRPr lang="en-US" sz="2000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IN" sz="2000" dirty="0" smtClean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dirty="0" smtClean="0">
                <a:latin typeface="+mj-lt"/>
              </a:rPr>
              <a:t>Land </a:t>
            </a:r>
            <a:r>
              <a:rPr lang="en-IN" sz="2000" dirty="0">
                <a:latin typeface="+mj-lt"/>
              </a:rPr>
              <a:t>use plans are </a:t>
            </a:r>
            <a:r>
              <a:rPr lang="en-IN" sz="2000" dirty="0" smtClean="0">
                <a:latin typeface="+mj-lt"/>
              </a:rPr>
              <a:t>to be integrated </a:t>
            </a:r>
            <a:r>
              <a:rPr lang="en-IN" sz="2000" dirty="0">
                <a:latin typeface="+mj-lt"/>
              </a:rPr>
              <a:t>with public transport and </a:t>
            </a:r>
            <a:r>
              <a:rPr lang="en-IN" sz="2000" dirty="0" smtClean="0">
                <a:latin typeface="+mj-lt"/>
              </a:rPr>
              <a:t>with high density, higher floor space and  </a:t>
            </a:r>
            <a:r>
              <a:rPr lang="en-IN" sz="2000" dirty="0">
                <a:latin typeface="+mj-lt"/>
              </a:rPr>
              <a:t>mixed land use.</a:t>
            </a:r>
            <a:endParaRPr lang="en-US" sz="2000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IN" sz="2000" dirty="0" smtClean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dirty="0" smtClean="0">
                <a:latin typeface="+mj-lt"/>
              </a:rPr>
              <a:t>Slum </a:t>
            </a:r>
            <a:r>
              <a:rPr lang="en-IN" sz="2000" dirty="0" err="1">
                <a:latin typeface="+mj-lt"/>
              </a:rPr>
              <a:t>upgradtion</a:t>
            </a:r>
            <a:r>
              <a:rPr lang="en-IN" sz="2000" dirty="0">
                <a:latin typeface="+mj-lt"/>
              </a:rPr>
              <a:t> and not new housing for poor.</a:t>
            </a:r>
            <a:endParaRPr lang="en-US" sz="2000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IN" sz="2000" dirty="0" smtClean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dirty="0" smtClean="0">
                <a:latin typeface="+mj-lt"/>
              </a:rPr>
              <a:t>Affordable </a:t>
            </a:r>
            <a:r>
              <a:rPr lang="en-IN" sz="2000" dirty="0">
                <a:latin typeface="+mj-lt"/>
              </a:rPr>
              <a:t>housing through market systems</a:t>
            </a:r>
            <a:endParaRPr lang="en-US" sz="2000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IN" sz="2000" dirty="0" smtClean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000" dirty="0" smtClean="0">
                <a:latin typeface="+mj-lt"/>
              </a:rPr>
              <a:t>Extensive use of Communication Information and Technology (ICT) Smart City</a:t>
            </a:r>
            <a:endParaRPr lang="en-US" sz="2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152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STRATEGY</a:t>
            </a:r>
            <a:r>
              <a:rPr lang="en-US" b="1" dirty="0" smtClean="0">
                <a:latin typeface="+mj-lt"/>
              </a:rPr>
              <a:t> 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8573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F66DD-7614-46FD-9E38-708B4C980F1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" y="990600"/>
            <a:ext cx="6477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/>
              <a:t> 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000" dirty="0">
                <a:latin typeface="+mn-lt"/>
              </a:rPr>
              <a:t>Knowledge Sharing</a:t>
            </a:r>
            <a:endParaRPr lang="en-US" sz="20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000" dirty="0" smtClean="0">
                <a:latin typeface="+mn-lt"/>
              </a:rPr>
              <a:t>Technology </a:t>
            </a:r>
            <a:r>
              <a:rPr lang="en-IN" sz="2000" dirty="0">
                <a:latin typeface="+mn-lt"/>
              </a:rPr>
              <a:t>for Urban Infrastructure-Project Planning, Implementation and Maintenance</a:t>
            </a:r>
            <a:endParaRPr lang="en-US" sz="20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000" dirty="0" smtClean="0">
                <a:latin typeface="+mn-lt"/>
              </a:rPr>
              <a:t>Urban Planning and Design </a:t>
            </a:r>
            <a:endParaRPr lang="en-US" sz="20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000" dirty="0" smtClean="0">
                <a:latin typeface="+mn-lt"/>
              </a:rPr>
              <a:t>Role </a:t>
            </a:r>
            <a:r>
              <a:rPr lang="en-IN" sz="2000" dirty="0">
                <a:latin typeface="+mn-lt"/>
              </a:rPr>
              <a:t>of Private Sector Participation in Delivery of Services</a:t>
            </a:r>
            <a:endParaRPr lang="en-US" sz="20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000" dirty="0" smtClean="0">
                <a:latin typeface="+mn-lt"/>
              </a:rPr>
              <a:t>Urban </a:t>
            </a:r>
            <a:r>
              <a:rPr lang="en-IN" sz="2000" dirty="0">
                <a:latin typeface="+mn-lt"/>
              </a:rPr>
              <a:t>Transport  </a:t>
            </a:r>
            <a:endParaRPr lang="en-US" sz="20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000" dirty="0" smtClean="0">
                <a:latin typeface="+mn-lt"/>
              </a:rPr>
              <a:t>Smart </a:t>
            </a:r>
            <a:r>
              <a:rPr lang="en-IN" sz="2000" dirty="0">
                <a:latin typeface="+mn-lt"/>
              </a:rPr>
              <a:t>City Options</a:t>
            </a:r>
            <a:endParaRPr lang="en-US" sz="20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000" dirty="0" smtClean="0">
                <a:latin typeface="+mn-lt"/>
              </a:rPr>
              <a:t>Capacity </a:t>
            </a:r>
            <a:r>
              <a:rPr lang="en-IN" sz="2000" dirty="0">
                <a:latin typeface="+mn-lt"/>
              </a:rPr>
              <a:t>Building </a:t>
            </a:r>
            <a:endParaRPr lang="en-US" sz="20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09102" y="381000"/>
            <a:ext cx="693510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	</a:t>
            </a:r>
            <a:r>
              <a:rPr lang="en-IN" sz="2000" b="1" dirty="0" smtClean="0">
                <a:solidFill>
                  <a:srgbClr val="C00000"/>
                </a:solidFill>
                <a:latin typeface="+mj-lt"/>
              </a:rPr>
              <a:t>POSSIBLE LINKAGES WITH UK INSTITUTIONS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  <a:p>
            <a:r>
              <a:rPr lang="en-IN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189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2"/>
          <p:cNvSpPr txBox="1">
            <a:spLocks noChangeArrowheads="1"/>
          </p:cNvSpPr>
          <p:nvPr/>
        </p:nvSpPr>
        <p:spPr bwMode="auto">
          <a:xfrm>
            <a:off x="858217" y="1143000"/>
            <a:ext cx="29370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CONCLUSIOINS</a:t>
            </a:r>
            <a:endParaRPr lang="en-US" sz="2800" b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38" y="2143125"/>
            <a:ext cx="8358187" cy="35394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+mj-lt"/>
              </a:rPr>
              <a:t>Urbanization is </a:t>
            </a:r>
            <a:r>
              <a:rPr lang="en-US" sz="2800" dirty="0" smtClean="0">
                <a:latin typeface="+mj-lt"/>
              </a:rPr>
              <a:t>Inevitable </a:t>
            </a:r>
            <a:r>
              <a:rPr lang="en-US" sz="2800" dirty="0">
                <a:latin typeface="+mj-lt"/>
              </a:rPr>
              <a:t>in </a:t>
            </a:r>
            <a:r>
              <a:rPr lang="en-US" sz="2800" dirty="0" smtClean="0">
                <a:latin typeface="+mj-lt"/>
              </a:rPr>
              <a:t>India</a:t>
            </a:r>
            <a:r>
              <a:rPr lang="en-US" sz="2800" dirty="0" smtClean="0">
                <a:latin typeface="+mj-lt"/>
                <a:cs typeface="Arial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+mj-lt"/>
                <a:cs typeface="Arial" charset="0"/>
              </a:rPr>
              <a:t>Urban </a:t>
            </a:r>
            <a:r>
              <a:rPr lang="en-US" sz="2800" dirty="0">
                <a:latin typeface="+mj-lt"/>
                <a:cs typeface="Arial" charset="0"/>
              </a:rPr>
              <a:t>India </a:t>
            </a:r>
            <a:r>
              <a:rPr lang="en-US" sz="2800" dirty="0" smtClean="0">
                <a:latin typeface="+mj-lt"/>
                <a:cs typeface="Arial" charset="0"/>
              </a:rPr>
              <a:t>offers </a:t>
            </a:r>
            <a:r>
              <a:rPr lang="en-US" sz="2800" dirty="0">
                <a:latin typeface="+mj-lt"/>
                <a:cs typeface="Arial" charset="0"/>
              </a:rPr>
              <a:t>a number of Challenges and 	</a:t>
            </a:r>
            <a:r>
              <a:rPr lang="en-US" sz="2800" dirty="0" smtClean="0">
                <a:latin typeface="+mj-lt"/>
                <a:cs typeface="Arial" charset="0"/>
              </a:rPr>
              <a:t>Opportunities for Employment Generation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+mj-lt"/>
                <a:cs typeface="Arial" charset="0"/>
              </a:rPr>
              <a:t>The </a:t>
            </a:r>
            <a:r>
              <a:rPr lang="en-US" sz="2800" dirty="0">
                <a:latin typeface="+mj-lt"/>
                <a:cs typeface="Arial" charset="0"/>
              </a:rPr>
              <a:t>Urban Problems are </a:t>
            </a:r>
            <a:r>
              <a:rPr lang="en-US" sz="2800" dirty="0" smtClean="0">
                <a:latin typeface="+mj-lt"/>
                <a:cs typeface="Arial" charset="0"/>
              </a:rPr>
              <a:t>Surmountable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+mj-lt"/>
              </a:rPr>
              <a:t>We need Sustainable, Inclusive and Smart Urban 	Planning</a:t>
            </a:r>
            <a:r>
              <a:rPr lang="en-US" sz="2800" dirty="0">
                <a:latin typeface="+mj-lt"/>
                <a:cs typeface="Arial" charset="0"/>
              </a:rPr>
              <a:t>	</a:t>
            </a:r>
            <a:r>
              <a:rPr lang="en-US" sz="2800" dirty="0" smtClean="0">
                <a:latin typeface="+mj-lt"/>
                <a:cs typeface="Arial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+mj-lt"/>
                <a:cs typeface="Arial" charset="0"/>
              </a:rPr>
              <a:t>Need Knowledge Sharing and Partnerships </a:t>
            </a:r>
            <a:r>
              <a:rPr lang="en-US" sz="2800" dirty="0">
                <a:latin typeface="+mj-lt"/>
                <a:cs typeface="Arial" charset="0"/>
              </a:rPr>
              <a:t>among </a:t>
            </a:r>
            <a:r>
              <a:rPr lang="en-US" sz="2800" dirty="0" smtClean="0">
                <a:latin typeface="+mj-lt"/>
                <a:cs typeface="Arial" charset="0"/>
              </a:rPr>
              <a:t>	Urban Stakeholders to Learn from Each Other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B28CEB-CA00-43E7-98FA-1E1669AFE12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4217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2057400" y="3276600"/>
            <a:ext cx="52498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3200" dirty="0" smtClean="0">
                <a:solidFill>
                  <a:srgbClr val="C00000"/>
                </a:solidFill>
                <a:latin typeface="Impact" pitchFamily="34" charset="0"/>
              </a:rPr>
              <a:t>c.vaidya@spa.ac.in</a:t>
            </a:r>
          </a:p>
          <a:p>
            <a:pPr algn="ctr" eaLnBrk="1" hangingPunct="1"/>
            <a:r>
              <a:rPr lang="en-US" sz="3200" dirty="0" smtClean="0">
                <a:solidFill>
                  <a:srgbClr val="006192"/>
                </a:solidFill>
                <a:latin typeface="Impact" pitchFamily="34" charset="0"/>
              </a:rPr>
              <a:t>THANK </a:t>
            </a:r>
            <a:r>
              <a:rPr lang="en-US" sz="3200" dirty="0">
                <a:solidFill>
                  <a:srgbClr val="006192"/>
                </a:solidFill>
                <a:latin typeface="Impact" pitchFamily="34" charset="0"/>
              </a:rPr>
              <a:t>YOU </a:t>
            </a:r>
          </a:p>
        </p:txBody>
      </p:sp>
    </p:spTree>
    <p:extLst>
      <p:ext uri="{BB962C8B-B14F-4D97-AF65-F5344CB8AC3E}">
        <p14:creationId xmlns:p14="http://schemas.microsoft.com/office/powerpoint/2010/main" val="218785565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106</TotalTime>
  <Words>258</Words>
  <Application>Microsoft Office PowerPoint</Application>
  <PresentationFormat>On-screen Show (4:3)</PresentationFormat>
  <Paragraphs>84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Theme1</vt:lpstr>
      <vt:lpstr>URBAN CHALLENGES AND OPPORTUNITIES IN INDIA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URBAN FORM FOR INDIA</dc:title>
  <dc:creator>Director</dc:creator>
  <cp:lastModifiedBy>ABC</cp:lastModifiedBy>
  <cp:revision>17</cp:revision>
  <dcterms:created xsi:type="dcterms:W3CDTF">2013-07-08T06:16:49Z</dcterms:created>
  <dcterms:modified xsi:type="dcterms:W3CDTF">2014-02-23T16:51:13Z</dcterms:modified>
</cp:coreProperties>
</file>