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4"/>
  </p:notesMasterIdLst>
  <p:handoutMasterIdLst>
    <p:handoutMasterId r:id="rId15"/>
  </p:handoutMasterIdLst>
  <p:sldIdLst>
    <p:sldId id="268" r:id="rId2"/>
    <p:sldId id="269" r:id="rId3"/>
    <p:sldId id="270" r:id="rId4"/>
    <p:sldId id="281" r:id="rId5"/>
    <p:sldId id="282" r:id="rId6"/>
    <p:sldId id="271" r:id="rId7"/>
    <p:sldId id="272" r:id="rId8"/>
    <p:sldId id="273" r:id="rId9"/>
    <p:sldId id="274" r:id="rId10"/>
    <p:sldId id="275" r:id="rId11"/>
    <p:sldId id="283" r:id="rId12"/>
    <p:sldId id="277" r:id="rId13"/>
  </p:sldIdLst>
  <p:sldSz cx="9906000" cy="6858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3C3C3C"/>
    <a:srgbClr val="595959"/>
    <a:srgbClr val="A80A63"/>
    <a:srgbClr val="0084C2"/>
    <a:srgbClr val="00294F"/>
    <a:srgbClr val="6A2152"/>
    <a:srgbClr val="808080"/>
    <a:srgbClr val="00487C"/>
    <a:srgbClr val="E500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59" autoAdjust="0"/>
    <p:restoredTop sz="84982" autoAdjust="0"/>
  </p:normalViewPr>
  <p:slideViewPr>
    <p:cSldViewPr showGuides="1">
      <p:cViewPr varScale="1">
        <p:scale>
          <a:sx n="72" d="100"/>
          <a:sy n="72" d="100"/>
        </p:scale>
        <p:origin x="-372" y="-96"/>
      </p:cViewPr>
      <p:guideLst>
        <p:guide orient="horz" pos="962"/>
        <p:guide orient="horz" pos="3884"/>
        <p:guide pos="6010"/>
        <p:guide pos="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2"/>
    </p:cViewPr>
  </p:sorterViewPr>
  <p:notesViewPr>
    <p:cSldViewPr>
      <p:cViewPr varScale="1">
        <p:scale>
          <a:sx n="63" d="100"/>
          <a:sy n="63" d="100"/>
        </p:scale>
        <p:origin x="-230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ata\PMEC\Redpoint\DECC\Analysis\Wind%20Site%20Correlation_2012.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amonn.boland\Dropbox\Redpoint%20Baringa%20-%20DECC%20Imbalance%20Risk\Wind%20Site%20Correlation_2012\Wind%20Site%20Correlation_2012.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6934889178979"/>
          <c:y val="6.8119727305061883E-2"/>
          <c:w val="0.84314134367014781"/>
          <c:h val="0.61600514172889176"/>
        </c:manualLayout>
      </c:layout>
      <c:lineChart>
        <c:grouping val="standard"/>
        <c:varyColors val="0"/>
        <c:ser>
          <c:idx val="0"/>
          <c:order val="0"/>
          <c:tx>
            <c:strRef>
              <c:f>'Imbal Prices'!$Y$39</c:f>
              <c:strCache>
                <c:ptCount val="1"/>
                <c:pt idx="0">
                  <c:v>V-W-SBP</c:v>
                </c:pt>
              </c:strCache>
            </c:strRef>
          </c:tx>
          <c:spPr>
            <a:ln>
              <a:noFill/>
            </a:ln>
          </c:spPr>
          <c:marker>
            <c:symbol val="circle"/>
            <c:size val="7"/>
            <c:spPr>
              <a:solidFill>
                <a:schemeClr val="accent4"/>
              </a:solidFill>
              <a:ln>
                <a:solidFill>
                  <a:schemeClr val="accent4"/>
                </a:solidFill>
              </a:ln>
            </c:spPr>
          </c:marker>
          <c:cat>
            <c:strRef>
              <c:f>'Imbal Prices'!$X$93:$X$98</c:f>
              <c:strCache>
                <c:ptCount val="6"/>
                <c:pt idx="0">
                  <c:v>Comp A</c:v>
                </c:pt>
                <c:pt idx="1">
                  <c:v>Comp B</c:v>
                </c:pt>
                <c:pt idx="2">
                  <c:v>Comp C</c:v>
                </c:pt>
                <c:pt idx="3">
                  <c:v>Comp D</c:v>
                </c:pt>
                <c:pt idx="4">
                  <c:v>Comp E</c:v>
                </c:pt>
                <c:pt idx="5">
                  <c:v>TWA Prices</c:v>
                </c:pt>
              </c:strCache>
            </c:strRef>
          </c:cat>
          <c:val>
            <c:numRef>
              <c:f>'Imbal Prices'!$Y$93:$Y$98</c:f>
              <c:numCache>
                <c:formatCode>General</c:formatCode>
                <c:ptCount val="6"/>
                <c:pt idx="0">
                  <c:v>50.080825668144357</c:v>
                </c:pt>
                <c:pt idx="1">
                  <c:v>50.284651822352465</c:v>
                </c:pt>
                <c:pt idx="2">
                  <c:v>50.335581964291777</c:v>
                </c:pt>
                <c:pt idx="3">
                  <c:v>50.350444313795514</c:v>
                </c:pt>
                <c:pt idx="4">
                  <c:v>51.173967856875912</c:v>
                </c:pt>
                <c:pt idx="5">
                  <c:v>53.004263602003512</c:v>
                </c:pt>
              </c:numCache>
            </c:numRef>
          </c:val>
          <c:smooth val="0"/>
        </c:ser>
        <c:ser>
          <c:idx val="1"/>
          <c:order val="1"/>
          <c:tx>
            <c:strRef>
              <c:f>'Imbal Prices'!$Z$39</c:f>
              <c:strCache>
                <c:ptCount val="1"/>
                <c:pt idx="0">
                  <c:v>V-W-MIP</c:v>
                </c:pt>
              </c:strCache>
            </c:strRef>
          </c:tx>
          <c:spPr>
            <a:ln>
              <a:noFill/>
            </a:ln>
          </c:spPr>
          <c:marker>
            <c:symbol val="circle"/>
            <c:size val="7"/>
            <c:spPr>
              <a:solidFill>
                <a:schemeClr val="accent1"/>
              </a:solidFill>
              <a:ln>
                <a:solidFill>
                  <a:schemeClr val="accent1"/>
                </a:solidFill>
              </a:ln>
            </c:spPr>
          </c:marker>
          <c:cat>
            <c:strRef>
              <c:f>'Imbal Prices'!$X$93:$X$98</c:f>
              <c:strCache>
                <c:ptCount val="6"/>
                <c:pt idx="0">
                  <c:v>Comp A</c:v>
                </c:pt>
                <c:pt idx="1">
                  <c:v>Comp B</c:v>
                </c:pt>
                <c:pt idx="2">
                  <c:v>Comp C</c:v>
                </c:pt>
                <c:pt idx="3">
                  <c:v>Comp D</c:v>
                </c:pt>
                <c:pt idx="4">
                  <c:v>Comp E</c:v>
                </c:pt>
                <c:pt idx="5">
                  <c:v>TWA Prices</c:v>
                </c:pt>
              </c:strCache>
            </c:strRef>
          </c:cat>
          <c:val>
            <c:numRef>
              <c:f>'Imbal Prices'!$Z$93:$Z$98</c:f>
              <c:numCache>
                <c:formatCode>General</c:formatCode>
                <c:ptCount val="6"/>
                <c:pt idx="0">
                  <c:v>44.021791235167051</c:v>
                </c:pt>
                <c:pt idx="1">
                  <c:v>43.830708391957671</c:v>
                </c:pt>
                <c:pt idx="2">
                  <c:v>44.214387929053743</c:v>
                </c:pt>
                <c:pt idx="3">
                  <c:v>44.354449400756103</c:v>
                </c:pt>
                <c:pt idx="4">
                  <c:v>44.46790137719119</c:v>
                </c:pt>
                <c:pt idx="5">
                  <c:v>45.182812017304435</c:v>
                </c:pt>
              </c:numCache>
            </c:numRef>
          </c:val>
          <c:smooth val="0"/>
        </c:ser>
        <c:ser>
          <c:idx val="2"/>
          <c:order val="2"/>
          <c:tx>
            <c:strRef>
              <c:f>'Imbal Prices'!$AA$39</c:f>
              <c:strCache>
                <c:ptCount val="1"/>
                <c:pt idx="0">
                  <c:v>V-W-SSP</c:v>
                </c:pt>
              </c:strCache>
            </c:strRef>
          </c:tx>
          <c:spPr>
            <a:ln>
              <a:noFill/>
            </a:ln>
          </c:spPr>
          <c:marker>
            <c:symbol val="circle"/>
            <c:size val="7"/>
            <c:spPr>
              <a:solidFill>
                <a:schemeClr val="accent5"/>
              </a:solidFill>
              <a:ln>
                <a:solidFill>
                  <a:schemeClr val="accent5"/>
                </a:solidFill>
              </a:ln>
            </c:spPr>
          </c:marker>
          <c:cat>
            <c:strRef>
              <c:f>'Imbal Prices'!$X$93:$X$98</c:f>
              <c:strCache>
                <c:ptCount val="6"/>
                <c:pt idx="0">
                  <c:v>Comp A</c:v>
                </c:pt>
                <c:pt idx="1">
                  <c:v>Comp B</c:v>
                </c:pt>
                <c:pt idx="2">
                  <c:v>Comp C</c:v>
                </c:pt>
                <c:pt idx="3">
                  <c:v>Comp D</c:v>
                </c:pt>
                <c:pt idx="4">
                  <c:v>Comp E</c:v>
                </c:pt>
                <c:pt idx="5">
                  <c:v>TWA Prices</c:v>
                </c:pt>
              </c:strCache>
            </c:strRef>
          </c:cat>
          <c:val>
            <c:numRef>
              <c:f>'Imbal Prices'!$AA$93:$AA$98</c:f>
              <c:numCache>
                <c:formatCode>General</c:formatCode>
                <c:ptCount val="6"/>
                <c:pt idx="0">
                  <c:v>37.427641269876901</c:v>
                </c:pt>
                <c:pt idx="1">
                  <c:v>37.490579076623604</c:v>
                </c:pt>
                <c:pt idx="2">
                  <c:v>37.568230728514273</c:v>
                </c:pt>
                <c:pt idx="3">
                  <c:v>37.679797431288087</c:v>
                </c:pt>
                <c:pt idx="4">
                  <c:v>38.144608633570392</c:v>
                </c:pt>
                <c:pt idx="5">
                  <c:v>38.925965705259458</c:v>
                </c:pt>
              </c:numCache>
            </c:numRef>
          </c:val>
          <c:smooth val="0"/>
        </c:ser>
        <c:ser>
          <c:idx val="3"/>
          <c:order val="3"/>
          <c:tx>
            <c:strRef>
              <c:f>'Imbal Prices'!$AB$39</c:f>
              <c:strCache>
                <c:ptCount val="1"/>
                <c:pt idx="0">
                  <c:v>I-W-SBP</c:v>
                </c:pt>
              </c:strCache>
            </c:strRef>
          </c:tx>
          <c:spPr>
            <a:ln w="28575">
              <a:noFill/>
            </a:ln>
          </c:spPr>
          <c:marker>
            <c:symbol val="diamond"/>
            <c:size val="7"/>
            <c:spPr>
              <a:solidFill>
                <a:schemeClr val="accent4"/>
              </a:solidFill>
              <a:ln>
                <a:solidFill>
                  <a:schemeClr val="accent4"/>
                </a:solidFill>
              </a:ln>
            </c:spPr>
          </c:marker>
          <c:cat>
            <c:strRef>
              <c:f>'Imbal Prices'!$X$93:$X$98</c:f>
              <c:strCache>
                <c:ptCount val="6"/>
                <c:pt idx="0">
                  <c:v>Comp A</c:v>
                </c:pt>
                <c:pt idx="1">
                  <c:v>Comp B</c:v>
                </c:pt>
                <c:pt idx="2">
                  <c:v>Comp C</c:v>
                </c:pt>
                <c:pt idx="3">
                  <c:v>Comp D</c:v>
                </c:pt>
                <c:pt idx="4">
                  <c:v>Comp E</c:v>
                </c:pt>
                <c:pt idx="5">
                  <c:v>TWA Prices</c:v>
                </c:pt>
              </c:strCache>
            </c:strRef>
          </c:cat>
          <c:val>
            <c:numRef>
              <c:f>'Imbal Prices'!$AB$93:$AB$98</c:f>
              <c:numCache>
                <c:formatCode>General</c:formatCode>
                <c:ptCount val="6"/>
                <c:pt idx="0">
                  <c:v>65.966509363220055</c:v>
                </c:pt>
                <c:pt idx="1">
                  <c:v>34.275193951378199</c:v>
                </c:pt>
                <c:pt idx="2">
                  <c:v>68.457460730041717</c:v>
                </c:pt>
                <c:pt idx="3">
                  <c:v>54.72623089096929</c:v>
                </c:pt>
                <c:pt idx="4">
                  <c:v>62.059720922185107</c:v>
                </c:pt>
              </c:numCache>
            </c:numRef>
          </c:val>
          <c:smooth val="0"/>
        </c:ser>
        <c:ser>
          <c:idx val="4"/>
          <c:order val="4"/>
          <c:tx>
            <c:strRef>
              <c:f>'Imbal Prices'!$AC$39</c:f>
              <c:strCache>
                <c:ptCount val="1"/>
                <c:pt idx="0">
                  <c:v>I-W-MIP</c:v>
                </c:pt>
              </c:strCache>
            </c:strRef>
          </c:tx>
          <c:spPr>
            <a:ln w="28575">
              <a:noFill/>
            </a:ln>
          </c:spPr>
          <c:marker>
            <c:symbol val="diamond"/>
            <c:size val="7"/>
            <c:spPr>
              <a:solidFill>
                <a:schemeClr val="accent1"/>
              </a:solidFill>
              <a:ln>
                <a:solidFill>
                  <a:schemeClr val="accent1"/>
                </a:solidFill>
              </a:ln>
            </c:spPr>
          </c:marker>
          <c:cat>
            <c:strRef>
              <c:f>'Imbal Prices'!$X$93:$X$98</c:f>
              <c:strCache>
                <c:ptCount val="6"/>
                <c:pt idx="0">
                  <c:v>Comp A</c:v>
                </c:pt>
                <c:pt idx="1">
                  <c:v>Comp B</c:v>
                </c:pt>
                <c:pt idx="2">
                  <c:v>Comp C</c:v>
                </c:pt>
                <c:pt idx="3">
                  <c:v>Comp D</c:v>
                </c:pt>
                <c:pt idx="4">
                  <c:v>Comp E</c:v>
                </c:pt>
                <c:pt idx="5">
                  <c:v>TWA Prices</c:v>
                </c:pt>
              </c:strCache>
            </c:strRef>
          </c:cat>
          <c:val>
            <c:numRef>
              <c:f>'Imbal Prices'!$AC$93:$AC$98</c:f>
              <c:numCache>
                <c:formatCode>General</c:formatCode>
                <c:ptCount val="6"/>
                <c:pt idx="0">
                  <c:v>44.644798520165196</c:v>
                </c:pt>
                <c:pt idx="1">
                  <c:v>35.896075361254795</c:v>
                </c:pt>
                <c:pt idx="2">
                  <c:v>44.74611714042809</c:v>
                </c:pt>
                <c:pt idx="3">
                  <c:v>46.076049244178733</c:v>
                </c:pt>
                <c:pt idx="4">
                  <c:v>48.09904948215889</c:v>
                </c:pt>
              </c:numCache>
            </c:numRef>
          </c:val>
          <c:smooth val="0"/>
        </c:ser>
        <c:ser>
          <c:idx val="5"/>
          <c:order val="5"/>
          <c:tx>
            <c:strRef>
              <c:f>'Imbal Prices'!$AD$39</c:f>
              <c:strCache>
                <c:ptCount val="1"/>
                <c:pt idx="0">
                  <c:v>I-W-SSP</c:v>
                </c:pt>
              </c:strCache>
            </c:strRef>
          </c:tx>
          <c:spPr>
            <a:ln w="28575">
              <a:noFill/>
            </a:ln>
          </c:spPr>
          <c:marker>
            <c:symbol val="diamond"/>
            <c:size val="7"/>
            <c:spPr>
              <a:solidFill>
                <a:schemeClr val="accent5"/>
              </a:solidFill>
              <a:ln>
                <a:solidFill>
                  <a:schemeClr val="accent5"/>
                </a:solidFill>
              </a:ln>
            </c:spPr>
          </c:marker>
          <c:cat>
            <c:strRef>
              <c:f>'Imbal Prices'!$X$93:$X$98</c:f>
              <c:strCache>
                <c:ptCount val="6"/>
                <c:pt idx="0">
                  <c:v>Comp A</c:v>
                </c:pt>
                <c:pt idx="1">
                  <c:v>Comp B</c:v>
                </c:pt>
                <c:pt idx="2">
                  <c:v>Comp C</c:v>
                </c:pt>
                <c:pt idx="3">
                  <c:v>Comp D</c:v>
                </c:pt>
                <c:pt idx="4">
                  <c:v>Comp E</c:v>
                </c:pt>
                <c:pt idx="5">
                  <c:v>TWA Prices</c:v>
                </c:pt>
              </c:strCache>
            </c:strRef>
          </c:cat>
          <c:val>
            <c:numRef>
              <c:f>'Imbal Prices'!$AD$93:$AD$98</c:f>
              <c:numCache>
                <c:formatCode>General</c:formatCode>
                <c:ptCount val="6"/>
                <c:pt idx="0">
                  <c:v>46.441777456178102</c:v>
                </c:pt>
                <c:pt idx="1">
                  <c:v>26.752636600823621</c:v>
                </c:pt>
                <c:pt idx="2">
                  <c:v>47.842941412726979</c:v>
                </c:pt>
                <c:pt idx="3">
                  <c:v>40.150989106480438</c:v>
                </c:pt>
                <c:pt idx="4">
                  <c:v>43.655264704604718</c:v>
                </c:pt>
              </c:numCache>
            </c:numRef>
          </c:val>
          <c:smooth val="0"/>
        </c:ser>
        <c:dLbls>
          <c:showLegendKey val="0"/>
          <c:showVal val="0"/>
          <c:showCatName val="0"/>
          <c:showSerName val="0"/>
          <c:showPercent val="0"/>
          <c:showBubbleSize val="0"/>
        </c:dLbls>
        <c:marker val="1"/>
        <c:smooth val="0"/>
        <c:axId val="71555328"/>
        <c:axId val="71696768"/>
      </c:lineChart>
      <c:catAx>
        <c:axId val="71555328"/>
        <c:scaling>
          <c:orientation val="minMax"/>
        </c:scaling>
        <c:delete val="0"/>
        <c:axPos val="b"/>
        <c:majorTickMark val="none"/>
        <c:minorTickMark val="none"/>
        <c:tickLblPos val="nextTo"/>
        <c:txPr>
          <a:bodyPr rot="-3000000"/>
          <a:lstStyle/>
          <a:p>
            <a:pPr>
              <a:defRPr/>
            </a:pPr>
            <a:endParaRPr lang="en-US"/>
          </a:p>
        </c:txPr>
        <c:crossAx val="71696768"/>
        <c:crosses val="autoZero"/>
        <c:auto val="1"/>
        <c:lblAlgn val="ctr"/>
        <c:lblOffset val="100"/>
        <c:noMultiLvlLbl val="0"/>
      </c:catAx>
      <c:valAx>
        <c:axId val="71696768"/>
        <c:scaling>
          <c:orientation val="minMax"/>
          <c:min val="30"/>
        </c:scaling>
        <c:delete val="0"/>
        <c:axPos val="l"/>
        <c:title>
          <c:tx>
            <c:rich>
              <a:bodyPr/>
              <a:lstStyle/>
              <a:p>
                <a:pPr>
                  <a:defRPr/>
                </a:pPr>
                <a:r>
                  <a:rPr lang="en-US"/>
                  <a:t>Average Prices (£/MWh)</a:t>
                </a:r>
              </a:p>
            </c:rich>
          </c:tx>
          <c:layout>
            <c:manualLayout>
              <c:xMode val="edge"/>
              <c:yMode val="edge"/>
              <c:x val="7.3605102905232736E-3"/>
              <c:y val="0.25405741954597638"/>
            </c:manualLayout>
          </c:layout>
          <c:overlay val="0"/>
        </c:title>
        <c:numFmt formatCode="General" sourceLinked="1"/>
        <c:majorTickMark val="none"/>
        <c:minorTickMark val="none"/>
        <c:tickLblPos val="nextTo"/>
        <c:crossAx val="71555328"/>
        <c:crosses val="autoZero"/>
        <c:crossBetween val="between"/>
      </c:valAx>
    </c:plotArea>
    <c:legend>
      <c:legendPos val="r"/>
      <c:layout>
        <c:manualLayout>
          <c:xMode val="edge"/>
          <c:yMode val="edge"/>
          <c:x val="0.1241129457838018"/>
          <c:y val="0.87673226366661006"/>
          <c:w val="0.77943509748916795"/>
          <c:h val="0.10269490241152107"/>
        </c:manualLayout>
      </c:layout>
      <c:overlay val="0"/>
    </c:legend>
    <c:plotVisOnly val="1"/>
    <c:dispBlanksAs val="gap"/>
    <c:showDLblsOverMax val="0"/>
  </c:chart>
  <c:spPr>
    <a:ln>
      <a:solidFill>
        <a:srgbClr val="B3B3B3"/>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98054359734524"/>
          <c:y val="4.0417962818946045E-2"/>
          <c:w val="0.82108548400364567"/>
          <c:h val="0.64832061483909198"/>
        </c:manualLayout>
      </c:layout>
      <c:scatterChart>
        <c:scatterStyle val="lineMarker"/>
        <c:varyColors val="0"/>
        <c:ser>
          <c:idx val="1"/>
          <c:order val="0"/>
          <c:tx>
            <c:strRef>
              <c:f>'Imbalance Vol'!$C$3</c:f>
              <c:strCache>
                <c:ptCount val="1"/>
                <c:pt idx="0">
                  <c:v>Onshore</c:v>
                </c:pt>
              </c:strCache>
            </c:strRef>
          </c:tx>
          <c:spPr>
            <a:ln w="28575">
              <a:noFill/>
            </a:ln>
          </c:spPr>
          <c:xVal>
            <c:numRef>
              <c:f>'Imbalance Vol'!$E$3:$BC$3</c:f>
              <c:numCache>
                <c:formatCode>General</c:formatCode>
                <c:ptCount val="51"/>
                <c:pt idx="0">
                  <c:v>68362.415972194867</c:v>
                </c:pt>
                <c:pt idx="1">
                  <c:v>98244.920000433107</c:v>
                </c:pt>
                <c:pt idx="2">
                  <c:v>100228.28503881115</c:v>
                </c:pt>
                <c:pt idx="3">
                  <c:v>107685.7449829625</c:v>
                </c:pt>
                <c:pt idx="4">
                  <c:v>171995.61404014088</c:v>
                </c:pt>
                <c:pt idx="5">
                  <c:v>171311.25998433866</c:v>
                </c:pt>
                <c:pt idx="6">
                  <c:v>169851.64003014937</c:v>
                </c:pt>
                <c:pt idx="7">
                  <c:v>54370.534992556088</c:v>
                </c:pt>
                <c:pt idx="8">
                  <c:v>0</c:v>
                </c:pt>
                <c:pt idx="9">
                  <c:v>45339.26101082738</c:v>
                </c:pt>
                <c:pt idx="10">
                  <c:v>160858.5910110604</c:v>
                </c:pt>
                <c:pt idx="11">
                  <c:v>27839.295016442309</c:v>
                </c:pt>
                <c:pt idx="12">
                  <c:v>127574.29603183037</c:v>
                </c:pt>
                <c:pt idx="13">
                  <c:v>137006.4100132786</c:v>
                </c:pt>
                <c:pt idx="14">
                  <c:v>57554.540960037149</c:v>
                </c:pt>
                <c:pt idx="15">
                  <c:v>81765.892948996276</c:v>
                </c:pt>
                <c:pt idx="16">
                  <c:v>300740.73515348928</c:v>
                </c:pt>
                <c:pt idx="17">
                  <c:v>205559.21489585377</c:v>
                </c:pt>
                <c:pt idx="18">
                  <c:v>223761.41100001452</c:v>
                </c:pt>
                <c:pt idx="19">
                  <c:v>120427.04806419346</c:v>
                </c:pt>
                <c:pt idx="20">
                  <c:v>299263.33499454323</c:v>
                </c:pt>
                <c:pt idx="21">
                  <c:v>361082.40798143193</c:v>
                </c:pt>
                <c:pt idx="22">
                  <c:v>64339.806992628146</c:v>
                </c:pt>
                <c:pt idx="23">
                  <c:v>237737.96002514847</c:v>
                </c:pt>
                <c:pt idx="24">
                  <c:v>114104.61502558971</c:v>
                </c:pt>
                <c:pt idx="25">
                  <c:v>69452.230998946237</c:v>
                </c:pt>
                <c:pt idx="26">
                  <c:v>699751.05486826412</c:v>
                </c:pt>
                <c:pt idx="27">
                  <c:v>92802.919989673072</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numCache>
            </c:numRef>
          </c:xVal>
          <c:yVal>
            <c:numRef>
              <c:f>'Imbalance Vol'!$E$4:$BC$4</c:f>
              <c:numCache>
                <c:formatCode>General</c:formatCode>
                <c:ptCount val="51"/>
                <c:pt idx="0">
                  <c:v>3.0493189456032055</c:v>
                </c:pt>
                <c:pt idx="1">
                  <c:v>2.668071433047202</c:v>
                </c:pt>
                <c:pt idx="2">
                  <c:v>3.0833163541917168</c:v>
                </c:pt>
                <c:pt idx="3">
                  <c:v>2.8898647821306769</c:v>
                </c:pt>
                <c:pt idx="4">
                  <c:v>2.3204996088757146</c:v>
                </c:pt>
                <c:pt idx="5">
                  <c:v>4.956294570853915</c:v>
                </c:pt>
                <c:pt idx="6">
                  <c:v>3.6527996354582521</c:v>
                </c:pt>
                <c:pt idx="7">
                  <c:v>2.2177819268763903</c:v>
                </c:pt>
                <c:pt idx="8">
                  <c:v>0</c:v>
                </c:pt>
                <c:pt idx="9">
                  <c:v>2.7564001344837008</c:v>
                </c:pt>
                <c:pt idx="10">
                  <c:v>2.1961040847697251</c:v>
                </c:pt>
                <c:pt idx="11">
                  <c:v>2.6311867934869264</c:v>
                </c:pt>
                <c:pt idx="12">
                  <c:v>2.5466622250866</c:v>
                </c:pt>
                <c:pt idx="13">
                  <c:v>2.4949728005840646</c:v>
                </c:pt>
                <c:pt idx="14">
                  <c:v>5.3108851126718353</c:v>
                </c:pt>
                <c:pt idx="15">
                  <c:v>3.2918061229258027</c:v>
                </c:pt>
                <c:pt idx="16">
                  <c:v>1.9506565481087541</c:v>
                </c:pt>
                <c:pt idx="17">
                  <c:v>1.9302900481207548</c:v>
                </c:pt>
                <c:pt idx="18">
                  <c:v>1.861809406869757</c:v>
                </c:pt>
                <c:pt idx="19">
                  <c:v>1.6528818520625381</c:v>
                </c:pt>
                <c:pt idx="20">
                  <c:v>1.9273487165133965</c:v>
                </c:pt>
                <c:pt idx="21">
                  <c:v>3.2275002266522237</c:v>
                </c:pt>
                <c:pt idx="22">
                  <c:v>4.5645248569567549</c:v>
                </c:pt>
                <c:pt idx="23">
                  <c:v>2.7263086810452899</c:v>
                </c:pt>
                <c:pt idx="24">
                  <c:v>2.5411915621418597</c:v>
                </c:pt>
                <c:pt idx="25">
                  <c:v>2.5613410759479103</c:v>
                </c:pt>
                <c:pt idx="26">
                  <c:v>1.6181953916715601</c:v>
                </c:pt>
                <c:pt idx="27">
                  <c:v>2.5002151423643562</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numCache>
            </c:numRef>
          </c:yVal>
          <c:smooth val="0"/>
        </c:ser>
        <c:ser>
          <c:idx val="2"/>
          <c:order val="1"/>
          <c:tx>
            <c:strRef>
              <c:f>'Imbalance Vol'!$C$5</c:f>
              <c:strCache>
                <c:ptCount val="1"/>
                <c:pt idx="0">
                  <c:v>Offshore</c:v>
                </c:pt>
              </c:strCache>
            </c:strRef>
          </c:tx>
          <c:spPr>
            <a:ln w="28575">
              <a:noFill/>
            </a:ln>
          </c:spPr>
          <c:xVal>
            <c:numRef>
              <c:f>'Imbalance Vol'!$E$5:$BC$5</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250851.5840598722</c:v>
                </c:pt>
                <c:pt idx="29">
                  <c:v>271377.9030161635</c:v>
                </c:pt>
                <c:pt idx="30">
                  <c:v>256375.62593898457</c:v>
                </c:pt>
                <c:pt idx="31">
                  <c:v>301118.55906119337</c:v>
                </c:pt>
                <c:pt idx="32">
                  <c:v>-1.0500000156462193</c:v>
                </c:pt>
                <c:pt idx="33">
                  <c:v>-2.0500000305473804</c:v>
                </c:pt>
                <c:pt idx="34">
                  <c:v>259093.87497286964</c:v>
                </c:pt>
                <c:pt idx="35">
                  <c:v>207969.81498083565</c:v>
                </c:pt>
                <c:pt idx="36">
                  <c:v>611522.01163774473</c:v>
                </c:pt>
                <c:pt idx="37">
                  <c:v>283168.23291618749</c:v>
                </c:pt>
                <c:pt idx="38">
                  <c:v>271928.0818977803</c:v>
                </c:pt>
                <c:pt idx="39">
                  <c:v>423403.8001277782</c:v>
                </c:pt>
                <c:pt idx="40">
                  <c:v>476870.98000282422</c:v>
                </c:pt>
                <c:pt idx="41">
                  <c:v>400138.10037618876</c:v>
                </c:pt>
                <c:pt idx="42">
                  <c:v>1750.3820002636639</c:v>
                </c:pt>
                <c:pt idx="43">
                  <c:v>330940.82389855303</c:v>
                </c:pt>
                <c:pt idx="44">
                  <c:v>491201.20601286227</c:v>
                </c:pt>
                <c:pt idx="45">
                  <c:v>325959.07283275668</c:v>
                </c:pt>
                <c:pt idx="46">
                  <c:v>195345.98994326359</c:v>
                </c:pt>
                <c:pt idx="47">
                  <c:v>-1559.4259948432446</c:v>
                </c:pt>
                <c:pt idx="48">
                  <c:v>122439.20692318212</c:v>
                </c:pt>
                <c:pt idx="49">
                  <c:v>0</c:v>
                </c:pt>
                <c:pt idx="50">
                  <c:v>0</c:v>
                </c:pt>
              </c:numCache>
            </c:numRef>
          </c:xVal>
          <c:yVal>
            <c:numRef>
              <c:f>'Imbalance Vol'!$E$6:$BC$6</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2.0102428082279826</c:v>
                </c:pt>
                <c:pt idx="29">
                  <c:v>1.9069649479244477</c:v>
                </c:pt>
                <c:pt idx="30">
                  <c:v>2.0341866643334074</c:v>
                </c:pt>
                <c:pt idx="31">
                  <c:v>2.0369677808039599</c:v>
                </c:pt>
                <c:pt idx="32">
                  <c:v>-20.943743333333327</c:v>
                </c:pt>
                <c:pt idx="33">
                  <c:v>-18.43270463414634</c:v>
                </c:pt>
                <c:pt idx="34">
                  <c:v>1.3974372363610146</c:v>
                </c:pt>
                <c:pt idx="35">
                  <c:v>1.1817735229024573</c:v>
                </c:pt>
                <c:pt idx="36">
                  <c:v>1.4774751027249169</c:v>
                </c:pt>
                <c:pt idx="37">
                  <c:v>3.9529923933294535</c:v>
                </c:pt>
                <c:pt idx="38">
                  <c:v>3.0280319814540051</c:v>
                </c:pt>
                <c:pt idx="39">
                  <c:v>1.7667173449417997</c:v>
                </c:pt>
                <c:pt idx="40">
                  <c:v>2.2465699678585369</c:v>
                </c:pt>
                <c:pt idx="41">
                  <c:v>2.3812044691901058</c:v>
                </c:pt>
                <c:pt idx="42">
                  <c:v>69.603594131555639</c:v>
                </c:pt>
                <c:pt idx="43">
                  <c:v>1.5499042312858509</c:v>
                </c:pt>
                <c:pt idx="44">
                  <c:v>1.8537297200459755</c:v>
                </c:pt>
                <c:pt idx="45">
                  <c:v>1.8995619194646052</c:v>
                </c:pt>
                <c:pt idx="46">
                  <c:v>1.8451948502032727</c:v>
                </c:pt>
                <c:pt idx="47">
                  <c:v>-7.0685982079826601</c:v>
                </c:pt>
                <c:pt idx="48">
                  <c:v>1.6172487671499007</c:v>
                </c:pt>
                <c:pt idx="49">
                  <c:v>0</c:v>
                </c:pt>
                <c:pt idx="50">
                  <c:v>0</c:v>
                </c:pt>
              </c:numCache>
            </c:numRef>
          </c:yVal>
          <c:smooth val="0"/>
        </c:ser>
        <c:dLbls>
          <c:showLegendKey val="0"/>
          <c:showVal val="0"/>
          <c:showCatName val="0"/>
          <c:showSerName val="0"/>
          <c:showPercent val="0"/>
          <c:showBubbleSize val="0"/>
        </c:dLbls>
        <c:axId val="71726208"/>
        <c:axId val="71728512"/>
      </c:scatterChart>
      <c:valAx>
        <c:axId val="71726208"/>
        <c:scaling>
          <c:orientation val="minMax"/>
          <c:min val="0"/>
        </c:scaling>
        <c:delete val="0"/>
        <c:axPos val="b"/>
        <c:title>
          <c:tx>
            <c:strRef>
              <c:f>'Imbalance Vol'!$N$1</c:f>
              <c:strCache>
                <c:ptCount val="1"/>
                <c:pt idx="0">
                  <c:v>Annual Energy Output (MWh)</c:v>
                </c:pt>
              </c:strCache>
            </c:strRef>
          </c:tx>
          <c:layout>
            <c:manualLayout>
              <c:xMode val="edge"/>
              <c:yMode val="edge"/>
              <c:x val="0.32594191113186488"/>
              <c:y val="0.79056146539273409"/>
            </c:manualLayout>
          </c:layout>
          <c:overlay val="0"/>
        </c:title>
        <c:numFmt formatCode="General" sourceLinked="1"/>
        <c:majorTickMark val="none"/>
        <c:minorTickMark val="none"/>
        <c:tickLblPos val="nextTo"/>
        <c:crossAx val="71728512"/>
        <c:crosses val="autoZero"/>
        <c:crossBetween val="midCat"/>
        <c:dispUnits>
          <c:builtInUnit val="thousands"/>
          <c:dispUnitsLbl>
            <c:layout/>
          </c:dispUnitsLbl>
        </c:dispUnits>
      </c:valAx>
      <c:valAx>
        <c:axId val="71728512"/>
        <c:scaling>
          <c:orientation val="minMax"/>
          <c:max val="6"/>
          <c:min val="0"/>
        </c:scaling>
        <c:delete val="0"/>
        <c:axPos val="l"/>
        <c:title>
          <c:tx>
            <c:strRef>
              <c:f>'Imbalance Vol'!$N$2</c:f>
              <c:strCache>
                <c:ptCount val="1"/>
                <c:pt idx="0">
                  <c:v>Effective Imbalance Cost (£/ Output MWh)</c:v>
                </c:pt>
              </c:strCache>
            </c:strRef>
          </c:tx>
          <c:layout>
            <c:manualLayout>
              <c:xMode val="edge"/>
              <c:yMode val="edge"/>
              <c:x val="1.2364294592267528E-2"/>
              <c:y val="4.9439819186757016E-2"/>
            </c:manualLayout>
          </c:layout>
          <c:overlay val="0"/>
        </c:title>
        <c:numFmt formatCode="General" sourceLinked="1"/>
        <c:majorTickMark val="none"/>
        <c:minorTickMark val="none"/>
        <c:tickLblPos val="nextTo"/>
        <c:crossAx val="71726208"/>
        <c:crosses val="autoZero"/>
        <c:crossBetween val="midCat"/>
      </c:valAx>
    </c:plotArea>
    <c:legend>
      <c:legendPos val="tr"/>
      <c:layout>
        <c:manualLayout>
          <c:xMode val="edge"/>
          <c:yMode val="edge"/>
          <c:x val="0.26089017922514074"/>
          <c:y val="0.87449774099174171"/>
          <c:w val="0.44544873403034957"/>
          <c:h val="0.10334673462207902"/>
        </c:manualLayout>
      </c:layout>
      <c:overlay val="1"/>
    </c:legend>
    <c:plotVisOnly val="1"/>
    <c:dispBlanksAs val="gap"/>
    <c:showDLblsOverMax val="0"/>
  </c:chart>
  <c:spPr>
    <a:ln>
      <a:solidFill>
        <a:srgbClr val="B3B3B3"/>
      </a:solid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432235-D74A-4B37-AA3F-AAE39D1648A6}" type="datetimeFigureOut">
              <a:rPr lang="en-GB" smtClean="0"/>
              <a:t>04/12/2013</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CC8938-746A-4BF7-8B8B-01800082F87C}" type="slidenum">
              <a:rPr lang="en-GB" smtClean="0"/>
              <a:t>‹#›</a:t>
            </a:fld>
            <a:endParaRPr lang="en-GB" dirty="0"/>
          </a:p>
        </p:txBody>
      </p:sp>
    </p:spTree>
    <p:extLst>
      <p:ext uri="{BB962C8B-B14F-4D97-AF65-F5344CB8AC3E}">
        <p14:creationId xmlns:p14="http://schemas.microsoft.com/office/powerpoint/2010/main" val="138141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ABD96FBF-1AE0-4F93-8FDD-1961E3B59027}" type="slidenum">
              <a:rPr lang="en-US"/>
              <a:pPr>
                <a:defRPr/>
              </a:pPr>
              <a:t>‹#›</a:t>
            </a:fld>
            <a:endParaRPr lang="en-US" dirty="0"/>
          </a:p>
        </p:txBody>
      </p:sp>
    </p:spTree>
    <p:extLst>
      <p:ext uri="{BB962C8B-B14F-4D97-AF65-F5344CB8AC3E}">
        <p14:creationId xmlns:p14="http://schemas.microsoft.com/office/powerpoint/2010/main" val="2441905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F7526DBB-D452-42FB-8D78-8D087CFE46DB}" type="slidenum">
              <a:rPr lang="en-US"/>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solidFill>
                  <a:srgbClr val="002060"/>
                </a:solidFill>
              </a:rPr>
              <a:t>Results from Pat’s Model</a:t>
            </a:r>
          </a:p>
          <a:p>
            <a:pPr lvl="1"/>
            <a:r>
              <a:rPr lang="en-GB" sz="900" dirty="0" smtClean="0">
                <a:solidFill>
                  <a:srgbClr val="002060"/>
                </a:solidFill>
              </a:rPr>
              <a:t>Historic Imbalance Costs for asset types</a:t>
            </a:r>
          </a:p>
          <a:p>
            <a:pPr lvl="1"/>
            <a:r>
              <a:rPr lang="en-GB" sz="900" dirty="0" smtClean="0">
                <a:solidFill>
                  <a:srgbClr val="002060"/>
                </a:solidFill>
              </a:rPr>
              <a:t>How our probabilistic distributions compare to empirical data</a:t>
            </a:r>
          </a:p>
          <a:p>
            <a:pPr lvl="1"/>
            <a:r>
              <a:rPr lang="en-GB" sz="900" dirty="0" smtClean="0">
                <a:solidFill>
                  <a:srgbClr val="002060"/>
                </a:solidFill>
              </a:rPr>
              <a:t>Are the results scalable form 50MW and 100MW nominal wind farms</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11</a:t>
            </a:fld>
            <a:endParaRPr lang="en-US" dirty="0"/>
          </a:p>
        </p:txBody>
      </p:sp>
    </p:spTree>
    <p:extLst>
      <p:ext uri="{BB962C8B-B14F-4D97-AF65-F5344CB8AC3E}">
        <p14:creationId xmlns:p14="http://schemas.microsoft.com/office/powerpoint/2010/main" val="166971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rgbClr val="002060"/>
                </a:solidFill>
              </a:rPr>
              <a:t>Introduction and Definitions</a:t>
            </a:r>
          </a:p>
          <a:p>
            <a:pPr marL="0" indent="0">
              <a:buNone/>
            </a:pPr>
            <a:endParaRPr lang="en-GB" sz="1200" dirty="0" smtClean="0">
              <a:solidFill>
                <a:srgbClr val="002060"/>
              </a:solidFill>
            </a:endParaRPr>
          </a:p>
          <a:p>
            <a:r>
              <a:rPr lang="en-GB" sz="1200" dirty="0" smtClean="0">
                <a:solidFill>
                  <a:srgbClr val="002060"/>
                </a:solidFill>
              </a:rPr>
              <a:t>An Outline Analysis Methodology</a:t>
            </a:r>
          </a:p>
          <a:p>
            <a:pPr marL="0" indent="0">
              <a:buNone/>
            </a:pPr>
            <a:endParaRPr lang="en-GB" sz="1200" dirty="0" smtClean="0">
              <a:solidFill>
                <a:srgbClr val="002060"/>
              </a:solidFill>
            </a:endParaRPr>
          </a:p>
          <a:p>
            <a:r>
              <a:rPr lang="en-GB" sz="1200" dirty="0" smtClean="0">
                <a:solidFill>
                  <a:srgbClr val="002060"/>
                </a:solidFill>
              </a:rPr>
              <a:t>Historic Imbalance Prices</a:t>
            </a:r>
          </a:p>
          <a:p>
            <a:pPr marL="0" indent="0">
              <a:buNone/>
            </a:pPr>
            <a:r>
              <a:rPr lang="en-GB" sz="1200" dirty="0" smtClean="0">
                <a:solidFill>
                  <a:srgbClr val="002060"/>
                </a:solidFill>
              </a:rPr>
              <a:t> </a:t>
            </a:r>
          </a:p>
          <a:p>
            <a:r>
              <a:rPr lang="en-GB" sz="1200" dirty="0" smtClean="0">
                <a:solidFill>
                  <a:srgbClr val="002060"/>
                </a:solidFill>
              </a:rPr>
              <a:t>Probabilistic Distributions – A Model Schematic and Methodology</a:t>
            </a:r>
          </a:p>
          <a:p>
            <a:endParaRPr lang="en-GB" sz="1200" dirty="0" smtClean="0">
              <a:solidFill>
                <a:srgbClr val="002060"/>
              </a:solidFill>
            </a:endParaRPr>
          </a:p>
          <a:p>
            <a:r>
              <a:rPr lang="en-GB" sz="1200" dirty="0" smtClean="0">
                <a:solidFill>
                  <a:srgbClr val="002060"/>
                </a:solidFill>
              </a:rPr>
              <a:t>Probabilistic Distributions – A Sample of the Model Results</a:t>
            </a:r>
          </a:p>
          <a:p>
            <a:pPr marL="0" indent="0">
              <a:buNone/>
            </a:pPr>
            <a:endParaRPr lang="en-GB" sz="1200" dirty="0" smtClean="0">
              <a:solidFill>
                <a:srgbClr val="002060"/>
              </a:solidFill>
            </a:endParaRPr>
          </a:p>
          <a:p>
            <a:r>
              <a:rPr lang="en-GB" sz="1200" dirty="0" smtClean="0">
                <a:solidFill>
                  <a:srgbClr val="002060"/>
                </a:solidFill>
              </a:rPr>
              <a:t>Future Imbalance Cost and Risk (On-Going Analysis)</a:t>
            </a:r>
          </a:p>
          <a:p>
            <a:pPr marL="0" indent="0">
              <a:buNone/>
            </a:pPr>
            <a:endParaRPr lang="en-GB" sz="1200" dirty="0" smtClean="0">
              <a:solidFill>
                <a:srgbClr val="002060"/>
              </a:solidFill>
            </a:endParaRPr>
          </a:p>
          <a:p>
            <a:r>
              <a:rPr lang="en-GB" sz="1200" dirty="0" smtClean="0">
                <a:solidFill>
                  <a:srgbClr val="002060"/>
                </a:solidFill>
              </a:rPr>
              <a:t>Questions</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2</a:t>
            </a:fld>
            <a:endParaRPr lang="en-US" dirty="0"/>
          </a:p>
        </p:txBody>
      </p:sp>
    </p:spTree>
    <p:extLst>
      <p:ext uri="{BB962C8B-B14F-4D97-AF65-F5344CB8AC3E}">
        <p14:creationId xmlns:p14="http://schemas.microsoft.com/office/powerpoint/2010/main" val="2476105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solidFill>
                  <a:srgbClr val="002060"/>
                </a:solidFill>
              </a:rPr>
              <a:t>Introduction </a:t>
            </a:r>
          </a:p>
          <a:p>
            <a:pPr lvl="1"/>
            <a:r>
              <a:rPr lang="en-GB" sz="1400" dirty="0" smtClean="0">
                <a:solidFill>
                  <a:srgbClr val="002060"/>
                </a:solidFill>
              </a:rPr>
              <a:t>Objectives – Project Remit and Exam Q’s</a:t>
            </a:r>
          </a:p>
          <a:p>
            <a:pPr lvl="1"/>
            <a:r>
              <a:rPr lang="en-GB" sz="1400" dirty="0" smtClean="0">
                <a:solidFill>
                  <a:srgbClr val="002060"/>
                </a:solidFill>
              </a:rPr>
              <a:t>Reference RFP</a:t>
            </a:r>
          </a:p>
          <a:p>
            <a:pPr lvl="1"/>
            <a:r>
              <a:rPr lang="en-GB" sz="1400" dirty="0" smtClean="0">
                <a:solidFill>
                  <a:srgbClr val="002060"/>
                </a:solidFill>
              </a:rPr>
              <a:t>Performance Difference</a:t>
            </a:r>
          </a:p>
          <a:p>
            <a:pPr lvl="1"/>
            <a:r>
              <a:rPr lang="en-GB" sz="1400" dirty="0" smtClean="0">
                <a:solidFill>
                  <a:srgbClr val="002060"/>
                </a:solidFill>
              </a:rPr>
              <a:t>Incentives</a:t>
            </a:r>
          </a:p>
          <a:p>
            <a:pPr lvl="1"/>
            <a:r>
              <a:rPr lang="en-GB" sz="1400" dirty="0" smtClean="0">
                <a:solidFill>
                  <a:srgbClr val="002060"/>
                </a:solidFill>
              </a:rPr>
              <a:t>Allocation of risk to market participants or generators</a:t>
            </a:r>
          </a:p>
          <a:p>
            <a:pPr lvl="1"/>
            <a:r>
              <a:rPr lang="en-GB" sz="1400" dirty="0" smtClean="0">
                <a:solidFill>
                  <a:srgbClr val="002060"/>
                </a:solidFill>
              </a:rPr>
              <a:t>Why are we asking the question i.e. how material is the uncertainty</a:t>
            </a:r>
          </a:p>
          <a:p>
            <a:pPr lvl="1"/>
            <a:r>
              <a:rPr lang="en-GB" sz="1400" dirty="0" smtClean="0">
                <a:solidFill>
                  <a:srgbClr val="002060"/>
                </a:solidFill>
              </a:rPr>
              <a:t>Input from Ed</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3</a:t>
            </a:fld>
            <a:endParaRPr lang="en-US" dirty="0"/>
          </a:p>
        </p:txBody>
      </p:sp>
    </p:spTree>
    <p:extLst>
      <p:ext uri="{BB962C8B-B14F-4D97-AF65-F5344CB8AC3E}">
        <p14:creationId xmlns:p14="http://schemas.microsoft.com/office/powerpoint/2010/main" val="2070792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ヒラギノ角ゴ Pro W3" pitchFamily="-96" charset="-128"/>
                <a:cs typeface="+mn-cs"/>
              </a:rPr>
              <a:t>Need context slide to explain imbalance more broadly (“back to basics”)</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4</a:t>
            </a:fld>
            <a:endParaRPr lang="en-US" dirty="0"/>
          </a:p>
        </p:txBody>
      </p:sp>
    </p:spTree>
    <p:extLst>
      <p:ext uri="{BB962C8B-B14F-4D97-AF65-F5344CB8AC3E}">
        <p14:creationId xmlns:p14="http://schemas.microsoft.com/office/powerpoint/2010/main" val="362642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ヒラギノ角ゴ Pro W3" pitchFamily="-96" charset="-128"/>
                <a:cs typeface="+mn-cs"/>
              </a:rPr>
              <a:t>Need context slide to explain imbalance more broadly (“back to basics”)</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5</a:t>
            </a:fld>
            <a:endParaRPr lang="en-US" dirty="0"/>
          </a:p>
        </p:txBody>
      </p:sp>
    </p:spTree>
    <p:extLst>
      <p:ext uri="{BB962C8B-B14F-4D97-AF65-F5344CB8AC3E}">
        <p14:creationId xmlns:p14="http://schemas.microsoft.com/office/powerpoint/2010/main" val="3626427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ヒラギノ角ゴ Pro W3" pitchFamily="-96" charset="-128"/>
                <a:cs typeface="+mn-cs"/>
              </a:rPr>
              <a:t>Need context slide to explain imbalance more broadly (“back to basics”)</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6</a:t>
            </a:fld>
            <a:endParaRPr lang="en-US" dirty="0"/>
          </a:p>
        </p:txBody>
      </p:sp>
    </p:spTree>
    <p:extLst>
      <p:ext uri="{BB962C8B-B14F-4D97-AF65-F5344CB8AC3E}">
        <p14:creationId xmlns:p14="http://schemas.microsoft.com/office/powerpoint/2010/main" val="362642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solidFill>
                  <a:srgbClr val="002060"/>
                </a:solidFill>
              </a:rPr>
              <a:t>Historic Imbalance Cost</a:t>
            </a:r>
          </a:p>
          <a:p>
            <a:pPr lvl="1"/>
            <a:r>
              <a:rPr lang="en-GB" sz="1400" dirty="0" smtClean="0">
                <a:solidFill>
                  <a:srgbClr val="002060"/>
                </a:solidFill>
              </a:rPr>
              <a:t>Sample of Results</a:t>
            </a:r>
          </a:p>
          <a:p>
            <a:pPr lvl="1"/>
            <a:r>
              <a:rPr lang="en-GB" sz="1200" dirty="0" smtClean="0">
                <a:solidFill>
                  <a:srgbClr val="002060"/>
                </a:solidFill>
              </a:rPr>
              <a:t>Acknowledge Strategies – Pat presentation showing bidding strategies of utilities</a:t>
            </a:r>
          </a:p>
          <a:p>
            <a:pPr lvl="1"/>
            <a:r>
              <a:rPr lang="en-GB" sz="1200" dirty="0" err="1" smtClean="0">
                <a:solidFill>
                  <a:srgbClr val="002060"/>
                </a:solidFill>
              </a:rPr>
              <a:t>Anonymized</a:t>
            </a:r>
            <a:r>
              <a:rPr lang="en-GB" sz="1200" dirty="0" smtClean="0">
                <a:solidFill>
                  <a:srgbClr val="002060"/>
                </a:solidFill>
              </a:rPr>
              <a:t> £/MWh Outturn by entity, asset type, asset size</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8</a:t>
            </a:fld>
            <a:endParaRPr lang="en-US" dirty="0"/>
          </a:p>
        </p:txBody>
      </p:sp>
    </p:spTree>
    <p:extLst>
      <p:ext uri="{BB962C8B-B14F-4D97-AF65-F5344CB8AC3E}">
        <p14:creationId xmlns:p14="http://schemas.microsoft.com/office/powerpoint/2010/main" val="1788600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solidFill>
                  <a:srgbClr val="002060"/>
                </a:solidFill>
              </a:rPr>
              <a:t>Schematic of Model</a:t>
            </a:r>
          </a:p>
          <a:p>
            <a:pPr lvl="1"/>
            <a:r>
              <a:rPr lang="en-GB" sz="1050" dirty="0" smtClean="0">
                <a:solidFill>
                  <a:srgbClr val="002060"/>
                </a:solidFill>
              </a:rPr>
              <a:t>6 Double month groups</a:t>
            </a:r>
          </a:p>
          <a:p>
            <a:pPr lvl="1"/>
            <a:r>
              <a:rPr lang="en-GB" sz="1050" dirty="0" smtClean="0">
                <a:solidFill>
                  <a:srgbClr val="002060"/>
                </a:solidFill>
              </a:rPr>
              <a:t>½ hourly characteristic data periods</a:t>
            </a:r>
          </a:p>
          <a:p>
            <a:pPr lvl="1"/>
            <a:r>
              <a:rPr lang="en-GB" sz="1050" dirty="0" smtClean="0">
                <a:solidFill>
                  <a:srgbClr val="002060"/>
                </a:solidFill>
              </a:rPr>
              <a:t>Distributions of FPN, NIV, Wind Output (MO)</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9</a:t>
            </a:fld>
            <a:endParaRPr lang="en-US" dirty="0"/>
          </a:p>
        </p:txBody>
      </p:sp>
    </p:spTree>
    <p:extLst>
      <p:ext uri="{BB962C8B-B14F-4D97-AF65-F5344CB8AC3E}">
        <p14:creationId xmlns:p14="http://schemas.microsoft.com/office/powerpoint/2010/main" val="1800218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solidFill>
                  <a:srgbClr val="002060"/>
                </a:solidFill>
              </a:rPr>
              <a:t>Results from Pat’s Model</a:t>
            </a:r>
          </a:p>
          <a:p>
            <a:pPr lvl="1"/>
            <a:r>
              <a:rPr lang="en-GB" sz="900" dirty="0" smtClean="0">
                <a:solidFill>
                  <a:srgbClr val="002060"/>
                </a:solidFill>
              </a:rPr>
              <a:t>Historic Imbalance Costs for asset types</a:t>
            </a:r>
          </a:p>
          <a:p>
            <a:pPr lvl="1"/>
            <a:r>
              <a:rPr lang="en-GB" sz="900" dirty="0" smtClean="0">
                <a:solidFill>
                  <a:srgbClr val="002060"/>
                </a:solidFill>
              </a:rPr>
              <a:t>How our probabilistic distributions compare to empirical data</a:t>
            </a:r>
          </a:p>
          <a:p>
            <a:pPr lvl="1"/>
            <a:r>
              <a:rPr lang="en-GB" sz="900" dirty="0" smtClean="0">
                <a:solidFill>
                  <a:srgbClr val="002060"/>
                </a:solidFill>
              </a:rPr>
              <a:t>Are the results scalable form 50MW and 100MW nominal wind farms</a:t>
            </a:r>
          </a:p>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10</a:t>
            </a:fld>
            <a:endParaRPr lang="en-US" dirty="0"/>
          </a:p>
        </p:txBody>
      </p:sp>
    </p:spTree>
    <p:extLst>
      <p:ext uri="{BB962C8B-B14F-4D97-AF65-F5344CB8AC3E}">
        <p14:creationId xmlns:p14="http://schemas.microsoft.com/office/powerpoint/2010/main" val="166971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corner_shape"/>
          <p:cNvPicPr>
            <a:picLocks noChangeAspect="1" noChangeArrowheads="1"/>
          </p:cNvPicPr>
          <p:nvPr userDrawn="1"/>
        </p:nvPicPr>
        <p:blipFill>
          <a:blip r:embed="rId2" cstate="print"/>
          <a:srcRect/>
          <a:stretch>
            <a:fillRect/>
          </a:stretch>
        </p:blipFill>
        <p:spPr bwMode="auto">
          <a:xfrm>
            <a:off x="6565900" y="3319463"/>
            <a:ext cx="3340100" cy="3538537"/>
          </a:xfrm>
          <a:prstGeom prst="rect">
            <a:avLst/>
          </a:prstGeom>
          <a:noFill/>
          <a:ln w="9525">
            <a:noFill/>
            <a:miter lim="800000"/>
            <a:headEnd/>
            <a:tailEnd/>
          </a:ln>
        </p:spPr>
      </p:pic>
      <p:sp>
        <p:nvSpPr>
          <p:cNvPr id="5" name="AutoShape 11"/>
          <p:cNvSpPr>
            <a:spLocks noChangeArrowheads="1"/>
          </p:cNvSpPr>
          <p:nvPr userDrawn="1"/>
        </p:nvSpPr>
        <p:spPr bwMode="auto">
          <a:xfrm rot="16200000" flipH="1" flipV="1">
            <a:off x="-29368" y="3442494"/>
            <a:ext cx="457200" cy="395287"/>
          </a:xfrm>
          <a:prstGeom prst="triangle">
            <a:avLst>
              <a:gd name="adj" fmla="val 50000"/>
            </a:avLst>
          </a:prstGeom>
          <a:solidFill>
            <a:srgbClr val="00AEEF"/>
          </a:solidFill>
          <a:ln w="9525">
            <a:noFill/>
            <a:miter lim="800000"/>
            <a:headEnd/>
            <a:tailEnd/>
          </a:ln>
        </p:spPr>
        <p:txBody>
          <a:bodyPr wrap="none" anchor="ctr"/>
          <a:lstStyle/>
          <a:p>
            <a:pPr>
              <a:defRPr/>
            </a:pPr>
            <a:endParaRPr lang="en-US" dirty="0"/>
          </a:p>
        </p:txBody>
      </p:sp>
      <p:pic>
        <p:nvPicPr>
          <p:cNvPr id="7" name="Picture 14" descr="reputation_built_on_results"/>
          <p:cNvPicPr>
            <a:picLocks noChangeAspect="1" noChangeArrowheads="1"/>
          </p:cNvPicPr>
          <p:nvPr userDrawn="1"/>
        </p:nvPicPr>
        <p:blipFill>
          <a:blip r:embed="rId3" cstate="print"/>
          <a:srcRect/>
          <a:stretch>
            <a:fillRect/>
          </a:stretch>
        </p:blipFill>
        <p:spPr bwMode="auto">
          <a:xfrm>
            <a:off x="838200" y="6083300"/>
            <a:ext cx="2667000" cy="241300"/>
          </a:xfrm>
          <a:prstGeom prst="rect">
            <a:avLst/>
          </a:prstGeom>
          <a:noFill/>
          <a:ln w="9525">
            <a:noFill/>
            <a:miter lim="800000"/>
            <a:headEnd/>
            <a:tailEnd/>
          </a:ln>
        </p:spPr>
      </p:pic>
      <p:sp>
        <p:nvSpPr>
          <p:cNvPr id="8" name="Text Box 16"/>
          <p:cNvSpPr txBox="1">
            <a:spLocks noChangeArrowheads="1"/>
          </p:cNvSpPr>
          <p:nvPr userDrawn="1"/>
        </p:nvSpPr>
        <p:spPr bwMode="auto">
          <a:xfrm>
            <a:off x="838200" y="6477000"/>
            <a:ext cx="4800600" cy="358775"/>
          </a:xfrm>
          <a:prstGeom prst="rect">
            <a:avLst/>
          </a:prstGeom>
          <a:noFill/>
          <a:ln w="9525">
            <a:noFill/>
            <a:miter lim="800000"/>
            <a:headEnd/>
            <a:tailEnd/>
          </a:ln>
        </p:spPr>
        <p:txBody>
          <a:bodyPr lIns="0">
            <a:spAutoFit/>
          </a:bodyPr>
          <a:lstStyle/>
          <a:p>
            <a:pPr>
              <a:defRPr/>
            </a:pPr>
            <a:r>
              <a:rPr lang="en-US" sz="700" dirty="0">
                <a:solidFill>
                  <a:srgbClr val="595959"/>
                </a:solidFill>
              </a:rPr>
              <a:t>Copyright </a:t>
            </a:r>
            <a:r>
              <a:rPr lang="en-US" sz="700" dirty="0" smtClean="0">
                <a:solidFill>
                  <a:srgbClr val="595959"/>
                </a:solidFill>
              </a:rPr>
              <a:t>2013 </a:t>
            </a:r>
            <a:r>
              <a:rPr lang="en-US" sz="700" dirty="0">
                <a:solidFill>
                  <a:srgbClr val="595959"/>
                </a:solidFill>
              </a:rPr>
              <a:t>by Baringa Partners LLP. All rights reserved. Confidential and proprietary.</a:t>
            </a:r>
          </a:p>
          <a:p>
            <a:pPr>
              <a:spcBef>
                <a:spcPct val="50000"/>
              </a:spcBef>
              <a:defRPr/>
            </a:pPr>
            <a:endParaRPr lang="en-US" sz="700" dirty="0"/>
          </a:p>
        </p:txBody>
      </p:sp>
      <p:sp>
        <p:nvSpPr>
          <p:cNvPr id="3074" name="Rectangle 2"/>
          <p:cNvSpPr>
            <a:spLocks noGrp="1" noChangeArrowheads="1"/>
          </p:cNvSpPr>
          <p:nvPr>
            <p:ph type="ctrTitle"/>
          </p:nvPr>
        </p:nvSpPr>
        <p:spPr>
          <a:xfrm>
            <a:off x="838200" y="3352800"/>
            <a:ext cx="6705600" cy="811213"/>
          </a:xfrm>
        </p:spPr>
        <p:txBody>
          <a:bodyPr/>
          <a:lstStyle>
            <a:lvl1pPr>
              <a:lnSpc>
                <a:spcPct val="80000"/>
              </a:lnSpc>
              <a:defRPr sz="3900">
                <a:solidFill>
                  <a:srgbClr val="00AEEF"/>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838200" y="3886200"/>
            <a:ext cx="5943600" cy="457200"/>
          </a:xfrm>
        </p:spPr>
        <p:txBody>
          <a:bodyPr tIns="0"/>
          <a:lstStyle>
            <a:lvl1pPr marL="0" indent="0">
              <a:buFont typeface="Wingdings 3" pitchFamily="-96" charset="2"/>
              <a:buNone/>
              <a:defRPr>
                <a:solidFill>
                  <a:srgbClr val="00487C"/>
                </a:solidFill>
              </a:defRPr>
            </a:lvl1pPr>
          </a:lstStyle>
          <a:p>
            <a:r>
              <a:rPr lang="en-US" smtClean="0"/>
              <a:t>Click to edit Master subtitle style</a:t>
            </a:r>
            <a:endParaRPr lang="en-US" dirty="0"/>
          </a:p>
        </p:txBody>
      </p:sp>
      <p:pic>
        <p:nvPicPr>
          <p:cNvPr id="9"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480812" y="672531"/>
            <a:ext cx="3777142" cy="596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81000"/>
            <a:ext cx="2157412" cy="5867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81000"/>
            <a:ext cx="6319838"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A7CADA4-E0A3-4C64-9329-97C6C84DBB5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38200" y="381000"/>
            <a:ext cx="6362700" cy="838200"/>
          </a:xfrm>
        </p:spPr>
        <p:txBody>
          <a:bodyPr/>
          <a:lstStyle/>
          <a:p>
            <a:pPr eaLnBrk="1" hangingPunct="1"/>
            <a:r>
              <a:rPr lang="en-US" smtClean="0"/>
              <a:t>Click to edit Master title style</a:t>
            </a:r>
            <a:endParaRPr lang="en-US" dirty="0" smtClean="0"/>
          </a:p>
        </p:txBody>
      </p:sp>
      <p:sp>
        <p:nvSpPr>
          <p:cNvPr id="5" name="Rectangle 3"/>
          <p:cNvSpPr>
            <a:spLocks noGrp="1" noChangeArrowheads="1"/>
          </p:cNvSpPr>
          <p:nvPr>
            <p:ph idx="4294967295"/>
          </p:nvPr>
        </p:nvSpPr>
        <p:spPr>
          <a:xfrm>
            <a:off x="838200" y="1371600"/>
            <a:ext cx="8629650" cy="4876800"/>
          </a:xfrm>
          <a:noFill/>
        </p:spPr>
        <p:txBody>
          <a:bodyPr tIns="0"/>
          <a:lstStyle/>
          <a:p>
            <a:pPr lvl="0" eaLnBrk="1" hangingPunct="1">
              <a:lnSpc>
                <a:spcPct val="140000"/>
              </a:lnSpc>
              <a:buFont typeface="Wingdings 3" pitchFamily="-96" charset="2"/>
              <a:buBlip>
                <a:blip r:embed="rId2"/>
              </a:buBlip>
            </a:pPr>
            <a:r>
              <a:rPr lang="en-US" sz="2200" b="1" smtClean="0">
                <a:solidFill>
                  <a:srgbClr val="A80A63"/>
                </a:solidFill>
              </a:rPr>
              <a:t>Click to edit Master text styles</a:t>
            </a:r>
          </a:p>
          <a:p>
            <a:pPr lvl="1" eaLnBrk="1" hangingPunct="1">
              <a:lnSpc>
                <a:spcPct val="140000"/>
              </a:lnSpc>
              <a:buFont typeface="Wingdings 3" pitchFamily="-96" charset="2"/>
              <a:buBlip>
                <a:blip r:embed="rId2"/>
              </a:buBlip>
            </a:pPr>
            <a:r>
              <a:rPr lang="en-US" sz="2200" b="1" smtClean="0">
                <a:solidFill>
                  <a:srgbClr val="A80A63"/>
                </a:solidFill>
              </a:rPr>
              <a:t>Second level</a:t>
            </a:r>
          </a:p>
          <a:p>
            <a:pPr lvl="2" eaLnBrk="1" hangingPunct="1">
              <a:lnSpc>
                <a:spcPct val="140000"/>
              </a:lnSpc>
              <a:buFont typeface="Wingdings 3" pitchFamily="-96" charset="2"/>
              <a:buBlip>
                <a:blip r:embed="rId2"/>
              </a:buBlip>
            </a:pPr>
            <a:r>
              <a:rPr lang="en-US" sz="2200" b="1" smtClean="0">
                <a:solidFill>
                  <a:srgbClr val="A80A63"/>
                </a:solidFill>
              </a:rPr>
              <a:t>Third level</a:t>
            </a:r>
          </a:p>
          <a:p>
            <a:pPr lvl="3" eaLnBrk="1" hangingPunct="1">
              <a:lnSpc>
                <a:spcPct val="140000"/>
              </a:lnSpc>
              <a:buFont typeface="Wingdings 3" pitchFamily="-96" charset="2"/>
              <a:buBlip>
                <a:blip r:embed="rId2"/>
              </a:buBlip>
            </a:pPr>
            <a:r>
              <a:rPr lang="en-US" sz="2200" b="1" smtClean="0">
                <a:solidFill>
                  <a:srgbClr val="A80A63"/>
                </a:solidFill>
              </a:rPr>
              <a:t>Fourth level</a:t>
            </a:r>
          </a:p>
          <a:p>
            <a:pPr lvl="4" eaLnBrk="1" hangingPunct="1">
              <a:lnSpc>
                <a:spcPct val="140000"/>
              </a:lnSpc>
              <a:buFont typeface="Wingdings 3" pitchFamily="-96" charset="2"/>
              <a:buBlip>
                <a:blip r:embed="rId2"/>
              </a:buBlip>
            </a:pPr>
            <a:r>
              <a:rPr lang="en-US" sz="2200" b="1" smtClean="0">
                <a:solidFill>
                  <a:srgbClr val="A80A63"/>
                </a:solidFill>
              </a:rPr>
              <a:t>Fifth level</a:t>
            </a:r>
            <a:endParaRPr lang="en-US" sz="2200" b="1" dirty="0" smtClean="0">
              <a:solidFill>
                <a:srgbClr val="A80A63"/>
              </a:solidFill>
            </a:endParaRPr>
          </a:p>
        </p:txBody>
      </p:sp>
      <p:sp>
        <p:nvSpPr>
          <p:cNvPr id="6" name="Slide Number Placeholder 3"/>
          <p:cNvSpPr>
            <a:spLocks noGrp="1"/>
          </p:cNvSpPr>
          <p:nvPr>
            <p:ph type="sldNum" sz="quarter" idx="10"/>
          </p:nvPr>
        </p:nvSpPr>
        <p:spPr>
          <a:xfrm>
            <a:off x="7461250" y="6477000"/>
            <a:ext cx="2063750" cy="457200"/>
          </a:xfrm>
          <a:noFill/>
        </p:spPr>
        <p:txBody>
          <a:bodyPr/>
          <a:lstStyle/>
          <a:p>
            <a:fld id="{9596E350-6489-4EE0-A354-AAAFC7EA37D8}" type="slidenum">
              <a:rPr lang="en-US"/>
              <a:pPr/>
              <a:t>‹#›</a:t>
            </a:fld>
            <a:endParaRPr lang="en-US" dirty="0"/>
          </a:p>
        </p:txBody>
      </p:sp>
    </p:spTree>
    <p:extLst>
      <p:ext uri="{BB962C8B-B14F-4D97-AF65-F5344CB8AC3E}">
        <p14:creationId xmlns:p14="http://schemas.microsoft.com/office/powerpoint/2010/main" val="27249025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ple Tab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6" name="Rectangle 2"/>
          <p:cNvSpPr>
            <a:spLocks noGrp="1" noChangeArrowheads="1"/>
          </p:cNvSpPr>
          <p:nvPr>
            <p:ph type="title"/>
          </p:nvPr>
        </p:nvSpPr>
        <p:spPr>
          <a:xfrm>
            <a:off x="838200" y="381000"/>
            <a:ext cx="6362700" cy="838200"/>
          </a:xfrm>
        </p:spPr>
        <p:txBody>
          <a:bodyPr/>
          <a:lstStyle/>
          <a:p>
            <a:pPr eaLnBrk="1" hangingPunct="1"/>
            <a:r>
              <a:rPr lang="en-US" smtClean="0"/>
              <a:t>Click to edit Master title style</a:t>
            </a:r>
            <a:endParaRPr lang="en-US" dirty="0" smtClean="0"/>
          </a:p>
        </p:txBody>
      </p:sp>
      <p:sp>
        <p:nvSpPr>
          <p:cNvPr id="9" name="Table Placeholder 8"/>
          <p:cNvSpPr>
            <a:spLocks noGrp="1"/>
          </p:cNvSpPr>
          <p:nvPr>
            <p:ph type="tbl" sz="quarter" idx="11"/>
          </p:nvPr>
        </p:nvSpPr>
        <p:spPr>
          <a:xfrm>
            <a:off x="776536" y="1484784"/>
            <a:ext cx="8712968" cy="4752528"/>
          </a:xfrm>
        </p:spPr>
        <p:txBody>
          <a:bodyPr/>
          <a:lstStyle/>
          <a:p>
            <a:r>
              <a:rPr lang="en-US" dirty="0" smtClean="0"/>
              <a:t>Click icon to add table</a:t>
            </a:r>
            <a:endParaRPr lang="en-GB" dirty="0"/>
          </a:p>
        </p:txBody>
      </p:sp>
    </p:spTree>
    <p:extLst>
      <p:ext uri="{BB962C8B-B14F-4D97-AF65-F5344CB8AC3E}">
        <p14:creationId xmlns:p14="http://schemas.microsoft.com/office/powerpoint/2010/main" val="17887826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7592034-33C6-4957-A5F0-10C38A366A1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ull Out Style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txBox="1">
            <a:spLocks/>
          </p:cNvSpPr>
          <p:nvPr userDrawn="1"/>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algn="r" rtl="0" eaLnBrk="0" fontAlgn="base" hangingPunct="0">
              <a:spcBef>
                <a:spcPct val="0"/>
              </a:spcBef>
              <a:spcAft>
                <a:spcPct val="0"/>
              </a:spcAft>
              <a:defRPr sz="700" b="1" kern="1200" smtClean="0">
                <a:solidFill>
                  <a:srgbClr val="595959"/>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a:lstStyle>
          <a:p>
            <a:pPr>
              <a:defRPr/>
            </a:pPr>
            <a:fld id="{1589A344-F83E-49C1-94F8-A4DDB140E814}" type="slidenum">
              <a:rPr lang="en-US" smtClean="0"/>
              <a:pPr>
                <a:defRPr/>
              </a:pPr>
              <a:t>‹#›</a:t>
            </a:fld>
            <a:endParaRPr lang="en-US" dirty="0"/>
          </a:p>
        </p:txBody>
      </p:sp>
      <p:sp>
        <p:nvSpPr>
          <p:cNvPr id="19" name="Text Placeholder 18"/>
          <p:cNvSpPr>
            <a:spLocks noGrp="1"/>
          </p:cNvSpPr>
          <p:nvPr>
            <p:ph type="body" sz="quarter" idx="11" hasCustomPrompt="1"/>
          </p:nvPr>
        </p:nvSpPr>
        <p:spPr>
          <a:xfrm>
            <a:off x="838800" y="1527174"/>
            <a:ext cx="4298400" cy="207873"/>
          </a:xfrm>
          <a:solidFill>
            <a:schemeClr val="accent1"/>
          </a:solidFill>
          <a:ln w="28575">
            <a:solidFill>
              <a:schemeClr val="accent1"/>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24" name="Text Placeholder 23"/>
          <p:cNvSpPr>
            <a:spLocks noGrp="1"/>
          </p:cNvSpPr>
          <p:nvPr>
            <p:ph type="body" sz="quarter" idx="12" hasCustomPrompt="1"/>
          </p:nvPr>
        </p:nvSpPr>
        <p:spPr>
          <a:xfrm>
            <a:off x="838799" y="1735138"/>
            <a:ext cx="4298400" cy="2090737"/>
          </a:xfrm>
          <a:ln w="28575">
            <a:solidFill>
              <a:schemeClr val="accent1"/>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6" name="Text Placeholder 5"/>
          <p:cNvSpPr>
            <a:spLocks noGrp="1"/>
          </p:cNvSpPr>
          <p:nvPr>
            <p:ph type="body" sz="quarter" idx="19" hasCustomPrompt="1"/>
          </p:nvPr>
        </p:nvSpPr>
        <p:spPr>
          <a:xfrm>
            <a:off x="849600" y="871200"/>
            <a:ext cx="8640000" cy="342000"/>
          </a:xfrm>
        </p:spPr>
        <p:txBody>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2000"/>
            </a:lvl1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en-GB" sz="1600" b="1" dirty="0" smtClean="0">
                <a:solidFill>
                  <a:srgbClr val="00487C"/>
                </a:solidFill>
                <a:latin typeface="+mn-lt"/>
              </a:rPr>
              <a:t>&lt;Sub header&gt;</a:t>
            </a:r>
          </a:p>
          <a:p>
            <a:pPr lvl="0"/>
            <a:endParaRPr lang="en-GB" dirty="0"/>
          </a:p>
        </p:txBody>
      </p:sp>
      <p:sp>
        <p:nvSpPr>
          <p:cNvPr id="20" name="Text Placeholder 18"/>
          <p:cNvSpPr>
            <a:spLocks noGrp="1"/>
          </p:cNvSpPr>
          <p:nvPr>
            <p:ph type="body" sz="quarter" idx="20" hasCustomPrompt="1"/>
          </p:nvPr>
        </p:nvSpPr>
        <p:spPr>
          <a:xfrm>
            <a:off x="848545" y="3938611"/>
            <a:ext cx="4298400" cy="207873"/>
          </a:xfrm>
          <a:solidFill>
            <a:schemeClr val="accent2"/>
          </a:solidFill>
          <a:ln w="28575">
            <a:solidFill>
              <a:schemeClr val="accent2"/>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21" name="Text Placeholder 23"/>
          <p:cNvSpPr>
            <a:spLocks noGrp="1"/>
          </p:cNvSpPr>
          <p:nvPr>
            <p:ph type="body" sz="quarter" idx="21" hasCustomPrompt="1"/>
          </p:nvPr>
        </p:nvSpPr>
        <p:spPr>
          <a:xfrm>
            <a:off x="848544" y="4146575"/>
            <a:ext cx="4298400" cy="2090737"/>
          </a:xfrm>
          <a:ln w="28575">
            <a:solidFill>
              <a:schemeClr val="accent2"/>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23" name="Text Placeholder 18"/>
          <p:cNvSpPr>
            <a:spLocks noGrp="1"/>
          </p:cNvSpPr>
          <p:nvPr>
            <p:ph type="body" sz="quarter" idx="22" hasCustomPrompt="1"/>
          </p:nvPr>
        </p:nvSpPr>
        <p:spPr>
          <a:xfrm>
            <a:off x="5263112" y="3938611"/>
            <a:ext cx="4298400" cy="207873"/>
          </a:xfrm>
          <a:solidFill>
            <a:schemeClr val="accent3"/>
          </a:solidFill>
          <a:ln w="28575">
            <a:solidFill>
              <a:schemeClr val="accent3"/>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34" name="Text Placeholder 23"/>
          <p:cNvSpPr>
            <a:spLocks noGrp="1"/>
          </p:cNvSpPr>
          <p:nvPr>
            <p:ph type="body" sz="quarter" idx="23" hasCustomPrompt="1"/>
          </p:nvPr>
        </p:nvSpPr>
        <p:spPr>
          <a:xfrm>
            <a:off x="5263111" y="4146575"/>
            <a:ext cx="4298400" cy="2090737"/>
          </a:xfrm>
          <a:ln w="28575">
            <a:solidFill>
              <a:schemeClr val="accent3"/>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35" name="Text Placeholder 18"/>
          <p:cNvSpPr>
            <a:spLocks noGrp="1"/>
          </p:cNvSpPr>
          <p:nvPr>
            <p:ph type="body" sz="quarter" idx="24" hasCustomPrompt="1"/>
          </p:nvPr>
        </p:nvSpPr>
        <p:spPr>
          <a:xfrm>
            <a:off x="5263200" y="1526400"/>
            <a:ext cx="4298400" cy="207873"/>
          </a:xfrm>
          <a:solidFill>
            <a:schemeClr val="accent4"/>
          </a:solidFill>
          <a:ln w="28575">
            <a:solidFill>
              <a:schemeClr val="accent4"/>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36" name="Text Placeholder 23"/>
          <p:cNvSpPr>
            <a:spLocks noGrp="1"/>
          </p:cNvSpPr>
          <p:nvPr>
            <p:ph type="body" sz="quarter" idx="25" hasCustomPrompt="1"/>
          </p:nvPr>
        </p:nvSpPr>
        <p:spPr>
          <a:xfrm>
            <a:off x="5263200" y="1735200"/>
            <a:ext cx="4298400" cy="2090737"/>
          </a:xfrm>
          <a:ln w="28575">
            <a:solidFill>
              <a:schemeClr val="accent4"/>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Tree>
    <p:extLst>
      <p:ext uri="{BB962C8B-B14F-4D97-AF65-F5344CB8AC3E}">
        <p14:creationId xmlns:p14="http://schemas.microsoft.com/office/powerpoint/2010/main" val="16265624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ull Out Style #2">
    <p:spTree>
      <p:nvGrpSpPr>
        <p:cNvPr id="1" name=""/>
        <p:cNvGrpSpPr/>
        <p:nvPr/>
      </p:nvGrpSpPr>
      <p:grpSpPr>
        <a:xfrm>
          <a:off x="0" y="0"/>
          <a:ext cx="0" cy="0"/>
          <a:chOff x="0" y="0"/>
          <a:chExt cx="0" cy="0"/>
        </a:xfrm>
      </p:grpSpPr>
      <p:sp>
        <p:nvSpPr>
          <p:cNvPr id="4" name="Title 1"/>
          <p:cNvSpPr>
            <a:spLocks noGrp="1"/>
          </p:cNvSpPr>
          <p:nvPr>
            <p:ph type="title"/>
          </p:nvPr>
        </p:nvSpPr>
        <p:spPr>
          <a:xfrm>
            <a:off x="857250" y="34623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Text Placeholder 2"/>
          <p:cNvSpPr>
            <a:spLocks noGrp="1"/>
          </p:cNvSpPr>
          <p:nvPr>
            <p:ph type="body" sz="quarter" idx="11" hasCustomPrompt="1"/>
          </p:nvPr>
        </p:nvSpPr>
        <p:spPr>
          <a:xfrm>
            <a:off x="848544" y="1788219"/>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16" name="Content Placeholder 15"/>
          <p:cNvSpPr>
            <a:spLocks noGrp="1"/>
          </p:cNvSpPr>
          <p:nvPr>
            <p:ph sz="quarter" idx="12"/>
          </p:nvPr>
        </p:nvSpPr>
        <p:spPr>
          <a:xfrm>
            <a:off x="857572" y="1522191"/>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
        <p:nvSpPr>
          <p:cNvPr id="20" name="Text Placeholder 19"/>
          <p:cNvSpPr>
            <a:spLocks noGrp="1"/>
          </p:cNvSpPr>
          <p:nvPr>
            <p:ph type="body" sz="quarter" idx="13" hasCustomPrompt="1"/>
          </p:nvPr>
        </p:nvSpPr>
        <p:spPr>
          <a:xfrm>
            <a:off x="857250" y="836712"/>
            <a:ext cx="8674100" cy="433388"/>
          </a:xfrm>
        </p:spPr>
        <p:txBody>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400"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en-GB" sz="1600" b="1" dirty="0" smtClean="0">
                <a:solidFill>
                  <a:srgbClr val="00487C"/>
                </a:solidFill>
                <a:latin typeface="+mn-lt"/>
              </a:rPr>
              <a:t>&lt;Sub header&gt;</a:t>
            </a:r>
          </a:p>
        </p:txBody>
      </p:sp>
      <p:sp>
        <p:nvSpPr>
          <p:cNvPr id="21" name="Text Placeholder 2"/>
          <p:cNvSpPr>
            <a:spLocks noGrp="1"/>
          </p:cNvSpPr>
          <p:nvPr>
            <p:ph type="body" sz="quarter" idx="14" hasCustomPrompt="1"/>
          </p:nvPr>
        </p:nvSpPr>
        <p:spPr>
          <a:xfrm>
            <a:off x="5286793" y="1788219"/>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22" name="Content Placeholder 15"/>
          <p:cNvSpPr>
            <a:spLocks noGrp="1"/>
          </p:cNvSpPr>
          <p:nvPr>
            <p:ph sz="quarter" idx="15"/>
          </p:nvPr>
        </p:nvSpPr>
        <p:spPr>
          <a:xfrm>
            <a:off x="5295052" y="1522191"/>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
        <p:nvSpPr>
          <p:cNvPr id="27" name="Text Placeholder 2"/>
          <p:cNvSpPr>
            <a:spLocks noGrp="1"/>
          </p:cNvSpPr>
          <p:nvPr>
            <p:ph type="body" sz="quarter" idx="16" hasCustomPrompt="1"/>
          </p:nvPr>
        </p:nvSpPr>
        <p:spPr>
          <a:xfrm>
            <a:off x="848544" y="4092475"/>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28" name="Content Placeholder 15"/>
          <p:cNvSpPr>
            <a:spLocks noGrp="1"/>
          </p:cNvSpPr>
          <p:nvPr>
            <p:ph sz="quarter" idx="17"/>
          </p:nvPr>
        </p:nvSpPr>
        <p:spPr>
          <a:xfrm>
            <a:off x="857572" y="3826447"/>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
        <p:nvSpPr>
          <p:cNvPr id="29" name="Text Placeholder 2"/>
          <p:cNvSpPr>
            <a:spLocks noGrp="1"/>
          </p:cNvSpPr>
          <p:nvPr>
            <p:ph type="body" sz="quarter" idx="18" hasCustomPrompt="1"/>
          </p:nvPr>
        </p:nvSpPr>
        <p:spPr>
          <a:xfrm>
            <a:off x="5286793" y="4092475"/>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30" name="Content Placeholder 15"/>
          <p:cNvSpPr>
            <a:spLocks noGrp="1"/>
          </p:cNvSpPr>
          <p:nvPr>
            <p:ph sz="quarter" idx="19"/>
          </p:nvPr>
        </p:nvSpPr>
        <p:spPr>
          <a:xfrm>
            <a:off x="5295052" y="3826447"/>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2837470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ed text boxes">
    <p:spTree>
      <p:nvGrpSpPr>
        <p:cNvPr id="1" name=""/>
        <p:cNvGrpSpPr/>
        <p:nvPr/>
      </p:nvGrpSpPr>
      <p:grpSpPr>
        <a:xfrm>
          <a:off x="0" y="0"/>
          <a:ext cx="0" cy="0"/>
          <a:chOff x="0" y="0"/>
          <a:chExt cx="0" cy="0"/>
        </a:xfrm>
      </p:grpSpPr>
      <p:sp>
        <p:nvSpPr>
          <p:cNvPr id="33" name="Content Placeholder 32"/>
          <p:cNvSpPr>
            <a:spLocks noGrp="1"/>
          </p:cNvSpPr>
          <p:nvPr>
            <p:ph sz="quarter" idx="16" hasCustomPrompt="1"/>
          </p:nvPr>
        </p:nvSpPr>
        <p:spPr>
          <a:xfrm>
            <a:off x="835025" y="1773312"/>
            <a:ext cx="8696325" cy="863600"/>
          </a:xfrm>
          <a:ln>
            <a:solidFill>
              <a:srgbClr val="595959"/>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28" name="Text Placeholder 27"/>
          <p:cNvSpPr>
            <a:spLocks noGrp="1"/>
          </p:cNvSpPr>
          <p:nvPr>
            <p:ph type="body" sz="quarter" idx="15" hasCustomPrompt="1"/>
          </p:nvPr>
        </p:nvSpPr>
        <p:spPr>
          <a:xfrm>
            <a:off x="1260245" y="1557487"/>
            <a:ext cx="7200000" cy="287337"/>
          </a:xfrm>
          <a:prstGeom prst="roundRect">
            <a:avLst/>
          </a:prstGeom>
          <a:solidFill>
            <a:srgbClr val="595959"/>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3" name="Text Placeholder 22"/>
          <p:cNvSpPr>
            <a:spLocks noGrp="1"/>
          </p:cNvSpPr>
          <p:nvPr>
            <p:ph type="body" sz="quarter" idx="11" hasCustomPrompt="1"/>
          </p:nvPr>
        </p:nvSpPr>
        <p:spPr>
          <a:xfrm>
            <a:off x="1136576" y="1492016"/>
            <a:ext cx="425591" cy="280800"/>
          </a:xfrm>
          <a:prstGeom prst="ellipse">
            <a:avLst/>
          </a:prstGeom>
          <a:solidFill>
            <a:srgbClr val="595959"/>
          </a:solidFill>
          <a:ln w="6350" cmpd="sng">
            <a:solidFill>
              <a:schemeClr val="bg1"/>
            </a:solidFill>
            <a:round/>
          </a:ln>
        </p:spPr>
        <p:txBody>
          <a:bodyPr lIns="90000" anchor="ctr" anchorCtr="1">
            <a:no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1</a:t>
            </a:r>
          </a:p>
        </p:txBody>
      </p:sp>
      <p:sp>
        <p:nvSpPr>
          <p:cNvPr id="34" name="Content Placeholder 32"/>
          <p:cNvSpPr>
            <a:spLocks noGrp="1"/>
          </p:cNvSpPr>
          <p:nvPr>
            <p:ph sz="quarter" idx="17" hasCustomPrompt="1"/>
          </p:nvPr>
        </p:nvSpPr>
        <p:spPr>
          <a:xfrm>
            <a:off x="835025" y="2924944"/>
            <a:ext cx="8696325" cy="863600"/>
          </a:xfrm>
          <a:ln>
            <a:solidFill>
              <a:srgbClr val="A80A63"/>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35" name="Text Placeholder 27"/>
          <p:cNvSpPr>
            <a:spLocks noGrp="1"/>
          </p:cNvSpPr>
          <p:nvPr>
            <p:ph type="body" sz="quarter" idx="18" hasCustomPrompt="1"/>
          </p:nvPr>
        </p:nvSpPr>
        <p:spPr>
          <a:xfrm>
            <a:off x="1260245" y="2732300"/>
            <a:ext cx="7200000" cy="287337"/>
          </a:xfrm>
          <a:prstGeom prst="roundRect">
            <a:avLst/>
          </a:prstGeom>
          <a:solidFill>
            <a:srgbClr val="A80A63"/>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4" name="Text Placeholder 22"/>
          <p:cNvSpPr>
            <a:spLocks noGrp="1"/>
          </p:cNvSpPr>
          <p:nvPr>
            <p:ph type="body" sz="quarter" idx="12" hasCustomPrompt="1"/>
          </p:nvPr>
        </p:nvSpPr>
        <p:spPr>
          <a:xfrm>
            <a:off x="1136576" y="2672440"/>
            <a:ext cx="425591" cy="280800"/>
          </a:xfrm>
          <a:prstGeom prst="ellipse">
            <a:avLst/>
          </a:prstGeom>
          <a:solidFill>
            <a:srgbClr val="A80A63"/>
          </a:solidFill>
          <a:ln w="6350" cmpd="sng">
            <a:solidFill>
              <a:schemeClr val="bg1"/>
            </a:solidFill>
            <a:round/>
          </a:ln>
        </p:spPr>
        <p:txBody>
          <a:bodyPr lIns="90000" anchor="ctr" anchorCtr="1">
            <a:norm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p>
        </p:txBody>
      </p:sp>
      <p:sp>
        <p:nvSpPr>
          <p:cNvPr id="36" name="Content Placeholder 32"/>
          <p:cNvSpPr>
            <a:spLocks noGrp="1"/>
          </p:cNvSpPr>
          <p:nvPr>
            <p:ph sz="quarter" idx="19" hasCustomPrompt="1"/>
          </p:nvPr>
        </p:nvSpPr>
        <p:spPr>
          <a:xfrm>
            <a:off x="865587" y="4077072"/>
            <a:ext cx="8696325" cy="863600"/>
          </a:xfrm>
          <a:ln>
            <a:solidFill>
              <a:srgbClr val="0084C2"/>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37" name="Text Placeholder 27"/>
          <p:cNvSpPr>
            <a:spLocks noGrp="1"/>
          </p:cNvSpPr>
          <p:nvPr>
            <p:ph type="body" sz="quarter" idx="20" hasCustomPrompt="1"/>
          </p:nvPr>
        </p:nvSpPr>
        <p:spPr>
          <a:xfrm>
            <a:off x="1290807" y="3884428"/>
            <a:ext cx="7200000" cy="287337"/>
          </a:xfrm>
          <a:prstGeom prst="roundRect">
            <a:avLst/>
          </a:prstGeom>
          <a:solidFill>
            <a:srgbClr val="0084C2"/>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5" name="Text Placeholder 22"/>
          <p:cNvSpPr>
            <a:spLocks noGrp="1"/>
          </p:cNvSpPr>
          <p:nvPr>
            <p:ph type="body" sz="quarter" idx="13" hasCustomPrompt="1"/>
          </p:nvPr>
        </p:nvSpPr>
        <p:spPr>
          <a:xfrm>
            <a:off x="1136576" y="3834408"/>
            <a:ext cx="425591" cy="280800"/>
          </a:xfrm>
          <a:prstGeom prst="ellipse">
            <a:avLst/>
          </a:prstGeom>
          <a:solidFill>
            <a:srgbClr val="0084C2"/>
          </a:solidFill>
          <a:ln w="6350" cmpd="sng">
            <a:solidFill>
              <a:schemeClr val="bg1"/>
            </a:solidFill>
            <a:round/>
          </a:ln>
        </p:spPr>
        <p:txBody>
          <a:bodyPr lIns="90000" anchor="ctr" anchorCtr="1">
            <a:no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3</a:t>
            </a:r>
          </a:p>
        </p:txBody>
      </p:sp>
      <p:sp>
        <p:nvSpPr>
          <p:cNvPr id="38" name="Content Placeholder 32"/>
          <p:cNvSpPr>
            <a:spLocks noGrp="1"/>
          </p:cNvSpPr>
          <p:nvPr>
            <p:ph sz="quarter" idx="21" hasCustomPrompt="1"/>
          </p:nvPr>
        </p:nvSpPr>
        <p:spPr>
          <a:xfrm>
            <a:off x="920552" y="5301208"/>
            <a:ext cx="8696325" cy="863600"/>
          </a:xfrm>
          <a:ln>
            <a:solidFill>
              <a:srgbClr val="00487C"/>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39" name="Text Placeholder 27"/>
          <p:cNvSpPr>
            <a:spLocks noGrp="1"/>
          </p:cNvSpPr>
          <p:nvPr>
            <p:ph type="body" sz="quarter" idx="22" hasCustomPrompt="1"/>
          </p:nvPr>
        </p:nvSpPr>
        <p:spPr>
          <a:xfrm>
            <a:off x="1345772" y="5108564"/>
            <a:ext cx="7200000" cy="287337"/>
          </a:xfrm>
          <a:prstGeom prst="roundRect">
            <a:avLst/>
          </a:prstGeom>
          <a:solidFill>
            <a:srgbClr val="00487C"/>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6" name="Text Placeholder 22"/>
          <p:cNvSpPr>
            <a:spLocks noGrp="1"/>
          </p:cNvSpPr>
          <p:nvPr>
            <p:ph type="body" sz="quarter" idx="14" hasCustomPrompt="1"/>
          </p:nvPr>
        </p:nvSpPr>
        <p:spPr>
          <a:xfrm>
            <a:off x="1136576" y="5023387"/>
            <a:ext cx="425591" cy="280800"/>
          </a:xfrm>
          <a:prstGeom prst="ellipse">
            <a:avLst/>
          </a:prstGeom>
          <a:solidFill>
            <a:srgbClr val="00487C"/>
          </a:solidFill>
          <a:ln w="6350" cmpd="sng">
            <a:solidFill>
              <a:schemeClr val="bg1"/>
            </a:solidFill>
            <a:round/>
          </a:ln>
        </p:spPr>
        <p:txBody>
          <a:bodyPr lIns="90000" anchor="ctr" anchorCtr="1">
            <a:norm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4</a:t>
            </a:r>
          </a:p>
        </p:txBody>
      </p:sp>
    </p:spTree>
    <p:extLst>
      <p:ext uri="{BB962C8B-B14F-4D97-AF65-F5344CB8AC3E}">
        <p14:creationId xmlns:p14="http://schemas.microsoft.com/office/powerpoint/2010/main" val="6246183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tributed boxes #1">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Text Placeholder 2"/>
          <p:cNvSpPr>
            <a:spLocks noGrp="1"/>
          </p:cNvSpPr>
          <p:nvPr>
            <p:ph type="body" sz="quarter" idx="11" hasCustomPrompt="1"/>
          </p:nvPr>
        </p:nvSpPr>
        <p:spPr>
          <a:xfrm>
            <a:off x="776536" y="1526857"/>
            <a:ext cx="1900237" cy="316800"/>
          </a:xfrm>
          <a:solidFill>
            <a:srgbClr val="00487C"/>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2" name="Text Placeholder 2"/>
          <p:cNvSpPr>
            <a:spLocks noGrp="1"/>
          </p:cNvSpPr>
          <p:nvPr>
            <p:ph type="body" sz="quarter" idx="12" hasCustomPrompt="1"/>
          </p:nvPr>
        </p:nvSpPr>
        <p:spPr>
          <a:xfrm>
            <a:off x="776536" y="1919734"/>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3" name="Text Placeholder 2"/>
          <p:cNvSpPr>
            <a:spLocks noGrp="1"/>
          </p:cNvSpPr>
          <p:nvPr>
            <p:ph type="body" sz="quarter" idx="13" hasCustomPrompt="1"/>
          </p:nvPr>
        </p:nvSpPr>
        <p:spPr>
          <a:xfrm>
            <a:off x="776536" y="3098365"/>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4" name="Text Placeholder 2"/>
          <p:cNvSpPr>
            <a:spLocks noGrp="1"/>
          </p:cNvSpPr>
          <p:nvPr>
            <p:ph type="body" sz="quarter" idx="14" hasCustomPrompt="1"/>
          </p:nvPr>
        </p:nvSpPr>
        <p:spPr>
          <a:xfrm>
            <a:off x="776536" y="3491242"/>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5" name="Text Placeholder 2"/>
          <p:cNvSpPr>
            <a:spLocks noGrp="1"/>
          </p:cNvSpPr>
          <p:nvPr>
            <p:ph type="body" sz="quarter" idx="15" hasCustomPrompt="1"/>
          </p:nvPr>
        </p:nvSpPr>
        <p:spPr>
          <a:xfrm>
            <a:off x="776536" y="3884119"/>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6" name="Text Placeholder 2"/>
          <p:cNvSpPr>
            <a:spLocks noGrp="1"/>
          </p:cNvSpPr>
          <p:nvPr>
            <p:ph type="body" sz="quarter" idx="16" hasCustomPrompt="1"/>
          </p:nvPr>
        </p:nvSpPr>
        <p:spPr>
          <a:xfrm>
            <a:off x="776536" y="4669873"/>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7" name="Text Placeholder 2"/>
          <p:cNvSpPr>
            <a:spLocks noGrp="1"/>
          </p:cNvSpPr>
          <p:nvPr>
            <p:ph type="body" sz="quarter" idx="17" hasCustomPrompt="1"/>
          </p:nvPr>
        </p:nvSpPr>
        <p:spPr>
          <a:xfrm>
            <a:off x="776536" y="5062750"/>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8" name="Text Placeholder 2"/>
          <p:cNvSpPr>
            <a:spLocks noGrp="1"/>
          </p:cNvSpPr>
          <p:nvPr>
            <p:ph type="body" sz="quarter" idx="18" hasCustomPrompt="1"/>
          </p:nvPr>
        </p:nvSpPr>
        <p:spPr>
          <a:xfrm>
            <a:off x="776536" y="5455627"/>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9" name="Text Placeholder 2"/>
          <p:cNvSpPr>
            <a:spLocks noGrp="1"/>
          </p:cNvSpPr>
          <p:nvPr>
            <p:ph type="body" sz="quarter" idx="19" hasCustomPrompt="1"/>
          </p:nvPr>
        </p:nvSpPr>
        <p:spPr>
          <a:xfrm>
            <a:off x="776536" y="5848504"/>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1" name="Text Placeholder 2"/>
          <p:cNvSpPr>
            <a:spLocks noGrp="1"/>
          </p:cNvSpPr>
          <p:nvPr>
            <p:ph type="body" sz="quarter" idx="21" hasCustomPrompt="1"/>
          </p:nvPr>
        </p:nvSpPr>
        <p:spPr>
          <a:xfrm>
            <a:off x="776536" y="2312611"/>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2" name="Text Placeholder 2"/>
          <p:cNvSpPr>
            <a:spLocks noGrp="1"/>
          </p:cNvSpPr>
          <p:nvPr>
            <p:ph type="body" sz="quarter" idx="22" hasCustomPrompt="1"/>
          </p:nvPr>
        </p:nvSpPr>
        <p:spPr>
          <a:xfrm>
            <a:off x="776536" y="2705488"/>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3" name="Text Placeholder 2"/>
          <p:cNvSpPr>
            <a:spLocks noGrp="1"/>
          </p:cNvSpPr>
          <p:nvPr>
            <p:ph type="body" sz="quarter" idx="23" hasCustomPrompt="1"/>
          </p:nvPr>
        </p:nvSpPr>
        <p:spPr>
          <a:xfrm>
            <a:off x="776536" y="4276996"/>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4" name="Text Placeholder 2"/>
          <p:cNvSpPr>
            <a:spLocks noGrp="1"/>
          </p:cNvSpPr>
          <p:nvPr>
            <p:ph type="body" sz="quarter" idx="24" hasCustomPrompt="1"/>
          </p:nvPr>
        </p:nvSpPr>
        <p:spPr>
          <a:xfrm>
            <a:off x="2789558" y="1526857"/>
            <a:ext cx="5831636" cy="342000"/>
          </a:xfrm>
          <a:solidFill>
            <a:srgbClr val="00487C"/>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6" name="Text Placeholder 2"/>
          <p:cNvSpPr>
            <a:spLocks noGrp="1"/>
          </p:cNvSpPr>
          <p:nvPr>
            <p:ph type="body" sz="quarter" idx="25" hasCustomPrompt="1"/>
          </p:nvPr>
        </p:nvSpPr>
        <p:spPr>
          <a:xfrm>
            <a:off x="2789558" y="1942643"/>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57" name="Text Placeholder 2"/>
          <p:cNvSpPr>
            <a:spLocks noGrp="1"/>
          </p:cNvSpPr>
          <p:nvPr>
            <p:ph type="body" sz="quarter" idx="26" hasCustomPrompt="1"/>
          </p:nvPr>
        </p:nvSpPr>
        <p:spPr>
          <a:xfrm>
            <a:off x="2789558" y="4286159"/>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58" name="Text Placeholder 2"/>
          <p:cNvSpPr>
            <a:spLocks noGrp="1"/>
          </p:cNvSpPr>
          <p:nvPr>
            <p:ph type="body" sz="quarter" idx="27" hasCustomPrompt="1"/>
          </p:nvPr>
        </p:nvSpPr>
        <p:spPr>
          <a:xfrm>
            <a:off x="2789558" y="2333229"/>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59" name="Text Placeholder 2"/>
          <p:cNvSpPr>
            <a:spLocks noGrp="1"/>
          </p:cNvSpPr>
          <p:nvPr>
            <p:ph type="body" sz="quarter" idx="28" hasCustomPrompt="1"/>
          </p:nvPr>
        </p:nvSpPr>
        <p:spPr>
          <a:xfrm>
            <a:off x="2789558" y="3114401"/>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0" name="Text Placeholder 2"/>
          <p:cNvSpPr>
            <a:spLocks noGrp="1"/>
          </p:cNvSpPr>
          <p:nvPr>
            <p:ph type="body" sz="quarter" idx="29" hasCustomPrompt="1"/>
          </p:nvPr>
        </p:nvSpPr>
        <p:spPr>
          <a:xfrm>
            <a:off x="2789558" y="2723815"/>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1" name="Text Placeholder 2"/>
          <p:cNvSpPr>
            <a:spLocks noGrp="1"/>
          </p:cNvSpPr>
          <p:nvPr>
            <p:ph type="body" sz="quarter" idx="30" hasCustomPrompt="1"/>
          </p:nvPr>
        </p:nvSpPr>
        <p:spPr>
          <a:xfrm>
            <a:off x="2789558" y="3504987"/>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2" name="Text Placeholder 2"/>
          <p:cNvSpPr>
            <a:spLocks noGrp="1"/>
          </p:cNvSpPr>
          <p:nvPr>
            <p:ph type="body" sz="quarter" idx="31" hasCustomPrompt="1"/>
          </p:nvPr>
        </p:nvSpPr>
        <p:spPr>
          <a:xfrm>
            <a:off x="2789558" y="4676745"/>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3" name="Text Placeholder 2"/>
          <p:cNvSpPr>
            <a:spLocks noGrp="1"/>
          </p:cNvSpPr>
          <p:nvPr>
            <p:ph type="body" sz="quarter" idx="32" hasCustomPrompt="1"/>
          </p:nvPr>
        </p:nvSpPr>
        <p:spPr>
          <a:xfrm>
            <a:off x="2789558" y="5067331"/>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4" name="Text Placeholder 2"/>
          <p:cNvSpPr>
            <a:spLocks noGrp="1"/>
          </p:cNvSpPr>
          <p:nvPr>
            <p:ph type="body" sz="quarter" idx="33" hasCustomPrompt="1"/>
          </p:nvPr>
        </p:nvSpPr>
        <p:spPr>
          <a:xfrm>
            <a:off x="2789558" y="3895573"/>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5" name="Text Placeholder 2"/>
          <p:cNvSpPr>
            <a:spLocks noGrp="1"/>
          </p:cNvSpPr>
          <p:nvPr>
            <p:ph type="body" sz="quarter" idx="34" hasCustomPrompt="1"/>
          </p:nvPr>
        </p:nvSpPr>
        <p:spPr>
          <a:xfrm>
            <a:off x="2789558" y="5457917"/>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6" name="Text Placeholder 2"/>
          <p:cNvSpPr>
            <a:spLocks noGrp="1"/>
          </p:cNvSpPr>
          <p:nvPr>
            <p:ph type="body" sz="quarter" idx="35" hasCustomPrompt="1"/>
          </p:nvPr>
        </p:nvSpPr>
        <p:spPr>
          <a:xfrm>
            <a:off x="2789558" y="5848504"/>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7" name="Text Placeholder 2"/>
          <p:cNvSpPr>
            <a:spLocks noGrp="1"/>
          </p:cNvSpPr>
          <p:nvPr>
            <p:ph type="body" sz="quarter" idx="36" hasCustomPrompt="1"/>
          </p:nvPr>
        </p:nvSpPr>
        <p:spPr>
          <a:xfrm>
            <a:off x="8693858" y="1526857"/>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68" name="Text Placeholder 2"/>
          <p:cNvSpPr>
            <a:spLocks noGrp="1"/>
          </p:cNvSpPr>
          <p:nvPr>
            <p:ph type="body" sz="quarter" idx="37" hasCustomPrompt="1"/>
          </p:nvPr>
        </p:nvSpPr>
        <p:spPr>
          <a:xfrm>
            <a:off x="8693858" y="1919734"/>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69" name="Text Placeholder 2"/>
          <p:cNvSpPr>
            <a:spLocks noGrp="1"/>
          </p:cNvSpPr>
          <p:nvPr>
            <p:ph type="body" sz="quarter" idx="38" hasCustomPrompt="1"/>
          </p:nvPr>
        </p:nvSpPr>
        <p:spPr>
          <a:xfrm>
            <a:off x="8693858" y="2312611"/>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0" name="Text Placeholder 2"/>
          <p:cNvSpPr>
            <a:spLocks noGrp="1"/>
          </p:cNvSpPr>
          <p:nvPr>
            <p:ph type="body" sz="quarter" idx="39" hasCustomPrompt="1"/>
          </p:nvPr>
        </p:nvSpPr>
        <p:spPr>
          <a:xfrm>
            <a:off x="8693858" y="2705488"/>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1" name="Text Placeholder 2"/>
          <p:cNvSpPr>
            <a:spLocks noGrp="1"/>
          </p:cNvSpPr>
          <p:nvPr>
            <p:ph type="body" sz="quarter" idx="40" hasCustomPrompt="1"/>
          </p:nvPr>
        </p:nvSpPr>
        <p:spPr>
          <a:xfrm>
            <a:off x="8693858" y="3098365"/>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2" name="Text Placeholder 2"/>
          <p:cNvSpPr>
            <a:spLocks noGrp="1"/>
          </p:cNvSpPr>
          <p:nvPr>
            <p:ph type="body" sz="quarter" idx="41" hasCustomPrompt="1"/>
          </p:nvPr>
        </p:nvSpPr>
        <p:spPr>
          <a:xfrm>
            <a:off x="8693858" y="3491242"/>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3" name="Text Placeholder 2"/>
          <p:cNvSpPr>
            <a:spLocks noGrp="1"/>
          </p:cNvSpPr>
          <p:nvPr>
            <p:ph type="body" sz="quarter" idx="42" hasCustomPrompt="1"/>
          </p:nvPr>
        </p:nvSpPr>
        <p:spPr>
          <a:xfrm>
            <a:off x="8693858" y="3884119"/>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4" name="Text Placeholder 2"/>
          <p:cNvSpPr>
            <a:spLocks noGrp="1"/>
          </p:cNvSpPr>
          <p:nvPr>
            <p:ph type="body" sz="quarter" idx="43" hasCustomPrompt="1"/>
          </p:nvPr>
        </p:nvSpPr>
        <p:spPr>
          <a:xfrm>
            <a:off x="8693858" y="4276996"/>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5" name="Text Placeholder 2"/>
          <p:cNvSpPr>
            <a:spLocks noGrp="1"/>
          </p:cNvSpPr>
          <p:nvPr>
            <p:ph type="body" sz="quarter" idx="44" hasCustomPrompt="1"/>
          </p:nvPr>
        </p:nvSpPr>
        <p:spPr>
          <a:xfrm>
            <a:off x="8693858" y="4669873"/>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6" name="Text Placeholder 2"/>
          <p:cNvSpPr>
            <a:spLocks noGrp="1"/>
          </p:cNvSpPr>
          <p:nvPr>
            <p:ph type="body" sz="quarter" idx="45" hasCustomPrompt="1"/>
          </p:nvPr>
        </p:nvSpPr>
        <p:spPr>
          <a:xfrm>
            <a:off x="8693858" y="5062750"/>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7" name="Text Placeholder 2"/>
          <p:cNvSpPr>
            <a:spLocks noGrp="1"/>
          </p:cNvSpPr>
          <p:nvPr>
            <p:ph type="body" sz="quarter" idx="46" hasCustomPrompt="1"/>
          </p:nvPr>
        </p:nvSpPr>
        <p:spPr>
          <a:xfrm>
            <a:off x="8693858" y="5455627"/>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8" name="Text Placeholder 2"/>
          <p:cNvSpPr>
            <a:spLocks noGrp="1"/>
          </p:cNvSpPr>
          <p:nvPr>
            <p:ph type="body" sz="quarter" idx="47" hasCustomPrompt="1"/>
          </p:nvPr>
        </p:nvSpPr>
        <p:spPr>
          <a:xfrm>
            <a:off x="8693858" y="5848504"/>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Tree>
    <p:extLst>
      <p:ext uri="{BB962C8B-B14F-4D97-AF65-F5344CB8AC3E}">
        <p14:creationId xmlns:p14="http://schemas.microsoft.com/office/powerpoint/2010/main" val="273013366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tributed boxes #2">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23" name="Text Placeholder 2"/>
          <p:cNvSpPr>
            <a:spLocks noGrp="1"/>
          </p:cNvSpPr>
          <p:nvPr>
            <p:ph type="body" sz="quarter" idx="12" hasCustomPrompt="1"/>
          </p:nvPr>
        </p:nvSpPr>
        <p:spPr>
          <a:xfrm>
            <a:off x="845040" y="1887146"/>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4" name="Text Placeholder 2"/>
          <p:cNvSpPr>
            <a:spLocks noGrp="1"/>
          </p:cNvSpPr>
          <p:nvPr>
            <p:ph type="body" sz="quarter" idx="13" hasCustomPrompt="1"/>
          </p:nvPr>
        </p:nvSpPr>
        <p:spPr>
          <a:xfrm>
            <a:off x="845040" y="3621681"/>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5" name="Text Placeholder 2"/>
          <p:cNvSpPr>
            <a:spLocks noGrp="1"/>
          </p:cNvSpPr>
          <p:nvPr>
            <p:ph type="body" sz="quarter" idx="14" hasCustomPrompt="1"/>
          </p:nvPr>
        </p:nvSpPr>
        <p:spPr>
          <a:xfrm>
            <a:off x="845040" y="4488948"/>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6" name="Text Placeholder 2"/>
          <p:cNvSpPr>
            <a:spLocks noGrp="1"/>
          </p:cNvSpPr>
          <p:nvPr>
            <p:ph type="body" sz="quarter" idx="15" hasCustomPrompt="1"/>
          </p:nvPr>
        </p:nvSpPr>
        <p:spPr>
          <a:xfrm>
            <a:off x="845040" y="5356216"/>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7" name="Text Placeholder 2"/>
          <p:cNvSpPr>
            <a:spLocks noGrp="1"/>
          </p:cNvSpPr>
          <p:nvPr>
            <p:ph type="body" sz="quarter" idx="16" hasCustomPrompt="1"/>
          </p:nvPr>
        </p:nvSpPr>
        <p:spPr>
          <a:xfrm>
            <a:off x="845040" y="2754413"/>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8" name="Text Placeholder 2"/>
          <p:cNvSpPr>
            <a:spLocks noGrp="1"/>
          </p:cNvSpPr>
          <p:nvPr>
            <p:ph type="body" sz="quarter" idx="17" hasCustomPrompt="1"/>
          </p:nvPr>
        </p:nvSpPr>
        <p:spPr>
          <a:xfrm>
            <a:off x="1770453" y="27540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29" name="Text Placeholder 2"/>
          <p:cNvSpPr>
            <a:spLocks noGrp="1"/>
          </p:cNvSpPr>
          <p:nvPr>
            <p:ph type="body" sz="quarter" idx="18" hasCustomPrompt="1"/>
          </p:nvPr>
        </p:nvSpPr>
        <p:spPr>
          <a:xfrm>
            <a:off x="1770453" y="36216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30" name="Text Placeholder 2"/>
          <p:cNvSpPr>
            <a:spLocks noGrp="1"/>
          </p:cNvSpPr>
          <p:nvPr>
            <p:ph type="body" sz="quarter" idx="19" hasCustomPrompt="1"/>
          </p:nvPr>
        </p:nvSpPr>
        <p:spPr>
          <a:xfrm>
            <a:off x="1770453" y="44892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31" name="Text Placeholder 2"/>
          <p:cNvSpPr>
            <a:spLocks noGrp="1"/>
          </p:cNvSpPr>
          <p:nvPr>
            <p:ph type="body" sz="quarter" idx="20" hasCustomPrompt="1"/>
          </p:nvPr>
        </p:nvSpPr>
        <p:spPr>
          <a:xfrm>
            <a:off x="1770453" y="53568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32" name="Text Placeholder 2"/>
          <p:cNvSpPr>
            <a:spLocks noGrp="1"/>
          </p:cNvSpPr>
          <p:nvPr>
            <p:ph type="body" sz="quarter" idx="21" hasCustomPrompt="1"/>
          </p:nvPr>
        </p:nvSpPr>
        <p:spPr>
          <a:xfrm>
            <a:off x="1770453" y="18864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a:t>
            </a:r>
            <a:endParaRPr lang="en-GB" dirty="0"/>
          </a:p>
        </p:txBody>
      </p:sp>
      <p:sp>
        <p:nvSpPr>
          <p:cNvPr id="3" name="Text Placeholder 2"/>
          <p:cNvSpPr>
            <a:spLocks noGrp="1"/>
          </p:cNvSpPr>
          <p:nvPr>
            <p:ph type="body" sz="quarter" idx="22" hasCustomPrompt="1"/>
          </p:nvPr>
        </p:nvSpPr>
        <p:spPr>
          <a:xfrm>
            <a:off x="2827338" y="18864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4" name="Text Placeholder 2"/>
          <p:cNvSpPr>
            <a:spLocks noGrp="1"/>
          </p:cNvSpPr>
          <p:nvPr>
            <p:ph type="body" sz="quarter" idx="23" hasCustomPrompt="1"/>
          </p:nvPr>
        </p:nvSpPr>
        <p:spPr>
          <a:xfrm>
            <a:off x="2827338" y="27540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5" name="Text Placeholder 2"/>
          <p:cNvSpPr>
            <a:spLocks noGrp="1"/>
          </p:cNvSpPr>
          <p:nvPr>
            <p:ph type="body" sz="quarter" idx="24" hasCustomPrompt="1"/>
          </p:nvPr>
        </p:nvSpPr>
        <p:spPr>
          <a:xfrm>
            <a:off x="2827338" y="36216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6" name="Text Placeholder 2"/>
          <p:cNvSpPr>
            <a:spLocks noGrp="1"/>
          </p:cNvSpPr>
          <p:nvPr>
            <p:ph type="body" sz="quarter" idx="25" hasCustomPrompt="1"/>
          </p:nvPr>
        </p:nvSpPr>
        <p:spPr>
          <a:xfrm>
            <a:off x="2827338" y="44892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7" name="Text Placeholder 2"/>
          <p:cNvSpPr>
            <a:spLocks noGrp="1"/>
          </p:cNvSpPr>
          <p:nvPr>
            <p:ph type="body" sz="quarter" idx="26" hasCustomPrompt="1"/>
          </p:nvPr>
        </p:nvSpPr>
        <p:spPr>
          <a:xfrm>
            <a:off x="2827338" y="53568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9" name="Text Placeholder 2"/>
          <p:cNvSpPr>
            <a:spLocks noGrp="1"/>
          </p:cNvSpPr>
          <p:nvPr>
            <p:ph type="body" sz="quarter" idx="27" hasCustomPrompt="1"/>
          </p:nvPr>
        </p:nvSpPr>
        <p:spPr>
          <a:xfrm>
            <a:off x="1771200" y="1530000"/>
            <a:ext cx="1011600" cy="309600"/>
          </a:xfrm>
          <a:solidFill>
            <a:srgbClr val="00487C"/>
          </a:solidFill>
          <a:ln>
            <a:solidFill>
              <a:srgbClr val="00487C"/>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40" name="Text Placeholder 2"/>
          <p:cNvSpPr>
            <a:spLocks noGrp="1"/>
          </p:cNvSpPr>
          <p:nvPr>
            <p:ph type="body" sz="quarter" idx="28" hasCustomPrompt="1"/>
          </p:nvPr>
        </p:nvSpPr>
        <p:spPr>
          <a:xfrm>
            <a:off x="2826000" y="1530000"/>
            <a:ext cx="6703200" cy="309600"/>
          </a:xfrm>
          <a:solidFill>
            <a:srgbClr val="00487C"/>
          </a:solidFill>
          <a:ln>
            <a:solidFill>
              <a:srgbClr val="00487C"/>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Tree>
    <p:extLst>
      <p:ext uri="{BB962C8B-B14F-4D97-AF65-F5344CB8AC3E}">
        <p14:creationId xmlns:p14="http://schemas.microsoft.com/office/powerpoint/2010/main" val="5901572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ounded boxes">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Text Placeholder 2"/>
          <p:cNvSpPr>
            <a:spLocks noGrp="1"/>
          </p:cNvSpPr>
          <p:nvPr>
            <p:ph type="body" sz="quarter" idx="11" hasCustomPrompt="1"/>
          </p:nvPr>
        </p:nvSpPr>
        <p:spPr>
          <a:xfrm>
            <a:off x="848544" y="2711557"/>
            <a:ext cx="1408112" cy="1084262"/>
          </a:xfrm>
          <a:prstGeom prst="roundRect">
            <a:avLst/>
          </a:prstGeom>
          <a:solidFill>
            <a:srgbClr val="00487C"/>
          </a:solidFill>
        </p:spPr>
        <p:txBody>
          <a:bodyPr lIns="90000" anchor="ctr"/>
          <a:lstStyle>
            <a:lvl1pPr marL="0" indent="0">
              <a:buNone/>
              <a:defRPr sz="1200" b="1" baseline="0">
                <a:solidFill>
                  <a:schemeClr val="bg1"/>
                </a:solidFill>
              </a:defRPr>
            </a:lvl1pPr>
          </a:lstStyle>
          <a:p>
            <a:pPr lvl="0"/>
            <a:r>
              <a:rPr lang="en-US" dirty="0" smtClean="0"/>
              <a:t>Title 2</a:t>
            </a:r>
            <a:endParaRPr lang="en-GB" dirty="0"/>
          </a:p>
        </p:txBody>
      </p:sp>
      <p:sp>
        <p:nvSpPr>
          <p:cNvPr id="15" name="Text Placeholder 2"/>
          <p:cNvSpPr>
            <a:spLocks noGrp="1"/>
          </p:cNvSpPr>
          <p:nvPr>
            <p:ph type="body" sz="quarter" idx="12" hasCustomPrompt="1"/>
          </p:nvPr>
        </p:nvSpPr>
        <p:spPr>
          <a:xfrm>
            <a:off x="848544" y="3896299"/>
            <a:ext cx="1408112" cy="1084262"/>
          </a:xfrm>
          <a:prstGeom prst="roundRect">
            <a:avLst/>
          </a:prstGeom>
          <a:solidFill>
            <a:srgbClr val="595959"/>
          </a:solidFill>
        </p:spPr>
        <p:txBody>
          <a:bodyPr lIns="90000" anchor="ctr"/>
          <a:lstStyle>
            <a:lvl1pPr marL="0" indent="0">
              <a:buNone/>
              <a:defRPr sz="1200" b="1" baseline="0">
                <a:solidFill>
                  <a:schemeClr val="bg1"/>
                </a:solidFill>
              </a:defRPr>
            </a:lvl1pPr>
          </a:lstStyle>
          <a:p>
            <a:pPr lvl="0"/>
            <a:r>
              <a:rPr lang="en-US" dirty="0" smtClean="0"/>
              <a:t>Title 3</a:t>
            </a:r>
            <a:endParaRPr lang="en-GB" dirty="0"/>
          </a:p>
        </p:txBody>
      </p:sp>
      <p:sp>
        <p:nvSpPr>
          <p:cNvPr id="16" name="Text Placeholder 2"/>
          <p:cNvSpPr>
            <a:spLocks noGrp="1"/>
          </p:cNvSpPr>
          <p:nvPr>
            <p:ph type="body" sz="quarter" idx="13" hasCustomPrompt="1"/>
          </p:nvPr>
        </p:nvSpPr>
        <p:spPr>
          <a:xfrm>
            <a:off x="848544" y="5081042"/>
            <a:ext cx="1408112" cy="1084262"/>
          </a:xfrm>
          <a:prstGeom prst="roundRect">
            <a:avLst/>
          </a:prstGeom>
          <a:solidFill>
            <a:srgbClr val="808080"/>
          </a:solidFill>
        </p:spPr>
        <p:txBody>
          <a:bodyPr lIns="90000" anchor="ctr"/>
          <a:lstStyle>
            <a:lvl1pPr marL="0" indent="0">
              <a:buNone/>
              <a:defRPr sz="1200" b="1" baseline="0">
                <a:solidFill>
                  <a:schemeClr val="bg1"/>
                </a:solidFill>
              </a:defRPr>
            </a:lvl1pPr>
          </a:lstStyle>
          <a:p>
            <a:pPr lvl="0"/>
            <a:r>
              <a:rPr lang="en-US" dirty="0" smtClean="0"/>
              <a:t>Title 4</a:t>
            </a:r>
            <a:endParaRPr lang="en-GB" dirty="0"/>
          </a:p>
        </p:txBody>
      </p:sp>
      <p:sp>
        <p:nvSpPr>
          <p:cNvPr id="17" name="Text Placeholder 2"/>
          <p:cNvSpPr>
            <a:spLocks noGrp="1"/>
          </p:cNvSpPr>
          <p:nvPr>
            <p:ph type="body" sz="quarter" idx="14" hasCustomPrompt="1"/>
          </p:nvPr>
        </p:nvSpPr>
        <p:spPr>
          <a:xfrm>
            <a:off x="848544" y="1526815"/>
            <a:ext cx="1408112" cy="1084262"/>
          </a:xfrm>
          <a:prstGeom prst="roundRect">
            <a:avLst/>
          </a:prstGeom>
          <a:solidFill>
            <a:srgbClr val="6A2152"/>
          </a:solidFill>
        </p:spPr>
        <p:txBody>
          <a:bodyPr lIns="90000" anchor="ctr"/>
          <a:lstStyle>
            <a:lvl1pPr marL="0" indent="0">
              <a:buNone/>
              <a:defRPr sz="1200" b="1" baseline="0">
                <a:solidFill>
                  <a:schemeClr val="bg1"/>
                </a:solidFill>
              </a:defRPr>
            </a:lvl1pPr>
          </a:lstStyle>
          <a:p>
            <a:pPr lvl="0"/>
            <a:r>
              <a:rPr lang="en-US" dirty="0" smtClean="0"/>
              <a:t>Title 1</a:t>
            </a:r>
            <a:endParaRPr lang="en-GB" dirty="0"/>
          </a:p>
        </p:txBody>
      </p:sp>
      <p:sp>
        <p:nvSpPr>
          <p:cNvPr id="20" name="Text Placeholder 19"/>
          <p:cNvSpPr>
            <a:spLocks noGrp="1"/>
          </p:cNvSpPr>
          <p:nvPr>
            <p:ph type="body" sz="quarter" idx="15" hasCustomPrompt="1"/>
          </p:nvPr>
        </p:nvSpPr>
        <p:spPr>
          <a:xfrm>
            <a:off x="2344738" y="1526400"/>
            <a:ext cx="7186612" cy="1083600"/>
          </a:xfrm>
          <a:prstGeom prst="roundRect">
            <a:avLst/>
          </a:prstGeom>
          <a:solidFill>
            <a:schemeClr val="bg1"/>
          </a:solidFill>
          <a:ln w="19050">
            <a:solidFill>
              <a:srgbClr val="6A2152"/>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
        <p:nvSpPr>
          <p:cNvPr id="21" name="Text Placeholder 19"/>
          <p:cNvSpPr>
            <a:spLocks noGrp="1"/>
          </p:cNvSpPr>
          <p:nvPr>
            <p:ph type="body" sz="quarter" idx="16" hasCustomPrompt="1"/>
          </p:nvPr>
        </p:nvSpPr>
        <p:spPr>
          <a:xfrm>
            <a:off x="2344738" y="2710800"/>
            <a:ext cx="7186612" cy="1083600"/>
          </a:xfrm>
          <a:prstGeom prst="roundRect">
            <a:avLst/>
          </a:prstGeom>
          <a:solidFill>
            <a:schemeClr val="bg1"/>
          </a:solidFill>
          <a:ln w="19050">
            <a:solidFill>
              <a:srgbClr val="00487C"/>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
        <p:nvSpPr>
          <p:cNvPr id="22" name="Text Placeholder 19"/>
          <p:cNvSpPr>
            <a:spLocks noGrp="1"/>
          </p:cNvSpPr>
          <p:nvPr>
            <p:ph type="body" sz="quarter" idx="17" hasCustomPrompt="1"/>
          </p:nvPr>
        </p:nvSpPr>
        <p:spPr>
          <a:xfrm>
            <a:off x="2344738" y="3895200"/>
            <a:ext cx="7186612" cy="1083600"/>
          </a:xfrm>
          <a:prstGeom prst="roundRect">
            <a:avLst/>
          </a:prstGeom>
          <a:solidFill>
            <a:schemeClr val="bg1"/>
          </a:solidFill>
          <a:ln w="19050">
            <a:solidFill>
              <a:srgbClr val="3C3C3C"/>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
        <p:nvSpPr>
          <p:cNvPr id="23" name="Text Placeholder 19"/>
          <p:cNvSpPr>
            <a:spLocks noGrp="1"/>
          </p:cNvSpPr>
          <p:nvPr>
            <p:ph type="body" sz="quarter" idx="18" hasCustomPrompt="1"/>
          </p:nvPr>
        </p:nvSpPr>
        <p:spPr>
          <a:xfrm>
            <a:off x="2344738" y="5079600"/>
            <a:ext cx="7186612" cy="1083600"/>
          </a:xfrm>
          <a:prstGeom prst="roundRect">
            <a:avLst/>
          </a:prstGeom>
          <a:solidFill>
            <a:schemeClr val="bg1"/>
          </a:solidFill>
          <a:ln w="19050">
            <a:solidFill>
              <a:srgbClr val="808080"/>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Tree>
    <p:extLst>
      <p:ext uri="{BB962C8B-B14F-4D97-AF65-F5344CB8AC3E}">
        <p14:creationId xmlns:p14="http://schemas.microsoft.com/office/powerpoint/2010/main" val="33574704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838200" y="381000"/>
            <a:ext cx="6362700" cy="838200"/>
          </a:xfrm>
        </p:spPr>
        <p:txBody>
          <a:bodyPr/>
          <a:lstStyle/>
          <a:p>
            <a:pPr eaLnBrk="1" hangingPunct="1"/>
            <a:r>
              <a:rPr lang="en-US" smtClean="0"/>
              <a:t>Click to edit Master title style</a:t>
            </a:r>
            <a:endParaRPr lang="en-US" dirty="0" smtClean="0"/>
          </a:p>
        </p:txBody>
      </p:sp>
      <p:sp>
        <p:nvSpPr>
          <p:cNvPr id="7" name="Rectangle 3"/>
          <p:cNvSpPr>
            <a:spLocks noGrp="1" noChangeArrowheads="1"/>
          </p:cNvSpPr>
          <p:nvPr>
            <p:ph idx="1"/>
          </p:nvPr>
        </p:nvSpPr>
        <p:spPr>
          <a:xfrm>
            <a:off x="838200" y="1371600"/>
            <a:ext cx="8629650" cy="4876800"/>
          </a:xfrm>
        </p:spPr>
        <p:txBody>
          <a:bodyPr/>
          <a:lstStyle/>
          <a:p>
            <a:pPr lvl="0" eaLnBrk="1" hangingPunct="1"/>
            <a:r>
              <a:rPr lang="en-US" smtClean="0"/>
              <a:t>Click to edit Master text styles</a:t>
            </a:r>
          </a:p>
          <a:p>
            <a:pPr lvl="1" eaLnBrk="1" hangingPunct="1"/>
            <a:r>
              <a:rPr lang="en-US" smtClean="0"/>
              <a:t>Second level</a:t>
            </a:r>
          </a:p>
          <a:p>
            <a:pPr lvl="2" eaLnBrk="1" hangingPunct="1"/>
            <a:r>
              <a:rPr lang="en-US" smtClean="0"/>
              <a:t>Third level</a:t>
            </a:r>
          </a:p>
          <a:p>
            <a:pPr lvl="3" eaLnBrk="1" hangingPunct="1"/>
            <a:r>
              <a:rPr lang="en-US" smtClean="0"/>
              <a:t>Fourth level</a:t>
            </a:r>
          </a:p>
          <a:p>
            <a:pPr lvl="4" eaLnBrk="1" hangingPunct="1"/>
            <a:r>
              <a:rPr lang="en-US" smtClean="0"/>
              <a:t>Fifth level</a:t>
            </a:r>
            <a:endParaRPr lang="en-US" dirty="0" smtClean="0"/>
          </a:p>
        </p:txBody>
      </p:sp>
      <p:sp>
        <p:nvSpPr>
          <p:cNvPr id="8" name="Slide Number Placeholder 3"/>
          <p:cNvSpPr>
            <a:spLocks noGrp="1"/>
          </p:cNvSpPr>
          <p:nvPr>
            <p:ph type="sldNum" sz="quarter" idx="10"/>
          </p:nvPr>
        </p:nvSpPr>
        <p:spPr>
          <a:xfrm>
            <a:off x="7461250" y="6477000"/>
            <a:ext cx="2063750" cy="457200"/>
          </a:xfrm>
          <a:noFill/>
        </p:spPr>
        <p:txBody>
          <a:bodyPr/>
          <a:lstStyle/>
          <a:p>
            <a:fld id="{73C44293-0F55-4A5D-B565-9E09B1E69EB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Chart Placeholder 2"/>
          <p:cNvSpPr>
            <a:spLocks noGrp="1"/>
          </p:cNvSpPr>
          <p:nvPr>
            <p:ph type="chart" sz="quarter" idx="13"/>
          </p:nvPr>
        </p:nvSpPr>
        <p:spPr>
          <a:xfrm>
            <a:off x="776537" y="1341438"/>
            <a:ext cx="8754814" cy="2592387"/>
          </a:xfrm>
          <a:ln>
            <a:solidFill>
              <a:srgbClr val="6A2152"/>
            </a:solidFill>
          </a:ln>
        </p:spPr>
        <p:txBody>
          <a:bodyPr lIns="90000"/>
          <a:lstStyle/>
          <a:p>
            <a:r>
              <a:rPr lang="en-US" dirty="0" smtClean="0"/>
              <a:t>Click icon to add chart</a:t>
            </a:r>
            <a:endParaRPr lang="en-GB" dirty="0"/>
          </a:p>
        </p:txBody>
      </p:sp>
      <p:sp>
        <p:nvSpPr>
          <p:cNvPr id="13" name="TextBox 12"/>
          <p:cNvSpPr txBox="1"/>
          <p:nvPr userDrawn="1"/>
        </p:nvSpPr>
        <p:spPr>
          <a:xfrm>
            <a:off x="848544" y="4089600"/>
            <a:ext cx="2808312" cy="2073600"/>
          </a:xfrm>
          <a:prstGeom prst="rect">
            <a:avLst/>
          </a:prstGeom>
          <a:noFill/>
          <a:ln>
            <a:solidFill>
              <a:srgbClr val="00487C"/>
            </a:solidFill>
          </a:ln>
        </p:spPr>
        <p:txBody>
          <a:bodyPr wrap="square" rtlCol="0">
            <a:spAutoFit/>
          </a:bodyPr>
          <a:lstStyle/>
          <a:p>
            <a:endParaRPr lang="en-GB" dirty="0"/>
          </a:p>
        </p:txBody>
      </p:sp>
      <p:sp>
        <p:nvSpPr>
          <p:cNvPr id="15" name="Content Placeholder 14"/>
          <p:cNvSpPr>
            <a:spLocks noGrp="1"/>
          </p:cNvSpPr>
          <p:nvPr>
            <p:ph sz="quarter" idx="14" hasCustomPrompt="1"/>
          </p:nvPr>
        </p:nvSpPr>
        <p:spPr>
          <a:xfrm>
            <a:off x="920552" y="4207690"/>
            <a:ext cx="2664296" cy="1813598"/>
          </a:xfrm>
        </p:spPr>
        <p:txBody>
          <a:bodyPr lIns="90000"/>
          <a:lstStyle>
            <a:lvl1pPr>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Content</a:t>
            </a:r>
          </a:p>
        </p:txBody>
      </p:sp>
      <p:sp>
        <p:nvSpPr>
          <p:cNvPr id="17" name="Text Placeholder 16"/>
          <p:cNvSpPr>
            <a:spLocks noGrp="1"/>
          </p:cNvSpPr>
          <p:nvPr>
            <p:ph type="body" sz="quarter" idx="15" hasCustomPrompt="1"/>
          </p:nvPr>
        </p:nvSpPr>
        <p:spPr>
          <a:xfrm>
            <a:off x="3800872" y="4089600"/>
            <a:ext cx="2786400" cy="252000"/>
          </a:xfrm>
          <a:solidFill>
            <a:srgbClr val="00487C"/>
          </a:solidFill>
          <a:ln>
            <a:solidFill>
              <a:srgbClr val="00487C"/>
            </a:solidFill>
          </a:ln>
        </p:spPr>
        <p:txBody>
          <a:bodyPr/>
          <a:lstStyle>
            <a:lvl1pPr marL="0" indent="0">
              <a:buNone/>
              <a:defRPr sz="1100" b="1" baseline="0">
                <a:solidFill>
                  <a:schemeClr val="bg1"/>
                </a:solidFill>
                <a:latin typeface="Calibri" pitchFamily="34" charset="0"/>
                <a:cs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(Senior Consultant)</a:t>
            </a:r>
          </a:p>
        </p:txBody>
      </p:sp>
      <p:sp>
        <p:nvSpPr>
          <p:cNvPr id="18" name="TextBox 17"/>
          <p:cNvSpPr txBox="1"/>
          <p:nvPr userDrawn="1"/>
        </p:nvSpPr>
        <p:spPr>
          <a:xfrm>
            <a:off x="3800872" y="4358538"/>
            <a:ext cx="2736304" cy="1821600"/>
          </a:xfrm>
          <a:prstGeom prst="rect">
            <a:avLst/>
          </a:prstGeom>
          <a:noFill/>
          <a:ln>
            <a:noFill/>
          </a:ln>
        </p:spPr>
        <p:txBody>
          <a:bodyPr wrap="square" rtlCol="0">
            <a:spAutoFit/>
          </a:bodyPr>
          <a:lstStyle/>
          <a:p>
            <a:endParaRPr lang="en-GB" dirty="0"/>
          </a:p>
        </p:txBody>
      </p:sp>
      <p:sp>
        <p:nvSpPr>
          <p:cNvPr id="22" name="Text Placeholder 21"/>
          <p:cNvSpPr>
            <a:spLocks noGrp="1"/>
          </p:cNvSpPr>
          <p:nvPr>
            <p:ph type="body" sz="quarter" idx="16" hasCustomPrompt="1"/>
          </p:nvPr>
        </p:nvSpPr>
        <p:spPr>
          <a:xfrm>
            <a:off x="3800475" y="4359275"/>
            <a:ext cx="2779713" cy="1828800"/>
          </a:xfrm>
          <a:ln>
            <a:solidFill>
              <a:srgbClr val="00487C"/>
            </a:solidFill>
          </a:ln>
        </p:spPr>
        <p:txBody>
          <a:bodyPr lIns="864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25" name="TextBox 24"/>
          <p:cNvSpPr txBox="1"/>
          <p:nvPr userDrawn="1"/>
        </p:nvSpPr>
        <p:spPr>
          <a:xfrm>
            <a:off x="3800872" y="4389818"/>
            <a:ext cx="792088" cy="461665"/>
          </a:xfrm>
          <a:prstGeom prst="rect">
            <a:avLst/>
          </a:prstGeom>
          <a:noFill/>
        </p:spPr>
        <p:txBody>
          <a:bodyPr wrap="square" rtlCol="0">
            <a:spAutoFit/>
          </a:bodyPr>
          <a:lstStyle/>
          <a:p>
            <a:endParaRPr lang="en-GB" dirty="0"/>
          </a:p>
        </p:txBody>
      </p:sp>
      <p:sp>
        <p:nvSpPr>
          <p:cNvPr id="31" name="Picture Placeholder 30"/>
          <p:cNvSpPr>
            <a:spLocks noGrp="1"/>
          </p:cNvSpPr>
          <p:nvPr>
            <p:ph type="pic" sz="quarter" idx="17"/>
          </p:nvPr>
        </p:nvSpPr>
        <p:spPr>
          <a:xfrm>
            <a:off x="3873500" y="4389438"/>
            <a:ext cx="719138" cy="792162"/>
          </a:xfrm>
          <a:noFill/>
          <a:ln>
            <a:solidFill>
              <a:srgbClr val="00487C"/>
            </a:solidFill>
          </a:ln>
        </p:spPr>
        <p:txBody>
          <a:bodyPr/>
          <a:lstStyle>
            <a:lvl1pPr marL="0" indent="0">
              <a:buNone/>
              <a:defRPr sz="1100"/>
            </a:lvl1pPr>
          </a:lstStyle>
          <a:p>
            <a:r>
              <a:rPr lang="en-US" dirty="0" smtClean="0"/>
              <a:t>Click icon to add picture</a:t>
            </a:r>
            <a:endParaRPr lang="en-GB" dirty="0"/>
          </a:p>
        </p:txBody>
      </p:sp>
      <p:sp>
        <p:nvSpPr>
          <p:cNvPr id="36" name="TextBox 35"/>
          <p:cNvSpPr txBox="1"/>
          <p:nvPr userDrawn="1"/>
        </p:nvSpPr>
        <p:spPr>
          <a:xfrm>
            <a:off x="6736134" y="4388430"/>
            <a:ext cx="792088" cy="461665"/>
          </a:xfrm>
          <a:prstGeom prst="rect">
            <a:avLst/>
          </a:prstGeom>
          <a:noFill/>
        </p:spPr>
        <p:txBody>
          <a:bodyPr wrap="square" rtlCol="0">
            <a:spAutoFit/>
          </a:bodyPr>
          <a:lstStyle/>
          <a:p>
            <a:endParaRPr lang="en-GB" dirty="0"/>
          </a:p>
        </p:txBody>
      </p:sp>
      <p:sp>
        <p:nvSpPr>
          <p:cNvPr id="37" name="Picture Placeholder 30"/>
          <p:cNvSpPr>
            <a:spLocks noGrp="1"/>
          </p:cNvSpPr>
          <p:nvPr>
            <p:ph type="pic" sz="quarter" idx="19"/>
          </p:nvPr>
        </p:nvSpPr>
        <p:spPr>
          <a:xfrm>
            <a:off x="6808762" y="4388050"/>
            <a:ext cx="719138" cy="792162"/>
          </a:xfrm>
          <a:noFill/>
          <a:ln>
            <a:solidFill>
              <a:srgbClr val="00487C"/>
            </a:solidFill>
          </a:ln>
        </p:spPr>
        <p:txBody>
          <a:bodyPr/>
          <a:lstStyle>
            <a:lvl1pPr marL="0" indent="0">
              <a:buNone/>
              <a:defRPr sz="1100"/>
            </a:lvl1pPr>
          </a:lstStyle>
          <a:p>
            <a:r>
              <a:rPr lang="en-US" dirty="0" smtClean="0"/>
              <a:t>Click icon to add picture</a:t>
            </a:r>
            <a:endParaRPr lang="en-GB" dirty="0"/>
          </a:p>
        </p:txBody>
      </p:sp>
      <p:sp>
        <p:nvSpPr>
          <p:cNvPr id="38" name="TextBox 37"/>
          <p:cNvSpPr txBox="1"/>
          <p:nvPr userDrawn="1"/>
        </p:nvSpPr>
        <p:spPr>
          <a:xfrm>
            <a:off x="6739672" y="4341600"/>
            <a:ext cx="2786400" cy="1821600"/>
          </a:xfrm>
          <a:prstGeom prst="rect">
            <a:avLst/>
          </a:prstGeom>
          <a:noFill/>
          <a:ln>
            <a:solidFill>
              <a:srgbClr val="00487C"/>
            </a:solidFill>
          </a:ln>
        </p:spPr>
        <p:txBody>
          <a:bodyPr wrap="square" rtlCol="0">
            <a:spAutoFit/>
          </a:bodyPr>
          <a:lstStyle/>
          <a:p>
            <a:endParaRPr lang="en-GB" dirty="0"/>
          </a:p>
        </p:txBody>
      </p:sp>
      <p:sp>
        <p:nvSpPr>
          <p:cNvPr id="39" name="Text Placeholder 16"/>
          <p:cNvSpPr>
            <a:spLocks noGrp="1"/>
          </p:cNvSpPr>
          <p:nvPr>
            <p:ph type="body" sz="quarter" idx="20" hasCustomPrompt="1"/>
          </p:nvPr>
        </p:nvSpPr>
        <p:spPr>
          <a:xfrm>
            <a:off x="6739672" y="4089600"/>
            <a:ext cx="2786400" cy="252000"/>
          </a:xfrm>
          <a:solidFill>
            <a:srgbClr val="00487C"/>
          </a:solidFill>
          <a:ln>
            <a:solidFill>
              <a:srgbClr val="00487C"/>
            </a:solidFill>
          </a:ln>
        </p:spPr>
        <p:txBody>
          <a:bodyPr/>
          <a:lstStyle>
            <a:lvl1pPr marL="0" indent="0">
              <a:buNone/>
              <a:defRPr sz="1100" b="1" baseline="0">
                <a:solidFill>
                  <a:schemeClr val="bg1"/>
                </a:solidFill>
                <a:latin typeface="Calibri" pitchFamily="34" charset="0"/>
                <a:cs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(Senior Consultant)</a:t>
            </a:r>
          </a:p>
        </p:txBody>
      </p:sp>
      <p:sp>
        <p:nvSpPr>
          <p:cNvPr id="33" name="Text Placeholder 32"/>
          <p:cNvSpPr>
            <a:spLocks noGrp="1"/>
          </p:cNvSpPr>
          <p:nvPr>
            <p:ph type="body" sz="quarter" idx="21" hasCustomPrompt="1"/>
          </p:nvPr>
        </p:nvSpPr>
        <p:spPr>
          <a:xfrm>
            <a:off x="6735763" y="4359275"/>
            <a:ext cx="2790825" cy="1820863"/>
          </a:xfrm>
        </p:spPr>
        <p:txBody>
          <a:bodyPr lIns="864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Tree>
    <p:extLst>
      <p:ext uri="{BB962C8B-B14F-4D97-AF65-F5344CB8AC3E}">
        <p14:creationId xmlns:p14="http://schemas.microsoft.com/office/powerpoint/2010/main" val="110801746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mercial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txBox="1">
            <a:spLocks/>
          </p:cNvSpPr>
          <p:nvPr userDrawn="1"/>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algn="r" rtl="0" eaLnBrk="0" fontAlgn="base" hangingPunct="0">
              <a:spcBef>
                <a:spcPct val="0"/>
              </a:spcBef>
              <a:spcAft>
                <a:spcPct val="0"/>
              </a:spcAft>
              <a:defRPr sz="700" b="1" kern="1200" smtClean="0">
                <a:solidFill>
                  <a:srgbClr val="595959"/>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a:lstStyle>
          <a:p>
            <a:pPr>
              <a:defRPr/>
            </a:pPr>
            <a:fld id="{1589A344-F83E-49C1-94F8-A4DDB140E814}" type="slidenum">
              <a:rPr lang="en-US" smtClean="0"/>
              <a:pPr>
                <a:defRPr/>
              </a:pPr>
              <a:t>‹#›</a:t>
            </a:fld>
            <a:endParaRPr lang="en-US" dirty="0"/>
          </a:p>
        </p:txBody>
      </p:sp>
      <p:sp>
        <p:nvSpPr>
          <p:cNvPr id="8" name="Table Placeholder 7"/>
          <p:cNvSpPr>
            <a:spLocks noGrp="1"/>
          </p:cNvSpPr>
          <p:nvPr>
            <p:ph type="tbl" sz="quarter" idx="11"/>
          </p:nvPr>
        </p:nvSpPr>
        <p:spPr>
          <a:xfrm>
            <a:off x="776288" y="1341438"/>
            <a:ext cx="8748712" cy="2232025"/>
          </a:xfrm>
        </p:spPr>
        <p:txBody>
          <a:bodyPr/>
          <a:lstStyle/>
          <a:p>
            <a:r>
              <a:rPr lang="en-US" dirty="0" smtClean="0"/>
              <a:t>Click icon to add table</a:t>
            </a:r>
            <a:endParaRPr lang="en-GB" dirty="0"/>
          </a:p>
        </p:txBody>
      </p:sp>
      <p:sp>
        <p:nvSpPr>
          <p:cNvPr id="10" name="Table Placeholder 9"/>
          <p:cNvSpPr>
            <a:spLocks noGrp="1"/>
          </p:cNvSpPr>
          <p:nvPr>
            <p:ph type="tbl" sz="quarter" idx="12"/>
          </p:nvPr>
        </p:nvSpPr>
        <p:spPr>
          <a:xfrm>
            <a:off x="776288" y="3789363"/>
            <a:ext cx="8748712" cy="2376487"/>
          </a:xfrm>
        </p:spPr>
        <p:txBody>
          <a:bodyPr/>
          <a:lstStyle/>
          <a:p>
            <a:r>
              <a:rPr lang="en-US" dirty="0" smtClean="0"/>
              <a:t>Click icon to add table</a:t>
            </a:r>
            <a:endParaRPr lang="en-GB" dirty="0"/>
          </a:p>
        </p:txBody>
      </p:sp>
    </p:spTree>
    <p:extLst>
      <p:ext uri="{BB962C8B-B14F-4D97-AF65-F5344CB8AC3E}">
        <p14:creationId xmlns:p14="http://schemas.microsoft.com/office/powerpoint/2010/main" val="136310280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Mini CV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txBox="1">
            <a:spLocks/>
          </p:cNvSpPr>
          <p:nvPr userDrawn="1"/>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algn="r" rtl="0" eaLnBrk="0" fontAlgn="base" hangingPunct="0">
              <a:spcBef>
                <a:spcPct val="0"/>
              </a:spcBef>
              <a:spcAft>
                <a:spcPct val="0"/>
              </a:spcAft>
              <a:defRPr sz="700" b="1" kern="1200" smtClean="0">
                <a:solidFill>
                  <a:srgbClr val="595959"/>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a:lstStyle>
          <a:p>
            <a:pPr>
              <a:defRPr/>
            </a:pPr>
            <a:fld id="{1589A344-F83E-49C1-94F8-A4DDB140E814}" type="slidenum">
              <a:rPr lang="en-US" smtClean="0"/>
              <a:pPr>
                <a:defRPr/>
              </a:pPr>
              <a:t>‹#›</a:t>
            </a:fld>
            <a:endParaRPr lang="en-US" dirty="0"/>
          </a:p>
        </p:txBody>
      </p:sp>
      <p:sp>
        <p:nvSpPr>
          <p:cNvPr id="27" name="TextBox 26"/>
          <p:cNvSpPr txBox="1"/>
          <p:nvPr userDrawn="1"/>
        </p:nvSpPr>
        <p:spPr>
          <a:xfrm>
            <a:off x="849313" y="1959918"/>
            <a:ext cx="4241799" cy="180000"/>
          </a:xfrm>
          <a:prstGeom prst="rect">
            <a:avLst/>
          </a:prstGeom>
          <a:noFill/>
        </p:spPr>
        <p:txBody>
          <a:bodyPr wrap="square" rtlCol="0">
            <a:spAutoFit/>
          </a:bodyPr>
          <a:lstStyle/>
          <a:p>
            <a:endParaRPr lang="en-GB" dirty="0"/>
          </a:p>
        </p:txBody>
      </p:sp>
      <p:sp>
        <p:nvSpPr>
          <p:cNvPr id="29" name="Text Placeholder 28"/>
          <p:cNvSpPr>
            <a:spLocks noGrp="1"/>
          </p:cNvSpPr>
          <p:nvPr>
            <p:ph type="body" sz="quarter" idx="12" hasCustomPrompt="1"/>
          </p:nvPr>
        </p:nvSpPr>
        <p:spPr>
          <a:xfrm>
            <a:off x="819155" y="1959918"/>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30" name="TextBox 29"/>
          <p:cNvSpPr txBox="1"/>
          <p:nvPr userDrawn="1"/>
        </p:nvSpPr>
        <p:spPr>
          <a:xfrm>
            <a:off x="819156" y="2153855"/>
            <a:ext cx="4241799" cy="792000"/>
          </a:xfrm>
          <a:prstGeom prst="rect">
            <a:avLst/>
          </a:prstGeom>
          <a:noFill/>
          <a:ln>
            <a:solidFill>
              <a:srgbClr val="00487C"/>
            </a:solidFill>
          </a:ln>
        </p:spPr>
        <p:txBody>
          <a:bodyPr wrap="square" rtlCol="0">
            <a:spAutoFit/>
          </a:bodyPr>
          <a:lstStyle/>
          <a:p>
            <a:endParaRPr lang="en-GB" dirty="0"/>
          </a:p>
        </p:txBody>
      </p:sp>
      <p:sp>
        <p:nvSpPr>
          <p:cNvPr id="32" name="Text Placeholder 31"/>
          <p:cNvSpPr>
            <a:spLocks noGrp="1"/>
          </p:cNvSpPr>
          <p:nvPr>
            <p:ph type="body" sz="quarter" idx="13" hasCustomPrompt="1"/>
          </p:nvPr>
        </p:nvSpPr>
        <p:spPr>
          <a:xfrm>
            <a:off x="1784649" y="2153856"/>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34" name="Picture Placeholder 33"/>
          <p:cNvSpPr>
            <a:spLocks noGrp="1"/>
          </p:cNvSpPr>
          <p:nvPr>
            <p:ph type="pic" sz="quarter" idx="14" hasCustomPrompt="1"/>
          </p:nvPr>
        </p:nvSpPr>
        <p:spPr>
          <a:xfrm>
            <a:off x="992560" y="2225819"/>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35" name="TextBox 34"/>
          <p:cNvSpPr txBox="1"/>
          <p:nvPr userDrawn="1"/>
        </p:nvSpPr>
        <p:spPr>
          <a:xfrm>
            <a:off x="900634" y="3202178"/>
            <a:ext cx="4241799" cy="180000"/>
          </a:xfrm>
          <a:prstGeom prst="rect">
            <a:avLst/>
          </a:prstGeom>
          <a:noFill/>
        </p:spPr>
        <p:txBody>
          <a:bodyPr wrap="square" rtlCol="0">
            <a:spAutoFit/>
          </a:bodyPr>
          <a:lstStyle/>
          <a:p>
            <a:endParaRPr lang="en-GB" dirty="0"/>
          </a:p>
        </p:txBody>
      </p:sp>
      <p:sp>
        <p:nvSpPr>
          <p:cNvPr id="36" name="Text Placeholder 28"/>
          <p:cNvSpPr>
            <a:spLocks noGrp="1"/>
          </p:cNvSpPr>
          <p:nvPr>
            <p:ph type="body" sz="quarter" idx="15" hasCustomPrompt="1"/>
          </p:nvPr>
        </p:nvSpPr>
        <p:spPr>
          <a:xfrm>
            <a:off x="870476" y="3202178"/>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37" name="TextBox 36"/>
          <p:cNvSpPr txBox="1"/>
          <p:nvPr userDrawn="1"/>
        </p:nvSpPr>
        <p:spPr>
          <a:xfrm>
            <a:off x="870477" y="3396115"/>
            <a:ext cx="4241799" cy="792000"/>
          </a:xfrm>
          <a:prstGeom prst="rect">
            <a:avLst/>
          </a:prstGeom>
          <a:noFill/>
          <a:ln>
            <a:solidFill>
              <a:srgbClr val="00487C"/>
            </a:solidFill>
          </a:ln>
        </p:spPr>
        <p:txBody>
          <a:bodyPr wrap="square" rtlCol="0">
            <a:spAutoFit/>
          </a:bodyPr>
          <a:lstStyle/>
          <a:p>
            <a:endParaRPr lang="en-GB" dirty="0"/>
          </a:p>
        </p:txBody>
      </p:sp>
      <p:sp>
        <p:nvSpPr>
          <p:cNvPr id="38" name="Text Placeholder 31"/>
          <p:cNvSpPr>
            <a:spLocks noGrp="1"/>
          </p:cNvSpPr>
          <p:nvPr>
            <p:ph type="body" sz="quarter" idx="16" hasCustomPrompt="1"/>
          </p:nvPr>
        </p:nvSpPr>
        <p:spPr>
          <a:xfrm>
            <a:off x="1835970" y="3396115"/>
            <a:ext cx="3224986" cy="779953"/>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39" name="Picture Placeholder 33"/>
          <p:cNvSpPr>
            <a:spLocks noGrp="1"/>
          </p:cNvSpPr>
          <p:nvPr>
            <p:ph type="pic" sz="quarter" idx="17" hasCustomPrompt="1"/>
          </p:nvPr>
        </p:nvSpPr>
        <p:spPr>
          <a:xfrm>
            <a:off x="1043881" y="3468079"/>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40" name="TextBox 39"/>
          <p:cNvSpPr txBox="1"/>
          <p:nvPr userDrawn="1"/>
        </p:nvSpPr>
        <p:spPr>
          <a:xfrm>
            <a:off x="930791" y="4480652"/>
            <a:ext cx="4241799" cy="180000"/>
          </a:xfrm>
          <a:prstGeom prst="rect">
            <a:avLst/>
          </a:prstGeom>
          <a:noFill/>
        </p:spPr>
        <p:txBody>
          <a:bodyPr wrap="square" rtlCol="0">
            <a:spAutoFit/>
          </a:bodyPr>
          <a:lstStyle/>
          <a:p>
            <a:endParaRPr lang="en-GB" dirty="0"/>
          </a:p>
        </p:txBody>
      </p:sp>
      <p:sp>
        <p:nvSpPr>
          <p:cNvPr id="41" name="Text Placeholder 28"/>
          <p:cNvSpPr>
            <a:spLocks noGrp="1"/>
          </p:cNvSpPr>
          <p:nvPr>
            <p:ph type="body" sz="quarter" idx="18" hasCustomPrompt="1"/>
          </p:nvPr>
        </p:nvSpPr>
        <p:spPr>
          <a:xfrm>
            <a:off x="900633" y="4480652"/>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42" name="TextBox 41"/>
          <p:cNvSpPr txBox="1"/>
          <p:nvPr userDrawn="1"/>
        </p:nvSpPr>
        <p:spPr>
          <a:xfrm>
            <a:off x="900634" y="4674589"/>
            <a:ext cx="4241799" cy="792000"/>
          </a:xfrm>
          <a:prstGeom prst="rect">
            <a:avLst/>
          </a:prstGeom>
          <a:noFill/>
          <a:ln>
            <a:solidFill>
              <a:srgbClr val="00487C"/>
            </a:solidFill>
          </a:ln>
        </p:spPr>
        <p:txBody>
          <a:bodyPr wrap="square" rtlCol="0">
            <a:spAutoFit/>
          </a:bodyPr>
          <a:lstStyle/>
          <a:p>
            <a:endParaRPr lang="en-GB" dirty="0"/>
          </a:p>
        </p:txBody>
      </p:sp>
      <p:sp>
        <p:nvSpPr>
          <p:cNvPr id="43" name="Text Placeholder 31"/>
          <p:cNvSpPr>
            <a:spLocks noGrp="1"/>
          </p:cNvSpPr>
          <p:nvPr>
            <p:ph type="body" sz="quarter" idx="19" hasCustomPrompt="1"/>
          </p:nvPr>
        </p:nvSpPr>
        <p:spPr>
          <a:xfrm>
            <a:off x="1866127" y="4674590"/>
            <a:ext cx="3224986" cy="750842"/>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44" name="Picture Placeholder 33"/>
          <p:cNvSpPr>
            <a:spLocks noGrp="1"/>
          </p:cNvSpPr>
          <p:nvPr>
            <p:ph type="pic" sz="quarter" idx="20" hasCustomPrompt="1"/>
          </p:nvPr>
        </p:nvSpPr>
        <p:spPr>
          <a:xfrm>
            <a:off x="1074038" y="4746553"/>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45" name="TextBox 44"/>
          <p:cNvSpPr txBox="1"/>
          <p:nvPr userDrawn="1"/>
        </p:nvSpPr>
        <p:spPr>
          <a:xfrm>
            <a:off x="5305982" y="1955749"/>
            <a:ext cx="4241799" cy="180000"/>
          </a:xfrm>
          <a:prstGeom prst="rect">
            <a:avLst/>
          </a:prstGeom>
          <a:noFill/>
        </p:spPr>
        <p:txBody>
          <a:bodyPr wrap="square" rtlCol="0">
            <a:spAutoFit/>
          </a:bodyPr>
          <a:lstStyle/>
          <a:p>
            <a:endParaRPr lang="en-GB" dirty="0"/>
          </a:p>
        </p:txBody>
      </p:sp>
      <p:sp>
        <p:nvSpPr>
          <p:cNvPr id="46" name="Text Placeholder 28"/>
          <p:cNvSpPr>
            <a:spLocks noGrp="1"/>
          </p:cNvSpPr>
          <p:nvPr>
            <p:ph type="body" sz="quarter" idx="21" hasCustomPrompt="1"/>
          </p:nvPr>
        </p:nvSpPr>
        <p:spPr>
          <a:xfrm>
            <a:off x="5275824" y="1955749"/>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47" name="TextBox 46"/>
          <p:cNvSpPr txBox="1"/>
          <p:nvPr userDrawn="1"/>
        </p:nvSpPr>
        <p:spPr>
          <a:xfrm>
            <a:off x="5275825" y="2149686"/>
            <a:ext cx="4241799" cy="792000"/>
          </a:xfrm>
          <a:prstGeom prst="rect">
            <a:avLst/>
          </a:prstGeom>
          <a:noFill/>
          <a:ln>
            <a:solidFill>
              <a:srgbClr val="00487C"/>
            </a:solidFill>
          </a:ln>
        </p:spPr>
        <p:txBody>
          <a:bodyPr wrap="square" rtlCol="0">
            <a:spAutoFit/>
          </a:bodyPr>
          <a:lstStyle/>
          <a:p>
            <a:endParaRPr lang="en-GB" dirty="0"/>
          </a:p>
        </p:txBody>
      </p:sp>
      <p:sp>
        <p:nvSpPr>
          <p:cNvPr id="48" name="Text Placeholder 31"/>
          <p:cNvSpPr>
            <a:spLocks noGrp="1"/>
          </p:cNvSpPr>
          <p:nvPr>
            <p:ph type="body" sz="quarter" idx="22" hasCustomPrompt="1"/>
          </p:nvPr>
        </p:nvSpPr>
        <p:spPr>
          <a:xfrm>
            <a:off x="6241318" y="2149687"/>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49" name="Picture Placeholder 33"/>
          <p:cNvSpPr>
            <a:spLocks noGrp="1"/>
          </p:cNvSpPr>
          <p:nvPr>
            <p:ph type="pic" sz="quarter" idx="23" hasCustomPrompt="1"/>
          </p:nvPr>
        </p:nvSpPr>
        <p:spPr>
          <a:xfrm>
            <a:off x="5449229" y="2221650"/>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50" name="TextBox 49"/>
          <p:cNvSpPr txBox="1"/>
          <p:nvPr userDrawn="1"/>
        </p:nvSpPr>
        <p:spPr>
          <a:xfrm>
            <a:off x="5336139" y="3202178"/>
            <a:ext cx="4241799" cy="180000"/>
          </a:xfrm>
          <a:prstGeom prst="rect">
            <a:avLst/>
          </a:prstGeom>
          <a:noFill/>
        </p:spPr>
        <p:txBody>
          <a:bodyPr wrap="square" rtlCol="0">
            <a:spAutoFit/>
          </a:bodyPr>
          <a:lstStyle/>
          <a:p>
            <a:endParaRPr lang="en-GB" dirty="0"/>
          </a:p>
        </p:txBody>
      </p:sp>
      <p:sp>
        <p:nvSpPr>
          <p:cNvPr id="51" name="Text Placeholder 28"/>
          <p:cNvSpPr>
            <a:spLocks noGrp="1"/>
          </p:cNvSpPr>
          <p:nvPr>
            <p:ph type="body" sz="quarter" idx="24" hasCustomPrompt="1"/>
          </p:nvPr>
        </p:nvSpPr>
        <p:spPr>
          <a:xfrm>
            <a:off x="5305981" y="3202178"/>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52" name="TextBox 51"/>
          <p:cNvSpPr txBox="1"/>
          <p:nvPr userDrawn="1"/>
        </p:nvSpPr>
        <p:spPr>
          <a:xfrm>
            <a:off x="5305982" y="3396115"/>
            <a:ext cx="4241799" cy="792000"/>
          </a:xfrm>
          <a:prstGeom prst="rect">
            <a:avLst/>
          </a:prstGeom>
          <a:noFill/>
          <a:ln>
            <a:solidFill>
              <a:srgbClr val="00487C"/>
            </a:solidFill>
          </a:ln>
        </p:spPr>
        <p:txBody>
          <a:bodyPr wrap="square" rtlCol="0">
            <a:spAutoFit/>
          </a:bodyPr>
          <a:lstStyle/>
          <a:p>
            <a:endParaRPr lang="en-GB" dirty="0"/>
          </a:p>
        </p:txBody>
      </p:sp>
      <p:sp>
        <p:nvSpPr>
          <p:cNvPr id="53" name="Text Placeholder 31"/>
          <p:cNvSpPr>
            <a:spLocks noGrp="1"/>
          </p:cNvSpPr>
          <p:nvPr>
            <p:ph type="body" sz="quarter" idx="25" hasCustomPrompt="1"/>
          </p:nvPr>
        </p:nvSpPr>
        <p:spPr>
          <a:xfrm>
            <a:off x="6271475" y="3396116"/>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54" name="Picture Placeholder 33"/>
          <p:cNvSpPr>
            <a:spLocks noGrp="1"/>
          </p:cNvSpPr>
          <p:nvPr>
            <p:ph type="pic" sz="quarter" idx="26" hasCustomPrompt="1"/>
          </p:nvPr>
        </p:nvSpPr>
        <p:spPr>
          <a:xfrm>
            <a:off x="5479386" y="3468079"/>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55" name="TextBox 54"/>
          <p:cNvSpPr txBox="1"/>
          <p:nvPr userDrawn="1"/>
        </p:nvSpPr>
        <p:spPr>
          <a:xfrm>
            <a:off x="5336139" y="4494589"/>
            <a:ext cx="4241799" cy="180000"/>
          </a:xfrm>
          <a:prstGeom prst="rect">
            <a:avLst/>
          </a:prstGeom>
          <a:noFill/>
        </p:spPr>
        <p:txBody>
          <a:bodyPr wrap="square" rtlCol="0">
            <a:spAutoFit/>
          </a:bodyPr>
          <a:lstStyle/>
          <a:p>
            <a:endParaRPr lang="en-GB" dirty="0"/>
          </a:p>
        </p:txBody>
      </p:sp>
      <p:sp>
        <p:nvSpPr>
          <p:cNvPr id="56" name="Text Placeholder 28"/>
          <p:cNvSpPr>
            <a:spLocks noGrp="1"/>
          </p:cNvSpPr>
          <p:nvPr>
            <p:ph type="body" sz="quarter" idx="27" hasCustomPrompt="1"/>
          </p:nvPr>
        </p:nvSpPr>
        <p:spPr>
          <a:xfrm>
            <a:off x="5305981" y="4494589"/>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57" name="TextBox 56"/>
          <p:cNvSpPr txBox="1"/>
          <p:nvPr userDrawn="1"/>
        </p:nvSpPr>
        <p:spPr>
          <a:xfrm>
            <a:off x="5305982" y="4688526"/>
            <a:ext cx="4241799" cy="792000"/>
          </a:xfrm>
          <a:prstGeom prst="rect">
            <a:avLst/>
          </a:prstGeom>
          <a:noFill/>
          <a:ln>
            <a:solidFill>
              <a:srgbClr val="00487C"/>
            </a:solidFill>
          </a:ln>
        </p:spPr>
        <p:txBody>
          <a:bodyPr wrap="square" rtlCol="0">
            <a:spAutoFit/>
          </a:bodyPr>
          <a:lstStyle/>
          <a:p>
            <a:endParaRPr lang="en-GB" dirty="0"/>
          </a:p>
        </p:txBody>
      </p:sp>
      <p:sp>
        <p:nvSpPr>
          <p:cNvPr id="58" name="Text Placeholder 31"/>
          <p:cNvSpPr>
            <a:spLocks noGrp="1"/>
          </p:cNvSpPr>
          <p:nvPr>
            <p:ph type="body" sz="quarter" idx="28" hasCustomPrompt="1"/>
          </p:nvPr>
        </p:nvSpPr>
        <p:spPr>
          <a:xfrm>
            <a:off x="6271475" y="4688527"/>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59" name="Picture Placeholder 33"/>
          <p:cNvSpPr>
            <a:spLocks noGrp="1"/>
          </p:cNvSpPr>
          <p:nvPr>
            <p:ph type="pic" sz="quarter" idx="29" hasCustomPrompt="1"/>
          </p:nvPr>
        </p:nvSpPr>
        <p:spPr>
          <a:xfrm>
            <a:off x="5479386" y="4760490"/>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60" name="TextBox 59"/>
          <p:cNvSpPr txBox="1"/>
          <p:nvPr userDrawn="1"/>
        </p:nvSpPr>
        <p:spPr>
          <a:xfrm>
            <a:off x="849313" y="1412776"/>
            <a:ext cx="8668311" cy="461665"/>
          </a:xfrm>
          <a:prstGeom prst="rect">
            <a:avLst/>
          </a:prstGeom>
          <a:noFill/>
          <a:ln>
            <a:solidFill>
              <a:schemeClr val="accent1"/>
            </a:solidFill>
          </a:ln>
        </p:spPr>
        <p:txBody>
          <a:bodyPr wrap="square" rtlCol="0">
            <a:spAutoFit/>
          </a:bodyPr>
          <a:lstStyle/>
          <a:p>
            <a:endParaRPr lang="en-GB" dirty="0"/>
          </a:p>
        </p:txBody>
      </p:sp>
      <p:sp>
        <p:nvSpPr>
          <p:cNvPr id="62" name="Text Placeholder 61"/>
          <p:cNvSpPr>
            <a:spLocks noGrp="1"/>
          </p:cNvSpPr>
          <p:nvPr>
            <p:ph type="body" sz="quarter" idx="30" hasCustomPrompt="1"/>
          </p:nvPr>
        </p:nvSpPr>
        <p:spPr>
          <a:xfrm>
            <a:off x="849313" y="1412875"/>
            <a:ext cx="8667750" cy="461963"/>
          </a:xfrm>
        </p:spPr>
        <p:txBody>
          <a:bodyPr lIns="90000"/>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200"/>
            </a:lvl1pPr>
            <a:lvl2pPr marL="457200" indent="0">
              <a:buNone/>
              <a:defRPr/>
            </a:lvl2pPr>
            <a:lvl3pPr marL="914400" indent="0">
              <a:buNone/>
              <a:defRPr/>
            </a:lvl3pPr>
            <a:lvl4pPr marL="1371600" indent="0">
              <a:buNone/>
              <a:defRPr/>
            </a:lvl4pPr>
            <a:lvl5pPr marL="1828800" indent="0">
              <a:buNone/>
              <a:defRPr/>
            </a:lvl5pPr>
          </a:lstStyle>
          <a:p>
            <a:pPr marL="342900" marR="0" lvl="0" indent="-342900" algn="l" defTabSz="914400" rtl="0" eaLnBrk="1" fontAlgn="base" latinLnBrk="0" hangingPunct="1">
              <a:lnSpc>
                <a:spcPct val="110000"/>
              </a:lnSpc>
              <a:spcBef>
                <a:spcPct val="20000"/>
              </a:spcBef>
              <a:spcAft>
                <a:spcPct val="0"/>
              </a:spcAft>
              <a:buClrTx/>
              <a:buSzTx/>
              <a:buFont typeface="Wingdings 3" pitchFamily="-96" charset="2"/>
              <a:buBlip>
                <a:blip r:embed="rId2"/>
              </a:buBlip>
              <a:tabLst/>
              <a:defRPr/>
            </a:pPr>
            <a:r>
              <a:rPr lang="en-GB" dirty="0" smtClean="0"/>
              <a:t>Our team will bring deep industry expertise, combined  with knowledge of your business and a proven track record</a:t>
            </a:r>
          </a:p>
          <a:p>
            <a:pPr lvl="0"/>
            <a:endParaRPr lang="en-US" dirty="0" smtClean="0"/>
          </a:p>
        </p:txBody>
      </p:sp>
    </p:spTree>
    <p:extLst>
      <p:ext uri="{BB962C8B-B14F-4D97-AF65-F5344CB8AC3E}">
        <p14:creationId xmlns:p14="http://schemas.microsoft.com/office/powerpoint/2010/main" val="398188705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12" name="Text Placeholder 11"/>
          <p:cNvSpPr>
            <a:spLocks noGrp="1"/>
          </p:cNvSpPr>
          <p:nvPr>
            <p:ph type="body" sz="quarter" idx="11" hasCustomPrompt="1"/>
          </p:nvPr>
        </p:nvSpPr>
        <p:spPr>
          <a:xfrm>
            <a:off x="849312" y="1526400"/>
            <a:ext cx="8683200" cy="266400"/>
          </a:xfrm>
          <a:solidFill>
            <a:srgbClr val="002060"/>
          </a:solidFill>
        </p:spPr>
        <p:txBody>
          <a:bodyPr/>
          <a:lstStyle>
            <a:lvl1pPr marL="0" indent="0">
              <a:buNone/>
              <a:defRPr sz="14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1</a:t>
            </a:r>
          </a:p>
        </p:txBody>
      </p:sp>
      <p:sp>
        <p:nvSpPr>
          <p:cNvPr id="20" name="TextBox 19"/>
          <p:cNvSpPr txBox="1"/>
          <p:nvPr userDrawn="1"/>
        </p:nvSpPr>
        <p:spPr>
          <a:xfrm>
            <a:off x="838274" y="1800000"/>
            <a:ext cx="8683200" cy="1144800"/>
          </a:xfrm>
          <a:prstGeom prst="rect">
            <a:avLst/>
          </a:prstGeom>
          <a:noFill/>
          <a:ln>
            <a:solidFill>
              <a:srgbClr val="00487C"/>
            </a:solidFill>
          </a:ln>
        </p:spPr>
        <p:txBody>
          <a:bodyPr wrap="square" rtlCol="0">
            <a:spAutoFit/>
          </a:bodyPr>
          <a:lstStyle/>
          <a:p>
            <a:pPr marL="0" indent="0">
              <a:buFont typeface="Wingdings" pitchFamily="2" charset="2"/>
              <a:buNone/>
            </a:pPr>
            <a:endParaRPr lang="en-GB" sz="1100" dirty="0" smtClean="0"/>
          </a:p>
        </p:txBody>
      </p:sp>
      <p:sp>
        <p:nvSpPr>
          <p:cNvPr id="10" name="Text Placeholder 9"/>
          <p:cNvSpPr>
            <a:spLocks noGrp="1"/>
          </p:cNvSpPr>
          <p:nvPr>
            <p:ph type="body" sz="quarter" idx="13" hasCustomPrompt="1"/>
          </p:nvPr>
        </p:nvSpPr>
        <p:spPr>
          <a:xfrm>
            <a:off x="837572" y="1888904"/>
            <a:ext cx="8675687" cy="1370013"/>
          </a:xfrm>
        </p:spPr>
        <p:txBody>
          <a:bodyPr lIns="90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13" name="TextBox 12"/>
          <p:cNvSpPr txBox="1"/>
          <p:nvPr userDrawn="1"/>
        </p:nvSpPr>
        <p:spPr>
          <a:xfrm>
            <a:off x="849312" y="3067200"/>
            <a:ext cx="5338800" cy="273600"/>
          </a:xfrm>
          <a:prstGeom prst="rect">
            <a:avLst/>
          </a:prstGeom>
          <a:solidFill>
            <a:srgbClr val="6A2152"/>
          </a:solidFill>
          <a:ln>
            <a:solidFill>
              <a:srgbClr val="6A2152"/>
            </a:solidFill>
          </a:ln>
        </p:spPr>
        <p:txBody>
          <a:bodyPr wrap="square" rtlCol="0">
            <a:spAutoFit/>
          </a:bodyPr>
          <a:lstStyle/>
          <a:p>
            <a:endParaRPr lang="en-GB" dirty="0"/>
          </a:p>
        </p:txBody>
      </p:sp>
      <p:sp>
        <p:nvSpPr>
          <p:cNvPr id="15" name="Text Placeholder 14"/>
          <p:cNvSpPr>
            <a:spLocks noGrp="1"/>
          </p:cNvSpPr>
          <p:nvPr>
            <p:ph type="body" sz="quarter" idx="14" hasCustomPrompt="1"/>
          </p:nvPr>
        </p:nvSpPr>
        <p:spPr>
          <a:xfrm>
            <a:off x="849313" y="3049588"/>
            <a:ext cx="5338762" cy="322262"/>
          </a:xfrm>
        </p:spPr>
        <p:txBody>
          <a:bodyPr/>
          <a:lstStyle>
            <a:lvl1pPr marL="0" indent="0">
              <a:buNone/>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2</a:t>
            </a:r>
          </a:p>
        </p:txBody>
      </p:sp>
      <p:sp>
        <p:nvSpPr>
          <p:cNvPr id="21" name="TextBox 20"/>
          <p:cNvSpPr txBox="1"/>
          <p:nvPr userDrawn="1"/>
        </p:nvSpPr>
        <p:spPr>
          <a:xfrm>
            <a:off x="849312" y="3348000"/>
            <a:ext cx="5338800" cy="2826000"/>
          </a:xfrm>
          <a:prstGeom prst="rect">
            <a:avLst/>
          </a:prstGeom>
          <a:noFill/>
          <a:ln>
            <a:solidFill>
              <a:srgbClr val="6A2152"/>
            </a:solidFill>
          </a:ln>
        </p:spPr>
        <p:txBody>
          <a:bodyPr wrap="square" rtlCol="0">
            <a:spAutoFit/>
          </a:bodyPr>
          <a:lstStyle/>
          <a:p>
            <a:endParaRPr lang="en-GB" dirty="0"/>
          </a:p>
        </p:txBody>
      </p:sp>
      <p:sp>
        <p:nvSpPr>
          <p:cNvPr id="23" name="Text Placeholder 22"/>
          <p:cNvSpPr>
            <a:spLocks noGrp="1"/>
          </p:cNvSpPr>
          <p:nvPr>
            <p:ph type="body" sz="quarter" idx="15" hasCustomPrompt="1"/>
          </p:nvPr>
        </p:nvSpPr>
        <p:spPr>
          <a:xfrm>
            <a:off x="849313" y="3371850"/>
            <a:ext cx="5338762" cy="2825750"/>
          </a:xfrm>
        </p:spPr>
        <p:txBody>
          <a:bodyPr lIns="90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a:p>
            <a:pPr lvl="0"/>
            <a:endParaRPr lang="en-US" dirty="0" smtClean="0"/>
          </a:p>
        </p:txBody>
      </p:sp>
      <p:sp>
        <p:nvSpPr>
          <p:cNvPr id="24" name="TextBox 23"/>
          <p:cNvSpPr txBox="1"/>
          <p:nvPr userDrawn="1"/>
        </p:nvSpPr>
        <p:spPr>
          <a:xfrm>
            <a:off x="6328002" y="3068959"/>
            <a:ext cx="3204000" cy="252000"/>
          </a:xfrm>
          <a:prstGeom prst="rect">
            <a:avLst/>
          </a:prstGeom>
          <a:solidFill>
            <a:srgbClr val="00AEEF"/>
          </a:solidFill>
          <a:ln>
            <a:solidFill>
              <a:srgbClr val="00AEEF"/>
            </a:solidFill>
          </a:ln>
        </p:spPr>
        <p:txBody>
          <a:bodyPr wrap="square" rtlCol="0">
            <a:spAutoFit/>
          </a:bodyPr>
          <a:lstStyle/>
          <a:p>
            <a:endParaRPr lang="en-GB" dirty="0"/>
          </a:p>
        </p:txBody>
      </p:sp>
      <p:sp>
        <p:nvSpPr>
          <p:cNvPr id="26" name="Text Placeholder 25"/>
          <p:cNvSpPr>
            <a:spLocks noGrp="1"/>
          </p:cNvSpPr>
          <p:nvPr>
            <p:ph type="body" sz="quarter" idx="16" hasCustomPrompt="1"/>
          </p:nvPr>
        </p:nvSpPr>
        <p:spPr>
          <a:xfrm>
            <a:off x="6327775" y="3068638"/>
            <a:ext cx="3197225" cy="252412"/>
          </a:xfrm>
        </p:spPr>
        <p:txBody>
          <a:bodyPr/>
          <a:lstStyle>
            <a:lvl1pPr marL="0" indent="0">
              <a:buNone/>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3</a:t>
            </a:r>
          </a:p>
        </p:txBody>
      </p:sp>
      <p:sp>
        <p:nvSpPr>
          <p:cNvPr id="29" name="Text Placeholder 28"/>
          <p:cNvSpPr>
            <a:spLocks noGrp="1"/>
          </p:cNvSpPr>
          <p:nvPr>
            <p:ph type="body" sz="quarter" idx="17" hasCustomPrompt="1"/>
          </p:nvPr>
        </p:nvSpPr>
        <p:spPr>
          <a:xfrm>
            <a:off x="6327774" y="3335338"/>
            <a:ext cx="3204227" cy="2862020"/>
          </a:xfrm>
          <a:ln>
            <a:solidFill>
              <a:srgbClr val="00AEEF"/>
            </a:solidFill>
          </a:ln>
        </p:spPr>
        <p:txBody>
          <a:bodyPr lIns="90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Tree>
    <p:extLst>
      <p:ext uri="{BB962C8B-B14F-4D97-AF65-F5344CB8AC3E}">
        <p14:creationId xmlns:p14="http://schemas.microsoft.com/office/powerpoint/2010/main" val="23393872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5C759C6-3F0C-4D1A-BADB-8B402F62403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371600"/>
            <a:ext cx="42386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29225" y="1371600"/>
            <a:ext cx="42386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8AA763-DFDB-4CCD-925E-D3159BF335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0F67608-E54E-47C7-95E0-93454BF4210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771FF3F-DA4C-4FE0-8099-1180027C9BA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CD0B187-1F4F-43AA-9371-ECCD2E8B846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C8F40C9-DEF7-4DB9-964A-A2155EFA2CA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BFFF8E1-A4D7-4883-9F6E-20B65F3BE42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381000"/>
            <a:ext cx="6362700" cy="8382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371600"/>
            <a:ext cx="8629650" cy="48768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700" b="1" smtClean="0">
                <a:solidFill>
                  <a:srgbClr val="595959"/>
                </a:solidFill>
              </a:defRPr>
            </a:lvl1pPr>
          </a:lstStyle>
          <a:p>
            <a:pPr>
              <a:defRPr/>
            </a:pPr>
            <a:fld id="{681DFB87-135B-4151-B5FC-B73800A93265}" type="slidenum">
              <a:rPr lang="en-US"/>
              <a:pPr>
                <a:defRPr/>
              </a:pPr>
              <a:t>‹#›</a:t>
            </a:fld>
            <a:endParaRPr lang="en-US" dirty="0"/>
          </a:p>
        </p:txBody>
      </p:sp>
      <p:sp>
        <p:nvSpPr>
          <p:cNvPr id="1033" name="AutoShape 9"/>
          <p:cNvSpPr>
            <a:spLocks noChangeArrowheads="1"/>
          </p:cNvSpPr>
          <p:nvPr/>
        </p:nvSpPr>
        <p:spPr bwMode="auto">
          <a:xfrm rot="-5400000" flipH="1" flipV="1">
            <a:off x="-20637" y="477837"/>
            <a:ext cx="304800" cy="263525"/>
          </a:xfrm>
          <a:prstGeom prst="triangle">
            <a:avLst>
              <a:gd name="adj" fmla="val 50000"/>
            </a:avLst>
          </a:prstGeom>
          <a:solidFill>
            <a:srgbClr val="00487C"/>
          </a:solidFill>
          <a:ln w="9525">
            <a:noFill/>
            <a:miter lim="800000"/>
            <a:headEnd/>
            <a:tailEnd/>
          </a:ln>
        </p:spPr>
        <p:txBody>
          <a:bodyPr wrap="none" anchor="ctr"/>
          <a:lstStyle/>
          <a:p>
            <a:pPr>
              <a:defRPr/>
            </a:pPr>
            <a:endParaRPr lang="en-US" dirty="0"/>
          </a:p>
        </p:txBody>
      </p:sp>
      <p:sp>
        <p:nvSpPr>
          <p:cNvPr id="1034" name="Text Box 10"/>
          <p:cNvSpPr txBox="1">
            <a:spLocks noChangeArrowheads="1"/>
          </p:cNvSpPr>
          <p:nvPr/>
        </p:nvSpPr>
        <p:spPr bwMode="auto">
          <a:xfrm>
            <a:off x="838200" y="6477000"/>
            <a:ext cx="4800600" cy="358775"/>
          </a:xfrm>
          <a:prstGeom prst="rect">
            <a:avLst/>
          </a:prstGeom>
          <a:noFill/>
          <a:ln w="9525">
            <a:noFill/>
            <a:miter lim="800000"/>
            <a:headEnd/>
            <a:tailEnd/>
          </a:ln>
        </p:spPr>
        <p:txBody>
          <a:bodyPr lIns="0">
            <a:spAutoFit/>
          </a:bodyPr>
          <a:lstStyle/>
          <a:p>
            <a:pPr>
              <a:defRPr/>
            </a:pPr>
            <a:r>
              <a:rPr lang="en-US" sz="700" dirty="0">
                <a:solidFill>
                  <a:srgbClr val="595959"/>
                </a:solidFill>
              </a:rPr>
              <a:t>Copyright </a:t>
            </a:r>
            <a:r>
              <a:rPr lang="en-US" sz="700" dirty="0" smtClean="0">
                <a:solidFill>
                  <a:srgbClr val="595959"/>
                </a:solidFill>
              </a:rPr>
              <a:t>2013 </a:t>
            </a:r>
            <a:r>
              <a:rPr lang="en-US" sz="700" dirty="0">
                <a:solidFill>
                  <a:srgbClr val="595959"/>
                </a:solidFill>
              </a:rPr>
              <a:t>by Baringa Partners LLP. All rights reserved. Confidential and proprietary.</a:t>
            </a:r>
          </a:p>
          <a:p>
            <a:pPr>
              <a:spcBef>
                <a:spcPct val="50000"/>
              </a:spcBef>
              <a:defRPr/>
            </a:pPr>
            <a:endParaRPr lang="en-US" sz="700" dirty="0"/>
          </a:p>
        </p:txBody>
      </p:sp>
      <p:pic>
        <p:nvPicPr>
          <p:cNvPr id="8" name="Picture 2"/>
          <p:cNvPicPr>
            <a:picLocks noChangeAspect="1" noChangeArrowheads="1"/>
          </p:cNvPicPr>
          <p:nvPr userDrawn="1"/>
        </p:nvPicPr>
        <p:blipFill>
          <a:blip r:embed="rId25" cstate="print">
            <a:extLst>
              <a:ext uri="{28A0092B-C50C-407E-A947-70E740481C1C}">
                <a14:useLocalDpi xmlns:a14="http://schemas.microsoft.com/office/drawing/2010/main" val="0"/>
              </a:ext>
            </a:extLst>
          </a:blip>
          <a:srcRect/>
          <a:stretch>
            <a:fillRect/>
          </a:stretch>
        </p:blipFill>
        <p:spPr bwMode="auto">
          <a:xfrm>
            <a:off x="6609184" y="456507"/>
            <a:ext cx="2864793" cy="45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7" r:id="rId7"/>
    <p:sldLayoutId id="2147483668" r:id="rId8"/>
    <p:sldLayoutId id="2147483669" r:id="rId9"/>
    <p:sldLayoutId id="2147483670" r:id="rId10"/>
    <p:sldLayoutId id="2147483689" r:id="rId11"/>
    <p:sldLayoutId id="2147483673" r:id="rId12"/>
    <p:sldLayoutId id="2147483666" r:id="rId13"/>
    <p:sldLayoutId id="2147483674" r:id="rId14"/>
    <p:sldLayoutId id="2147483675" r:id="rId15"/>
    <p:sldLayoutId id="2147483676" r:id="rId16"/>
    <p:sldLayoutId id="2147483677" r:id="rId17"/>
    <p:sldLayoutId id="2147483678" r:id="rId18"/>
    <p:sldLayoutId id="2147483679" r:id="rId19"/>
    <p:sldLayoutId id="2147483680" r:id="rId20"/>
    <p:sldLayoutId id="2147483683" r:id="rId21"/>
    <p:sldLayoutId id="2147483686" r:id="rId22"/>
    <p:sldLayoutId id="2147483687" r:id="rId23"/>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700" b="1">
          <a:solidFill>
            <a:srgbClr val="00487C"/>
          </a:solidFill>
          <a:latin typeface="+mj-lt"/>
          <a:ea typeface="+mj-ea"/>
          <a:cs typeface="+mj-cs"/>
        </a:defRPr>
      </a:lvl1pPr>
      <a:lvl2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2pPr>
      <a:lvl3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3pPr>
      <a:lvl4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4pPr>
      <a:lvl5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5pPr>
      <a:lvl6pPr marL="4572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6pPr>
      <a:lvl7pPr marL="9144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7pPr>
      <a:lvl8pPr marL="13716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8pPr>
      <a:lvl9pPr marL="18288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9pPr>
    </p:titleStyle>
    <p:bodyStyle>
      <a:lvl1pPr marL="342900" indent="-342900" algn="l" rtl="0" eaLnBrk="1" fontAlgn="base" hangingPunct="1">
        <a:lnSpc>
          <a:spcPct val="110000"/>
        </a:lnSpc>
        <a:spcBef>
          <a:spcPct val="20000"/>
        </a:spcBef>
        <a:spcAft>
          <a:spcPct val="0"/>
        </a:spcAft>
        <a:buFont typeface="Wingdings 3" pitchFamily="-96" charset="2"/>
        <a:buBlip>
          <a:blip r:embed="rId26"/>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27"/>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6.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852936"/>
            <a:ext cx="6705600" cy="811213"/>
          </a:xfrm>
        </p:spPr>
        <p:txBody>
          <a:bodyPr/>
          <a:lstStyle/>
          <a:p>
            <a:pPr eaLnBrk="1" hangingPunct="1"/>
            <a:r>
              <a:rPr lang="en-US" sz="3200" dirty="0" smtClean="0"/>
              <a:t>PPA Route to Market</a:t>
            </a:r>
            <a:r>
              <a:rPr lang="en-US" sz="3600" dirty="0" smtClean="0"/>
              <a:t/>
            </a:r>
            <a:br>
              <a:rPr lang="en-US" sz="3600" dirty="0" smtClean="0"/>
            </a:br>
            <a:r>
              <a:rPr lang="en-US" sz="3600" dirty="0"/>
              <a:t/>
            </a:r>
            <a:br>
              <a:rPr lang="en-US" sz="3600" dirty="0"/>
            </a:br>
            <a:r>
              <a:rPr lang="en-US" sz="2800" dirty="0" smtClean="0"/>
              <a:t>Imbalance Risk Analysis</a:t>
            </a:r>
            <a:br>
              <a:rPr lang="en-US" sz="2800" dirty="0" smtClean="0"/>
            </a:br>
            <a:r>
              <a:rPr lang="en-US" sz="2800" dirty="0" smtClean="0"/>
              <a:t>An Update</a:t>
            </a:r>
          </a:p>
        </p:txBody>
      </p:sp>
      <p:sp>
        <p:nvSpPr>
          <p:cNvPr id="3075" name="Rectangle 3"/>
          <p:cNvSpPr>
            <a:spLocks noGrp="1" noChangeArrowheads="1"/>
          </p:cNvSpPr>
          <p:nvPr>
            <p:ph type="subTitle" idx="1"/>
          </p:nvPr>
        </p:nvSpPr>
        <p:spPr>
          <a:xfrm>
            <a:off x="838200" y="4698167"/>
            <a:ext cx="5943600" cy="457200"/>
          </a:xfrm>
        </p:spPr>
        <p:txBody>
          <a:bodyPr/>
          <a:lstStyle/>
          <a:p>
            <a:pPr eaLnBrk="1" hangingPunct="1"/>
            <a:r>
              <a:rPr lang="en-US" dirty="0" smtClean="0"/>
              <a:t>Oliver Rix</a:t>
            </a:r>
          </a:p>
        </p:txBody>
      </p:sp>
      <p:sp>
        <p:nvSpPr>
          <p:cNvPr id="3076" name="Text Box 4"/>
          <p:cNvSpPr txBox="1">
            <a:spLocks noChangeArrowheads="1"/>
          </p:cNvSpPr>
          <p:nvPr/>
        </p:nvSpPr>
        <p:spPr bwMode="auto">
          <a:xfrm>
            <a:off x="838200" y="5157192"/>
            <a:ext cx="3200400" cy="310919"/>
          </a:xfrm>
          <a:prstGeom prst="rect">
            <a:avLst/>
          </a:prstGeom>
          <a:noFill/>
          <a:ln w="9525">
            <a:noFill/>
            <a:miter lim="800000"/>
            <a:headEnd/>
            <a:tailEnd/>
          </a:ln>
        </p:spPr>
        <p:txBody>
          <a:bodyPr lIns="0">
            <a:spAutoFit/>
          </a:bodyPr>
          <a:lstStyle/>
          <a:p>
            <a:pPr>
              <a:lnSpc>
                <a:spcPct val="110000"/>
              </a:lnSpc>
            </a:pPr>
            <a:r>
              <a:rPr lang="en-US" sz="1400" dirty="0" smtClean="0">
                <a:solidFill>
                  <a:srgbClr val="595959"/>
                </a:solidFill>
              </a:rPr>
              <a:t>12</a:t>
            </a:r>
            <a:r>
              <a:rPr lang="en-US" sz="1400" baseline="30000" dirty="0" smtClean="0">
                <a:solidFill>
                  <a:srgbClr val="595959"/>
                </a:solidFill>
              </a:rPr>
              <a:t>th</a:t>
            </a:r>
            <a:r>
              <a:rPr lang="en-US" sz="1400" dirty="0" smtClean="0">
                <a:solidFill>
                  <a:srgbClr val="595959"/>
                </a:solidFill>
              </a:rPr>
              <a:t> April 2013</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108012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Probabilistic Distributions for Different </a:t>
            </a:r>
            <a:br>
              <a:rPr lang="en-GB" sz="2000" dirty="0" smtClean="0">
                <a:solidFill>
                  <a:srgbClr val="00B0F0"/>
                </a:solidFill>
              </a:rPr>
            </a:br>
            <a:r>
              <a:rPr lang="en-GB" sz="2000" dirty="0" smtClean="0">
                <a:solidFill>
                  <a:srgbClr val="00B0F0"/>
                </a:solidFill>
              </a:rPr>
              <a:t>Asset Types - historic</a:t>
            </a:r>
            <a:endParaRPr lang="en-GB" sz="2400" dirty="0">
              <a:solidFill>
                <a:srgbClr val="00B0F0"/>
              </a:solidFill>
            </a:endParaRPr>
          </a:p>
        </p:txBody>
      </p:sp>
      <p:sp>
        <p:nvSpPr>
          <p:cNvPr id="6" name="Text Placeholder 20"/>
          <p:cNvSpPr>
            <a:spLocks noGrp="1"/>
          </p:cNvSpPr>
          <p:nvPr>
            <p:ph type="body" sz="quarter" idx="11"/>
          </p:nvPr>
        </p:nvSpPr>
        <p:spPr>
          <a:xfrm>
            <a:off x="293972" y="1464373"/>
            <a:ext cx="4515012" cy="360040"/>
          </a:xfrm>
          <a:prstGeom prst="rect">
            <a:avLst/>
          </a:prstGeom>
          <a:solidFill>
            <a:srgbClr val="0084C2"/>
          </a:solidFill>
          <a:effectLst/>
        </p:spPr>
        <p:txBody>
          <a:bodyPr lIns="36000" tIns="36000" rIns="36000" bIns="36000"/>
          <a:lstStyle/>
          <a:p>
            <a:pPr algn="l"/>
            <a:r>
              <a:rPr lang="en-GB" sz="1400" dirty="0" smtClean="0">
                <a:latin typeface="+mn-lt"/>
              </a:rPr>
              <a:t>Onshore Wind</a:t>
            </a:r>
            <a:endParaRPr lang="en-GB" sz="1400" dirty="0">
              <a:latin typeface="+mn-lt"/>
            </a:endParaRPr>
          </a:p>
        </p:txBody>
      </p:sp>
      <p:sp>
        <p:nvSpPr>
          <p:cNvPr id="8" name="Content Placeholder 21"/>
          <p:cNvSpPr>
            <a:spLocks noGrp="1"/>
          </p:cNvSpPr>
          <p:nvPr>
            <p:ph sz="quarter" idx="16"/>
          </p:nvPr>
        </p:nvSpPr>
        <p:spPr>
          <a:xfrm>
            <a:off x="293972" y="2040437"/>
            <a:ext cx="2326498" cy="288032"/>
          </a:xfrm>
          <a:solidFill>
            <a:srgbClr val="808080"/>
          </a:solidFill>
          <a:ln>
            <a:noFill/>
          </a:ln>
          <a:effectLst/>
        </p:spPr>
        <p:txBody>
          <a:bodyPr lIns="36000" tIns="36000" rIns="108000" bIns="36000" anchor="ctr">
            <a:noAutofit/>
          </a:bodyPr>
          <a:lstStyle/>
          <a:p>
            <a:pPr marL="0" indent="0" algn="just">
              <a:spcAft>
                <a:spcPts val="600"/>
              </a:spcAft>
              <a:buNone/>
            </a:pPr>
            <a:r>
              <a:rPr lang="en-GB" sz="1200" b="1" dirty="0" smtClean="0">
                <a:solidFill>
                  <a:schemeClr val="bg1"/>
                </a:solidFill>
              </a:rPr>
              <a:t>Mean Imbalance Price:</a:t>
            </a:r>
            <a:endParaRPr lang="en-GB" sz="1200" b="1" dirty="0">
              <a:solidFill>
                <a:schemeClr val="bg1"/>
              </a:solidFill>
            </a:endParaRPr>
          </a:p>
        </p:txBody>
      </p:sp>
      <p:sp>
        <p:nvSpPr>
          <p:cNvPr id="9" name="Content Placeholder 21"/>
          <p:cNvSpPr>
            <a:spLocks noGrp="1"/>
          </p:cNvSpPr>
          <p:nvPr>
            <p:ph sz="quarter" idx="16"/>
          </p:nvPr>
        </p:nvSpPr>
        <p:spPr>
          <a:xfrm>
            <a:off x="2792760" y="2040437"/>
            <a:ext cx="2016224" cy="288032"/>
          </a:xfrm>
          <a:ln>
            <a:solidFill>
              <a:srgbClr val="00487C"/>
            </a:solidFill>
          </a:ln>
          <a:effectLst/>
        </p:spPr>
        <p:txBody>
          <a:bodyPr lIns="36000" tIns="36000" rIns="108000" bIns="36000" anchor="ctr">
            <a:noAutofit/>
          </a:bodyPr>
          <a:lstStyle/>
          <a:p>
            <a:pPr marL="0" indent="0" algn="ctr">
              <a:spcAft>
                <a:spcPts val="600"/>
              </a:spcAft>
              <a:buNone/>
            </a:pPr>
            <a:r>
              <a:rPr lang="en-GB" sz="1200" b="1" dirty="0" smtClean="0">
                <a:solidFill>
                  <a:srgbClr val="0070C0"/>
                </a:solidFill>
              </a:rPr>
              <a:t>£2.14 /MWh</a:t>
            </a:r>
            <a:endParaRPr lang="en-GB" sz="1200" b="1" dirty="0"/>
          </a:p>
        </p:txBody>
      </p:sp>
      <p:sp>
        <p:nvSpPr>
          <p:cNvPr id="31" name="Text Placeholder 20"/>
          <p:cNvSpPr>
            <a:spLocks noGrp="1"/>
          </p:cNvSpPr>
          <p:nvPr>
            <p:ph type="body" sz="quarter" idx="11"/>
          </p:nvPr>
        </p:nvSpPr>
        <p:spPr>
          <a:xfrm>
            <a:off x="5025007" y="1464373"/>
            <a:ext cx="4593971" cy="360040"/>
          </a:xfrm>
          <a:prstGeom prst="rect">
            <a:avLst/>
          </a:prstGeom>
          <a:solidFill>
            <a:srgbClr val="0084C2"/>
          </a:solidFill>
          <a:effectLst/>
        </p:spPr>
        <p:txBody>
          <a:bodyPr lIns="36000" tIns="36000" rIns="36000" bIns="36000"/>
          <a:lstStyle/>
          <a:p>
            <a:pPr algn="l"/>
            <a:r>
              <a:rPr lang="en-GB" sz="1400" dirty="0" smtClean="0">
                <a:latin typeface="+mn-lt"/>
              </a:rPr>
              <a:t>Offshore Wind</a:t>
            </a:r>
            <a:endParaRPr lang="en-GB" sz="1400" dirty="0">
              <a:latin typeface="+mn-lt"/>
            </a:endParaRPr>
          </a:p>
        </p:txBody>
      </p:sp>
      <p:sp>
        <p:nvSpPr>
          <p:cNvPr id="32" name="Content Placeholder 21"/>
          <p:cNvSpPr>
            <a:spLocks noGrp="1"/>
          </p:cNvSpPr>
          <p:nvPr>
            <p:ph sz="quarter" idx="16"/>
          </p:nvPr>
        </p:nvSpPr>
        <p:spPr>
          <a:xfrm>
            <a:off x="5025008" y="2040437"/>
            <a:ext cx="2326498" cy="288032"/>
          </a:xfrm>
          <a:solidFill>
            <a:srgbClr val="808080"/>
          </a:solidFill>
          <a:ln>
            <a:noFill/>
          </a:ln>
          <a:effectLst/>
        </p:spPr>
        <p:txBody>
          <a:bodyPr lIns="36000" tIns="36000" rIns="108000" bIns="36000" anchor="ctr">
            <a:noAutofit/>
          </a:bodyPr>
          <a:lstStyle/>
          <a:p>
            <a:pPr marL="0" indent="0" algn="just">
              <a:spcAft>
                <a:spcPts val="600"/>
              </a:spcAft>
              <a:buNone/>
            </a:pPr>
            <a:r>
              <a:rPr lang="en-GB" sz="1200" b="1" dirty="0" smtClean="0">
                <a:solidFill>
                  <a:schemeClr val="bg1"/>
                </a:solidFill>
              </a:rPr>
              <a:t>Mean Imbalance Price:</a:t>
            </a:r>
            <a:endParaRPr lang="en-GB" sz="1200" b="1" dirty="0">
              <a:solidFill>
                <a:schemeClr val="bg1"/>
              </a:solidFill>
            </a:endParaRPr>
          </a:p>
        </p:txBody>
      </p:sp>
      <p:sp>
        <p:nvSpPr>
          <p:cNvPr id="33" name="Content Placeholder 21"/>
          <p:cNvSpPr>
            <a:spLocks noGrp="1"/>
          </p:cNvSpPr>
          <p:nvPr>
            <p:ph sz="quarter" idx="16"/>
          </p:nvPr>
        </p:nvSpPr>
        <p:spPr>
          <a:xfrm>
            <a:off x="7523795" y="2040437"/>
            <a:ext cx="2095183" cy="288032"/>
          </a:xfrm>
          <a:ln>
            <a:solidFill>
              <a:srgbClr val="00487C"/>
            </a:solidFill>
          </a:ln>
          <a:effectLst/>
        </p:spPr>
        <p:txBody>
          <a:bodyPr lIns="36000" tIns="36000" rIns="108000" bIns="36000" anchor="ctr">
            <a:noAutofit/>
          </a:bodyPr>
          <a:lstStyle/>
          <a:p>
            <a:pPr marL="0" indent="0" algn="ctr">
              <a:spcAft>
                <a:spcPts val="600"/>
              </a:spcAft>
              <a:buNone/>
            </a:pPr>
            <a:r>
              <a:rPr lang="en-GB" sz="1200" b="1" dirty="0" smtClean="0">
                <a:solidFill>
                  <a:srgbClr val="0070C0"/>
                </a:solidFill>
              </a:rPr>
              <a:t>£1.4 /MWh</a:t>
            </a:r>
            <a:endParaRPr lang="en-GB" sz="1200" b="1" dirty="0"/>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r="22447"/>
          <a:stretch/>
        </p:blipFill>
        <p:spPr bwMode="auto">
          <a:xfrm>
            <a:off x="273561" y="2544493"/>
            <a:ext cx="4536505" cy="33327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l="-1" r="22191"/>
          <a:stretch/>
        </p:blipFill>
        <p:spPr bwMode="auto">
          <a:xfrm>
            <a:off x="5035421" y="2544493"/>
            <a:ext cx="4551492" cy="33327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3224808" y="3356992"/>
            <a:ext cx="3744416" cy="1080120"/>
          </a:xfrm>
          <a:prstGeom prst="rect">
            <a:avLst/>
          </a:prstGeom>
          <a:solidFill>
            <a:srgbClr val="59595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200" b="1" i="1" dirty="0" smtClean="0">
                <a:solidFill>
                  <a:schemeClr val="bg1"/>
                </a:solidFill>
              </a:rPr>
              <a:t>ILLUSTRATIVE – TO BE UPDATED</a:t>
            </a:r>
          </a:p>
          <a:p>
            <a:pPr algn="ctr" defTabSz="622300">
              <a:lnSpc>
                <a:spcPct val="90000"/>
              </a:lnSpc>
              <a:spcAft>
                <a:spcPct val="35000"/>
              </a:spcAft>
            </a:pPr>
            <a:endParaRPr lang="en-GB" sz="1200" b="1" i="1" dirty="0">
              <a:solidFill>
                <a:schemeClr val="bg1"/>
              </a:solidFill>
            </a:endParaRPr>
          </a:p>
          <a:p>
            <a:pPr algn="ctr" defTabSz="622300">
              <a:lnSpc>
                <a:spcPct val="90000"/>
              </a:lnSpc>
              <a:spcAft>
                <a:spcPct val="35000"/>
              </a:spcAft>
            </a:pPr>
            <a:r>
              <a:rPr lang="en-GB" sz="1200" b="1" i="1" dirty="0" smtClean="0">
                <a:solidFill>
                  <a:schemeClr val="bg1"/>
                </a:solidFill>
              </a:rPr>
              <a:t>WILL STATE ASSUMPTIONS AROUND STRATEGY ETC</a:t>
            </a:r>
          </a:p>
        </p:txBody>
      </p:sp>
    </p:spTree>
    <p:extLst>
      <p:ext uri="{BB962C8B-B14F-4D97-AF65-F5344CB8AC3E}">
        <p14:creationId xmlns:p14="http://schemas.microsoft.com/office/powerpoint/2010/main" val="3894907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108012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Probabilistic Distributions for Different </a:t>
            </a:r>
            <a:br>
              <a:rPr lang="en-GB" sz="2000" dirty="0" smtClean="0">
                <a:solidFill>
                  <a:srgbClr val="00B0F0"/>
                </a:solidFill>
              </a:rPr>
            </a:br>
            <a:r>
              <a:rPr lang="en-GB" sz="2000" dirty="0" smtClean="0">
                <a:solidFill>
                  <a:srgbClr val="00B0F0"/>
                </a:solidFill>
              </a:rPr>
              <a:t>Asset Types - future</a:t>
            </a:r>
            <a:endParaRPr lang="en-GB" sz="2400" dirty="0">
              <a:solidFill>
                <a:srgbClr val="00B0F0"/>
              </a:solidFill>
            </a:endParaRPr>
          </a:p>
        </p:txBody>
      </p:sp>
      <p:sp>
        <p:nvSpPr>
          <p:cNvPr id="6" name="Text Placeholder 20"/>
          <p:cNvSpPr>
            <a:spLocks noGrp="1"/>
          </p:cNvSpPr>
          <p:nvPr>
            <p:ph type="body" sz="quarter" idx="11"/>
          </p:nvPr>
        </p:nvSpPr>
        <p:spPr>
          <a:xfrm>
            <a:off x="293972" y="1464373"/>
            <a:ext cx="4515012" cy="360040"/>
          </a:xfrm>
          <a:prstGeom prst="rect">
            <a:avLst/>
          </a:prstGeom>
          <a:solidFill>
            <a:srgbClr val="0084C2"/>
          </a:solidFill>
          <a:effectLst/>
        </p:spPr>
        <p:txBody>
          <a:bodyPr lIns="36000" tIns="36000" rIns="36000" bIns="36000"/>
          <a:lstStyle/>
          <a:p>
            <a:pPr algn="l"/>
            <a:r>
              <a:rPr lang="en-GB" sz="1400" dirty="0" smtClean="0">
                <a:latin typeface="+mn-lt"/>
              </a:rPr>
              <a:t>Onshore Wind</a:t>
            </a:r>
            <a:endParaRPr lang="en-GB" sz="1400" dirty="0">
              <a:latin typeface="+mn-lt"/>
            </a:endParaRPr>
          </a:p>
        </p:txBody>
      </p:sp>
      <p:sp>
        <p:nvSpPr>
          <p:cNvPr id="8" name="Content Placeholder 21"/>
          <p:cNvSpPr>
            <a:spLocks noGrp="1"/>
          </p:cNvSpPr>
          <p:nvPr>
            <p:ph sz="quarter" idx="16"/>
          </p:nvPr>
        </p:nvSpPr>
        <p:spPr>
          <a:xfrm>
            <a:off x="293972" y="2040437"/>
            <a:ext cx="2326498" cy="288032"/>
          </a:xfrm>
          <a:solidFill>
            <a:srgbClr val="808080"/>
          </a:solidFill>
          <a:ln>
            <a:noFill/>
          </a:ln>
          <a:effectLst/>
        </p:spPr>
        <p:txBody>
          <a:bodyPr lIns="36000" tIns="36000" rIns="108000" bIns="36000" anchor="ctr">
            <a:noAutofit/>
          </a:bodyPr>
          <a:lstStyle/>
          <a:p>
            <a:pPr marL="0" indent="0" algn="just">
              <a:spcAft>
                <a:spcPts val="600"/>
              </a:spcAft>
              <a:buNone/>
            </a:pPr>
            <a:r>
              <a:rPr lang="en-GB" sz="1200" b="1" dirty="0" smtClean="0">
                <a:solidFill>
                  <a:schemeClr val="bg1"/>
                </a:solidFill>
              </a:rPr>
              <a:t>Mean Imbalance Price:</a:t>
            </a:r>
            <a:endParaRPr lang="en-GB" sz="1200" b="1" dirty="0">
              <a:solidFill>
                <a:schemeClr val="bg1"/>
              </a:solidFill>
            </a:endParaRPr>
          </a:p>
        </p:txBody>
      </p:sp>
      <p:sp>
        <p:nvSpPr>
          <p:cNvPr id="9" name="Content Placeholder 21"/>
          <p:cNvSpPr>
            <a:spLocks noGrp="1"/>
          </p:cNvSpPr>
          <p:nvPr>
            <p:ph sz="quarter" idx="16"/>
          </p:nvPr>
        </p:nvSpPr>
        <p:spPr>
          <a:xfrm>
            <a:off x="2792760" y="2040437"/>
            <a:ext cx="2016224" cy="288032"/>
          </a:xfrm>
          <a:ln>
            <a:solidFill>
              <a:srgbClr val="00487C"/>
            </a:solidFill>
          </a:ln>
          <a:effectLst/>
        </p:spPr>
        <p:txBody>
          <a:bodyPr lIns="36000" tIns="36000" rIns="108000" bIns="36000" anchor="ctr">
            <a:noAutofit/>
          </a:bodyPr>
          <a:lstStyle/>
          <a:p>
            <a:pPr marL="0" indent="0" algn="ctr">
              <a:spcAft>
                <a:spcPts val="600"/>
              </a:spcAft>
              <a:buNone/>
            </a:pPr>
            <a:r>
              <a:rPr lang="en-GB" sz="1200" b="1" dirty="0" smtClean="0">
                <a:solidFill>
                  <a:srgbClr val="0070C0"/>
                </a:solidFill>
              </a:rPr>
              <a:t>£2.14 /MWh</a:t>
            </a:r>
            <a:endParaRPr lang="en-GB" sz="1200" b="1" dirty="0"/>
          </a:p>
        </p:txBody>
      </p:sp>
      <p:sp>
        <p:nvSpPr>
          <p:cNvPr id="31" name="Text Placeholder 20"/>
          <p:cNvSpPr>
            <a:spLocks noGrp="1"/>
          </p:cNvSpPr>
          <p:nvPr>
            <p:ph type="body" sz="quarter" idx="11"/>
          </p:nvPr>
        </p:nvSpPr>
        <p:spPr>
          <a:xfrm>
            <a:off x="5025007" y="1464373"/>
            <a:ext cx="4593971" cy="360040"/>
          </a:xfrm>
          <a:prstGeom prst="rect">
            <a:avLst/>
          </a:prstGeom>
          <a:solidFill>
            <a:srgbClr val="0084C2"/>
          </a:solidFill>
          <a:effectLst/>
        </p:spPr>
        <p:txBody>
          <a:bodyPr lIns="36000" tIns="36000" rIns="36000" bIns="36000"/>
          <a:lstStyle/>
          <a:p>
            <a:pPr algn="l"/>
            <a:r>
              <a:rPr lang="en-GB" sz="1400" dirty="0" smtClean="0">
                <a:latin typeface="+mn-lt"/>
              </a:rPr>
              <a:t>Offshore Wind</a:t>
            </a:r>
            <a:endParaRPr lang="en-GB" sz="1400" dirty="0">
              <a:latin typeface="+mn-lt"/>
            </a:endParaRPr>
          </a:p>
        </p:txBody>
      </p:sp>
      <p:sp>
        <p:nvSpPr>
          <p:cNvPr id="32" name="Content Placeholder 21"/>
          <p:cNvSpPr>
            <a:spLocks noGrp="1"/>
          </p:cNvSpPr>
          <p:nvPr>
            <p:ph sz="quarter" idx="16"/>
          </p:nvPr>
        </p:nvSpPr>
        <p:spPr>
          <a:xfrm>
            <a:off x="5025008" y="2040437"/>
            <a:ext cx="2326498" cy="288032"/>
          </a:xfrm>
          <a:solidFill>
            <a:srgbClr val="808080"/>
          </a:solidFill>
          <a:ln>
            <a:noFill/>
          </a:ln>
          <a:effectLst/>
        </p:spPr>
        <p:txBody>
          <a:bodyPr lIns="36000" tIns="36000" rIns="108000" bIns="36000" anchor="ctr">
            <a:noAutofit/>
          </a:bodyPr>
          <a:lstStyle/>
          <a:p>
            <a:pPr marL="0" indent="0" algn="just">
              <a:spcAft>
                <a:spcPts val="600"/>
              </a:spcAft>
              <a:buNone/>
            </a:pPr>
            <a:r>
              <a:rPr lang="en-GB" sz="1200" b="1" dirty="0" smtClean="0">
                <a:solidFill>
                  <a:schemeClr val="bg1"/>
                </a:solidFill>
              </a:rPr>
              <a:t>Mean Imbalance Price:</a:t>
            </a:r>
            <a:endParaRPr lang="en-GB" sz="1200" b="1" dirty="0">
              <a:solidFill>
                <a:schemeClr val="bg1"/>
              </a:solidFill>
            </a:endParaRPr>
          </a:p>
        </p:txBody>
      </p:sp>
      <p:sp>
        <p:nvSpPr>
          <p:cNvPr id="33" name="Content Placeholder 21"/>
          <p:cNvSpPr>
            <a:spLocks noGrp="1"/>
          </p:cNvSpPr>
          <p:nvPr>
            <p:ph sz="quarter" idx="16"/>
          </p:nvPr>
        </p:nvSpPr>
        <p:spPr>
          <a:xfrm>
            <a:off x="7523795" y="2040437"/>
            <a:ext cx="2095183" cy="288032"/>
          </a:xfrm>
          <a:ln>
            <a:solidFill>
              <a:srgbClr val="00487C"/>
            </a:solidFill>
          </a:ln>
          <a:effectLst/>
        </p:spPr>
        <p:txBody>
          <a:bodyPr lIns="36000" tIns="36000" rIns="108000" bIns="36000" anchor="ctr">
            <a:noAutofit/>
          </a:bodyPr>
          <a:lstStyle/>
          <a:p>
            <a:pPr marL="0" indent="0" algn="ctr">
              <a:spcAft>
                <a:spcPts val="600"/>
              </a:spcAft>
              <a:buNone/>
            </a:pPr>
            <a:r>
              <a:rPr lang="en-GB" sz="1200" b="1" dirty="0" smtClean="0">
                <a:solidFill>
                  <a:srgbClr val="0070C0"/>
                </a:solidFill>
              </a:rPr>
              <a:t>£1.4 /MWh</a:t>
            </a:r>
            <a:endParaRPr lang="en-GB" sz="1200" b="1" dirty="0"/>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r="22447"/>
          <a:stretch/>
        </p:blipFill>
        <p:spPr bwMode="auto">
          <a:xfrm>
            <a:off x="273561" y="2544493"/>
            <a:ext cx="4536505" cy="33327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l="-1" r="22191"/>
          <a:stretch/>
        </p:blipFill>
        <p:spPr bwMode="auto">
          <a:xfrm>
            <a:off x="5035421" y="2544493"/>
            <a:ext cx="4551492" cy="33327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3224808" y="3356992"/>
            <a:ext cx="3744416" cy="1080120"/>
          </a:xfrm>
          <a:prstGeom prst="rect">
            <a:avLst/>
          </a:prstGeom>
          <a:solidFill>
            <a:srgbClr val="59595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200" b="1" i="1" dirty="0" smtClean="0">
                <a:solidFill>
                  <a:schemeClr val="bg1"/>
                </a:solidFill>
              </a:rPr>
              <a:t>REPLACE WITH SENSITIVITIES STRESSING DISTIBUTIONS OF IMBALANCE PRICES</a:t>
            </a:r>
          </a:p>
        </p:txBody>
      </p:sp>
    </p:spTree>
    <p:extLst>
      <p:ext uri="{BB962C8B-B14F-4D97-AF65-F5344CB8AC3E}">
        <p14:creationId xmlns:p14="http://schemas.microsoft.com/office/powerpoint/2010/main" val="983886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endParaRPr lang="en-GB" sz="2400" dirty="0">
              <a:solidFill>
                <a:srgbClr val="00B0F0"/>
              </a:solidFill>
            </a:endParaRPr>
          </a:p>
        </p:txBody>
      </p:sp>
      <p:sp>
        <p:nvSpPr>
          <p:cNvPr id="4" name="Title 1"/>
          <p:cNvSpPr txBox="1">
            <a:spLocks/>
          </p:cNvSpPr>
          <p:nvPr/>
        </p:nvSpPr>
        <p:spPr bwMode="auto">
          <a:xfrm>
            <a:off x="1000944" y="3090416"/>
            <a:ext cx="7139136" cy="838200"/>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700" b="1">
                <a:solidFill>
                  <a:srgbClr val="00487C"/>
                </a:solidFill>
                <a:latin typeface="+mj-lt"/>
                <a:ea typeface="+mj-ea"/>
                <a:cs typeface="+mj-cs"/>
              </a:defRPr>
            </a:lvl1pPr>
            <a:lvl2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2pPr>
            <a:lvl3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3pPr>
            <a:lvl4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4pPr>
            <a:lvl5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5pPr>
            <a:lvl6pPr marL="4572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6pPr>
            <a:lvl7pPr marL="9144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7pPr>
            <a:lvl8pPr marL="13716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8pPr>
            <a:lvl9pPr marL="18288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9pPr>
          </a:lstStyle>
          <a:p>
            <a:pPr algn="ctr">
              <a:lnSpc>
                <a:spcPct val="125000"/>
              </a:lnSpc>
            </a:pPr>
            <a:r>
              <a:rPr lang="en-GB" sz="2800" kern="0" dirty="0" smtClean="0">
                <a:solidFill>
                  <a:srgbClr val="00B0F0"/>
                </a:solidFill>
              </a:rPr>
              <a:t>Questions?</a:t>
            </a:r>
            <a:endParaRPr lang="en-GB" sz="3200" kern="0" dirty="0">
              <a:solidFill>
                <a:srgbClr val="00B0F0"/>
              </a:solidFill>
            </a:endParaRPr>
          </a:p>
        </p:txBody>
      </p:sp>
    </p:spTree>
    <p:extLst>
      <p:ext uri="{BB962C8B-B14F-4D97-AF65-F5344CB8AC3E}">
        <p14:creationId xmlns:p14="http://schemas.microsoft.com/office/powerpoint/2010/main" val="4237293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ontent Placeholder 21"/>
          <p:cNvSpPr>
            <a:spLocks noGrp="1"/>
          </p:cNvSpPr>
          <p:nvPr>
            <p:ph sz="quarter" idx="16"/>
          </p:nvPr>
        </p:nvSpPr>
        <p:spPr>
          <a:xfrm>
            <a:off x="560512" y="1556792"/>
            <a:ext cx="8712968" cy="4968552"/>
          </a:xfrm>
          <a:ln>
            <a:noFill/>
          </a:ln>
          <a:effectLst/>
        </p:spPr>
        <p:txBody>
          <a:bodyPr tIns="36000" bIns="36000" anchor="t">
            <a:noAutofit/>
          </a:bodyPr>
          <a:lstStyle/>
          <a:p>
            <a:r>
              <a:rPr lang="en-GB" sz="1600" dirty="0" smtClean="0">
                <a:solidFill>
                  <a:srgbClr val="002060"/>
                </a:solidFill>
              </a:rPr>
              <a:t>Introduction</a:t>
            </a:r>
          </a:p>
          <a:p>
            <a:pPr marL="0" indent="0">
              <a:buNone/>
            </a:pPr>
            <a:endParaRPr lang="en-GB" sz="1600" dirty="0">
              <a:solidFill>
                <a:srgbClr val="002060"/>
              </a:solidFill>
            </a:endParaRPr>
          </a:p>
          <a:p>
            <a:r>
              <a:rPr lang="en-GB" sz="1600" dirty="0" smtClean="0">
                <a:solidFill>
                  <a:srgbClr val="002060"/>
                </a:solidFill>
              </a:rPr>
              <a:t>Outline Methodology</a:t>
            </a:r>
          </a:p>
          <a:p>
            <a:pPr marL="0" indent="0">
              <a:buNone/>
            </a:pPr>
            <a:endParaRPr lang="en-GB" sz="1600" dirty="0" smtClean="0">
              <a:solidFill>
                <a:srgbClr val="002060"/>
              </a:solidFill>
            </a:endParaRPr>
          </a:p>
          <a:p>
            <a:r>
              <a:rPr lang="en-GB" sz="1600" dirty="0" smtClean="0">
                <a:solidFill>
                  <a:srgbClr val="002060"/>
                </a:solidFill>
              </a:rPr>
              <a:t>Historic Imbalance Prices</a:t>
            </a:r>
          </a:p>
          <a:p>
            <a:pPr marL="0" indent="0">
              <a:buNone/>
            </a:pPr>
            <a:r>
              <a:rPr lang="en-GB" sz="1600" dirty="0" smtClean="0">
                <a:solidFill>
                  <a:srgbClr val="002060"/>
                </a:solidFill>
              </a:rPr>
              <a:t> </a:t>
            </a:r>
          </a:p>
          <a:p>
            <a:r>
              <a:rPr lang="en-GB" sz="1600" dirty="0" smtClean="0">
                <a:solidFill>
                  <a:srgbClr val="002060"/>
                </a:solidFill>
              </a:rPr>
              <a:t>Modelling of Probabilistic Distributions</a:t>
            </a:r>
          </a:p>
          <a:p>
            <a:endParaRPr lang="en-GB" sz="1600" dirty="0">
              <a:solidFill>
                <a:srgbClr val="002060"/>
              </a:solidFill>
            </a:endParaRPr>
          </a:p>
          <a:p>
            <a:r>
              <a:rPr lang="en-GB" sz="1600" dirty="0" smtClean="0">
                <a:solidFill>
                  <a:srgbClr val="002060"/>
                </a:solidFill>
              </a:rPr>
              <a:t>Future Imbalance Cost and Risk (On-Going Analysis)</a:t>
            </a:r>
          </a:p>
          <a:p>
            <a:pPr marL="0" indent="0">
              <a:buNone/>
            </a:pPr>
            <a:endParaRPr lang="en-GB" sz="1600" dirty="0" smtClean="0">
              <a:solidFill>
                <a:srgbClr val="002060"/>
              </a:solidFill>
            </a:endParaRPr>
          </a:p>
          <a:p>
            <a:r>
              <a:rPr lang="en-GB" sz="1600" dirty="0" smtClean="0">
                <a:solidFill>
                  <a:srgbClr val="002060"/>
                </a:solidFill>
              </a:rPr>
              <a:t>Questions</a:t>
            </a:r>
            <a:endParaRPr lang="en-GB" sz="1600" dirty="0">
              <a:solidFill>
                <a:srgbClr val="002060"/>
              </a:solidFill>
            </a:endParaRPr>
          </a:p>
        </p:txBody>
      </p:sp>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Agenda</a:t>
            </a:r>
            <a:endParaRPr lang="en-GB" sz="2400" dirty="0">
              <a:solidFill>
                <a:srgbClr val="00B0F0"/>
              </a:solidFill>
            </a:endParaRPr>
          </a:p>
        </p:txBody>
      </p:sp>
    </p:spTree>
    <p:extLst>
      <p:ext uri="{BB962C8B-B14F-4D97-AF65-F5344CB8AC3E}">
        <p14:creationId xmlns:p14="http://schemas.microsoft.com/office/powerpoint/2010/main" val="583936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Introduction</a:t>
            </a:r>
            <a:endParaRPr lang="en-GB" sz="2400" dirty="0">
              <a:solidFill>
                <a:srgbClr val="00B0F0"/>
              </a:solidFill>
            </a:endParaRPr>
          </a:p>
        </p:txBody>
      </p:sp>
      <p:sp>
        <p:nvSpPr>
          <p:cNvPr id="4" name="Content Placeholder 21"/>
          <p:cNvSpPr>
            <a:spLocks noGrp="1"/>
          </p:cNvSpPr>
          <p:nvPr>
            <p:ph sz="quarter" idx="16"/>
          </p:nvPr>
        </p:nvSpPr>
        <p:spPr>
          <a:xfrm>
            <a:off x="704528" y="1622188"/>
            <a:ext cx="8280000" cy="756000"/>
          </a:xfrm>
          <a:effectLst/>
        </p:spPr>
        <p:txBody>
          <a:bodyPr tIns="36000" bIns="36000" anchor="ctr">
            <a:noAutofit/>
          </a:bodyPr>
          <a:lstStyle/>
          <a:p>
            <a:r>
              <a:rPr lang="en-GB" sz="1200" dirty="0"/>
              <a:t>In response to recent evidence that independent generators are finding it increasingly difficult to secure commercially viable power purchase agreements (PPAs), the Department of Energy and Climate Change (DECC) issued an open call for evidence to the industry in April 2012. </a:t>
            </a:r>
          </a:p>
        </p:txBody>
      </p:sp>
      <p:sp>
        <p:nvSpPr>
          <p:cNvPr id="5" name="Content Placeholder 22"/>
          <p:cNvSpPr>
            <a:spLocks noGrp="1"/>
          </p:cNvSpPr>
          <p:nvPr>
            <p:ph sz="quarter" idx="17"/>
          </p:nvPr>
        </p:nvSpPr>
        <p:spPr>
          <a:xfrm>
            <a:off x="704528" y="2787964"/>
            <a:ext cx="8280000" cy="756000"/>
          </a:xfrm>
          <a:effectLst/>
        </p:spPr>
        <p:txBody>
          <a:bodyPr tIns="36000" bIns="36000" anchor="ctr">
            <a:noAutofit/>
          </a:bodyPr>
          <a:lstStyle/>
          <a:p>
            <a:r>
              <a:rPr lang="en-GB" sz="1200" dirty="0" smtClean="0"/>
              <a:t>This analysis supports the qualitative findings from the call for evidence responses and looks to quantify the present and future risk associated with imbalance costs and the materiality of this for generation projects.</a:t>
            </a:r>
            <a:endParaRPr lang="en-GB" sz="1200" dirty="0"/>
          </a:p>
        </p:txBody>
      </p:sp>
      <p:sp>
        <p:nvSpPr>
          <p:cNvPr id="6" name="Content Placeholder 24"/>
          <p:cNvSpPr>
            <a:spLocks noGrp="1"/>
          </p:cNvSpPr>
          <p:nvPr>
            <p:ph sz="quarter" idx="19"/>
          </p:nvPr>
        </p:nvSpPr>
        <p:spPr>
          <a:xfrm>
            <a:off x="704528" y="3955496"/>
            <a:ext cx="8280000" cy="756000"/>
          </a:xfrm>
          <a:effectLst/>
        </p:spPr>
        <p:txBody>
          <a:bodyPr tIns="36000" bIns="36000" anchor="ctr">
            <a:noAutofit/>
          </a:bodyPr>
          <a:lstStyle/>
          <a:p>
            <a:r>
              <a:rPr lang="en-GB" sz="1200" dirty="0" smtClean="0"/>
              <a:t>An empirical data set of historic generation volumes and cash-out prices is used to build probabilistic distributions of the key variables for different asset types to enable simulation of imbalance costs. Appropriate sensitivities can then be applied to assess potential future imbalance cost and risk.</a:t>
            </a:r>
            <a:endParaRPr lang="en-GB" sz="1200" dirty="0"/>
          </a:p>
        </p:txBody>
      </p:sp>
      <p:sp>
        <p:nvSpPr>
          <p:cNvPr id="7" name="Content Placeholder 26"/>
          <p:cNvSpPr>
            <a:spLocks noGrp="1"/>
          </p:cNvSpPr>
          <p:nvPr>
            <p:ph sz="quarter" idx="21"/>
          </p:nvPr>
        </p:nvSpPr>
        <p:spPr>
          <a:xfrm>
            <a:off x="704528" y="5128220"/>
            <a:ext cx="8280000" cy="756000"/>
          </a:xfrm>
          <a:effectLst/>
        </p:spPr>
        <p:txBody>
          <a:bodyPr tIns="36000" bIns="36000" anchor="ctr">
            <a:noAutofit/>
          </a:bodyPr>
          <a:lstStyle/>
          <a:p>
            <a:r>
              <a:rPr lang="en-GB" sz="1200" dirty="0" smtClean="0"/>
              <a:t>An insight into historical imbalance costs</a:t>
            </a:r>
          </a:p>
          <a:p>
            <a:r>
              <a:rPr lang="en-GB" sz="1200" dirty="0" smtClean="0"/>
              <a:t>A  modelled imbalance risk for different generation types based on historic data</a:t>
            </a:r>
          </a:p>
          <a:p>
            <a:r>
              <a:rPr lang="en-GB" sz="1200" dirty="0" smtClean="0"/>
              <a:t>Future potential imbalance risks and costs for different generation types</a:t>
            </a:r>
            <a:endParaRPr lang="en-GB" sz="1200" dirty="0"/>
          </a:p>
        </p:txBody>
      </p:sp>
      <p:sp>
        <p:nvSpPr>
          <p:cNvPr id="8" name="Text Placeholder 20"/>
          <p:cNvSpPr>
            <a:spLocks noGrp="1"/>
          </p:cNvSpPr>
          <p:nvPr>
            <p:ph type="body" sz="quarter" idx="15"/>
          </p:nvPr>
        </p:nvSpPr>
        <p:spPr>
          <a:xfrm>
            <a:off x="704528" y="1340768"/>
            <a:ext cx="8280000" cy="287337"/>
          </a:xfrm>
          <a:prstGeom prst="rect">
            <a:avLst/>
          </a:prstGeom>
          <a:ln>
            <a:solidFill>
              <a:srgbClr val="3C3C3C"/>
            </a:solidFill>
          </a:ln>
          <a:effectLst/>
        </p:spPr>
        <p:txBody>
          <a:bodyPr lIns="36000" tIns="36000" rIns="36000" bIns="36000"/>
          <a:lstStyle/>
          <a:p>
            <a:r>
              <a:rPr lang="en-GB" sz="1400" b="1" dirty="0" smtClean="0">
                <a:latin typeface="+mn-lt"/>
              </a:rPr>
              <a:t>Project Introduction</a:t>
            </a:r>
            <a:endParaRPr lang="en-GB" sz="1400" b="1" dirty="0">
              <a:latin typeface="+mn-lt"/>
            </a:endParaRPr>
          </a:p>
        </p:txBody>
      </p:sp>
      <p:sp>
        <p:nvSpPr>
          <p:cNvPr id="9" name="Text Placeholder 23"/>
          <p:cNvSpPr>
            <a:spLocks noGrp="1"/>
          </p:cNvSpPr>
          <p:nvPr>
            <p:ph type="body" sz="quarter" idx="18"/>
          </p:nvPr>
        </p:nvSpPr>
        <p:spPr>
          <a:xfrm>
            <a:off x="704528" y="2509251"/>
            <a:ext cx="8280000" cy="287337"/>
          </a:xfrm>
          <a:prstGeom prst="rect">
            <a:avLst/>
          </a:prstGeom>
          <a:ln>
            <a:solidFill>
              <a:srgbClr val="E50083"/>
            </a:solidFill>
          </a:ln>
          <a:effectLst/>
        </p:spPr>
        <p:txBody>
          <a:bodyPr lIns="36000" tIns="36000" rIns="36000" bIns="36000"/>
          <a:lstStyle/>
          <a:p>
            <a:r>
              <a:rPr lang="en-GB" sz="1400" b="1" dirty="0" smtClean="0">
                <a:latin typeface="+mn-lt"/>
              </a:rPr>
              <a:t>Analysis Goal</a:t>
            </a:r>
            <a:endParaRPr lang="en-GB" sz="1400" b="1" dirty="0">
              <a:latin typeface="+mn-lt"/>
            </a:endParaRPr>
          </a:p>
        </p:txBody>
      </p:sp>
      <p:sp>
        <p:nvSpPr>
          <p:cNvPr id="10" name="Text Placeholder 25"/>
          <p:cNvSpPr>
            <a:spLocks noGrp="1"/>
          </p:cNvSpPr>
          <p:nvPr>
            <p:ph type="body" sz="quarter" idx="20"/>
          </p:nvPr>
        </p:nvSpPr>
        <p:spPr>
          <a:xfrm>
            <a:off x="704528" y="3671478"/>
            <a:ext cx="8280000" cy="287337"/>
          </a:xfrm>
          <a:prstGeom prst="rect">
            <a:avLst/>
          </a:prstGeom>
          <a:ln>
            <a:solidFill>
              <a:srgbClr val="0084C2"/>
            </a:solidFill>
          </a:ln>
          <a:effectLst/>
        </p:spPr>
        <p:txBody>
          <a:bodyPr lIns="36000" tIns="36000" rIns="36000" bIns="36000"/>
          <a:lstStyle/>
          <a:p>
            <a:r>
              <a:rPr lang="en-GB" sz="1400" b="1" dirty="0" smtClean="0">
                <a:latin typeface="+mn-lt"/>
              </a:rPr>
              <a:t>Analysis Rational</a:t>
            </a:r>
            <a:endParaRPr lang="en-GB" sz="1400" b="1" dirty="0">
              <a:latin typeface="+mn-lt"/>
            </a:endParaRPr>
          </a:p>
        </p:txBody>
      </p:sp>
      <p:sp>
        <p:nvSpPr>
          <p:cNvPr id="11" name="Text Placeholder 25"/>
          <p:cNvSpPr>
            <a:spLocks noGrp="1"/>
          </p:cNvSpPr>
          <p:nvPr>
            <p:ph type="body" sz="quarter" idx="20"/>
          </p:nvPr>
        </p:nvSpPr>
        <p:spPr>
          <a:xfrm>
            <a:off x="704528" y="4843730"/>
            <a:ext cx="8280000" cy="287337"/>
          </a:xfrm>
          <a:prstGeom prst="rect">
            <a:avLst/>
          </a:prstGeom>
          <a:solidFill>
            <a:schemeClr val="accent1"/>
          </a:solidFill>
          <a:ln>
            <a:solidFill>
              <a:srgbClr val="00487C"/>
            </a:solidFill>
          </a:ln>
          <a:effectLst/>
        </p:spPr>
        <p:txBody>
          <a:bodyPr lIns="36000" tIns="36000" rIns="36000" bIns="36000"/>
          <a:lstStyle/>
          <a:p>
            <a:r>
              <a:rPr lang="en-GB" sz="1400" b="1" dirty="0" smtClean="0"/>
              <a:t>Analysis Outputs</a:t>
            </a:r>
            <a:endParaRPr lang="en-GB" sz="1400" b="1" dirty="0"/>
          </a:p>
        </p:txBody>
      </p:sp>
    </p:spTree>
    <p:extLst>
      <p:ext uri="{BB962C8B-B14F-4D97-AF65-F5344CB8AC3E}">
        <p14:creationId xmlns:p14="http://schemas.microsoft.com/office/powerpoint/2010/main" val="1069787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Context</a:t>
            </a:r>
            <a:endParaRPr lang="en-GB" sz="2400" dirty="0">
              <a:solidFill>
                <a:srgbClr val="00B0F0"/>
              </a:solidFill>
            </a:endParaRPr>
          </a:p>
        </p:txBody>
      </p:sp>
      <p:sp>
        <p:nvSpPr>
          <p:cNvPr id="6" name="Content Placeholder 21"/>
          <p:cNvSpPr>
            <a:spLocks noGrp="1"/>
          </p:cNvSpPr>
          <p:nvPr>
            <p:ph sz="quarter" idx="16"/>
          </p:nvPr>
        </p:nvSpPr>
        <p:spPr>
          <a:xfrm>
            <a:off x="848544" y="1844824"/>
            <a:ext cx="7992888" cy="2592288"/>
          </a:xfrm>
          <a:ln>
            <a:noFill/>
          </a:ln>
          <a:effectLst/>
        </p:spPr>
        <p:txBody>
          <a:bodyPr tIns="36000" bIns="36000" anchor="t">
            <a:noAutofit/>
          </a:bodyPr>
          <a:lstStyle/>
          <a:p>
            <a:pPr algn="just">
              <a:spcAft>
                <a:spcPts val="600"/>
              </a:spcAft>
            </a:pPr>
            <a:r>
              <a:rPr lang="en-US" sz="1200" dirty="0" smtClean="0">
                <a:solidFill>
                  <a:srgbClr val="002060"/>
                </a:solidFill>
              </a:rPr>
              <a:t>Market participants buying and selling physical power are responsible for their own balancing on a half-hourly basis.</a:t>
            </a:r>
          </a:p>
          <a:p>
            <a:pPr algn="just">
              <a:spcAft>
                <a:spcPts val="600"/>
              </a:spcAft>
            </a:pPr>
            <a:r>
              <a:rPr lang="en-US" sz="1200" dirty="0" smtClean="0">
                <a:solidFill>
                  <a:srgbClr val="002060"/>
                </a:solidFill>
              </a:rPr>
              <a:t>To the extent that a participant’s net position based on generated volumes, customer demand and wholesale purchases and sales is not zero, this is treated as an imbalance and settled against ‘cash-out’ prices.</a:t>
            </a:r>
          </a:p>
          <a:p>
            <a:pPr algn="just">
              <a:spcAft>
                <a:spcPts val="600"/>
              </a:spcAft>
            </a:pPr>
            <a:r>
              <a:rPr lang="en-US" sz="1200" dirty="0" smtClean="0">
                <a:solidFill>
                  <a:srgbClr val="002060"/>
                </a:solidFill>
              </a:rPr>
              <a:t>The cash-out price that is applied to the imbalance depends on the direction of the imbalance relative to the overall system imbalance: where the imbalance ‘helps’ at the system level, a market-related price is applied, whereas if the imbalance exacerbates the overall system position, a price is applied reflecting the System Operator cost of balancing (“System Buy Price” or “System Sell Price”).</a:t>
            </a:r>
          </a:p>
          <a:p>
            <a:pPr algn="just">
              <a:spcAft>
                <a:spcPts val="600"/>
              </a:spcAft>
            </a:pPr>
            <a:r>
              <a:rPr lang="en-US" sz="1200" dirty="0" smtClean="0">
                <a:solidFill>
                  <a:srgbClr val="002060"/>
                </a:solidFill>
              </a:rPr>
              <a:t>SBP/SSPs can be at a significant and volatile premium/discount to the underlying wholesale price.</a:t>
            </a:r>
            <a:endParaRPr lang="en-US" sz="1200" dirty="0">
              <a:solidFill>
                <a:srgbClr val="002060"/>
              </a:solidFill>
            </a:endParaRPr>
          </a:p>
        </p:txBody>
      </p:sp>
      <p:sp>
        <p:nvSpPr>
          <p:cNvPr id="7" name="Text Placeholder 20"/>
          <p:cNvSpPr>
            <a:spLocks noGrp="1"/>
          </p:cNvSpPr>
          <p:nvPr>
            <p:ph type="body" sz="quarter" idx="11"/>
          </p:nvPr>
        </p:nvSpPr>
        <p:spPr>
          <a:xfrm>
            <a:off x="560512" y="1340768"/>
            <a:ext cx="8712968" cy="360040"/>
          </a:xfrm>
          <a:prstGeom prst="rect">
            <a:avLst/>
          </a:prstGeom>
          <a:solidFill>
            <a:srgbClr val="002060"/>
          </a:solidFill>
          <a:ln>
            <a:solidFill>
              <a:srgbClr val="002060"/>
            </a:solidFill>
          </a:ln>
          <a:effectLst/>
        </p:spPr>
        <p:txBody>
          <a:bodyPr lIns="36000" tIns="36000" rIns="36000" bIns="36000"/>
          <a:lstStyle/>
          <a:p>
            <a:pPr algn="l"/>
            <a:r>
              <a:rPr lang="en-GB" sz="1400" dirty="0" smtClean="0"/>
              <a:t>GB balancing</a:t>
            </a:r>
            <a:r>
              <a:rPr lang="en-GB" sz="1400" dirty="0" smtClean="0">
                <a:latin typeface="+mn-lt"/>
              </a:rPr>
              <a:t> arrangements recap</a:t>
            </a:r>
            <a:endParaRPr lang="en-GB" sz="1400" dirty="0">
              <a:latin typeface="+mn-lt"/>
            </a:endParaRPr>
          </a:p>
        </p:txBody>
      </p:sp>
      <p:sp>
        <p:nvSpPr>
          <p:cNvPr id="9" name="Rectangle 8"/>
          <p:cNvSpPr/>
          <p:nvPr/>
        </p:nvSpPr>
        <p:spPr>
          <a:xfrm>
            <a:off x="560512" y="1700808"/>
            <a:ext cx="8712968" cy="4392488"/>
          </a:xfrm>
          <a:prstGeom prst="rect">
            <a:avLst/>
          </a:prstGeom>
          <a:noFill/>
          <a:ln>
            <a:solidFill>
              <a:srgbClr val="002060"/>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7" name="TextBox 16"/>
          <p:cNvSpPr txBox="1"/>
          <p:nvPr/>
        </p:nvSpPr>
        <p:spPr>
          <a:xfrm>
            <a:off x="992560" y="4509119"/>
            <a:ext cx="1872208" cy="1200329"/>
          </a:xfrm>
          <a:prstGeom prst="rect">
            <a:avLst/>
          </a:prstGeom>
          <a:noFill/>
        </p:spPr>
        <p:txBody>
          <a:bodyPr wrap="square" rtlCol="0">
            <a:spAutoFit/>
          </a:bodyPr>
          <a:lstStyle/>
          <a:p>
            <a:pPr algn="ctr"/>
            <a:r>
              <a:rPr lang="en-GB" sz="1800" dirty="0" smtClean="0">
                <a:solidFill>
                  <a:srgbClr val="FF0000"/>
                </a:solidFill>
              </a:rPr>
              <a:t>GRAPH – sample time series of MIP/SBP/SSP </a:t>
            </a:r>
            <a:endParaRPr lang="en-GB" sz="1800" dirty="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969733138"/>
              </p:ext>
            </p:extLst>
          </p:nvPr>
        </p:nvGraphicFramePr>
        <p:xfrm>
          <a:off x="6105128" y="4480535"/>
          <a:ext cx="2725935" cy="1280160"/>
        </p:xfrm>
        <a:graphic>
          <a:graphicData uri="http://schemas.openxmlformats.org/drawingml/2006/table">
            <a:tbl>
              <a:tblPr firstRow="1" bandRow="1">
                <a:tableStyleId>{5C22544A-7EE6-4342-B048-85BDC9FD1C3A}</a:tableStyleId>
              </a:tblPr>
              <a:tblGrid>
                <a:gridCol w="908645"/>
                <a:gridCol w="908645"/>
                <a:gridCol w="908645"/>
              </a:tblGrid>
              <a:tr h="118812">
                <a:tc>
                  <a:txBody>
                    <a:bodyPr/>
                    <a:lstStyle/>
                    <a:p>
                      <a:endParaRPr lang="en-GB" sz="1100" dirty="0"/>
                    </a:p>
                  </a:txBody>
                  <a:tcPr/>
                </a:tc>
                <a:tc>
                  <a:txBody>
                    <a:bodyPr/>
                    <a:lstStyle/>
                    <a:p>
                      <a:pPr algn="ctr"/>
                      <a:r>
                        <a:rPr lang="en-GB" sz="1100" dirty="0" smtClean="0"/>
                        <a:t>System</a:t>
                      </a:r>
                      <a:r>
                        <a:rPr lang="en-GB" sz="1100" baseline="0" dirty="0" smtClean="0"/>
                        <a:t> long</a:t>
                      </a:r>
                      <a:endParaRPr lang="en-GB" sz="1100" dirty="0"/>
                    </a:p>
                  </a:txBody>
                  <a:tcPr/>
                </a:tc>
                <a:tc>
                  <a:txBody>
                    <a:bodyPr/>
                    <a:lstStyle/>
                    <a:p>
                      <a:pPr algn="ctr"/>
                      <a:r>
                        <a:rPr lang="en-GB" sz="1100" dirty="0" smtClean="0"/>
                        <a:t>System</a:t>
                      </a:r>
                      <a:r>
                        <a:rPr lang="en-GB" sz="1100" baseline="0" dirty="0" smtClean="0"/>
                        <a:t> short</a:t>
                      </a:r>
                      <a:endParaRPr lang="en-GB" sz="1100" dirty="0"/>
                    </a:p>
                  </a:txBody>
                  <a:tcPr/>
                </a:tc>
              </a:tr>
              <a:tr h="370840">
                <a:tc>
                  <a:txBody>
                    <a:bodyPr/>
                    <a:lstStyle/>
                    <a:p>
                      <a:pPr algn="ctr"/>
                      <a:r>
                        <a:rPr lang="en-GB" sz="1100" dirty="0" smtClean="0"/>
                        <a:t>Participant long</a:t>
                      </a:r>
                      <a:endParaRPr lang="en-GB" sz="1100" dirty="0"/>
                    </a:p>
                  </a:txBody>
                  <a:tcPr/>
                </a:tc>
                <a:tc>
                  <a:txBody>
                    <a:bodyPr/>
                    <a:lstStyle/>
                    <a:p>
                      <a:pPr algn="ctr"/>
                      <a:r>
                        <a:rPr lang="en-GB" sz="1100" dirty="0" smtClean="0"/>
                        <a:t>SSP</a:t>
                      </a:r>
                      <a:endParaRPr lang="en-GB" sz="1100" dirty="0"/>
                    </a:p>
                  </a:txBody>
                  <a:tcPr anchor="ctr"/>
                </a:tc>
                <a:tc>
                  <a:txBody>
                    <a:bodyPr/>
                    <a:lstStyle/>
                    <a:p>
                      <a:pPr algn="ctr"/>
                      <a:r>
                        <a:rPr lang="en-GB" sz="1100" dirty="0" smtClean="0"/>
                        <a:t>MIP</a:t>
                      </a:r>
                      <a:endParaRPr lang="en-GB" sz="1100" dirty="0"/>
                    </a:p>
                  </a:txBody>
                  <a:tcPr anchor="ctr"/>
                </a:tc>
              </a:tr>
              <a:tr h="370840">
                <a:tc>
                  <a:txBody>
                    <a:bodyPr/>
                    <a:lstStyle/>
                    <a:p>
                      <a:pPr algn="ctr"/>
                      <a:r>
                        <a:rPr lang="en-GB" sz="1100" dirty="0" smtClean="0"/>
                        <a:t>Participant short</a:t>
                      </a:r>
                      <a:endParaRPr lang="en-GB" sz="1100" dirty="0"/>
                    </a:p>
                  </a:txBody>
                  <a:tcPr/>
                </a:tc>
                <a:tc>
                  <a:txBody>
                    <a:bodyPr/>
                    <a:lstStyle/>
                    <a:p>
                      <a:pPr algn="ctr"/>
                      <a:r>
                        <a:rPr lang="en-GB" sz="1100" dirty="0" smtClean="0"/>
                        <a:t>MIP</a:t>
                      </a:r>
                      <a:endParaRPr lang="en-GB" sz="1100" dirty="0"/>
                    </a:p>
                  </a:txBody>
                  <a:tcPr anchor="ctr"/>
                </a:tc>
                <a:tc>
                  <a:txBody>
                    <a:bodyPr/>
                    <a:lstStyle/>
                    <a:p>
                      <a:pPr algn="ctr"/>
                      <a:r>
                        <a:rPr lang="en-GB" sz="1100" dirty="0" smtClean="0"/>
                        <a:t>SBP</a:t>
                      </a:r>
                      <a:endParaRPr lang="en-GB" sz="1100" dirty="0"/>
                    </a:p>
                  </a:txBody>
                  <a:tcPr anchor="ctr"/>
                </a:tc>
              </a:tr>
            </a:tbl>
          </a:graphicData>
        </a:graphic>
      </p:graphicFrame>
    </p:spTree>
    <p:extLst>
      <p:ext uri="{BB962C8B-B14F-4D97-AF65-F5344CB8AC3E}">
        <p14:creationId xmlns:p14="http://schemas.microsoft.com/office/powerpoint/2010/main" val="2439123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Wind asset assessment</a:t>
            </a:r>
            <a:endParaRPr lang="en-GB" sz="2400" dirty="0">
              <a:solidFill>
                <a:srgbClr val="00B0F0"/>
              </a:solidFill>
            </a:endParaRPr>
          </a:p>
        </p:txBody>
      </p:sp>
      <p:sp>
        <p:nvSpPr>
          <p:cNvPr id="6" name="Content Placeholder 21"/>
          <p:cNvSpPr>
            <a:spLocks noGrp="1"/>
          </p:cNvSpPr>
          <p:nvPr>
            <p:ph sz="quarter" idx="16"/>
          </p:nvPr>
        </p:nvSpPr>
        <p:spPr>
          <a:xfrm>
            <a:off x="848544" y="1844824"/>
            <a:ext cx="7992888" cy="2736304"/>
          </a:xfrm>
          <a:ln>
            <a:noFill/>
          </a:ln>
          <a:effectLst/>
        </p:spPr>
        <p:txBody>
          <a:bodyPr tIns="36000" bIns="36000" anchor="t">
            <a:noAutofit/>
          </a:bodyPr>
          <a:lstStyle/>
          <a:p>
            <a:pPr algn="just">
              <a:spcAft>
                <a:spcPts val="600"/>
              </a:spcAft>
            </a:pPr>
            <a:r>
              <a:rPr lang="en-US" sz="1200" dirty="0" smtClean="0">
                <a:solidFill>
                  <a:srgbClr val="002060"/>
                </a:solidFill>
              </a:rPr>
              <a:t>The actual imbalance accruing to participants will be a function of their portfolio and trading strategy.</a:t>
            </a:r>
          </a:p>
          <a:p>
            <a:pPr algn="just">
              <a:spcAft>
                <a:spcPts val="600"/>
              </a:spcAft>
            </a:pPr>
            <a:r>
              <a:rPr lang="en-US" sz="1200" dirty="0" smtClean="0">
                <a:solidFill>
                  <a:srgbClr val="002060"/>
                </a:solidFill>
              </a:rPr>
              <a:t>We are aiming to isolate the element of imbalance that can be attributed to uncertainty in relation to the level of outturn generation from an asset.</a:t>
            </a:r>
          </a:p>
          <a:p>
            <a:pPr algn="just">
              <a:spcAft>
                <a:spcPts val="600"/>
              </a:spcAft>
            </a:pPr>
            <a:r>
              <a:rPr lang="en-US" sz="1200" dirty="0" smtClean="0">
                <a:solidFill>
                  <a:srgbClr val="002060"/>
                </a:solidFill>
              </a:rPr>
              <a:t>We have used public domain data for transmission-connected assets (BM Units).</a:t>
            </a:r>
          </a:p>
          <a:p>
            <a:pPr algn="just">
              <a:spcAft>
                <a:spcPts val="600"/>
              </a:spcAft>
            </a:pPr>
            <a:r>
              <a:rPr lang="en-US" sz="1200" dirty="0" smtClean="0">
                <a:solidFill>
                  <a:srgbClr val="002060"/>
                </a:solidFill>
              </a:rPr>
              <a:t>Final Physical Notifications (FPNs) represent the information on expected output provided by generators to the System Operator at gate closure, 1 hour ahead of delivery – we use these as our proxy for the forecast information.</a:t>
            </a:r>
          </a:p>
          <a:p>
            <a:pPr algn="just">
              <a:spcAft>
                <a:spcPts val="600"/>
              </a:spcAft>
            </a:pPr>
            <a:r>
              <a:rPr lang="en-US" sz="1200" dirty="0" smtClean="0">
                <a:solidFill>
                  <a:srgbClr val="002060"/>
                </a:solidFill>
              </a:rPr>
              <a:t>We compare this to Metered Output, and treat the difference as a ‘forecast imbalance’.</a:t>
            </a:r>
          </a:p>
          <a:p>
            <a:pPr algn="just">
              <a:spcAft>
                <a:spcPts val="600"/>
              </a:spcAft>
            </a:pPr>
            <a:r>
              <a:rPr lang="en-US" sz="1200" dirty="0" smtClean="0">
                <a:solidFill>
                  <a:srgbClr val="002060"/>
                </a:solidFill>
              </a:rPr>
              <a:t>We then calculate an imbalance cost by applying the appropriate cash-out price for that half-hour (depending on the relative direction of the forecast imbalance.</a:t>
            </a:r>
          </a:p>
        </p:txBody>
      </p:sp>
      <p:sp>
        <p:nvSpPr>
          <p:cNvPr id="7" name="Text Placeholder 20"/>
          <p:cNvSpPr>
            <a:spLocks noGrp="1"/>
          </p:cNvSpPr>
          <p:nvPr>
            <p:ph type="body" sz="quarter" idx="11"/>
          </p:nvPr>
        </p:nvSpPr>
        <p:spPr>
          <a:xfrm>
            <a:off x="560512" y="1340768"/>
            <a:ext cx="8712968" cy="360040"/>
          </a:xfrm>
          <a:prstGeom prst="rect">
            <a:avLst/>
          </a:prstGeom>
          <a:solidFill>
            <a:srgbClr val="002060"/>
          </a:solidFill>
          <a:ln>
            <a:solidFill>
              <a:srgbClr val="002060"/>
            </a:solidFill>
          </a:ln>
          <a:effectLst/>
        </p:spPr>
        <p:txBody>
          <a:bodyPr lIns="36000" tIns="36000" rIns="36000" bIns="36000"/>
          <a:lstStyle/>
          <a:p>
            <a:pPr algn="l"/>
            <a:r>
              <a:rPr lang="en-GB" sz="1400" dirty="0" smtClean="0"/>
              <a:t>Historic data set</a:t>
            </a:r>
            <a:endParaRPr lang="en-GB" sz="1400" dirty="0">
              <a:latin typeface="+mn-lt"/>
            </a:endParaRPr>
          </a:p>
        </p:txBody>
      </p:sp>
      <p:sp>
        <p:nvSpPr>
          <p:cNvPr id="9" name="Rectangle 8"/>
          <p:cNvSpPr/>
          <p:nvPr/>
        </p:nvSpPr>
        <p:spPr>
          <a:xfrm>
            <a:off x="560512" y="1700808"/>
            <a:ext cx="8712968" cy="4392488"/>
          </a:xfrm>
          <a:prstGeom prst="rect">
            <a:avLst/>
          </a:prstGeom>
          <a:noFill/>
          <a:ln>
            <a:solidFill>
              <a:srgbClr val="002060"/>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Tree>
    <p:extLst>
      <p:ext uri="{BB962C8B-B14F-4D97-AF65-F5344CB8AC3E}">
        <p14:creationId xmlns:p14="http://schemas.microsoft.com/office/powerpoint/2010/main" val="3278961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Definitions</a:t>
            </a:r>
            <a:endParaRPr lang="en-GB" sz="2400" dirty="0">
              <a:solidFill>
                <a:srgbClr val="00B0F0"/>
              </a:solidFill>
            </a:endParaRPr>
          </a:p>
        </p:txBody>
      </p:sp>
      <mc:AlternateContent xmlns:mc="http://schemas.openxmlformats.org/markup-compatibility/2006" xmlns:a14="http://schemas.microsoft.com/office/drawing/2010/main">
        <mc:Choice Requires="a14">
          <p:sp>
            <p:nvSpPr>
              <p:cNvPr id="3" name="Content Placeholder 21"/>
              <p:cNvSpPr>
                <a:spLocks noGrp="1"/>
              </p:cNvSpPr>
              <p:nvPr>
                <p:ph sz="quarter" idx="16"/>
              </p:nvPr>
            </p:nvSpPr>
            <p:spPr>
              <a:xfrm>
                <a:off x="840497" y="1844824"/>
                <a:ext cx="3824471" cy="630448"/>
              </a:xfrm>
              <a:ln>
                <a:noFill/>
              </a:ln>
              <a:effectLst/>
            </p:spPr>
            <p:txBody>
              <a:bodyPr tIns="36000" bIns="36000" anchor="t">
                <a:noAutofit/>
              </a:bodyPr>
              <a:lstStyle/>
              <a:p>
                <a:pPr marL="0" indent="0">
                  <a:buNone/>
                </a:pPr>
                <a14:m>
                  <m:oMathPara xmlns:m="http://schemas.openxmlformats.org/officeDocument/2006/math">
                    <m:oMathParaPr>
                      <m:jc m:val="centerGroup"/>
                    </m:oMathParaPr>
                    <m:oMath xmlns:m="http://schemas.openxmlformats.org/officeDocument/2006/math">
                      <m:f>
                        <m:fPr>
                          <m:ctrlPr>
                            <a:rPr lang="en-GB" sz="1800" i="1">
                              <a:solidFill>
                                <a:srgbClr val="002060"/>
                              </a:solidFill>
                              <a:latin typeface="Cambria Math"/>
                            </a:rPr>
                          </m:ctrlPr>
                        </m:fPr>
                        <m:num>
                          <m:nary>
                            <m:naryPr>
                              <m:chr m:val="∑"/>
                              <m:subHide m:val="on"/>
                              <m:supHide m:val="on"/>
                              <m:ctrlPr>
                                <a:rPr lang="en-GB" sz="1800" i="1">
                                  <a:solidFill>
                                    <a:srgbClr val="002060"/>
                                  </a:solidFill>
                                  <a:latin typeface="Cambria Math"/>
                                </a:rPr>
                              </m:ctrlPr>
                            </m:naryPr>
                            <m:sub/>
                            <m:sup/>
                            <m:e>
                              <m:d>
                                <m:dPr>
                                  <m:ctrlPr>
                                    <a:rPr lang="en-GB" sz="1800" i="1">
                                      <a:solidFill>
                                        <a:srgbClr val="002060"/>
                                      </a:solidFill>
                                      <a:latin typeface="Cambria Math"/>
                                    </a:rPr>
                                  </m:ctrlPr>
                                </m:dPr>
                                <m:e>
                                  <m:r>
                                    <a:rPr lang="en-GB" sz="1800" i="1" smtClean="0">
                                      <a:solidFill>
                                        <a:srgbClr val="002060"/>
                                      </a:solidFill>
                                      <a:latin typeface="Cambria Math"/>
                                    </a:rPr>
                                    <m:t>𝑀</m:t>
                                  </m:r>
                                  <m:r>
                                    <a:rPr lang="en-GB" sz="1800" b="0" i="1" smtClean="0">
                                      <a:solidFill>
                                        <a:srgbClr val="002060"/>
                                      </a:solidFill>
                                      <a:latin typeface="Cambria Math"/>
                                    </a:rPr>
                                    <m:t>𝑉</m:t>
                                  </m:r>
                                  <m:r>
                                    <a:rPr lang="en-GB" sz="1800" i="1">
                                      <a:solidFill>
                                        <a:srgbClr val="002060"/>
                                      </a:solidFill>
                                      <a:latin typeface="Cambria Math"/>
                                    </a:rPr>
                                    <m:t>−</m:t>
                                  </m:r>
                                  <m:r>
                                    <a:rPr lang="en-GB" sz="1800" i="1">
                                      <a:solidFill>
                                        <a:srgbClr val="002060"/>
                                      </a:solidFill>
                                      <a:latin typeface="Cambria Math"/>
                                    </a:rPr>
                                    <m:t>𝐹𝑃𝑁</m:t>
                                  </m:r>
                                </m:e>
                              </m:d>
                              <m:r>
                                <a:rPr lang="en-GB" sz="1800" i="1">
                                  <a:solidFill>
                                    <a:srgbClr val="002060"/>
                                  </a:solidFill>
                                  <a:latin typeface="Cambria Math"/>
                                </a:rPr>
                                <m:t>.</m:t>
                              </m:r>
                              <m:d>
                                <m:dPr>
                                  <m:ctrlPr>
                                    <a:rPr lang="en-GB" sz="1800" i="1">
                                      <a:solidFill>
                                        <a:srgbClr val="002060"/>
                                      </a:solidFill>
                                      <a:latin typeface="Cambria Math"/>
                                    </a:rPr>
                                  </m:ctrlPr>
                                </m:dPr>
                                <m:e>
                                  <m:r>
                                    <a:rPr lang="en-GB" sz="1800" i="1">
                                      <a:solidFill>
                                        <a:srgbClr val="002060"/>
                                      </a:solidFill>
                                      <a:latin typeface="Cambria Math"/>
                                    </a:rPr>
                                    <m:t>𝐶𝑎𝑠h</m:t>
                                  </m:r>
                                  <m:r>
                                    <a:rPr lang="en-GB" sz="1800" i="1">
                                      <a:solidFill>
                                        <a:srgbClr val="002060"/>
                                      </a:solidFill>
                                      <a:latin typeface="Cambria Math"/>
                                    </a:rPr>
                                    <m:t> </m:t>
                                  </m:r>
                                  <m:r>
                                    <a:rPr lang="en-GB" sz="1800" i="1">
                                      <a:solidFill>
                                        <a:srgbClr val="002060"/>
                                      </a:solidFill>
                                      <a:latin typeface="Cambria Math"/>
                                    </a:rPr>
                                    <m:t>𝑂𝑢𝑡</m:t>
                                  </m:r>
                                  <m:r>
                                    <a:rPr lang="en-GB" sz="1800" i="1">
                                      <a:solidFill>
                                        <a:srgbClr val="002060"/>
                                      </a:solidFill>
                                      <a:latin typeface="Cambria Math"/>
                                    </a:rPr>
                                    <m:t> </m:t>
                                  </m:r>
                                  <m:r>
                                    <a:rPr lang="en-GB" sz="1800" i="1">
                                      <a:solidFill>
                                        <a:srgbClr val="002060"/>
                                      </a:solidFill>
                                      <a:latin typeface="Cambria Math"/>
                                    </a:rPr>
                                    <m:t>𝑃𝑟𝑖𝑐𝑒</m:t>
                                  </m:r>
                                  <m:r>
                                    <a:rPr lang="en-GB" sz="1800" i="1">
                                      <a:solidFill>
                                        <a:srgbClr val="002060"/>
                                      </a:solidFill>
                                      <a:latin typeface="Cambria Math"/>
                                    </a:rPr>
                                    <m:t> −</m:t>
                                  </m:r>
                                  <m:r>
                                    <a:rPr lang="en-GB" sz="1800" i="1">
                                      <a:solidFill>
                                        <a:srgbClr val="002060"/>
                                      </a:solidFill>
                                      <a:latin typeface="Cambria Math"/>
                                    </a:rPr>
                                    <m:t>𝑀𝐼𝑃</m:t>
                                  </m:r>
                                </m:e>
                              </m:d>
                            </m:e>
                          </m:nary>
                        </m:num>
                        <m:den>
                          <m:nary>
                            <m:naryPr>
                              <m:chr m:val="∑"/>
                              <m:subHide m:val="on"/>
                              <m:supHide m:val="on"/>
                              <m:ctrlPr>
                                <a:rPr lang="en-GB" sz="1800" i="1">
                                  <a:solidFill>
                                    <a:srgbClr val="002060"/>
                                  </a:solidFill>
                                  <a:latin typeface="Cambria Math"/>
                                </a:rPr>
                              </m:ctrlPr>
                            </m:naryPr>
                            <m:sub/>
                            <m:sup/>
                            <m:e>
                              <m:r>
                                <a:rPr lang="en-GB" sz="1800" i="1">
                                  <a:solidFill>
                                    <a:srgbClr val="002060"/>
                                  </a:solidFill>
                                  <a:latin typeface="Cambria Math"/>
                                </a:rPr>
                                <m:t>𝑀𝑉</m:t>
                              </m:r>
                            </m:e>
                          </m:nary>
                        </m:den>
                      </m:f>
                    </m:oMath>
                  </m:oMathPara>
                </a14:m>
                <a:endParaRPr lang="en-GB" sz="1800" dirty="0">
                  <a:solidFill>
                    <a:srgbClr val="002060"/>
                  </a:solidFill>
                </a:endParaRPr>
              </a:p>
              <a:p>
                <a:pPr marL="457200" lvl="1" indent="0">
                  <a:buNone/>
                </a:pPr>
                <a:endParaRPr lang="en-GB" sz="2000" dirty="0">
                  <a:solidFill>
                    <a:srgbClr val="002060"/>
                  </a:solidFill>
                </a:endParaRPr>
              </a:p>
              <a:p>
                <a:pPr marL="457200" lvl="1" indent="0">
                  <a:buNone/>
                </a:pPr>
                <a:endParaRPr lang="en-GB" sz="2000" dirty="0" smtClean="0">
                  <a:solidFill>
                    <a:srgbClr val="002060"/>
                  </a:solidFill>
                </a:endParaRPr>
              </a:p>
            </p:txBody>
          </p:sp>
        </mc:Choice>
        <mc:Fallback xmlns="">
          <p:sp>
            <p:nvSpPr>
              <p:cNvPr id="3" name="Content Placeholder 21"/>
              <p:cNvSpPr>
                <a:spLocks noGrp="1" noRot="1" noChangeAspect="1" noMove="1" noResize="1" noEditPoints="1" noAdjustHandles="1" noChangeArrowheads="1" noChangeShapeType="1" noTextEdit="1"/>
              </p:cNvSpPr>
              <p:nvPr>
                <p:ph sz="quarter" idx="16"/>
              </p:nvPr>
            </p:nvSpPr>
            <p:spPr>
              <a:xfrm>
                <a:off x="840497" y="1844824"/>
                <a:ext cx="3824471" cy="630448"/>
              </a:xfrm>
              <a:blipFill rotWithShape="1">
                <a:blip r:embed="rId3"/>
                <a:stretch>
                  <a:fillRect r="-5104" b="-5825"/>
                </a:stretch>
              </a:blipFill>
              <a:ln>
                <a:noFill/>
              </a:ln>
              <a:effectLst/>
            </p:spPr>
            <p:txBody>
              <a:bodyPr/>
              <a:lstStyle/>
              <a:p>
                <a:r>
                  <a:rPr lang="en-GB">
                    <a:noFill/>
                  </a:rPr>
                  <a:t> </a:t>
                </a:r>
              </a:p>
            </p:txBody>
          </p:sp>
        </mc:Fallback>
      </mc:AlternateContent>
      <p:sp>
        <p:nvSpPr>
          <p:cNvPr id="6" name="Content Placeholder 21"/>
          <p:cNvSpPr>
            <a:spLocks noGrp="1"/>
          </p:cNvSpPr>
          <p:nvPr>
            <p:ph sz="quarter" idx="16"/>
          </p:nvPr>
        </p:nvSpPr>
        <p:spPr>
          <a:xfrm>
            <a:off x="848544" y="3645024"/>
            <a:ext cx="4068452" cy="2592288"/>
          </a:xfrm>
          <a:ln>
            <a:noFill/>
          </a:ln>
          <a:effectLst/>
        </p:spPr>
        <p:txBody>
          <a:bodyPr tIns="36000" bIns="36000" anchor="t">
            <a:noAutofit/>
          </a:bodyPr>
          <a:lstStyle/>
          <a:p>
            <a:pPr algn="just">
              <a:spcAft>
                <a:spcPts val="600"/>
              </a:spcAft>
            </a:pPr>
            <a:r>
              <a:rPr lang="en-US" sz="1200" dirty="0" smtClean="0">
                <a:solidFill>
                  <a:srgbClr val="002060"/>
                </a:solidFill>
              </a:rPr>
              <a:t>We define imbalance risk as the potential for increased costs associated with uncertainty around the expected level of imbalance cost</a:t>
            </a:r>
          </a:p>
          <a:p>
            <a:pPr algn="just">
              <a:spcAft>
                <a:spcPts val="600"/>
              </a:spcAft>
            </a:pPr>
            <a:r>
              <a:rPr lang="en-US" sz="1200" dirty="0" smtClean="0">
                <a:solidFill>
                  <a:srgbClr val="002060"/>
                </a:solidFill>
              </a:rPr>
              <a:t>We propose to quantify this using a simulation model to derive a probability distribution and define a metric based on the difference between the mean (expected) and a 95</a:t>
            </a:r>
            <a:r>
              <a:rPr lang="en-US" sz="1200" baseline="30000" dirty="0" smtClean="0">
                <a:solidFill>
                  <a:srgbClr val="002060"/>
                </a:solidFill>
              </a:rPr>
              <a:t>th</a:t>
            </a:r>
            <a:r>
              <a:rPr lang="en-US" sz="1200" dirty="0" smtClean="0">
                <a:solidFill>
                  <a:srgbClr val="002060"/>
                </a:solidFill>
              </a:rPr>
              <a:t> percentile worst case</a:t>
            </a:r>
            <a:endParaRPr lang="en-US" sz="1200" dirty="0">
              <a:solidFill>
                <a:srgbClr val="002060"/>
              </a:solidFill>
            </a:endParaRPr>
          </a:p>
        </p:txBody>
      </p:sp>
      <p:sp>
        <p:nvSpPr>
          <p:cNvPr id="7" name="Text Placeholder 20"/>
          <p:cNvSpPr>
            <a:spLocks noGrp="1"/>
          </p:cNvSpPr>
          <p:nvPr>
            <p:ph type="body" sz="quarter" idx="11"/>
          </p:nvPr>
        </p:nvSpPr>
        <p:spPr>
          <a:xfrm>
            <a:off x="560512" y="3140968"/>
            <a:ext cx="8712968" cy="360040"/>
          </a:xfrm>
          <a:prstGeom prst="rect">
            <a:avLst/>
          </a:prstGeom>
          <a:solidFill>
            <a:srgbClr val="002060"/>
          </a:solidFill>
          <a:ln>
            <a:solidFill>
              <a:srgbClr val="002060"/>
            </a:solidFill>
          </a:ln>
          <a:effectLst/>
        </p:spPr>
        <p:txBody>
          <a:bodyPr lIns="36000" tIns="36000" rIns="36000" bIns="36000"/>
          <a:lstStyle/>
          <a:p>
            <a:pPr algn="l"/>
            <a:r>
              <a:rPr lang="en-GB" sz="1400" dirty="0" smtClean="0">
                <a:latin typeface="+mn-lt"/>
              </a:rPr>
              <a:t>Imbalance Risk</a:t>
            </a:r>
            <a:endParaRPr lang="en-GB" sz="1400" dirty="0">
              <a:latin typeface="+mn-lt"/>
            </a:endParaRPr>
          </a:p>
        </p:txBody>
      </p:sp>
      <p:sp>
        <p:nvSpPr>
          <p:cNvPr id="9" name="Rectangle 8"/>
          <p:cNvSpPr/>
          <p:nvPr/>
        </p:nvSpPr>
        <p:spPr>
          <a:xfrm>
            <a:off x="560512" y="3501008"/>
            <a:ext cx="8712968" cy="2808312"/>
          </a:xfrm>
          <a:prstGeom prst="rect">
            <a:avLst/>
          </a:prstGeom>
          <a:noFill/>
          <a:ln>
            <a:solidFill>
              <a:srgbClr val="002060"/>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pic>
        <p:nvPicPr>
          <p:cNvPr id="29"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l="-1" t="11195" r="22191"/>
          <a:stretch/>
        </p:blipFill>
        <p:spPr bwMode="auto">
          <a:xfrm>
            <a:off x="5241032" y="3645284"/>
            <a:ext cx="3861972" cy="25113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Placeholder 20"/>
          <p:cNvSpPr>
            <a:spLocks noGrp="1"/>
          </p:cNvSpPr>
          <p:nvPr>
            <p:ph type="body" sz="quarter" idx="11"/>
          </p:nvPr>
        </p:nvSpPr>
        <p:spPr>
          <a:xfrm>
            <a:off x="560512" y="1098228"/>
            <a:ext cx="8712968" cy="360040"/>
          </a:xfrm>
          <a:prstGeom prst="rect">
            <a:avLst/>
          </a:prstGeom>
          <a:solidFill>
            <a:srgbClr val="002060"/>
          </a:solidFill>
          <a:ln>
            <a:solidFill>
              <a:srgbClr val="002060"/>
            </a:solidFill>
          </a:ln>
          <a:effectLst/>
        </p:spPr>
        <p:txBody>
          <a:bodyPr lIns="36000" tIns="36000" rIns="36000" bIns="36000"/>
          <a:lstStyle/>
          <a:p>
            <a:pPr algn="l"/>
            <a:r>
              <a:rPr lang="en-GB" sz="1400" dirty="0" smtClean="0">
                <a:latin typeface="+mn-lt"/>
              </a:rPr>
              <a:t>Imbalance Cost</a:t>
            </a:r>
            <a:endParaRPr lang="en-GB" sz="1400" dirty="0">
              <a:latin typeface="+mn-lt"/>
            </a:endParaRPr>
          </a:p>
        </p:txBody>
      </p:sp>
      <p:sp>
        <p:nvSpPr>
          <p:cNvPr id="32" name="Rectangle 31"/>
          <p:cNvSpPr/>
          <p:nvPr/>
        </p:nvSpPr>
        <p:spPr>
          <a:xfrm>
            <a:off x="560512" y="1458268"/>
            <a:ext cx="8712968" cy="1440160"/>
          </a:xfrm>
          <a:prstGeom prst="rect">
            <a:avLst/>
          </a:prstGeom>
          <a:noFill/>
          <a:ln>
            <a:solidFill>
              <a:srgbClr val="002060"/>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36" name="Content Placeholder 21"/>
          <p:cNvSpPr>
            <a:spLocks noGrp="1"/>
          </p:cNvSpPr>
          <p:nvPr>
            <p:ph sz="quarter" idx="16"/>
          </p:nvPr>
        </p:nvSpPr>
        <p:spPr>
          <a:xfrm>
            <a:off x="5169024" y="1772816"/>
            <a:ext cx="3861972" cy="746596"/>
          </a:xfrm>
          <a:ln>
            <a:noFill/>
          </a:ln>
          <a:effectLst/>
        </p:spPr>
        <p:txBody>
          <a:bodyPr tIns="36000" bIns="36000" anchor="t">
            <a:noAutofit/>
          </a:bodyPr>
          <a:lstStyle/>
          <a:p>
            <a:pPr marL="0" indent="0" algn="ctr">
              <a:spcAft>
                <a:spcPts val="0"/>
              </a:spcAft>
              <a:buNone/>
            </a:pPr>
            <a:r>
              <a:rPr lang="en-US" sz="1200" i="1" dirty="0" smtClean="0">
                <a:solidFill>
                  <a:srgbClr val="002060"/>
                </a:solidFill>
              </a:rPr>
              <a:t>MV = Metered Volume (</a:t>
            </a:r>
            <a:r>
              <a:rPr lang="en-US" sz="1200" i="1" dirty="0" err="1" smtClean="0">
                <a:solidFill>
                  <a:srgbClr val="002060"/>
                </a:solidFill>
              </a:rPr>
              <a:t>MWh</a:t>
            </a:r>
            <a:r>
              <a:rPr lang="en-US" sz="1200" i="1" dirty="0" smtClean="0">
                <a:solidFill>
                  <a:srgbClr val="002060"/>
                </a:solidFill>
              </a:rPr>
              <a:t>)</a:t>
            </a:r>
          </a:p>
          <a:p>
            <a:pPr marL="0" indent="0" algn="ctr">
              <a:spcAft>
                <a:spcPts val="0"/>
              </a:spcAft>
              <a:buNone/>
            </a:pPr>
            <a:r>
              <a:rPr lang="en-US" sz="1200" i="1" dirty="0" smtClean="0">
                <a:solidFill>
                  <a:srgbClr val="002060"/>
                </a:solidFill>
              </a:rPr>
              <a:t>FPN = Final Physical Notification (</a:t>
            </a:r>
            <a:r>
              <a:rPr lang="en-US" sz="1200" i="1" dirty="0" err="1" smtClean="0">
                <a:solidFill>
                  <a:srgbClr val="002060"/>
                </a:solidFill>
              </a:rPr>
              <a:t>MWh</a:t>
            </a:r>
            <a:r>
              <a:rPr lang="en-US" sz="1200" i="1" dirty="0" smtClean="0">
                <a:solidFill>
                  <a:srgbClr val="002060"/>
                </a:solidFill>
              </a:rPr>
              <a:t>)</a:t>
            </a:r>
          </a:p>
          <a:p>
            <a:pPr marL="0" indent="0" algn="ctr">
              <a:spcAft>
                <a:spcPts val="0"/>
              </a:spcAft>
              <a:buNone/>
            </a:pPr>
            <a:r>
              <a:rPr lang="en-US" sz="1200" i="1" dirty="0" smtClean="0">
                <a:solidFill>
                  <a:srgbClr val="002060"/>
                </a:solidFill>
              </a:rPr>
              <a:t>MIP = Market Index Price (£/</a:t>
            </a:r>
            <a:r>
              <a:rPr lang="en-US" sz="1200" i="1" dirty="0" err="1" smtClean="0">
                <a:solidFill>
                  <a:srgbClr val="002060"/>
                </a:solidFill>
              </a:rPr>
              <a:t>MWh</a:t>
            </a:r>
            <a:r>
              <a:rPr lang="en-US" sz="1200" i="1" dirty="0" smtClean="0">
                <a:solidFill>
                  <a:srgbClr val="002060"/>
                </a:solidFill>
              </a:rPr>
              <a:t>)</a:t>
            </a:r>
            <a:endParaRPr lang="en-US" sz="1200" i="1" dirty="0">
              <a:solidFill>
                <a:srgbClr val="002060"/>
              </a:solidFill>
            </a:endParaRPr>
          </a:p>
        </p:txBody>
      </p:sp>
      <p:sp>
        <p:nvSpPr>
          <p:cNvPr id="5" name="Rectangle 4"/>
          <p:cNvSpPr/>
          <p:nvPr/>
        </p:nvSpPr>
        <p:spPr>
          <a:xfrm>
            <a:off x="7473280" y="4013048"/>
            <a:ext cx="1440160" cy="432048"/>
          </a:xfrm>
          <a:prstGeom prst="rect">
            <a:avLst/>
          </a:prstGeom>
          <a:solidFill>
            <a:srgbClr val="59595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200" b="1" i="1" dirty="0" smtClean="0">
                <a:solidFill>
                  <a:schemeClr val="bg1"/>
                </a:solidFill>
              </a:rPr>
              <a:t>ILLUSTRATIVE</a:t>
            </a:r>
          </a:p>
        </p:txBody>
      </p:sp>
    </p:spTree>
    <p:extLst>
      <p:ext uri="{BB962C8B-B14F-4D97-AF65-F5344CB8AC3E}">
        <p14:creationId xmlns:p14="http://schemas.microsoft.com/office/powerpoint/2010/main" val="2123146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a:solidFill>
                  <a:srgbClr val="00B0F0"/>
                </a:solidFill>
              </a:rPr>
              <a:t>Outline </a:t>
            </a:r>
            <a:r>
              <a:rPr lang="en-GB" sz="2000" dirty="0" smtClean="0">
                <a:solidFill>
                  <a:srgbClr val="00B0F0"/>
                </a:solidFill>
              </a:rPr>
              <a:t>Methodology</a:t>
            </a:r>
            <a:endParaRPr lang="en-GB" sz="2400" dirty="0">
              <a:solidFill>
                <a:srgbClr val="00B0F0"/>
              </a:solidFill>
            </a:endParaRPr>
          </a:p>
        </p:txBody>
      </p:sp>
      <p:sp>
        <p:nvSpPr>
          <p:cNvPr id="74" name="Text Placeholder 20"/>
          <p:cNvSpPr>
            <a:spLocks noGrp="1"/>
          </p:cNvSpPr>
          <p:nvPr>
            <p:ph type="body" sz="quarter" idx="18"/>
          </p:nvPr>
        </p:nvSpPr>
        <p:spPr>
          <a:xfrm>
            <a:off x="1296757" y="1416587"/>
            <a:ext cx="2016224" cy="684280"/>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Define our Characteristic Generation Assets</a:t>
            </a:r>
          </a:p>
        </p:txBody>
      </p:sp>
      <p:sp>
        <p:nvSpPr>
          <p:cNvPr id="75" name="Content Placeholder 21"/>
          <p:cNvSpPr>
            <a:spLocks noGrp="1"/>
          </p:cNvSpPr>
          <p:nvPr>
            <p:ph sz="quarter" idx="16"/>
          </p:nvPr>
        </p:nvSpPr>
        <p:spPr>
          <a:xfrm>
            <a:off x="1296755" y="2100867"/>
            <a:ext cx="2016225" cy="1259936"/>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 Calculate the Probabilistic </a:t>
            </a:r>
            <a:r>
              <a:rPr lang="en-GB" sz="900" dirty="0">
                <a:solidFill>
                  <a:srgbClr val="0070C0"/>
                </a:solidFill>
              </a:rPr>
              <a:t>distributions for </a:t>
            </a:r>
            <a:r>
              <a:rPr lang="en-GB" sz="900" dirty="0" smtClean="0">
                <a:solidFill>
                  <a:srgbClr val="0070C0"/>
                </a:solidFill>
              </a:rPr>
              <a:t>our characteristic assets’ generation </a:t>
            </a:r>
            <a:r>
              <a:rPr lang="en-GB" sz="900" dirty="0">
                <a:solidFill>
                  <a:srgbClr val="0070C0"/>
                </a:solidFill>
              </a:rPr>
              <a:t>volume and cost </a:t>
            </a:r>
            <a:r>
              <a:rPr lang="en-GB" sz="900" dirty="0" smtClean="0">
                <a:solidFill>
                  <a:srgbClr val="0070C0"/>
                </a:solidFill>
              </a:rPr>
              <a:t>variables</a:t>
            </a:r>
          </a:p>
          <a:p>
            <a:pPr marL="0" indent="0">
              <a:spcAft>
                <a:spcPts val="600"/>
              </a:spcAft>
              <a:buSzPct val="95000"/>
              <a:buNone/>
            </a:pPr>
            <a:r>
              <a:rPr lang="en-GB" sz="900" dirty="0" smtClean="0">
                <a:solidFill>
                  <a:srgbClr val="0070C0"/>
                </a:solidFill>
              </a:rPr>
              <a:t> </a:t>
            </a:r>
            <a:r>
              <a:rPr lang="en-GB" sz="900" dirty="0">
                <a:solidFill>
                  <a:srgbClr val="0070C0"/>
                </a:solidFill>
              </a:rPr>
              <a:t>• </a:t>
            </a:r>
            <a:r>
              <a:rPr lang="en-GB" sz="900" dirty="0" smtClean="0">
                <a:solidFill>
                  <a:srgbClr val="0070C0"/>
                </a:solidFill>
              </a:rPr>
              <a:t>Found from </a:t>
            </a:r>
            <a:r>
              <a:rPr lang="en-GB" sz="900" dirty="0">
                <a:solidFill>
                  <a:srgbClr val="0070C0"/>
                </a:solidFill>
              </a:rPr>
              <a:t>empirical data sources</a:t>
            </a:r>
          </a:p>
          <a:p>
            <a:pPr marL="0" indent="0">
              <a:spcAft>
                <a:spcPts val="600"/>
              </a:spcAft>
              <a:buSzPct val="95000"/>
              <a:buNone/>
            </a:pPr>
            <a:r>
              <a:rPr lang="en-GB" sz="900" dirty="0" smtClean="0">
                <a:solidFill>
                  <a:srgbClr val="0070C0"/>
                </a:solidFill>
              </a:rPr>
              <a:t>• For each asset type</a:t>
            </a:r>
            <a:endParaRPr lang="en-GB" sz="900" dirty="0"/>
          </a:p>
        </p:txBody>
      </p:sp>
      <p:sp>
        <p:nvSpPr>
          <p:cNvPr id="81" name="Down Arrow 80"/>
          <p:cNvSpPr/>
          <p:nvPr/>
        </p:nvSpPr>
        <p:spPr>
          <a:xfrm rot="16200000">
            <a:off x="6630076" y="2046895"/>
            <a:ext cx="360040" cy="833872"/>
          </a:xfrm>
          <a:prstGeom prst="downArrow">
            <a:avLst/>
          </a:prstGeom>
          <a:solidFill>
            <a:schemeClr val="bg1">
              <a:lumMod val="85000"/>
            </a:schemeClr>
          </a:solidFill>
          <a:ln>
            <a:solidFill>
              <a:srgbClr val="3C3C3C"/>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85" name="Text Placeholder 20"/>
          <p:cNvSpPr>
            <a:spLocks noGrp="1"/>
          </p:cNvSpPr>
          <p:nvPr>
            <p:ph type="body" sz="quarter" idx="18"/>
          </p:nvPr>
        </p:nvSpPr>
        <p:spPr>
          <a:xfrm>
            <a:off x="4259470" y="1412776"/>
            <a:ext cx="2016224" cy="684280"/>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Model </a:t>
            </a:r>
            <a:r>
              <a:rPr lang="en-GB" sz="1200" b="1" u="sng" dirty="0" smtClean="0">
                <a:latin typeface="+mn-lt"/>
              </a:rPr>
              <a:t>Historic</a:t>
            </a:r>
            <a:r>
              <a:rPr lang="en-GB" sz="1200" b="1" dirty="0" smtClean="0">
                <a:latin typeface="+mn-lt"/>
              </a:rPr>
              <a:t> Imbalance Price and Risk</a:t>
            </a:r>
          </a:p>
        </p:txBody>
      </p:sp>
      <p:sp>
        <p:nvSpPr>
          <p:cNvPr id="86" name="Content Placeholder 21"/>
          <p:cNvSpPr>
            <a:spLocks noGrp="1"/>
          </p:cNvSpPr>
          <p:nvPr>
            <p:ph sz="quarter" idx="16"/>
          </p:nvPr>
        </p:nvSpPr>
        <p:spPr>
          <a:xfrm>
            <a:off x="4259468" y="2097056"/>
            <a:ext cx="2016225" cy="1259936"/>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 Use our characteristic generation assets and modelled distributions to calculate historic imbalance risk and associated cost</a:t>
            </a:r>
          </a:p>
          <a:p>
            <a:pPr marL="0" indent="0">
              <a:spcAft>
                <a:spcPts val="600"/>
              </a:spcAft>
              <a:buSzPct val="95000"/>
              <a:buNone/>
            </a:pPr>
            <a:r>
              <a:rPr lang="en-GB" sz="900" dirty="0" smtClean="0">
                <a:solidFill>
                  <a:srgbClr val="0070C0"/>
                </a:solidFill>
              </a:rPr>
              <a:t>• Check model sensitivities and calibration for different asset types and sizes</a:t>
            </a:r>
          </a:p>
          <a:p>
            <a:pPr marL="0" indent="0">
              <a:spcAft>
                <a:spcPts val="600"/>
              </a:spcAft>
              <a:buSzPct val="95000"/>
              <a:buNone/>
            </a:pPr>
            <a:endParaRPr lang="en-GB" sz="900" dirty="0"/>
          </a:p>
        </p:txBody>
      </p:sp>
      <p:sp>
        <p:nvSpPr>
          <p:cNvPr id="96" name="Text Placeholder 20"/>
          <p:cNvSpPr>
            <a:spLocks noGrp="1"/>
          </p:cNvSpPr>
          <p:nvPr>
            <p:ph type="body" sz="quarter" idx="18"/>
          </p:nvPr>
        </p:nvSpPr>
        <p:spPr>
          <a:xfrm rot="16200000">
            <a:off x="-251039" y="2290693"/>
            <a:ext cx="2414181" cy="342140"/>
          </a:xfrm>
          <a:prstGeom prst="rect">
            <a:avLst/>
          </a:prstGeom>
          <a:solidFill>
            <a:srgbClr val="A80A63"/>
          </a:solidFill>
          <a:ln>
            <a:solidFill>
              <a:srgbClr val="A80A63"/>
            </a:solidFill>
          </a:ln>
          <a:effectLst/>
        </p:spPr>
        <p:txBody>
          <a:bodyPr lIns="36000" tIns="36000" rIns="36000" bIns="36000"/>
          <a:lstStyle/>
          <a:p>
            <a:pPr algn="ctr"/>
            <a:r>
              <a:rPr lang="en-GB" sz="1600" b="1" dirty="0" smtClean="0">
                <a:latin typeface="+mn-lt"/>
              </a:rPr>
              <a:t>Stage</a:t>
            </a:r>
          </a:p>
        </p:txBody>
      </p:sp>
      <p:sp>
        <p:nvSpPr>
          <p:cNvPr id="44" name="Rectangle 43"/>
          <p:cNvSpPr/>
          <p:nvPr/>
        </p:nvSpPr>
        <p:spPr>
          <a:xfrm>
            <a:off x="1127121" y="1254672"/>
            <a:ext cx="8280920" cy="2414180"/>
          </a:xfrm>
          <a:prstGeom prst="rect">
            <a:avLst/>
          </a:prstGeom>
          <a:noFill/>
          <a:ln>
            <a:solidFill>
              <a:srgbClr val="A80A63"/>
            </a:solidFill>
            <a:prstDash val="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98" name="Text Placeholder 20"/>
          <p:cNvSpPr>
            <a:spLocks noGrp="1"/>
          </p:cNvSpPr>
          <p:nvPr>
            <p:ph type="body" sz="quarter" idx="18"/>
          </p:nvPr>
        </p:nvSpPr>
        <p:spPr>
          <a:xfrm rot="16200000">
            <a:off x="-2091040" y="3618193"/>
            <a:ext cx="5069182" cy="342140"/>
          </a:xfrm>
          <a:prstGeom prst="rect">
            <a:avLst/>
          </a:prstGeom>
          <a:solidFill>
            <a:srgbClr val="808080"/>
          </a:solidFill>
          <a:ln>
            <a:noFill/>
          </a:ln>
          <a:effectLst/>
        </p:spPr>
        <p:txBody>
          <a:bodyPr lIns="36000" tIns="36000" rIns="36000" bIns="36000"/>
          <a:lstStyle/>
          <a:p>
            <a:pPr algn="ctr"/>
            <a:r>
              <a:rPr lang="en-GB" sz="1600" b="1" dirty="0" smtClean="0">
                <a:latin typeface="+mn-lt"/>
              </a:rPr>
              <a:t>Outline Methodology</a:t>
            </a:r>
          </a:p>
        </p:txBody>
      </p:sp>
      <p:sp>
        <p:nvSpPr>
          <p:cNvPr id="100" name="Text Placeholder 20"/>
          <p:cNvSpPr>
            <a:spLocks noGrp="1"/>
          </p:cNvSpPr>
          <p:nvPr>
            <p:ph type="body" sz="quarter" idx="18"/>
          </p:nvPr>
        </p:nvSpPr>
        <p:spPr>
          <a:xfrm rot="16200000">
            <a:off x="-251399" y="4955508"/>
            <a:ext cx="2414181" cy="322509"/>
          </a:xfrm>
          <a:prstGeom prst="rect">
            <a:avLst/>
          </a:prstGeom>
          <a:solidFill>
            <a:srgbClr val="0084C2"/>
          </a:solidFill>
          <a:ln>
            <a:solidFill>
              <a:srgbClr val="0084C2"/>
            </a:solidFill>
          </a:ln>
          <a:effectLst/>
        </p:spPr>
        <p:txBody>
          <a:bodyPr lIns="36000" tIns="36000" rIns="36000" bIns="36000"/>
          <a:lstStyle/>
          <a:p>
            <a:pPr algn="ctr"/>
            <a:r>
              <a:rPr lang="en-GB" sz="1600" b="1" dirty="0" smtClean="0">
                <a:latin typeface="+mn-lt"/>
              </a:rPr>
              <a:t>Output</a:t>
            </a:r>
          </a:p>
        </p:txBody>
      </p:sp>
      <p:sp>
        <p:nvSpPr>
          <p:cNvPr id="101" name="Rectangle 100"/>
          <p:cNvSpPr/>
          <p:nvPr/>
        </p:nvSpPr>
        <p:spPr>
          <a:xfrm>
            <a:off x="1064568" y="3909672"/>
            <a:ext cx="8352928" cy="2414180"/>
          </a:xfrm>
          <a:prstGeom prst="rect">
            <a:avLst/>
          </a:prstGeom>
          <a:noFill/>
          <a:ln>
            <a:solidFill>
              <a:srgbClr val="0084C2"/>
            </a:solidFill>
            <a:prstDash val="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03" name="Text Placeholder 20"/>
          <p:cNvSpPr>
            <a:spLocks noGrp="1"/>
          </p:cNvSpPr>
          <p:nvPr>
            <p:ph type="body" sz="quarter" idx="18"/>
          </p:nvPr>
        </p:nvSpPr>
        <p:spPr>
          <a:xfrm>
            <a:off x="7329264" y="1412776"/>
            <a:ext cx="2016224" cy="684280"/>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Model </a:t>
            </a:r>
            <a:r>
              <a:rPr lang="en-GB" sz="1200" b="1" u="sng" dirty="0" smtClean="0">
                <a:latin typeface="+mn-lt"/>
              </a:rPr>
              <a:t>Future</a:t>
            </a:r>
            <a:r>
              <a:rPr lang="en-GB" sz="1200" b="1" dirty="0" smtClean="0">
                <a:latin typeface="+mn-lt"/>
              </a:rPr>
              <a:t> Imbalance Price and Risk</a:t>
            </a:r>
          </a:p>
        </p:txBody>
      </p:sp>
      <p:sp>
        <p:nvSpPr>
          <p:cNvPr id="105" name="Content Placeholder 21"/>
          <p:cNvSpPr>
            <a:spLocks noGrp="1"/>
          </p:cNvSpPr>
          <p:nvPr>
            <p:ph sz="quarter" idx="16"/>
          </p:nvPr>
        </p:nvSpPr>
        <p:spPr>
          <a:xfrm>
            <a:off x="7329262" y="2097056"/>
            <a:ext cx="2016225" cy="1259936"/>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 Develop changes to distributions representing potential:</a:t>
            </a:r>
          </a:p>
          <a:p>
            <a:pPr>
              <a:spcAft>
                <a:spcPts val="600"/>
              </a:spcAft>
              <a:buSzPct val="95000"/>
              <a:buFontTx/>
              <a:buChar char="-"/>
            </a:pPr>
            <a:r>
              <a:rPr lang="en-GB" sz="900" dirty="0" smtClean="0">
                <a:solidFill>
                  <a:srgbClr val="0070C0"/>
                </a:solidFill>
              </a:rPr>
              <a:t>Evolution of balancing arrangements</a:t>
            </a:r>
          </a:p>
          <a:p>
            <a:pPr>
              <a:spcAft>
                <a:spcPts val="600"/>
              </a:spcAft>
              <a:buSzPct val="95000"/>
              <a:buFontTx/>
              <a:buChar char="-"/>
            </a:pPr>
            <a:r>
              <a:rPr lang="en-GB" sz="900" dirty="0" smtClean="0">
                <a:solidFill>
                  <a:srgbClr val="0070C0"/>
                </a:solidFill>
              </a:rPr>
              <a:t>Changing supply/demand fundamentals</a:t>
            </a:r>
          </a:p>
        </p:txBody>
      </p:sp>
      <p:sp>
        <p:nvSpPr>
          <p:cNvPr id="106" name="Down Arrow 105"/>
          <p:cNvSpPr/>
          <p:nvPr/>
        </p:nvSpPr>
        <p:spPr>
          <a:xfrm rot="16200000">
            <a:off x="3605741" y="2039957"/>
            <a:ext cx="360040" cy="833872"/>
          </a:xfrm>
          <a:prstGeom prst="downArrow">
            <a:avLst/>
          </a:prstGeom>
          <a:solidFill>
            <a:schemeClr val="bg1">
              <a:lumMod val="85000"/>
            </a:schemeClr>
          </a:solidFill>
          <a:ln>
            <a:solidFill>
              <a:srgbClr val="3C3C3C"/>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07" name="Text Placeholder 20"/>
          <p:cNvSpPr>
            <a:spLocks noGrp="1"/>
          </p:cNvSpPr>
          <p:nvPr>
            <p:ph type="body" sz="quarter" idx="18"/>
          </p:nvPr>
        </p:nvSpPr>
        <p:spPr>
          <a:xfrm>
            <a:off x="4376936" y="4351870"/>
            <a:ext cx="2016224" cy="684280"/>
          </a:xfrm>
          <a:prstGeom prst="rect">
            <a:avLst/>
          </a:prstGeom>
          <a:solidFill>
            <a:srgbClr val="0084C2"/>
          </a:solidFill>
          <a:ln>
            <a:solidFill>
              <a:srgbClr val="0084C2"/>
            </a:solidFill>
          </a:ln>
          <a:effectLst/>
        </p:spPr>
        <p:txBody>
          <a:bodyPr lIns="36000" tIns="36000" rIns="36000" bIns="36000"/>
          <a:lstStyle/>
          <a:p>
            <a:pPr algn="ctr"/>
            <a:r>
              <a:rPr lang="en-GB" sz="1200" b="1" u="sng" dirty="0" smtClean="0">
                <a:latin typeface="+mn-lt"/>
              </a:rPr>
              <a:t>Historic</a:t>
            </a:r>
            <a:r>
              <a:rPr lang="en-GB" sz="1200" b="1" dirty="0" smtClean="0">
                <a:latin typeface="+mn-lt"/>
              </a:rPr>
              <a:t> System Imbalance Price and Risk</a:t>
            </a:r>
          </a:p>
        </p:txBody>
      </p:sp>
      <p:sp>
        <p:nvSpPr>
          <p:cNvPr id="108" name="Content Placeholder 21"/>
          <p:cNvSpPr>
            <a:spLocks noGrp="1"/>
          </p:cNvSpPr>
          <p:nvPr>
            <p:ph sz="quarter" idx="16"/>
          </p:nvPr>
        </p:nvSpPr>
        <p:spPr>
          <a:xfrm>
            <a:off x="4376934" y="5036150"/>
            <a:ext cx="2016225" cy="1129154"/>
          </a:xfrm>
          <a:ln>
            <a:solidFill>
              <a:srgbClr val="0084C2"/>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 Modelled historic imbalance volumes and prices</a:t>
            </a:r>
          </a:p>
          <a:p>
            <a:pPr marL="0" indent="0">
              <a:spcAft>
                <a:spcPts val="600"/>
              </a:spcAft>
              <a:buSzPct val="95000"/>
              <a:buNone/>
            </a:pPr>
            <a:r>
              <a:rPr lang="en-GB" sz="900" dirty="0" smtClean="0">
                <a:solidFill>
                  <a:srgbClr val="0070C0"/>
                </a:solidFill>
              </a:rPr>
              <a:t>• Identify trends in asset sizes, types, generators</a:t>
            </a:r>
          </a:p>
          <a:p>
            <a:pPr marL="0" indent="0">
              <a:spcAft>
                <a:spcPts val="600"/>
              </a:spcAft>
              <a:buSzPct val="95000"/>
              <a:buNone/>
            </a:pPr>
            <a:endParaRPr lang="en-GB" sz="900" dirty="0"/>
          </a:p>
        </p:txBody>
      </p:sp>
      <p:sp>
        <p:nvSpPr>
          <p:cNvPr id="109" name="Down Arrow 108"/>
          <p:cNvSpPr/>
          <p:nvPr/>
        </p:nvSpPr>
        <p:spPr>
          <a:xfrm>
            <a:off x="5169024" y="3452828"/>
            <a:ext cx="360040" cy="840268"/>
          </a:xfrm>
          <a:prstGeom prst="downArrow">
            <a:avLst/>
          </a:prstGeom>
          <a:solidFill>
            <a:schemeClr val="bg1">
              <a:lumMod val="85000"/>
            </a:schemeClr>
          </a:solidFill>
          <a:ln>
            <a:solidFill>
              <a:srgbClr val="3C3C3C"/>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10" name="Text Placeholder 20"/>
          <p:cNvSpPr>
            <a:spLocks noGrp="1"/>
          </p:cNvSpPr>
          <p:nvPr>
            <p:ph type="body" sz="quarter" idx="18"/>
          </p:nvPr>
        </p:nvSpPr>
        <p:spPr>
          <a:xfrm>
            <a:off x="1280594" y="4341276"/>
            <a:ext cx="2016224" cy="684280"/>
          </a:xfrm>
          <a:prstGeom prst="rect">
            <a:avLst/>
          </a:prstGeom>
          <a:solidFill>
            <a:srgbClr val="0084C2"/>
          </a:solidFill>
          <a:ln>
            <a:solidFill>
              <a:srgbClr val="0084C2"/>
            </a:solidFill>
          </a:ln>
          <a:effectLst/>
        </p:spPr>
        <p:txBody>
          <a:bodyPr lIns="36000" tIns="36000" rIns="36000" bIns="36000"/>
          <a:lstStyle/>
          <a:p>
            <a:pPr algn="ctr"/>
            <a:r>
              <a:rPr lang="en-GB" sz="1200" b="1" dirty="0" smtClean="0">
                <a:latin typeface="+mn-lt"/>
              </a:rPr>
              <a:t>Wind Forecasting Insights</a:t>
            </a:r>
          </a:p>
        </p:txBody>
      </p:sp>
      <p:sp>
        <p:nvSpPr>
          <p:cNvPr id="111" name="Content Placeholder 21"/>
          <p:cNvSpPr>
            <a:spLocks noGrp="1"/>
          </p:cNvSpPr>
          <p:nvPr>
            <p:ph sz="quarter" idx="16"/>
          </p:nvPr>
        </p:nvSpPr>
        <p:spPr>
          <a:xfrm>
            <a:off x="1280592" y="5025556"/>
            <a:ext cx="2016225" cy="1129154"/>
          </a:xfrm>
          <a:ln>
            <a:solidFill>
              <a:srgbClr val="0084C2"/>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 Investigate collated data for trends in imbalance prices and volumes</a:t>
            </a:r>
          </a:p>
          <a:p>
            <a:pPr marL="0" indent="0">
              <a:spcAft>
                <a:spcPts val="600"/>
              </a:spcAft>
              <a:buSzPct val="95000"/>
              <a:buNone/>
            </a:pPr>
            <a:r>
              <a:rPr lang="en-GB" sz="900" dirty="0" smtClean="0">
                <a:solidFill>
                  <a:srgbClr val="0070C0"/>
                </a:solidFill>
              </a:rPr>
              <a:t>• Investigate patterns in FPNs and how to treat these in the modelled distributions</a:t>
            </a:r>
          </a:p>
          <a:p>
            <a:pPr marL="0" indent="0">
              <a:spcAft>
                <a:spcPts val="600"/>
              </a:spcAft>
              <a:buSzPct val="95000"/>
              <a:buNone/>
            </a:pPr>
            <a:endParaRPr lang="en-GB" sz="900" dirty="0"/>
          </a:p>
        </p:txBody>
      </p:sp>
      <p:sp>
        <p:nvSpPr>
          <p:cNvPr id="112" name="Down Arrow 111"/>
          <p:cNvSpPr/>
          <p:nvPr/>
        </p:nvSpPr>
        <p:spPr>
          <a:xfrm>
            <a:off x="2072682" y="3442234"/>
            <a:ext cx="360040" cy="840268"/>
          </a:xfrm>
          <a:prstGeom prst="downArrow">
            <a:avLst/>
          </a:prstGeom>
          <a:solidFill>
            <a:schemeClr val="bg1">
              <a:lumMod val="85000"/>
            </a:schemeClr>
          </a:solidFill>
          <a:ln>
            <a:solidFill>
              <a:srgbClr val="3C3C3C"/>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13" name="Text Placeholder 20"/>
          <p:cNvSpPr>
            <a:spLocks noGrp="1"/>
          </p:cNvSpPr>
          <p:nvPr>
            <p:ph type="body" sz="quarter" idx="18"/>
          </p:nvPr>
        </p:nvSpPr>
        <p:spPr>
          <a:xfrm>
            <a:off x="7329266" y="4341276"/>
            <a:ext cx="2016224" cy="684280"/>
          </a:xfrm>
          <a:prstGeom prst="rect">
            <a:avLst/>
          </a:prstGeom>
          <a:solidFill>
            <a:srgbClr val="0084C2"/>
          </a:solidFill>
          <a:ln>
            <a:solidFill>
              <a:srgbClr val="0084C2"/>
            </a:solidFill>
          </a:ln>
          <a:effectLst/>
        </p:spPr>
        <p:txBody>
          <a:bodyPr lIns="36000" tIns="36000" rIns="36000" bIns="36000"/>
          <a:lstStyle/>
          <a:p>
            <a:pPr algn="ctr"/>
            <a:r>
              <a:rPr lang="en-GB" sz="1200" b="1" u="sng" dirty="0" smtClean="0">
                <a:latin typeface="+mn-lt"/>
              </a:rPr>
              <a:t>Future</a:t>
            </a:r>
            <a:r>
              <a:rPr lang="en-GB" sz="1200" b="1" dirty="0" smtClean="0">
                <a:latin typeface="+mn-lt"/>
              </a:rPr>
              <a:t> System Imbalance Price and Risk</a:t>
            </a:r>
          </a:p>
        </p:txBody>
      </p:sp>
      <p:sp>
        <p:nvSpPr>
          <p:cNvPr id="114" name="Content Placeholder 21"/>
          <p:cNvSpPr>
            <a:spLocks noGrp="1"/>
          </p:cNvSpPr>
          <p:nvPr>
            <p:ph sz="quarter" idx="16"/>
          </p:nvPr>
        </p:nvSpPr>
        <p:spPr>
          <a:xfrm>
            <a:off x="7329264" y="5025556"/>
            <a:ext cx="2016225" cy="1129154"/>
          </a:xfrm>
          <a:ln>
            <a:solidFill>
              <a:srgbClr val="0084C2"/>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 Modelled future imbalance volumes and prices for different scenarios and time horizons</a:t>
            </a:r>
          </a:p>
          <a:p>
            <a:pPr marL="0" indent="0">
              <a:spcAft>
                <a:spcPts val="600"/>
              </a:spcAft>
              <a:buSzPct val="95000"/>
              <a:buNone/>
            </a:pPr>
            <a:endParaRPr lang="en-GB" sz="900" dirty="0" smtClean="0">
              <a:solidFill>
                <a:srgbClr val="0070C0"/>
              </a:solidFill>
            </a:endParaRPr>
          </a:p>
          <a:p>
            <a:pPr marL="0" indent="0">
              <a:spcAft>
                <a:spcPts val="600"/>
              </a:spcAft>
              <a:buSzPct val="95000"/>
              <a:buNone/>
            </a:pPr>
            <a:endParaRPr lang="en-GB" sz="900" dirty="0"/>
          </a:p>
        </p:txBody>
      </p:sp>
      <p:sp>
        <p:nvSpPr>
          <p:cNvPr id="115" name="Down Arrow 114"/>
          <p:cNvSpPr/>
          <p:nvPr/>
        </p:nvSpPr>
        <p:spPr>
          <a:xfrm>
            <a:off x="8121354" y="3442234"/>
            <a:ext cx="360040" cy="840268"/>
          </a:xfrm>
          <a:prstGeom prst="downArrow">
            <a:avLst/>
          </a:prstGeom>
          <a:solidFill>
            <a:schemeClr val="bg1">
              <a:lumMod val="85000"/>
            </a:schemeClr>
          </a:solidFill>
          <a:ln>
            <a:solidFill>
              <a:srgbClr val="3C3C3C"/>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Tree>
    <p:extLst>
      <p:ext uri="{BB962C8B-B14F-4D97-AF65-F5344CB8AC3E}">
        <p14:creationId xmlns:p14="http://schemas.microsoft.com/office/powerpoint/2010/main" val="49805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Historic Imbalance Prices</a:t>
            </a:r>
            <a:endParaRPr lang="en-GB" sz="2400" dirty="0">
              <a:solidFill>
                <a:srgbClr val="00B0F0"/>
              </a:solidFill>
            </a:endParaRPr>
          </a:p>
        </p:txBody>
      </p:sp>
      <p:sp>
        <p:nvSpPr>
          <p:cNvPr id="3" name="Content Placeholder 21"/>
          <p:cNvSpPr>
            <a:spLocks noGrp="1"/>
          </p:cNvSpPr>
          <p:nvPr>
            <p:ph sz="quarter" idx="16"/>
          </p:nvPr>
        </p:nvSpPr>
        <p:spPr>
          <a:xfrm>
            <a:off x="416496" y="1124744"/>
            <a:ext cx="4320480" cy="720080"/>
          </a:xfrm>
          <a:ln>
            <a:noFill/>
          </a:ln>
          <a:effectLst/>
        </p:spPr>
        <p:txBody>
          <a:bodyPr tIns="36000" bIns="36000" anchor="t">
            <a:noAutofit/>
          </a:bodyPr>
          <a:lstStyle/>
          <a:p>
            <a:pPr algn="just"/>
            <a:r>
              <a:rPr lang="en-GB" sz="1400" dirty="0" smtClean="0">
                <a:solidFill>
                  <a:srgbClr val="002060"/>
                </a:solidFill>
              </a:rPr>
              <a:t>Wind forecasting insights </a:t>
            </a:r>
          </a:p>
          <a:p>
            <a:pPr lvl="1" algn="just"/>
            <a:r>
              <a:rPr lang="en-GB" sz="1050" dirty="0" smtClean="0">
                <a:solidFill>
                  <a:srgbClr val="002060"/>
                </a:solidFill>
              </a:rPr>
              <a:t>Imbalance costs vary between generators and asset sizes</a:t>
            </a:r>
          </a:p>
          <a:p>
            <a:pPr lvl="1" algn="just"/>
            <a:r>
              <a:rPr lang="en-GB" sz="1050" dirty="0">
                <a:solidFill>
                  <a:srgbClr val="002060"/>
                </a:solidFill>
              </a:rPr>
              <a:t>Smaller assets tend to accrue larger imbalance costs</a:t>
            </a:r>
          </a:p>
          <a:p>
            <a:pPr lvl="1" algn="just"/>
            <a:endParaRPr lang="en-GB" sz="1050" dirty="0" smtClean="0">
              <a:solidFill>
                <a:srgbClr val="002060"/>
              </a:solidFill>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931539562"/>
              </p:ext>
            </p:extLst>
          </p:nvPr>
        </p:nvGraphicFramePr>
        <p:xfrm>
          <a:off x="128464" y="2924944"/>
          <a:ext cx="4608512" cy="345638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20"/>
          <p:cNvSpPr>
            <a:spLocks noGrp="1"/>
          </p:cNvSpPr>
          <p:nvPr>
            <p:ph type="body" sz="quarter" idx="11"/>
          </p:nvPr>
        </p:nvSpPr>
        <p:spPr>
          <a:xfrm>
            <a:off x="128464" y="2060848"/>
            <a:ext cx="9361040" cy="360040"/>
          </a:xfrm>
          <a:prstGeom prst="rect">
            <a:avLst/>
          </a:prstGeom>
          <a:solidFill>
            <a:srgbClr val="A80A63"/>
          </a:solidFill>
          <a:effectLst/>
        </p:spPr>
        <p:txBody>
          <a:bodyPr lIns="36000" tIns="36000" rIns="36000" bIns="36000"/>
          <a:lstStyle/>
          <a:p>
            <a:pPr algn="l"/>
            <a:r>
              <a:rPr lang="en-GB" sz="1400" dirty="0" smtClean="0">
                <a:latin typeface="+mn-lt"/>
              </a:rPr>
              <a:t>Weighted Historic Imbalance Prices and costs - 2012</a:t>
            </a:r>
            <a:endParaRPr lang="en-GB" sz="1400" dirty="0">
              <a:latin typeface="+mn-lt"/>
            </a:endParaRPr>
          </a:p>
        </p:txBody>
      </p:sp>
      <p:sp>
        <p:nvSpPr>
          <p:cNvPr id="7" name="Content Placeholder 21"/>
          <p:cNvSpPr>
            <a:spLocks noGrp="1"/>
          </p:cNvSpPr>
          <p:nvPr>
            <p:ph sz="quarter" idx="16"/>
          </p:nvPr>
        </p:nvSpPr>
        <p:spPr>
          <a:xfrm>
            <a:off x="128464" y="2492896"/>
            <a:ext cx="4608512" cy="288032"/>
          </a:xfrm>
          <a:solidFill>
            <a:srgbClr val="808080"/>
          </a:solidFill>
          <a:ln>
            <a:solidFill>
              <a:srgbClr val="B3B3B3"/>
            </a:solidFill>
          </a:ln>
          <a:effectLst/>
        </p:spPr>
        <p:txBody>
          <a:bodyPr lIns="36000" tIns="36000" rIns="108000" bIns="36000" anchor="ctr">
            <a:noAutofit/>
          </a:bodyPr>
          <a:lstStyle/>
          <a:p>
            <a:pPr marL="0" indent="0" algn="ctr">
              <a:spcAft>
                <a:spcPts val="600"/>
              </a:spcAft>
              <a:buNone/>
            </a:pPr>
            <a:r>
              <a:rPr lang="en-GB" sz="1200" b="1" dirty="0" smtClean="0">
                <a:solidFill>
                  <a:schemeClr val="bg1"/>
                </a:solidFill>
              </a:rPr>
              <a:t>By Generator</a:t>
            </a:r>
            <a:endParaRPr lang="en-GB" sz="1200" b="1" dirty="0">
              <a:solidFill>
                <a:schemeClr val="bg1"/>
              </a:solidFill>
            </a:endParaRPr>
          </a:p>
        </p:txBody>
      </p:sp>
      <p:sp>
        <p:nvSpPr>
          <p:cNvPr id="8" name="Content Placeholder 21"/>
          <p:cNvSpPr>
            <a:spLocks noGrp="1"/>
          </p:cNvSpPr>
          <p:nvPr>
            <p:ph sz="quarter" idx="16"/>
          </p:nvPr>
        </p:nvSpPr>
        <p:spPr>
          <a:xfrm>
            <a:off x="4880992" y="2492896"/>
            <a:ext cx="4608512" cy="288032"/>
          </a:xfrm>
          <a:solidFill>
            <a:srgbClr val="808080"/>
          </a:solidFill>
          <a:ln>
            <a:solidFill>
              <a:srgbClr val="B3B3B3"/>
            </a:solidFill>
          </a:ln>
          <a:effectLst/>
        </p:spPr>
        <p:txBody>
          <a:bodyPr lIns="36000" tIns="36000" rIns="108000" bIns="36000" anchor="ctr">
            <a:noAutofit/>
          </a:bodyPr>
          <a:lstStyle/>
          <a:p>
            <a:pPr marL="0" indent="0" algn="ctr">
              <a:spcAft>
                <a:spcPts val="600"/>
              </a:spcAft>
              <a:buNone/>
            </a:pPr>
            <a:r>
              <a:rPr lang="en-GB" sz="1200" b="1" dirty="0" smtClean="0">
                <a:solidFill>
                  <a:schemeClr val="bg1"/>
                </a:solidFill>
              </a:rPr>
              <a:t>By Wind Asset Type and Output</a:t>
            </a:r>
            <a:endParaRPr lang="en-GB" sz="1200" b="1" dirty="0">
              <a:solidFill>
                <a:schemeClr val="bg1"/>
              </a:solidFill>
            </a:endParaRPr>
          </a:p>
        </p:txBody>
      </p:sp>
      <p:sp>
        <p:nvSpPr>
          <p:cNvPr id="9" name="Content Placeholder 21"/>
          <p:cNvSpPr>
            <a:spLocks noGrp="1"/>
          </p:cNvSpPr>
          <p:nvPr>
            <p:ph sz="quarter" idx="16"/>
          </p:nvPr>
        </p:nvSpPr>
        <p:spPr>
          <a:xfrm>
            <a:off x="4880992" y="1340768"/>
            <a:ext cx="4248472" cy="576064"/>
          </a:xfrm>
          <a:ln>
            <a:noFill/>
          </a:ln>
          <a:effectLst/>
        </p:spPr>
        <p:txBody>
          <a:bodyPr tIns="36000" bIns="36000" anchor="t">
            <a:noAutofit/>
          </a:bodyPr>
          <a:lstStyle/>
          <a:p>
            <a:pPr lvl="1" algn="just"/>
            <a:r>
              <a:rPr lang="en-GB" sz="1050" dirty="0">
                <a:solidFill>
                  <a:srgbClr val="002060"/>
                </a:solidFill>
              </a:rPr>
              <a:t>Patterns of FPNs relative to metered output suggests different strategies for managing forecast uncertainty</a:t>
            </a:r>
          </a:p>
          <a:p>
            <a:pPr lvl="1" algn="just"/>
            <a:endParaRPr lang="en-GB" sz="1000" dirty="0" smtClean="0">
              <a:solidFill>
                <a:srgbClr val="002060"/>
              </a:solidFill>
            </a:endParaRPr>
          </a:p>
        </p:txBody>
      </p:sp>
      <p:graphicFrame>
        <p:nvGraphicFramePr>
          <p:cNvPr id="26" name="Chart 25"/>
          <p:cNvGraphicFramePr>
            <a:graphicFrameLocks/>
          </p:cNvGraphicFramePr>
          <p:nvPr>
            <p:extLst>
              <p:ext uri="{D42A27DB-BD31-4B8C-83A1-F6EECF244321}">
                <p14:modId xmlns:p14="http://schemas.microsoft.com/office/powerpoint/2010/main" val="1548927544"/>
              </p:ext>
            </p:extLst>
          </p:nvPr>
        </p:nvGraphicFramePr>
        <p:xfrm>
          <a:off x="4880992" y="2924944"/>
          <a:ext cx="4608512" cy="3456384"/>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6033120" y="2850076"/>
            <a:ext cx="3744416" cy="1080120"/>
          </a:xfrm>
          <a:prstGeom prst="rect">
            <a:avLst/>
          </a:prstGeom>
          <a:solidFill>
            <a:srgbClr val="59595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200" b="1" i="1" dirty="0" smtClean="0">
                <a:solidFill>
                  <a:schemeClr val="bg1"/>
                </a:solidFill>
              </a:rPr>
              <a:t>To Add: Other years</a:t>
            </a:r>
          </a:p>
        </p:txBody>
      </p:sp>
      <p:sp>
        <p:nvSpPr>
          <p:cNvPr id="11" name="Rectangle 10"/>
          <p:cNvSpPr/>
          <p:nvPr/>
        </p:nvSpPr>
        <p:spPr>
          <a:xfrm>
            <a:off x="416496" y="2703184"/>
            <a:ext cx="3672408" cy="648072"/>
          </a:xfrm>
          <a:prstGeom prst="rect">
            <a:avLst/>
          </a:prstGeom>
          <a:solidFill>
            <a:srgbClr val="59595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200" b="1" i="1" dirty="0" smtClean="0">
                <a:solidFill>
                  <a:schemeClr val="bg1"/>
                </a:solidFill>
              </a:rPr>
              <a:t>Possibly remove this graph – difficult to explain!</a:t>
            </a:r>
          </a:p>
        </p:txBody>
      </p:sp>
      <p:sp>
        <p:nvSpPr>
          <p:cNvPr id="12" name="Rectangle 11"/>
          <p:cNvSpPr/>
          <p:nvPr/>
        </p:nvSpPr>
        <p:spPr>
          <a:xfrm>
            <a:off x="4160912" y="6093296"/>
            <a:ext cx="3744416" cy="540060"/>
          </a:xfrm>
          <a:prstGeom prst="rect">
            <a:avLst/>
          </a:prstGeom>
          <a:solidFill>
            <a:srgbClr val="59595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200" b="1" i="1" dirty="0" smtClean="0">
                <a:solidFill>
                  <a:schemeClr val="bg1"/>
                </a:solidFill>
              </a:rPr>
              <a:t>To Add: Show as % of annual revenue</a:t>
            </a:r>
          </a:p>
        </p:txBody>
      </p:sp>
    </p:spTree>
    <p:extLst>
      <p:ext uri="{BB962C8B-B14F-4D97-AF65-F5344CB8AC3E}">
        <p14:creationId xmlns:p14="http://schemas.microsoft.com/office/powerpoint/2010/main" val="1811472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544" y="188640"/>
            <a:ext cx="7139136" cy="838200"/>
          </a:xfrm>
        </p:spPr>
        <p:txBody>
          <a:bodyPr anchor="ctr"/>
          <a:lstStyle/>
          <a:p>
            <a:pPr>
              <a:lnSpc>
                <a:spcPct val="125000"/>
              </a:lnSpc>
            </a:pPr>
            <a:r>
              <a:rPr lang="en-GB" sz="2400" dirty="0" smtClean="0"/>
              <a:t>Imbalance Risk Analysis</a:t>
            </a:r>
            <a:br>
              <a:rPr lang="en-GB" sz="2400" dirty="0" smtClean="0"/>
            </a:br>
            <a:r>
              <a:rPr lang="en-GB" sz="2000" dirty="0" smtClean="0">
                <a:solidFill>
                  <a:srgbClr val="00B0F0"/>
                </a:solidFill>
              </a:rPr>
              <a:t>Probabilistic Methodology</a:t>
            </a:r>
            <a:endParaRPr lang="en-GB" sz="2400" dirty="0">
              <a:solidFill>
                <a:srgbClr val="00B0F0"/>
              </a:solidFill>
            </a:endParaRPr>
          </a:p>
        </p:txBody>
      </p:sp>
      <p:sp>
        <p:nvSpPr>
          <p:cNvPr id="3" name="Content Placeholder 21"/>
          <p:cNvSpPr>
            <a:spLocks noGrp="1"/>
          </p:cNvSpPr>
          <p:nvPr>
            <p:ph sz="quarter" idx="16"/>
          </p:nvPr>
        </p:nvSpPr>
        <p:spPr>
          <a:xfrm>
            <a:off x="272480" y="1205442"/>
            <a:ext cx="4824536" cy="973208"/>
          </a:xfrm>
          <a:ln>
            <a:noFill/>
          </a:ln>
          <a:effectLst/>
        </p:spPr>
        <p:txBody>
          <a:bodyPr tIns="36000" bIns="36000" anchor="t">
            <a:noAutofit/>
          </a:bodyPr>
          <a:lstStyle/>
          <a:p>
            <a:pPr algn="just">
              <a:spcAft>
                <a:spcPts val="600"/>
              </a:spcAft>
            </a:pPr>
            <a:r>
              <a:rPr lang="en-GB" sz="1400" dirty="0" smtClean="0">
                <a:solidFill>
                  <a:srgbClr val="002060"/>
                </a:solidFill>
              </a:rPr>
              <a:t>Develop Characteristic Generation Assets</a:t>
            </a:r>
          </a:p>
          <a:p>
            <a:pPr lvl="1" algn="just"/>
            <a:r>
              <a:rPr lang="en-GB" sz="1100" dirty="0" smtClean="0">
                <a:solidFill>
                  <a:srgbClr val="002060"/>
                </a:solidFill>
              </a:rPr>
              <a:t>For different asset types the model defines probabilistic distributions of the asset FPN, NIV and Metered Output (MO) values</a:t>
            </a:r>
          </a:p>
        </p:txBody>
      </p:sp>
      <p:sp>
        <p:nvSpPr>
          <p:cNvPr id="4" name="Content Placeholder 21"/>
          <p:cNvSpPr>
            <a:spLocks noGrp="1"/>
          </p:cNvSpPr>
          <p:nvPr>
            <p:ph sz="quarter" idx="16"/>
          </p:nvPr>
        </p:nvSpPr>
        <p:spPr>
          <a:xfrm>
            <a:off x="4953096" y="1559805"/>
            <a:ext cx="4392488" cy="573051"/>
          </a:xfrm>
          <a:ln>
            <a:noFill/>
          </a:ln>
          <a:effectLst/>
        </p:spPr>
        <p:txBody>
          <a:bodyPr tIns="36000" bIns="36000" anchor="t">
            <a:noAutofit/>
          </a:bodyPr>
          <a:lstStyle/>
          <a:p>
            <a:pPr lvl="1" algn="just"/>
            <a:r>
              <a:rPr lang="en-GB" sz="1100" dirty="0">
                <a:solidFill>
                  <a:srgbClr val="002060"/>
                </a:solidFill>
              </a:rPr>
              <a:t>These are developed from </a:t>
            </a:r>
            <a:r>
              <a:rPr lang="en-GB" sz="1100" dirty="0" smtClean="0">
                <a:solidFill>
                  <a:srgbClr val="002060"/>
                </a:solidFill>
              </a:rPr>
              <a:t>a sample of </a:t>
            </a:r>
            <a:r>
              <a:rPr lang="en-GB" sz="1100" dirty="0">
                <a:solidFill>
                  <a:srgbClr val="002060"/>
                </a:solidFill>
              </a:rPr>
              <a:t>empirical </a:t>
            </a:r>
            <a:r>
              <a:rPr lang="en-GB" sz="1100" dirty="0" smtClean="0">
                <a:solidFill>
                  <a:srgbClr val="002060"/>
                </a:solidFill>
              </a:rPr>
              <a:t>data with </a:t>
            </a:r>
            <a:r>
              <a:rPr lang="en-GB" sz="1100" dirty="0">
                <a:solidFill>
                  <a:srgbClr val="002060"/>
                </a:solidFill>
              </a:rPr>
              <a:t>distributions calculated for ½ hourly </a:t>
            </a:r>
            <a:r>
              <a:rPr lang="en-GB" sz="1100" dirty="0" smtClean="0">
                <a:solidFill>
                  <a:srgbClr val="002060"/>
                </a:solidFill>
              </a:rPr>
              <a:t>periods, </a:t>
            </a:r>
            <a:r>
              <a:rPr lang="en-GB" sz="1100" dirty="0">
                <a:solidFill>
                  <a:srgbClr val="002060"/>
                </a:solidFill>
              </a:rPr>
              <a:t>for 6 double month groups over a year</a:t>
            </a:r>
          </a:p>
        </p:txBody>
      </p:sp>
      <p:sp>
        <p:nvSpPr>
          <p:cNvPr id="6" name="Text Placeholder 20"/>
          <p:cNvSpPr>
            <a:spLocks noGrp="1"/>
          </p:cNvSpPr>
          <p:nvPr>
            <p:ph type="body" sz="quarter" idx="18"/>
          </p:nvPr>
        </p:nvSpPr>
        <p:spPr>
          <a:xfrm>
            <a:off x="2367324" y="2970738"/>
            <a:ext cx="1296144" cy="504056"/>
          </a:xfrm>
          <a:prstGeom prst="rect">
            <a:avLst/>
          </a:prstGeom>
          <a:solidFill>
            <a:srgbClr val="A80A63"/>
          </a:solidFill>
          <a:effectLst/>
        </p:spPr>
        <p:txBody>
          <a:bodyPr lIns="36000" tIns="36000" rIns="36000" bIns="36000"/>
          <a:lstStyle/>
          <a:p>
            <a:pPr algn="ctr"/>
            <a:r>
              <a:rPr lang="en-GB" sz="1200" b="1" dirty="0" smtClean="0">
                <a:latin typeface="+mn-lt"/>
              </a:rPr>
              <a:t>Refine Model Parameters</a:t>
            </a:r>
          </a:p>
        </p:txBody>
      </p:sp>
      <p:sp>
        <p:nvSpPr>
          <p:cNvPr id="7" name="Text Placeholder 20"/>
          <p:cNvSpPr>
            <a:spLocks noGrp="1"/>
          </p:cNvSpPr>
          <p:nvPr>
            <p:ph type="body" sz="quarter" idx="18"/>
          </p:nvPr>
        </p:nvSpPr>
        <p:spPr>
          <a:xfrm>
            <a:off x="537183" y="2966631"/>
            <a:ext cx="1080120" cy="504056"/>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Empirical</a:t>
            </a:r>
          </a:p>
          <a:p>
            <a:pPr algn="ctr"/>
            <a:r>
              <a:rPr lang="en-GB" sz="1200" b="1" dirty="0" smtClean="0">
                <a:latin typeface="+mn-lt"/>
              </a:rPr>
              <a:t>Database</a:t>
            </a:r>
            <a:endParaRPr lang="en-GB" sz="1200" b="1" dirty="0">
              <a:latin typeface="+mn-lt"/>
            </a:endParaRPr>
          </a:p>
        </p:txBody>
      </p:sp>
      <p:sp>
        <p:nvSpPr>
          <p:cNvPr id="8" name="Text Placeholder 20"/>
          <p:cNvSpPr>
            <a:spLocks noGrp="1"/>
          </p:cNvSpPr>
          <p:nvPr>
            <p:ph type="body" sz="quarter" idx="18"/>
          </p:nvPr>
        </p:nvSpPr>
        <p:spPr>
          <a:xfrm>
            <a:off x="530759" y="4383139"/>
            <a:ext cx="1086544" cy="457810"/>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Cash Out Prices</a:t>
            </a:r>
            <a:endParaRPr lang="en-GB" sz="1200" b="1" dirty="0">
              <a:latin typeface="+mn-lt"/>
            </a:endParaRPr>
          </a:p>
        </p:txBody>
      </p:sp>
      <p:cxnSp>
        <p:nvCxnSpPr>
          <p:cNvPr id="9" name="Straight Arrow Connector 8"/>
          <p:cNvCxnSpPr>
            <a:stCxn id="7" idx="3"/>
            <a:endCxn id="6" idx="1"/>
          </p:cNvCxnSpPr>
          <p:nvPr/>
        </p:nvCxnSpPr>
        <p:spPr bwMode="auto">
          <a:xfrm>
            <a:off x="1617303" y="3218659"/>
            <a:ext cx="750021" cy="4107"/>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0" name="Rectangle 9"/>
          <p:cNvSpPr/>
          <p:nvPr/>
        </p:nvSpPr>
        <p:spPr>
          <a:xfrm>
            <a:off x="423697" y="2536866"/>
            <a:ext cx="1332148" cy="2373981"/>
          </a:xfrm>
          <a:prstGeom prst="rect">
            <a:avLst/>
          </a:prstGeom>
          <a:noFill/>
          <a:ln>
            <a:solidFill>
              <a:srgbClr val="0070C0"/>
            </a:solidFill>
            <a:prstDash val="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1" name="Text Placeholder 20"/>
          <p:cNvSpPr>
            <a:spLocks noGrp="1"/>
          </p:cNvSpPr>
          <p:nvPr>
            <p:ph type="body" sz="quarter" idx="18"/>
          </p:nvPr>
        </p:nvSpPr>
        <p:spPr>
          <a:xfrm>
            <a:off x="423698" y="2464858"/>
            <a:ext cx="1337622" cy="380324"/>
          </a:xfrm>
          <a:prstGeom prst="rect">
            <a:avLst/>
          </a:prstGeom>
          <a:solidFill>
            <a:srgbClr val="0070C0"/>
          </a:solidFill>
          <a:ln>
            <a:solidFill>
              <a:srgbClr val="0084C2"/>
            </a:solidFill>
          </a:ln>
          <a:effectLst/>
        </p:spPr>
        <p:txBody>
          <a:bodyPr lIns="36000" tIns="36000" rIns="36000" bIns="36000"/>
          <a:lstStyle/>
          <a:p>
            <a:pPr algn="ctr"/>
            <a:r>
              <a:rPr lang="en-GB" sz="1200" b="1" dirty="0" smtClean="0">
                <a:latin typeface="+mn-lt"/>
              </a:rPr>
              <a:t>Model Inputs</a:t>
            </a:r>
            <a:endParaRPr lang="en-GB" sz="1200" b="1" dirty="0">
              <a:latin typeface="+mn-lt"/>
            </a:endParaRPr>
          </a:p>
        </p:txBody>
      </p:sp>
      <p:sp>
        <p:nvSpPr>
          <p:cNvPr id="12" name="Rectangle 11"/>
          <p:cNvSpPr/>
          <p:nvPr/>
        </p:nvSpPr>
        <p:spPr>
          <a:xfrm>
            <a:off x="2187939" y="2538689"/>
            <a:ext cx="3888432" cy="3770631"/>
          </a:xfrm>
          <a:prstGeom prst="rect">
            <a:avLst/>
          </a:prstGeom>
          <a:noFill/>
          <a:ln>
            <a:solidFill>
              <a:srgbClr val="0070C0"/>
            </a:solidFill>
            <a:prstDash val="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13" name="Text Placeholder 20"/>
          <p:cNvSpPr>
            <a:spLocks noGrp="1"/>
          </p:cNvSpPr>
          <p:nvPr>
            <p:ph type="body" sz="quarter" idx="18"/>
          </p:nvPr>
        </p:nvSpPr>
        <p:spPr>
          <a:xfrm>
            <a:off x="2187939" y="2466682"/>
            <a:ext cx="3888432" cy="348385"/>
          </a:xfrm>
          <a:prstGeom prst="rect">
            <a:avLst/>
          </a:prstGeom>
          <a:solidFill>
            <a:srgbClr val="0070C0"/>
          </a:solidFill>
          <a:ln>
            <a:solidFill>
              <a:srgbClr val="0084C2"/>
            </a:solidFill>
          </a:ln>
          <a:effectLst/>
        </p:spPr>
        <p:txBody>
          <a:bodyPr lIns="36000" tIns="36000" rIns="36000" bIns="36000"/>
          <a:lstStyle/>
          <a:p>
            <a:pPr algn="ctr"/>
            <a:r>
              <a:rPr lang="en-GB" sz="1200" b="1" dirty="0" smtClean="0">
                <a:latin typeface="+mn-lt"/>
              </a:rPr>
              <a:t>Probabilistic Model</a:t>
            </a:r>
            <a:endParaRPr lang="en-GB" sz="1200" b="1" dirty="0">
              <a:latin typeface="+mn-lt"/>
            </a:endParaRPr>
          </a:p>
        </p:txBody>
      </p:sp>
      <p:cxnSp>
        <p:nvCxnSpPr>
          <p:cNvPr id="14" name="Straight Arrow Connector 13"/>
          <p:cNvCxnSpPr>
            <a:stCxn id="6" idx="2"/>
            <a:endCxn id="23" idx="0"/>
          </p:cNvCxnSpPr>
          <p:nvPr/>
        </p:nvCxnSpPr>
        <p:spPr bwMode="auto">
          <a:xfrm>
            <a:off x="3015396" y="3474794"/>
            <a:ext cx="0" cy="1460711"/>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15" name="Straight Arrow Connector 14"/>
          <p:cNvCxnSpPr>
            <a:stCxn id="24" idx="3"/>
            <a:endCxn id="28" idx="1"/>
          </p:cNvCxnSpPr>
          <p:nvPr/>
        </p:nvCxnSpPr>
        <p:spPr bwMode="auto">
          <a:xfrm>
            <a:off x="3773603" y="5716832"/>
            <a:ext cx="371558" cy="609"/>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sp>
        <p:nvSpPr>
          <p:cNvPr id="17" name="Text Placeholder 20"/>
          <p:cNvSpPr>
            <a:spLocks noGrp="1"/>
          </p:cNvSpPr>
          <p:nvPr>
            <p:ph type="body" sz="quarter" idx="18"/>
          </p:nvPr>
        </p:nvSpPr>
        <p:spPr>
          <a:xfrm>
            <a:off x="8290741" y="2930446"/>
            <a:ext cx="1198763" cy="1088695"/>
          </a:xfrm>
          <a:prstGeom prst="rect">
            <a:avLst/>
          </a:prstGeom>
          <a:solidFill>
            <a:schemeClr val="bg1">
              <a:lumMod val="65000"/>
            </a:schemeClr>
          </a:solidFill>
          <a:effectLst/>
        </p:spPr>
        <p:txBody>
          <a:bodyPr lIns="36000" tIns="36000" rIns="36000" bIns="36000"/>
          <a:lstStyle/>
          <a:p>
            <a:pPr algn="ctr"/>
            <a:r>
              <a:rPr lang="en-GB" sz="1200" b="1" dirty="0" smtClean="0">
                <a:latin typeface="+mn-lt"/>
              </a:rPr>
              <a:t>Inputs to Future Imbalance Cost Model</a:t>
            </a:r>
          </a:p>
        </p:txBody>
      </p:sp>
      <p:sp>
        <p:nvSpPr>
          <p:cNvPr id="18" name="Text Placeholder 20"/>
          <p:cNvSpPr>
            <a:spLocks noGrp="1"/>
          </p:cNvSpPr>
          <p:nvPr>
            <p:ph type="body" sz="quarter" idx="18"/>
          </p:nvPr>
        </p:nvSpPr>
        <p:spPr>
          <a:xfrm>
            <a:off x="6743346" y="2934937"/>
            <a:ext cx="1434809" cy="1084204"/>
          </a:xfrm>
          <a:prstGeom prst="rect">
            <a:avLst/>
          </a:prstGeom>
          <a:solidFill>
            <a:srgbClr val="A80A63"/>
          </a:solidFill>
          <a:effectLst/>
        </p:spPr>
        <p:txBody>
          <a:bodyPr lIns="36000" tIns="36000" rIns="36000" bIns="36000"/>
          <a:lstStyle/>
          <a:p>
            <a:pPr algn="ctr"/>
            <a:r>
              <a:rPr lang="en-GB" sz="1200" b="1" dirty="0" smtClean="0">
                <a:latin typeface="+mn-lt"/>
              </a:rPr>
              <a:t>Modelled Historic Distributions</a:t>
            </a:r>
            <a:endParaRPr lang="en-GB" sz="1200" b="1" dirty="0">
              <a:latin typeface="+mn-lt"/>
            </a:endParaRPr>
          </a:p>
        </p:txBody>
      </p:sp>
      <p:sp>
        <p:nvSpPr>
          <p:cNvPr id="19" name="Rectangle 18"/>
          <p:cNvSpPr/>
          <p:nvPr/>
        </p:nvSpPr>
        <p:spPr>
          <a:xfrm>
            <a:off x="6609184" y="2546391"/>
            <a:ext cx="3024336" cy="1658758"/>
          </a:xfrm>
          <a:prstGeom prst="rect">
            <a:avLst/>
          </a:prstGeom>
          <a:noFill/>
          <a:ln>
            <a:solidFill>
              <a:srgbClr val="0070C0"/>
            </a:solidFill>
            <a:prstDash val="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20" name="Text Placeholder 20"/>
          <p:cNvSpPr>
            <a:spLocks noGrp="1"/>
          </p:cNvSpPr>
          <p:nvPr>
            <p:ph type="body" sz="quarter" idx="18"/>
          </p:nvPr>
        </p:nvSpPr>
        <p:spPr>
          <a:xfrm>
            <a:off x="6592492" y="2474382"/>
            <a:ext cx="3041027" cy="388547"/>
          </a:xfrm>
          <a:prstGeom prst="rect">
            <a:avLst/>
          </a:prstGeom>
          <a:solidFill>
            <a:srgbClr val="0070C0"/>
          </a:solidFill>
          <a:ln>
            <a:solidFill>
              <a:srgbClr val="0084C2"/>
            </a:solidFill>
          </a:ln>
          <a:effectLst/>
        </p:spPr>
        <p:txBody>
          <a:bodyPr lIns="36000" tIns="36000" rIns="36000" bIns="36000"/>
          <a:lstStyle/>
          <a:p>
            <a:pPr algn="ctr"/>
            <a:r>
              <a:rPr lang="en-GB" sz="1200" b="1" dirty="0" smtClean="0">
                <a:latin typeface="+mn-lt"/>
              </a:rPr>
              <a:t>Modelled Distributions</a:t>
            </a:r>
            <a:endParaRPr lang="en-GB" sz="1200" b="1" dirty="0">
              <a:latin typeface="+mn-lt"/>
            </a:endParaRPr>
          </a:p>
        </p:txBody>
      </p:sp>
      <p:sp>
        <p:nvSpPr>
          <p:cNvPr id="22" name="Content Placeholder 21"/>
          <p:cNvSpPr>
            <a:spLocks noGrp="1"/>
          </p:cNvSpPr>
          <p:nvPr>
            <p:ph sz="quarter" idx="16"/>
          </p:nvPr>
        </p:nvSpPr>
        <p:spPr>
          <a:xfrm>
            <a:off x="537183" y="3449845"/>
            <a:ext cx="1080120" cy="970052"/>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e.g. Final Physical Notification (FPN), Metered Volume (MV), Net Imbalance Volume (NIV)</a:t>
            </a:r>
            <a:endParaRPr lang="en-GB" sz="900" dirty="0"/>
          </a:p>
        </p:txBody>
      </p:sp>
      <p:sp>
        <p:nvSpPr>
          <p:cNvPr id="23" name="Text Placeholder 20"/>
          <p:cNvSpPr>
            <a:spLocks noGrp="1"/>
          </p:cNvSpPr>
          <p:nvPr>
            <p:ph type="body" sz="quarter" idx="18"/>
          </p:nvPr>
        </p:nvSpPr>
        <p:spPr>
          <a:xfrm>
            <a:off x="2257188" y="4935505"/>
            <a:ext cx="1516415" cy="461516"/>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Parameter Sensitivities</a:t>
            </a:r>
            <a:endParaRPr lang="en-GB" sz="1200" b="1" dirty="0">
              <a:latin typeface="+mn-lt"/>
            </a:endParaRPr>
          </a:p>
        </p:txBody>
      </p:sp>
      <p:sp>
        <p:nvSpPr>
          <p:cNvPr id="24" name="Content Placeholder 21"/>
          <p:cNvSpPr>
            <a:spLocks noGrp="1"/>
          </p:cNvSpPr>
          <p:nvPr>
            <p:ph sz="quarter" idx="16"/>
          </p:nvPr>
        </p:nvSpPr>
        <p:spPr>
          <a:xfrm>
            <a:off x="2257188" y="5379612"/>
            <a:ext cx="1516415" cy="674440"/>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e.g. Cash out agreements,  Changing characteristic generation asset fundamentals</a:t>
            </a:r>
            <a:endParaRPr lang="en-GB" sz="900" dirty="0"/>
          </a:p>
        </p:txBody>
      </p:sp>
      <p:sp>
        <p:nvSpPr>
          <p:cNvPr id="27" name="Text Placeholder 20"/>
          <p:cNvSpPr>
            <a:spLocks noGrp="1"/>
          </p:cNvSpPr>
          <p:nvPr>
            <p:ph type="body" sz="quarter" idx="18"/>
          </p:nvPr>
        </p:nvSpPr>
        <p:spPr>
          <a:xfrm>
            <a:off x="4145161" y="4914954"/>
            <a:ext cx="1516415" cy="470255"/>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Probabilistic Distributions</a:t>
            </a:r>
            <a:endParaRPr lang="en-GB" sz="1200" b="1" dirty="0">
              <a:latin typeface="+mn-lt"/>
            </a:endParaRPr>
          </a:p>
        </p:txBody>
      </p:sp>
      <p:sp>
        <p:nvSpPr>
          <p:cNvPr id="28" name="Content Placeholder 21"/>
          <p:cNvSpPr>
            <a:spLocks noGrp="1"/>
          </p:cNvSpPr>
          <p:nvPr>
            <p:ph sz="quarter" idx="16"/>
          </p:nvPr>
        </p:nvSpPr>
        <p:spPr>
          <a:xfrm>
            <a:off x="4145161" y="5367800"/>
            <a:ext cx="1516415" cy="699282"/>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For WE, WD, different generation types, optimal trading strategy</a:t>
            </a:r>
            <a:endParaRPr lang="en-GB" sz="900" dirty="0"/>
          </a:p>
        </p:txBody>
      </p:sp>
      <p:sp>
        <p:nvSpPr>
          <p:cNvPr id="29" name="Text Placeholder 20"/>
          <p:cNvSpPr>
            <a:spLocks noGrp="1"/>
          </p:cNvSpPr>
          <p:nvPr>
            <p:ph type="body" sz="quarter" idx="18"/>
          </p:nvPr>
        </p:nvSpPr>
        <p:spPr>
          <a:xfrm>
            <a:off x="4145161" y="2986792"/>
            <a:ext cx="1509206" cy="469746"/>
          </a:xfrm>
          <a:prstGeom prst="rect">
            <a:avLst/>
          </a:prstGeom>
          <a:solidFill>
            <a:srgbClr val="A80A63"/>
          </a:solidFill>
          <a:effectLst/>
        </p:spPr>
        <p:txBody>
          <a:bodyPr lIns="36000" tIns="36000" rIns="36000" bIns="36000"/>
          <a:lstStyle/>
          <a:p>
            <a:pPr algn="ctr"/>
            <a:r>
              <a:rPr lang="en-GB" sz="1200" b="1" dirty="0" smtClean="0">
                <a:latin typeface="+mn-lt"/>
              </a:rPr>
              <a:t>Calculate Metered Volumes</a:t>
            </a:r>
            <a:endParaRPr lang="en-GB" sz="1200" b="1" dirty="0">
              <a:latin typeface="+mn-lt"/>
            </a:endParaRPr>
          </a:p>
        </p:txBody>
      </p:sp>
      <p:sp>
        <p:nvSpPr>
          <p:cNvPr id="30" name="Text Placeholder 20"/>
          <p:cNvSpPr>
            <a:spLocks noGrp="1"/>
          </p:cNvSpPr>
          <p:nvPr>
            <p:ph type="body" sz="quarter" idx="18"/>
          </p:nvPr>
        </p:nvSpPr>
        <p:spPr>
          <a:xfrm>
            <a:off x="4140720" y="3690818"/>
            <a:ext cx="1516415" cy="470255"/>
          </a:xfrm>
          <a:prstGeom prst="rect">
            <a:avLst/>
          </a:prstGeom>
          <a:solidFill>
            <a:srgbClr val="A80A63"/>
          </a:solidFill>
          <a:ln>
            <a:solidFill>
              <a:srgbClr val="A80A63"/>
            </a:solidFill>
          </a:ln>
          <a:effectLst/>
        </p:spPr>
        <p:txBody>
          <a:bodyPr lIns="36000" tIns="36000" rIns="36000" bIns="36000"/>
          <a:lstStyle/>
          <a:p>
            <a:pPr algn="ctr"/>
            <a:r>
              <a:rPr lang="en-GB" sz="1200" b="1" dirty="0" smtClean="0">
                <a:latin typeface="+mn-lt"/>
              </a:rPr>
              <a:t>Calculate Implied Imbalance Price</a:t>
            </a:r>
            <a:endParaRPr lang="en-GB" sz="1200" b="1" dirty="0">
              <a:latin typeface="+mn-lt"/>
            </a:endParaRPr>
          </a:p>
        </p:txBody>
      </p:sp>
      <p:sp>
        <p:nvSpPr>
          <p:cNvPr id="31" name="Content Placeholder 21"/>
          <p:cNvSpPr>
            <a:spLocks noGrp="1"/>
          </p:cNvSpPr>
          <p:nvPr>
            <p:ph sz="quarter" idx="16"/>
          </p:nvPr>
        </p:nvSpPr>
        <p:spPr>
          <a:xfrm>
            <a:off x="4140720" y="4143664"/>
            <a:ext cx="1516415" cy="411249"/>
          </a:xfrm>
          <a:ln>
            <a:solidFill>
              <a:srgbClr val="A80A63"/>
            </a:solidFill>
          </a:ln>
          <a:effectLst/>
        </p:spPr>
        <p:txBody>
          <a:bodyPr lIns="36000" tIns="36000" rIns="108000" bIns="36000" anchor="t">
            <a:noAutofit/>
          </a:bodyPr>
          <a:lstStyle/>
          <a:p>
            <a:pPr marL="0" indent="0">
              <a:spcAft>
                <a:spcPts val="600"/>
              </a:spcAft>
              <a:buSzPct val="95000"/>
              <a:buNone/>
            </a:pPr>
            <a:r>
              <a:rPr lang="en-GB" sz="900" dirty="0" smtClean="0">
                <a:solidFill>
                  <a:srgbClr val="0070C0"/>
                </a:solidFill>
              </a:rPr>
              <a:t>Simulate for different imbalance price scenarios</a:t>
            </a:r>
            <a:endParaRPr lang="en-GB" sz="900" dirty="0"/>
          </a:p>
        </p:txBody>
      </p:sp>
      <p:cxnSp>
        <p:nvCxnSpPr>
          <p:cNvPr id="32" name="Elbow Connector 31"/>
          <p:cNvCxnSpPr>
            <a:endCxn id="31" idx="1"/>
          </p:cNvCxnSpPr>
          <p:nvPr/>
        </p:nvCxnSpPr>
        <p:spPr bwMode="auto">
          <a:xfrm rot="16200000" flipH="1">
            <a:off x="3320832" y="3529401"/>
            <a:ext cx="874494" cy="765281"/>
          </a:xfrm>
          <a:prstGeom prst="bentConnector2">
            <a:avLst/>
          </a:prstGeom>
          <a:solidFill>
            <a:schemeClr val="accent1"/>
          </a:solidFill>
          <a:ln w="9525" cap="flat" cmpd="sng" algn="ctr">
            <a:solidFill>
              <a:srgbClr val="0070C0"/>
            </a:solidFill>
            <a:prstDash val="solid"/>
            <a:round/>
            <a:headEnd type="none" w="med" len="med"/>
            <a:tailEnd type="triangle"/>
          </a:ln>
          <a:effectLst/>
        </p:spPr>
      </p:cxnSp>
      <p:cxnSp>
        <p:nvCxnSpPr>
          <p:cNvPr id="33" name="Straight Arrow Connector 32"/>
          <p:cNvCxnSpPr>
            <a:stCxn id="6" idx="3"/>
            <a:endCxn id="29" idx="1"/>
          </p:cNvCxnSpPr>
          <p:nvPr/>
        </p:nvCxnSpPr>
        <p:spPr bwMode="auto">
          <a:xfrm flipV="1">
            <a:off x="3663468" y="3221665"/>
            <a:ext cx="481693" cy="1101"/>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34" name="Straight Arrow Connector 33"/>
          <p:cNvCxnSpPr>
            <a:stCxn id="29" idx="2"/>
            <a:endCxn id="30" idx="0"/>
          </p:cNvCxnSpPr>
          <p:nvPr/>
        </p:nvCxnSpPr>
        <p:spPr bwMode="auto">
          <a:xfrm flipH="1">
            <a:off x="4898928" y="3456538"/>
            <a:ext cx="836" cy="234280"/>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35" name="Straight Arrow Connector 34"/>
          <p:cNvCxnSpPr>
            <a:stCxn id="31" idx="2"/>
            <a:endCxn id="27" idx="0"/>
          </p:cNvCxnSpPr>
          <p:nvPr/>
        </p:nvCxnSpPr>
        <p:spPr bwMode="auto">
          <a:xfrm>
            <a:off x="4898928" y="4554913"/>
            <a:ext cx="4441" cy="360041"/>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37" name="Elbow Connector 36"/>
          <p:cNvCxnSpPr>
            <a:stCxn id="29" idx="3"/>
            <a:endCxn id="27" idx="3"/>
          </p:cNvCxnSpPr>
          <p:nvPr/>
        </p:nvCxnSpPr>
        <p:spPr bwMode="auto">
          <a:xfrm>
            <a:off x="5654367" y="3221665"/>
            <a:ext cx="7209" cy="1928417"/>
          </a:xfrm>
          <a:prstGeom prst="bentConnector3">
            <a:avLst>
              <a:gd name="adj1" fmla="val 3271036"/>
            </a:avLst>
          </a:prstGeom>
          <a:solidFill>
            <a:schemeClr val="accent1"/>
          </a:solidFill>
          <a:ln w="9525" cap="flat" cmpd="sng" algn="ctr">
            <a:solidFill>
              <a:srgbClr val="0070C0"/>
            </a:solidFill>
            <a:prstDash val="solid"/>
            <a:round/>
            <a:headEnd type="none" w="med" len="med"/>
            <a:tailEnd type="triangle"/>
          </a:ln>
          <a:effectLst/>
        </p:spPr>
      </p:cxnSp>
      <p:sp>
        <p:nvSpPr>
          <p:cNvPr id="40" name="Text Placeholder 20"/>
          <p:cNvSpPr>
            <a:spLocks noGrp="1"/>
          </p:cNvSpPr>
          <p:nvPr>
            <p:ph type="body" sz="quarter" idx="18"/>
          </p:nvPr>
        </p:nvSpPr>
        <p:spPr>
          <a:xfrm>
            <a:off x="423697" y="5489776"/>
            <a:ext cx="1337622" cy="760478"/>
          </a:xfrm>
          <a:prstGeom prst="rect">
            <a:avLst/>
          </a:prstGeom>
          <a:solidFill>
            <a:srgbClr val="0070C0"/>
          </a:solidFill>
          <a:ln>
            <a:solidFill>
              <a:srgbClr val="0084C2"/>
            </a:solidFill>
          </a:ln>
          <a:effectLst/>
        </p:spPr>
        <p:txBody>
          <a:bodyPr lIns="36000" tIns="36000" rIns="36000" bIns="36000"/>
          <a:lstStyle/>
          <a:p>
            <a:pPr algn="ctr"/>
            <a:r>
              <a:rPr lang="en-GB" sz="1200" b="1" dirty="0" smtClean="0">
                <a:latin typeface="+mn-lt"/>
              </a:rPr>
              <a:t>Historic Imbalance Cost and Risk</a:t>
            </a:r>
            <a:endParaRPr lang="en-GB" sz="1200" b="1" dirty="0">
              <a:latin typeface="+mn-lt"/>
            </a:endParaRPr>
          </a:p>
        </p:txBody>
      </p:sp>
      <p:cxnSp>
        <p:nvCxnSpPr>
          <p:cNvPr id="42" name="Elbow Connector 41"/>
          <p:cNvCxnSpPr>
            <a:stCxn id="22" idx="3"/>
            <a:endCxn id="40" idx="3"/>
          </p:cNvCxnSpPr>
          <p:nvPr/>
        </p:nvCxnSpPr>
        <p:spPr bwMode="auto">
          <a:xfrm>
            <a:off x="1617303" y="3934871"/>
            <a:ext cx="144016" cy="1935144"/>
          </a:xfrm>
          <a:prstGeom prst="bentConnector3">
            <a:avLst>
              <a:gd name="adj1" fmla="val 258732"/>
            </a:avLst>
          </a:prstGeom>
          <a:solidFill>
            <a:schemeClr val="accent1"/>
          </a:solidFill>
          <a:ln w="9525" cap="flat" cmpd="sng" algn="ctr">
            <a:solidFill>
              <a:srgbClr val="0070C0"/>
            </a:solidFill>
            <a:prstDash val="solid"/>
            <a:round/>
            <a:headEnd type="none" w="med" len="med"/>
            <a:tailEnd type="triangle"/>
          </a:ln>
          <a:effectLst/>
        </p:spPr>
      </p:cxnSp>
      <p:cxnSp>
        <p:nvCxnSpPr>
          <p:cNvPr id="44" name="Straight Arrow Connector 43"/>
          <p:cNvCxnSpPr>
            <a:stCxn id="18" idx="2"/>
          </p:cNvCxnSpPr>
          <p:nvPr/>
        </p:nvCxnSpPr>
        <p:spPr bwMode="auto">
          <a:xfrm>
            <a:off x="7460751" y="4019141"/>
            <a:ext cx="0" cy="715792"/>
          </a:xfrm>
          <a:prstGeom prst="straightConnector1">
            <a:avLst/>
          </a:prstGeom>
          <a:solidFill>
            <a:schemeClr val="accent1"/>
          </a:solidFill>
          <a:ln w="9525" cap="flat" cmpd="sng" algn="ctr">
            <a:solidFill>
              <a:srgbClr val="0070C0"/>
            </a:solidFill>
            <a:prstDash val="solid"/>
            <a:round/>
            <a:headEnd type="none" w="med" len="med"/>
            <a:tailEnd type="triangle"/>
          </a:ln>
          <a:effectLst/>
        </p:spPr>
      </p:cxnSp>
      <p:cxnSp>
        <p:nvCxnSpPr>
          <p:cNvPr id="45" name="Straight Arrow Connector 44"/>
          <p:cNvCxnSpPr>
            <a:stCxn id="17" idx="2"/>
          </p:cNvCxnSpPr>
          <p:nvPr/>
        </p:nvCxnSpPr>
        <p:spPr bwMode="auto">
          <a:xfrm>
            <a:off x="8890123" y="4019141"/>
            <a:ext cx="0" cy="715792"/>
          </a:xfrm>
          <a:prstGeom prst="straightConnector1">
            <a:avLst/>
          </a:prstGeom>
          <a:solidFill>
            <a:schemeClr val="accent1"/>
          </a:solidFill>
          <a:ln w="9525" cap="flat" cmpd="sng" algn="ctr">
            <a:solidFill>
              <a:srgbClr val="B3B3B3"/>
            </a:solidFill>
            <a:prstDash val="lgDashDot"/>
            <a:round/>
            <a:headEnd type="none" w="med" len="med"/>
            <a:tailEnd type="triangle"/>
          </a:ln>
          <a:effectLst/>
        </p:spPr>
      </p:cxnSp>
      <p:cxnSp>
        <p:nvCxnSpPr>
          <p:cNvPr id="91" name="Elbow Connector 90"/>
          <p:cNvCxnSpPr>
            <a:stCxn id="28" idx="3"/>
            <a:endCxn id="19" idx="1"/>
          </p:cNvCxnSpPr>
          <p:nvPr/>
        </p:nvCxnSpPr>
        <p:spPr bwMode="auto">
          <a:xfrm flipV="1">
            <a:off x="5661576" y="3375770"/>
            <a:ext cx="947608" cy="2341671"/>
          </a:xfrm>
          <a:prstGeom prst="bentConnector3">
            <a:avLst>
              <a:gd name="adj1" fmla="val 66082"/>
            </a:avLst>
          </a:prstGeom>
          <a:solidFill>
            <a:schemeClr val="accent1"/>
          </a:solidFill>
          <a:ln w="9525" cap="flat" cmpd="sng" algn="ctr">
            <a:solidFill>
              <a:srgbClr val="0070C0"/>
            </a:solidFill>
            <a:prstDash val="solid"/>
            <a:round/>
            <a:headEnd type="none" w="med" len="med"/>
            <a:tailEnd type="triangle"/>
          </a:ln>
          <a:effectLst/>
        </p:spPr>
      </p:cxnSp>
      <p:sp>
        <p:nvSpPr>
          <p:cNvPr id="96" name="Text Placeholder 20"/>
          <p:cNvSpPr>
            <a:spLocks noGrp="1"/>
          </p:cNvSpPr>
          <p:nvPr>
            <p:ph type="body" sz="quarter" idx="18"/>
          </p:nvPr>
        </p:nvSpPr>
        <p:spPr>
          <a:xfrm>
            <a:off x="6609184" y="4726902"/>
            <a:ext cx="3024336" cy="862338"/>
          </a:xfrm>
          <a:prstGeom prst="rect">
            <a:avLst/>
          </a:prstGeom>
          <a:solidFill>
            <a:srgbClr val="00294F"/>
          </a:solidFill>
          <a:ln>
            <a:solidFill>
              <a:srgbClr val="A80A63"/>
            </a:solidFill>
          </a:ln>
          <a:effectLst/>
        </p:spPr>
        <p:txBody>
          <a:bodyPr lIns="36000" tIns="36000" rIns="36000" bIns="36000"/>
          <a:lstStyle/>
          <a:p>
            <a:pPr algn="ctr"/>
            <a:r>
              <a:rPr lang="en-GB" sz="1400" b="1" dirty="0" smtClean="0">
                <a:latin typeface="+mn-lt"/>
              </a:rPr>
              <a:t>MODELLED HISTORIC IMBALANCE COST AND RISK</a:t>
            </a:r>
            <a:endParaRPr lang="en-GB" sz="1400" b="1" dirty="0">
              <a:latin typeface="+mn-lt"/>
            </a:endParaRPr>
          </a:p>
        </p:txBody>
      </p:sp>
    </p:spTree>
    <p:extLst>
      <p:ext uri="{BB962C8B-B14F-4D97-AF65-F5344CB8AC3E}">
        <p14:creationId xmlns:p14="http://schemas.microsoft.com/office/powerpoint/2010/main" val="3424260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aringa">
      <a:dk1>
        <a:srgbClr val="000000"/>
      </a:dk1>
      <a:lt1>
        <a:srgbClr val="FFFFFF"/>
      </a:lt1>
      <a:dk2>
        <a:srgbClr val="808080"/>
      </a:dk2>
      <a:lt2>
        <a:srgbClr val="B3B3B3"/>
      </a:lt2>
      <a:accent1>
        <a:srgbClr val="00487C"/>
      </a:accent1>
      <a:accent2>
        <a:srgbClr val="6A2152"/>
      </a:accent2>
      <a:accent3>
        <a:srgbClr val="0084C2"/>
      </a:accent3>
      <a:accent4>
        <a:srgbClr val="A80A63"/>
      </a:accent4>
      <a:accent5>
        <a:srgbClr val="808080"/>
      </a:accent5>
      <a:accent6>
        <a:srgbClr val="00294F"/>
      </a:accent6>
      <a:hlink>
        <a:srgbClr val="00AEEF"/>
      </a:hlink>
      <a:folHlink>
        <a:srgbClr val="E50083"/>
      </a:folHlink>
    </a:clrScheme>
    <a:fontScheme name="Blank Presentation">
      <a:majorFont>
        <a:latin typeface="Arial"/>
        <a:ea typeface="ヒラギノ角ゴ Pro W3"/>
        <a:cs typeface=""/>
      </a:majorFont>
      <a:minorFont>
        <a:latin typeface="Arial"/>
        <a:ea typeface="ヒラギノ角ゴ Pro W3"/>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95959"/>
        </a:solidFill>
      </a:spPr>
      <a:bodyPr spcFirstLastPara="0" vert="horz" wrap="square" lIns="90000" tIns="46800" rIns="90000" bIns="46800" numCol="1" spcCol="1270" anchor="ctr" anchorCtr="0">
        <a:noAutofit/>
      </a:bodyPr>
      <a:lstStyle>
        <a:defPPr defTabSz="622300">
          <a:lnSpc>
            <a:spcPct val="90000"/>
          </a:lnSpc>
          <a:spcAft>
            <a:spcPct val="35000"/>
          </a:spcAft>
          <a:defRPr sz="1200" b="1" dirty="0" smtClean="0">
            <a:solidFill>
              <a:schemeClr val="bg1"/>
            </a:solidFill>
          </a:defRPr>
        </a:defPPr>
      </a:lstStyle>
      <a: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1308</Words>
  <Application>Microsoft Office PowerPoint</Application>
  <PresentationFormat>A4 Paper (210x297 mm)</PresentationFormat>
  <Paragraphs>187</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PPA Route to Market  Imbalance Risk Analysis An Update</vt:lpstr>
      <vt:lpstr>Imbalance Risk Analysis Agenda</vt:lpstr>
      <vt:lpstr>Imbalance Risk Analysis Introduction</vt:lpstr>
      <vt:lpstr>Imbalance Risk Analysis Context</vt:lpstr>
      <vt:lpstr>Imbalance Risk Analysis Wind asset assessment</vt:lpstr>
      <vt:lpstr>Imbalance Risk Analysis Definitions</vt:lpstr>
      <vt:lpstr>Imbalance Risk Analysis Outline Methodology</vt:lpstr>
      <vt:lpstr>Imbalance Risk Analysis Historic Imbalance Prices</vt:lpstr>
      <vt:lpstr>Imbalance Risk Analysis Probabilistic Methodology</vt:lpstr>
      <vt:lpstr>Imbalance Risk Analysis Probabilistic Distributions for Different  Asset Types - historic</vt:lpstr>
      <vt:lpstr>Imbalance Risk Analysis Probabilistic Distributions for Different  Asset Types - future</vt:lpstr>
      <vt:lpstr>Imbalance Risk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2013-03-14T08:09:06Z</dcterms:created>
  <dcterms:modified xsi:type="dcterms:W3CDTF">2013-12-04T12:10:10Z</dcterms:modified>
</cp:coreProperties>
</file>