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320" r:id="rId3"/>
    <p:sldId id="332" r:id="rId4"/>
    <p:sldId id="333" r:id="rId5"/>
    <p:sldId id="334" r:id="rId6"/>
    <p:sldId id="328" r:id="rId7"/>
    <p:sldId id="310" r:id="rId8"/>
    <p:sldId id="329" r:id="rId9"/>
    <p:sldId id="325" r:id="rId10"/>
    <p:sldId id="313" r:id="rId11"/>
    <p:sldId id="330" r:id="rId12"/>
    <p:sldId id="315" r:id="rId13"/>
    <p:sldId id="316" r:id="rId14"/>
    <p:sldId id="317" r:id="rId15"/>
    <p:sldId id="318" r:id="rId16"/>
    <p:sldId id="322" r:id="rId17"/>
    <p:sldId id="321" r:id="rId18"/>
    <p:sldId id="33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690" y="-3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8/28/2013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8/28/2013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/>
          <p:cNvGrpSpPr>
            <a:grpSpLocks noChangeAspect="1"/>
          </p:cNvGrpSpPr>
          <p:nvPr/>
        </p:nvGrpSpPr>
        <p:grpSpPr bwMode="auto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8/28/2013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1844824"/>
            <a:ext cx="9505056" cy="1362075"/>
          </a:xfrm>
        </p:spPr>
        <p:txBody>
          <a:bodyPr/>
          <a:lstStyle/>
          <a:p>
            <a:r>
              <a:rPr lang="en-GB" b="1" dirty="0" smtClean="0"/>
              <a:t>The Global Chemistry Network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8188" y="3573016"/>
            <a:ext cx="662473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 smtClean="0"/>
              <a:t>David James</a:t>
            </a:r>
          </a:p>
          <a:p>
            <a:pPr>
              <a:lnSpc>
                <a:spcPct val="90000"/>
              </a:lnSpc>
            </a:pPr>
            <a:r>
              <a:rPr lang="en-GB" sz="2400" b="1" dirty="0" smtClean="0"/>
              <a:t>Executive Director, Strategic Innovation</a:t>
            </a:r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2400" b="1" dirty="0" smtClean="0"/>
              <a:t>Jim Iley</a:t>
            </a:r>
          </a:p>
          <a:p>
            <a:pPr>
              <a:lnSpc>
                <a:spcPct val="90000"/>
              </a:lnSpc>
            </a:pPr>
            <a:r>
              <a:rPr lang="en-GB" sz="2400" b="1" dirty="0" smtClean="0"/>
              <a:t>Executive Director, Science and Education</a:t>
            </a:r>
            <a:endParaRPr lang="en-GB" sz="2400" b="1" dirty="0" smtClean="0"/>
          </a:p>
          <a:p>
            <a:pPr>
              <a:lnSpc>
                <a:spcPct val="90000"/>
              </a:lnSpc>
            </a:pPr>
            <a:endParaRPr lang="en-GB" sz="2400" b="1" dirty="0" smtClean="0"/>
          </a:p>
          <a:p>
            <a:pPr>
              <a:lnSpc>
                <a:spcPct val="90000"/>
              </a:lnSpc>
            </a:pPr>
            <a:r>
              <a:rPr lang="en-GB" sz="2400" b="1" dirty="0" smtClean="0"/>
              <a:t>3</a:t>
            </a:r>
            <a:r>
              <a:rPr lang="en-GB" sz="2400" b="1" baseline="30000" dirty="0" smtClean="0"/>
              <a:t>rd</a:t>
            </a:r>
            <a:r>
              <a:rPr lang="en-GB" sz="2400" b="1" dirty="0" smtClean="0"/>
              <a:t> September 2013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914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21803" y="1916832"/>
            <a:ext cx="11567021" cy="47525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Not just deposition – but </a:t>
            </a:r>
            <a:r>
              <a:rPr lang="en-US" sz="2800" b="1" i="1" dirty="0" smtClean="0">
                <a:solidFill>
                  <a:schemeClr val="tx2"/>
                </a:solidFill>
              </a:rPr>
              <a:t>micropublishing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Micropublishing is deposition with recognition and reward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Data - structures, reactions, spectra…….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And more - protocols, models, software……</a:t>
            </a:r>
            <a:endParaRPr lang="en-US" sz="2400" b="1" i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All these data objects are “</a:t>
            </a:r>
            <a:r>
              <a:rPr lang="en-US" sz="2800" b="1" dirty="0" err="1" smtClean="0">
                <a:solidFill>
                  <a:schemeClr val="tx2"/>
                </a:solidFill>
              </a:rPr>
              <a:t>DOI’ed</a:t>
            </a:r>
            <a:r>
              <a:rPr lang="en-US" sz="2800" b="1" dirty="0" smtClean="0">
                <a:solidFill>
                  <a:schemeClr val="tx2"/>
                </a:solidFill>
              </a:rPr>
              <a:t>” for citation purposes (</a:t>
            </a:r>
            <a:r>
              <a:rPr lang="en-US" sz="2800" b="1" dirty="0" err="1" smtClean="0">
                <a:solidFill>
                  <a:schemeClr val="tx2"/>
                </a:solidFill>
              </a:rPr>
              <a:t>altmetrics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Integration to chemistry blogging software and Electronic Laboratory Notebooks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 err="1" smtClean="0">
                <a:solidFill>
                  <a:schemeClr val="tx2"/>
                </a:solidFill>
              </a:rPr>
              <a:t>Recognising</a:t>
            </a:r>
            <a:r>
              <a:rPr lang="en-US" sz="2800" b="1" dirty="0" smtClean="0">
                <a:solidFill>
                  <a:schemeClr val="tx2"/>
                </a:solidFill>
              </a:rPr>
              <a:t> the need for embargo management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788" y="116632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What are we Building?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069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7788" y="260648"/>
            <a:ext cx="9753600" cy="1325562"/>
          </a:xfrm>
        </p:spPr>
        <p:txBody>
          <a:bodyPr/>
          <a:lstStyle/>
          <a:p>
            <a:r>
              <a:rPr lang="en-US" b="1" dirty="0" smtClean="0"/>
              <a:t>Skills - </a:t>
            </a:r>
            <a:r>
              <a:rPr lang="en-US" sz="2800" b="1" dirty="0" smtClean="0"/>
              <a:t>Micropublishing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38037" y="1916832"/>
            <a:ext cx="11750788" cy="4603812"/>
          </a:xfrm>
        </p:spPr>
        <p:txBody>
          <a:bodyPr/>
          <a:lstStyle/>
          <a:p>
            <a:pPr marL="446088" lvl="1" indent="-446088">
              <a:lnSpc>
                <a:spcPct val="100000"/>
              </a:lnSpc>
              <a:spcBef>
                <a:spcPts val="2400"/>
              </a:spcBef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Submit and curate data, for example, chemical structures (ChemSpider)</a:t>
            </a:r>
          </a:p>
          <a:p>
            <a:pPr marL="446088" lvl="1" indent="-446088">
              <a:lnSpc>
                <a:spcPct val="100000"/>
              </a:lnSpc>
              <a:spcBef>
                <a:spcPts val="240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/>
                </a:solidFill>
              </a:rPr>
              <a:t>“</a:t>
            </a:r>
            <a:r>
              <a:rPr lang="en-US" sz="2400" b="1" dirty="0" err="1">
                <a:solidFill>
                  <a:schemeClr val="tx2"/>
                </a:solidFill>
              </a:rPr>
              <a:t>Micropublish</a:t>
            </a:r>
            <a:r>
              <a:rPr lang="en-US" sz="2400" b="1" dirty="0">
                <a:solidFill>
                  <a:schemeClr val="tx2"/>
                </a:solidFill>
              </a:rPr>
              <a:t>” community-built models, algorithms, simulations to support </a:t>
            </a:r>
            <a:r>
              <a:rPr lang="en-US" sz="2400" b="1" dirty="0" smtClean="0">
                <a:solidFill>
                  <a:schemeClr val="tx2"/>
                </a:solidFill>
              </a:rPr>
              <a:t>scientific investigation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5153" y="3664285"/>
            <a:ext cx="10953014" cy="2570125"/>
            <a:chOff x="442589" y="2253763"/>
            <a:chExt cx="8216900" cy="2570125"/>
          </a:xfrm>
        </p:grpSpPr>
        <p:pic>
          <p:nvPicPr>
            <p:cNvPr id="13" name="Picture 6" descr="http://cssp.chemspider.com/ArticlesHandler.ashx?type=img&amp;id=5560&amp;mw=800&amp;mh=4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368" y="2798477"/>
              <a:ext cx="5586635" cy="83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2870980" y="2253763"/>
              <a:ext cx="381642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Aft>
                  <a:spcPts val="2400"/>
                </a:spcAft>
                <a:buClr>
                  <a:srgbClr val="003F7B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003F7B"/>
                  </a:solidFill>
                </a:rPr>
                <a:t>ChemSpider Synthetic Pages</a:t>
              </a: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442589" y="3746670"/>
              <a:ext cx="82169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600" b="1" dirty="0">
                  <a:solidFill>
                    <a:schemeClr val="tx2"/>
                  </a:solidFill>
                </a:rPr>
                <a:t>Ethyl 3-(1-pyrenyl)acrylate (3.02 g, 10.1 </a:t>
              </a:r>
              <a:r>
                <a:rPr lang="en-GB" sz="1600" b="1" dirty="0" err="1">
                  <a:solidFill>
                    <a:schemeClr val="tx2"/>
                  </a:solidFill>
                </a:rPr>
                <a:t>mmol</a:t>
              </a:r>
              <a:r>
                <a:rPr lang="en-GB" sz="1600" b="1" dirty="0">
                  <a:solidFill>
                    <a:schemeClr val="tx2"/>
                  </a:solidFill>
                </a:rPr>
                <a:t>) was firstly dissolved in ethyl acetate (70 ml). 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Ethanol </a:t>
              </a:r>
              <a:r>
                <a:rPr lang="en-GB" sz="1600" b="1" dirty="0">
                  <a:solidFill>
                    <a:schemeClr val="tx2"/>
                  </a:solidFill>
                </a:rPr>
                <a:t>(70 ml) and the 10% </a:t>
              </a:r>
              <a:r>
                <a:rPr lang="en-GB" sz="1600" b="1" dirty="0" err="1">
                  <a:solidFill>
                    <a:schemeClr val="tx2"/>
                  </a:solidFill>
                </a:rPr>
                <a:t>Pd</a:t>
              </a:r>
              <a:r>
                <a:rPr lang="en-GB" sz="1600" b="1" dirty="0">
                  <a:solidFill>
                    <a:schemeClr val="tx2"/>
                  </a:solidFill>
                </a:rPr>
                <a:t>/C (2 </a:t>
              </a:r>
              <a:r>
                <a:rPr lang="en-GB" sz="1600" b="1" dirty="0" err="1">
                  <a:solidFill>
                    <a:schemeClr val="tx2"/>
                  </a:solidFill>
                </a:rPr>
                <a:t>mol</a:t>
              </a:r>
              <a:r>
                <a:rPr lang="en-GB" sz="1600" b="1" dirty="0">
                  <a:solidFill>
                    <a:schemeClr val="tx2"/>
                  </a:solidFill>
                </a:rPr>
                <a:t>%) were then added to the mixture and the air evacuated out the system and replaced with hydrogen. The reaction was left to stir under a hydrogen 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balloon </a:t>
              </a:r>
              <a:r>
                <a:rPr lang="en-GB" sz="1600" b="1" dirty="0">
                  <a:solidFill>
                    <a:schemeClr val="tx2"/>
                  </a:solidFill>
                </a:rPr>
                <a:t>at room temperature for 29 hours. The reaction mixture was then filtered through a pad of </a:t>
              </a:r>
              <a:r>
                <a:rPr lang="en-GB" sz="1600" b="1" dirty="0" err="1">
                  <a:solidFill>
                    <a:schemeClr val="tx2"/>
                  </a:solidFill>
                </a:rPr>
                <a:t>celite</a:t>
              </a:r>
              <a:r>
                <a:rPr lang="en-GB" sz="1600" b="1" dirty="0">
                  <a:solidFill>
                    <a:schemeClr val="tx2"/>
                  </a:solidFill>
                </a:rPr>
                <a:t> with ethyl acetate a...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1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4042" y="260648"/>
            <a:ext cx="9753600" cy="1325562"/>
          </a:xfrm>
        </p:spPr>
        <p:txBody>
          <a:bodyPr/>
          <a:lstStyle/>
          <a:p>
            <a:r>
              <a:rPr lang="en-US" b="1" dirty="0" smtClean="0"/>
              <a:t>Recognition and Reward</a:t>
            </a:r>
            <a:endParaRPr lang="en-US" sz="28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18215" y="1752481"/>
            <a:ext cx="11230224" cy="16978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For submission, </a:t>
            </a:r>
            <a:r>
              <a:rPr lang="en-US" sz="2400" b="1" dirty="0" err="1" smtClean="0">
                <a:solidFill>
                  <a:schemeClr val="tx2"/>
                </a:solidFill>
              </a:rPr>
              <a:t>curation</a:t>
            </a:r>
            <a:r>
              <a:rPr lang="en-US" sz="2400" b="1" dirty="0" smtClean="0">
                <a:solidFill>
                  <a:schemeClr val="tx2"/>
                </a:solidFill>
              </a:rPr>
              <a:t> and engagement, especially students; develop new metrics (</a:t>
            </a:r>
            <a:r>
              <a:rPr lang="en-US" sz="2400" b="1" dirty="0" err="1" smtClean="0">
                <a:solidFill>
                  <a:schemeClr val="tx2"/>
                </a:solidFill>
              </a:rPr>
              <a:t>Altmetrics</a:t>
            </a:r>
            <a:r>
              <a:rPr lang="en-US" sz="2400" b="1" dirty="0" smtClean="0">
                <a:solidFill>
                  <a:schemeClr val="tx2"/>
                </a:solidFill>
              </a:rPr>
              <a:t>) for community content for data and professional development; no longer IF alone – </a:t>
            </a:r>
            <a:r>
              <a:rPr lang="en-US" sz="2400" b="1" i="1" dirty="0" smtClean="0">
                <a:solidFill>
                  <a:schemeClr val="tx2"/>
                </a:solidFill>
              </a:rPr>
              <a:t>total contribution/impact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25108" y="3501008"/>
            <a:ext cx="7560840" cy="2741194"/>
            <a:chOff x="3105150" y="3721100"/>
            <a:chExt cx="5976523" cy="2572863"/>
          </a:xfrm>
        </p:grpSpPr>
        <p:sp>
          <p:nvSpPr>
            <p:cNvPr id="26628" name="Text Box 2"/>
            <p:cNvSpPr txBox="1">
              <a:spLocks noChangeArrowheads="1"/>
            </p:cNvSpPr>
            <p:nvPr/>
          </p:nvSpPr>
          <p:spPr bwMode="auto">
            <a:xfrm>
              <a:off x="3384550" y="3721100"/>
              <a:ext cx="4897438" cy="801688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GB" sz="4800" b="1">
                  <a:solidFill>
                    <a:srgbClr val="FFFFFF"/>
                  </a:solidFill>
                  <a:latin typeface="Calibri" pitchFamily="34" charset="0"/>
                </a:rPr>
                <a:t>Impact</a:t>
              </a:r>
              <a:endParaRPr lang="en-US" sz="1800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3543300" y="4640263"/>
              <a:ext cx="576263" cy="2889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4826000" y="4665663"/>
              <a:ext cx="574675" cy="287337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Down Arrow 9"/>
            <p:cNvSpPr/>
            <p:nvPr/>
          </p:nvSpPr>
          <p:spPr>
            <a:xfrm rot="10800000">
              <a:off x="6084888" y="4678363"/>
              <a:ext cx="576262" cy="287337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Down Arrow 10"/>
            <p:cNvSpPr/>
            <p:nvPr/>
          </p:nvSpPr>
          <p:spPr>
            <a:xfrm rot="10800000">
              <a:off x="7489825" y="4640263"/>
              <a:ext cx="576263" cy="288925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633" name="TextBox 11"/>
            <p:cNvSpPr txBox="1">
              <a:spLocks noChangeArrowheads="1"/>
            </p:cNvSpPr>
            <p:nvPr/>
          </p:nvSpPr>
          <p:spPr bwMode="auto">
            <a:xfrm>
              <a:off x="5761038" y="5086350"/>
              <a:ext cx="1223962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70C0"/>
                  </a:solidFill>
                </a:rPr>
                <a:t>Usage</a:t>
              </a:r>
            </a:p>
            <a:p>
              <a:pPr algn="ctr" eaLnBrk="1" hangingPunct="1"/>
              <a:r>
                <a:rPr lang="en-GB" sz="1600">
                  <a:solidFill>
                    <a:srgbClr val="0070C0"/>
                  </a:solidFill>
                </a:rPr>
                <a:t>downloads</a:t>
              </a:r>
            </a:p>
            <a:p>
              <a:pPr algn="ctr" eaLnBrk="1" hangingPunct="1"/>
              <a:r>
                <a:rPr lang="en-GB" sz="1600">
                  <a:solidFill>
                    <a:srgbClr val="0070C0"/>
                  </a:solidFill>
                </a:rPr>
                <a:t>page views</a:t>
              </a:r>
            </a:p>
          </p:txBody>
        </p:sp>
        <p:sp>
          <p:nvSpPr>
            <p:cNvPr id="26634" name="TextBox 12"/>
            <p:cNvSpPr txBox="1">
              <a:spLocks noChangeArrowheads="1"/>
            </p:cNvSpPr>
            <p:nvPr/>
          </p:nvSpPr>
          <p:spPr bwMode="auto">
            <a:xfrm>
              <a:off x="3105150" y="5067300"/>
              <a:ext cx="14541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FF0000"/>
                  </a:solidFill>
                </a:rPr>
                <a:t>Peer review</a:t>
              </a:r>
            </a:p>
            <a:p>
              <a:pPr algn="ctr" eaLnBrk="1" hangingPunct="1"/>
              <a:r>
                <a:rPr lang="en-GB" sz="1600">
                  <a:solidFill>
                    <a:srgbClr val="FF0000"/>
                  </a:solidFill>
                </a:rPr>
                <a:t>expert opinion</a:t>
              </a:r>
            </a:p>
          </p:txBody>
        </p:sp>
        <p:sp>
          <p:nvSpPr>
            <p:cNvPr id="26635" name="TextBox 13"/>
            <p:cNvSpPr txBox="1">
              <a:spLocks noChangeArrowheads="1"/>
            </p:cNvSpPr>
            <p:nvPr/>
          </p:nvSpPr>
          <p:spPr bwMode="auto">
            <a:xfrm>
              <a:off x="4351338" y="5067300"/>
              <a:ext cx="16049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92D050"/>
                  </a:solidFill>
                </a:rPr>
                <a:t>Citations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69100" y="5086352"/>
              <a:ext cx="2312573" cy="1207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Alt-metrics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No. of links</a:t>
              </a:r>
            </a:p>
            <a:p>
              <a:pPr algn="ctr">
                <a:defRPr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Citable </a:t>
              </a:r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‘data objects’</a:t>
              </a:r>
            </a:p>
            <a:p>
              <a:pPr algn="ctr">
                <a:defRPr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Profile i</a:t>
              </a: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nteractions</a:t>
              </a:r>
            </a:p>
            <a:p>
              <a:pPr algn="ctr">
                <a:defRPr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Professional development 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are we now?</a:t>
            </a:r>
            <a:endParaRPr lang="en-US" sz="2800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69876" y="1988840"/>
            <a:ext cx="10060949" cy="4689475"/>
          </a:xfrm>
        </p:spPr>
        <p:txBody>
          <a:bodyPr>
            <a:normAutofit/>
          </a:bodyPr>
          <a:lstStyle/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ChemSpider (www.chemspider.com)</a:t>
            </a: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800" b="1" dirty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International researcher profile in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Building professional development recognition -</a:t>
            </a:r>
            <a:r>
              <a:rPr lang="en-US" sz="2800" b="1" dirty="0" err="1" smtClean="0">
                <a:solidFill>
                  <a:schemeClr val="tx2"/>
                </a:solidFill>
              </a:rPr>
              <a:t>AltMetrics</a:t>
            </a:r>
            <a:endParaRPr lang="en-US" sz="2800" b="1" i="1" dirty="0" smtClean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en-US" sz="2800" b="1" i="1" dirty="0" smtClean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Building “</a:t>
            </a:r>
            <a:r>
              <a:rPr lang="en-US" sz="2800" b="1" dirty="0" smtClean="0">
                <a:solidFill>
                  <a:schemeClr val="tx2"/>
                </a:solidFill>
              </a:rPr>
              <a:t>intelligent </a:t>
            </a:r>
            <a:r>
              <a:rPr lang="en-US" sz="2800" b="1" dirty="0" smtClean="0">
                <a:solidFill>
                  <a:schemeClr val="tx2"/>
                </a:solidFill>
              </a:rPr>
              <a:t>chemistry” not just a “dead” repository</a:t>
            </a:r>
          </a:p>
        </p:txBody>
      </p:sp>
    </p:spTree>
    <p:extLst>
      <p:ext uri="{BB962C8B-B14F-4D97-AF65-F5344CB8AC3E}">
        <p14:creationId xmlns:p14="http://schemas.microsoft.com/office/powerpoint/2010/main" val="41465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69876" y="3329608"/>
            <a:ext cx="10801200" cy="3528392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GB" sz="2800" b="1" dirty="0" smtClean="0">
                <a:solidFill>
                  <a:schemeClr val="tx2"/>
                </a:solidFill>
              </a:rPr>
              <a:t>Open PHACTS – EU/</a:t>
            </a:r>
            <a:r>
              <a:rPr lang="en-GB" sz="2800" b="1" dirty="0" err="1" smtClean="0">
                <a:solidFill>
                  <a:schemeClr val="tx2"/>
                </a:solidFill>
              </a:rPr>
              <a:t>Pharma</a:t>
            </a:r>
            <a:r>
              <a:rPr lang="en-GB" sz="2800" b="1" dirty="0" smtClean="0">
                <a:solidFill>
                  <a:schemeClr val="tx2"/>
                </a:solidFill>
              </a:rPr>
              <a:t> industry pre-competitive collaboration – semantic data integration across chemistry/biology/pharmacology</a:t>
            </a:r>
          </a:p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2800" b="1" dirty="0" smtClean="0">
                <a:solidFill>
                  <a:schemeClr val="tx2"/>
                </a:solidFill>
              </a:rPr>
              <a:t>PharmaSea – Deep sea natural products extraction and characterisation – novel compound identification and data hosting in ChemSpider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876" y="1985182"/>
            <a:ext cx="1000911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b="1" dirty="0" smtClean="0">
                <a:solidFill>
                  <a:schemeClr val="tx2"/>
                </a:solidFill>
              </a:rPr>
              <a:t>RSC is already committed to supporting open collaboration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97867" y="1772816"/>
            <a:ext cx="10990957" cy="4680520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2800" b="1" dirty="0" smtClean="0">
                <a:solidFill>
                  <a:schemeClr val="tx2"/>
                </a:solidFill>
              </a:rPr>
              <a:t>RSC already provides the UK’s National Chemical Database Service (EPSRC-funded)</a:t>
            </a:r>
          </a:p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2800" b="1" dirty="0" smtClean="0">
                <a:solidFill>
                  <a:schemeClr val="tx2"/>
                </a:solidFill>
              </a:rPr>
              <a:t>Universities now requiring an infrastructure for the </a:t>
            </a:r>
            <a:r>
              <a:rPr lang="en-GB" sz="2800" b="1" dirty="0" smtClean="0">
                <a:solidFill>
                  <a:schemeClr val="tx2"/>
                </a:solidFill>
              </a:rPr>
              <a:t>chemistry</a:t>
            </a:r>
            <a:endParaRPr lang="en-GB" sz="2800" b="1" dirty="0">
              <a:solidFill>
                <a:schemeClr val="tx2"/>
              </a:solidFill>
            </a:endParaRPr>
          </a:p>
          <a:p>
            <a:pPr marL="884238" indent="-342900"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Bristol University – National Compound Collection</a:t>
            </a:r>
          </a:p>
          <a:p>
            <a:pPr marL="884238" indent="-342900"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Southampton University – ELN development</a:t>
            </a:r>
          </a:p>
          <a:p>
            <a:pPr marL="884238" indent="-342900"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Warwick University - micropublishing for synthetic chemistry</a:t>
            </a:r>
          </a:p>
          <a:p>
            <a:pPr marL="884238" indent="-342900"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Cambridge University - Molecular Informatics Centre</a:t>
            </a:r>
          </a:p>
          <a:p>
            <a:pPr marL="884238" indent="-342900"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Imperial College -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2521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Exemplar Projects…..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69876" y="1844824"/>
            <a:ext cx="10801200" cy="4608512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2800" b="1" dirty="0" smtClean="0">
                <a:solidFill>
                  <a:schemeClr val="tx2"/>
                </a:solidFill>
              </a:rPr>
              <a:t>RSC Open Source Drug Discovery in Neglected Diseases</a:t>
            </a:r>
            <a:endParaRPr lang="en-GB" sz="2800" b="1" dirty="0">
              <a:solidFill>
                <a:schemeClr val="tx2"/>
              </a:solidFill>
            </a:endParaRPr>
          </a:p>
          <a:p>
            <a:pPr marL="884238" indent="-342900">
              <a:lnSpc>
                <a:spcPct val="100000"/>
              </a:lnSpc>
              <a:spcBef>
                <a:spcPts val="24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In collaboration with the Council for Science and Industrial Research (OSDD, </a:t>
            </a:r>
            <a:r>
              <a:rPr lang="en-GB" b="1" dirty="0">
                <a:solidFill>
                  <a:schemeClr val="tx2"/>
                </a:solidFill>
              </a:rPr>
              <a:t>I</a:t>
            </a:r>
            <a:r>
              <a:rPr lang="en-GB" b="1" dirty="0" smtClean="0">
                <a:solidFill>
                  <a:schemeClr val="tx2"/>
                </a:solidFill>
              </a:rPr>
              <a:t>ndia)</a:t>
            </a:r>
          </a:p>
          <a:p>
            <a:pPr marL="884238" indent="-342900">
              <a:lnSpc>
                <a:spcPct val="100000"/>
              </a:lnSpc>
              <a:spcBef>
                <a:spcPts val="24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Now extended to include the Medicines for Malaria Venture and the Drugs for Neglected Diseases Initiative (both Geneva)</a:t>
            </a:r>
          </a:p>
          <a:p>
            <a:pPr marL="884238" indent="-342900">
              <a:lnSpc>
                <a:spcPct val="100000"/>
              </a:lnSpc>
              <a:spcBef>
                <a:spcPts val="24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FAPESP (Sao Paulo State Funding Council, Brazil) also to participate </a:t>
            </a:r>
          </a:p>
          <a:p>
            <a:pPr marL="884238" indent="-342900">
              <a:lnSpc>
                <a:spcPct val="100000"/>
              </a:lnSpc>
              <a:spcBef>
                <a:spcPts val="24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Pan Africa Chemistry Network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CHallengeS</a:t>
            </a:r>
            <a:r>
              <a:rPr lang="en-US" b="1" dirty="0" smtClean="0"/>
              <a:t> </a:t>
            </a:r>
            <a:endParaRPr lang="en-US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387625" y="2060848"/>
            <a:ext cx="10801200" cy="4608512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3600" b="1" dirty="0" smtClean="0">
                <a:solidFill>
                  <a:schemeClr val="tx2"/>
                </a:solidFill>
              </a:rPr>
              <a:t>Sustainability</a:t>
            </a:r>
          </a:p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3600" b="1" dirty="0" smtClean="0">
                <a:solidFill>
                  <a:schemeClr val="tx2"/>
                </a:solidFill>
              </a:rPr>
              <a:t>Lack of cross-discipline support and coordination</a:t>
            </a:r>
          </a:p>
          <a:p>
            <a:pPr marL="536575" indent="-536575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q"/>
            </a:pPr>
            <a:r>
              <a:rPr lang="en-GB" sz="3600" b="1" dirty="0" smtClean="0">
                <a:solidFill>
                  <a:schemeClr val="tx2"/>
                </a:solidFill>
              </a:rPr>
              <a:t>Fragmentation of valuable resources into institutional repositories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476672"/>
            <a:ext cx="4896544" cy="1440160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n-US" sz="3600" b="1" dirty="0" smtClean="0">
                <a:solidFill>
                  <a:schemeClr val="tx1"/>
                </a:solidFill>
              </a:rPr>
              <a:t> royal society of chemistry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2276872"/>
            <a:ext cx="4042047" cy="38953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Leading professional body for </a:t>
            </a:r>
            <a:r>
              <a:rPr lang="en-US" sz="2400" b="1" dirty="0" smtClean="0"/>
              <a:t>chemists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2400" b="1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Founded in </a:t>
            </a:r>
            <a:r>
              <a:rPr lang="en-US" sz="2400" b="1" dirty="0" smtClean="0"/>
              <a:t>1841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2400" b="1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48,000 global </a:t>
            </a:r>
            <a:r>
              <a:rPr lang="en-US" sz="2400" b="1" dirty="0" smtClean="0"/>
              <a:t>members</a:t>
            </a:r>
          </a:p>
          <a:p>
            <a:pPr marL="444500">
              <a:lnSpc>
                <a:spcPct val="150000"/>
              </a:lnSpc>
              <a:tabLst>
                <a:tab pos="541338" algn="l"/>
              </a:tabLst>
            </a:pPr>
            <a:r>
              <a:rPr lang="en-US" sz="2400" b="1" dirty="0" smtClean="0"/>
              <a:t>(but 350,000 plus actively engaged with RSC)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2400" b="1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Not-for-profit</a:t>
            </a:r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90637913"/>
              </p:ext>
            </p:extLst>
          </p:nvPr>
        </p:nvGraphicFramePr>
        <p:xfrm>
          <a:off x="5865813" y="754072"/>
          <a:ext cx="5638800" cy="534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hoto Editor Photo" r:id="rId3" imgW="6133333" imgH="5819048" progId="">
                  <p:embed/>
                </p:oleObj>
              </mc:Choice>
              <mc:Fallback>
                <p:oleObj name="Photo Editor Photo" r:id="rId3" imgW="6133333" imgH="5819048" progId="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754072"/>
                        <a:ext cx="5638800" cy="5349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1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476672"/>
            <a:ext cx="4896544" cy="14401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About the </a:t>
            </a:r>
            <a:r>
              <a:rPr lang="en-US" b="1" dirty="0" err="1" smtClean="0">
                <a:solidFill>
                  <a:schemeClr val="tx1"/>
                </a:solidFill>
              </a:rPr>
              <a:t>rsc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2276872"/>
            <a:ext cx="4114056" cy="389532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Renowned international publisher of chemical science </a:t>
            </a:r>
            <a:r>
              <a:rPr lang="en-US" sz="2400" b="1" dirty="0" smtClean="0"/>
              <a:t>information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Supporter of chemical science </a:t>
            </a:r>
            <a:r>
              <a:rPr lang="en-US" sz="2400" b="1" dirty="0" smtClean="0"/>
              <a:t>education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Campaigner for science</a:t>
            </a: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476672"/>
            <a:ext cx="59766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600" y="190800"/>
            <a:ext cx="9753600" cy="13255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Rsc</a:t>
            </a:r>
            <a:r>
              <a:rPr lang="en-US" b="1" dirty="0" smtClean="0">
                <a:solidFill>
                  <a:schemeClr val="tx1"/>
                </a:solidFill>
              </a:rPr>
              <a:t> locations worldwide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5890" y="1958181"/>
            <a:ext cx="8926512" cy="3952875"/>
            <a:chOff x="61913" y="1930400"/>
            <a:chExt cx="8926512" cy="3952875"/>
          </a:xfrm>
        </p:grpSpPr>
        <p:pic>
          <p:nvPicPr>
            <p:cNvPr id="8" name="Picture 8" descr="C:\Users\edwardsj\Desktop\world map_Transpar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3" y="1930400"/>
              <a:ext cx="8893175" cy="395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ardrop 8"/>
            <p:cNvSpPr/>
            <p:nvPr/>
          </p:nvSpPr>
          <p:spPr bwMode="auto">
            <a:xfrm rot="8129363">
              <a:off x="3121025" y="4765675"/>
              <a:ext cx="192088" cy="192088"/>
            </a:xfrm>
            <a:prstGeom prst="teardrop">
              <a:avLst>
                <a:gd name="adj" fmla="val 1846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835150" y="4735513"/>
              <a:ext cx="1222375" cy="585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/>
                <a:t>São Paulo, Brazil</a:t>
              </a:r>
              <a:endParaRPr lang="en-GB" sz="1800"/>
            </a:p>
          </p:txBody>
        </p:sp>
        <p:sp>
          <p:nvSpPr>
            <p:cNvPr id="11" name="Teardrop 10"/>
            <p:cNvSpPr/>
            <p:nvPr/>
          </p:nvSpPr>
          <p:spPr bwMode="auto">
            <a:xfrm rot="8129363">
              <a:off x="2392363" y="3159125"/>
              <a:ext cx="192087" cy="192088"/>
            </a:xfrm>
            <a:prstGeom prst="teardrop">
              <a:avLst>
                <a:gd name="adj" fmla="val 1846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979488" y="3194050"/>
              <a:ext cx="1373187" cy="58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 dirty="0"/>
                <a:t>Philadelphia, USA</a:t>
              </a:r>
              <a:endParaRPr lang="en-GB" sz="1800" dirty="0"/>
            </a:p>
          </p:txBody>
        </p:sp>
        <p:sp>
          <p:nvSpPr>
            <p:cNvPr id="13" name="Teardrop 12"/>
            <p:cNvSpPr/>
            <p:nvPr/>
          </p:nvSpPr>
          <p:spPr bwMode="auto">
            <a:xfrm rot="8129363">
              <a:off x="5956300" y="3838575"/>
              <a:ext cx="193675" cy="192088"/>
            </a:xfrm>
            <a:prstGeom prst="teardrop">
              <a:avLst>
                <a:gd name="adj" fmla="val 1846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4672013" y="3810000"/>
              <a:ext cx="1222375" cy="58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/>
                <a:t>Bangalore, India</a:t>
              </a:r>
              <a:endParaRPr lang="en-GB" sz="1800"/>
            </a:p>
          </p:txBody>
        </p:sp>
        <p:sp>
          <p:nvSpPr>
            <p:cNvPr id="15" name="Teardrop 14"/>
            <p:cNvSpPr/>
            <p:nvPr/>
          </p:nvSpPr>
          <p:spPr bwMode="auto">
            <a:xfrm rot="8129363">
              <a:off x="7324725" y="3163888"/>
              <a:ext cx="193675" cy="192087"/>
            </a:xfrm>
            <a:prstGeom prst="teardrop">
              <a:avLst>
                <a:gd name="adj" fmla="val 1846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5508625" y="3135313"/>
              <a:ext cx="1754188" cy="58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/>
                <a:t>Beijing and Shanghai, China</a:t>
              </a:r>
              <a:endParaRPr lang="en-GB" sz="1800"/>
            </a:p>
          </p:txBody>
        </p:sp>
        <p:sp>
          <p:nvSpPr>
            <p:cNvPr id="17" name="Teardrop 16"/>
            <p:cNvSpPr/>
            <p:nvPr/>
          </p:nvSpPr>
          <p:spPr bwMode="auto">
            <a:xfrm rot="8129363">
              <a:off x="7521575" y="3324225"/>
              <a:ext cx="192088" cy="192088"/>
            </a:xfrm>
            <a:prstGeom prst="teardrop">
              <a:avLst>
                <a:gd name="adj" fmla="val 1846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7558088" y="3743325"/>
              <a:ext cx="1430337" cy="338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/>
                <a:t>Tokyo, Japan</a:t>
              </a:r>
              <a:endParaRPr lang="en-GB" sz="1800"/>
            </a:p>
          </p:txBody>
        </p:sp>
        <p:sp>
          <p:nvSpPr>
            <p:cNvPr id="19" name="Teardrop 18"/>
            <p:cNvSpPr/>
            <p:nvPr/>
          </p:nvSpPr>
          <p:spPr bwMode="auto">
            <a:xfrm rot="8129363">
              <a:off x="4108450" y="2970213"/>
              <a:ext cx="192088" cy="192087"/>
            </a:xfrm>
            <a:prstGeom prst="teardrop">
              <a:avLst>
                <a:gd name="adj" fmla="val 1846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3327400" y="2344738"/>
              <a:ext cx="1754188" cy="585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/>
                <a:t>London and Cambridge, UK</a:t>
              </a:r>
              <a:endParaRPr lang="en-GB" sz="1800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4541838" y="4503738"/>
              <a:ext cx="741362" cy="338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sz="1600" dirty="0"/>
                <a:t>PACN </a:t>
              </a: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84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58" y="332656"/>
            <a:ext cx="11230224" cy="666750"/>
          </a:xfrm>
        </p:spPr>
        <p:txBody>
          <a:bodyPr/>
          <a:lstStyle/>
          <a:p>
            <a:r>
              <a:rPr lang="en-GB" b="1" dirty="0" smtClean="0"/>
              <a:t>OUR VISION</a:t>
            </a:r>
            <a:endParaRPr lang="en-GB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77787" y="1628800"/>
            <a:ext cx="11711037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 </a:t>
            </a:r>
            <a:r>
              <a:rPr lang="en-GB" sz="3600" b="1" dirty="0" smtClean="0"/>
              <a:t>chemistry </a:t>
            </a:r>
            <a:r>
              <a:rPr lang="en-GB" sz="3600" b="1" dirty="0"/>
              <a:t>data </a:t>
            </a:r>
            <a:r>
              <a:rPr lang="en-GB" sz="3600" b="1" dirty="0" smtClean="0"/>
              <a:t>repository:</a:t>
            </a:r>
          </a:p>
          <a:p>
            <a:pPr marL="571500" indent="-571500"/>
            <a:r>
              <a:rPr lang="en-GB" sz="3600" b="1" dirty="0" smtClean="0"/>
              <a:t>Tools</a:t>
            </a:r>
          </a:p>
          <a:p>
            <a:pPr marL="571500" indent="-571500"/>
            <a:r>
              <a:rPr lang="en-GB" sz="3600" b="1" dirty="0" smtClean="0"/>
              <a:t>Models</a:t>
            </a:r>
          </a:p>
          <a:p>
            <a:pPr marL="571500" indent="-571500"/>
            <a:r>
              <a:rPr lang="en-GB" sz="3600" b="1" dirty="0"/>
              <a:t>S</a:t>
            </a:r>
            <a:r>
              <a:rPr lang="en-GB" sz="3600" b="1" dirty="0" smtClean="0"/>
              <a:t>ervices </a:t>
            </a:r>
          </a:p>
          <a:p>
            <a:pPr marL="0" indent="0">
              <a:buNone/>
            </a:pPr>
            <a:r>
              <a:rPr lang="en-GB" sz="3600" b="1" dirty="0" smtClean="0"/>
              <a:t>that increases </a:t>
            </a:r>
            <a:r>
              <a:rPr lang="en-GB" sz="3600" b="1" dirty="0"/>
              <a:t>the value and impact of researchers' funded </a:t>
            </a:r>
            <a:r>
              <a:rPr lang="en-GB" sz="3600" b="1" dirty="0" smtClean="0"/>
              <a:t>work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356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58" y="332656"/>
            <a:ext cx="11230224" cy="666750"/>
          </a:xfrm>
        </p:spPr>
        <p:txBody>
          <a:bodyPr/>
          <a:lstStyle/>
          <a:p>
            <a:r>
              <a:rPr lang="en-GB" b="1" dirty="0" smtClean="0"/>
              <a:t>The Future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58" y="1124744"/>
            <a:ext cx="11230224" cy="5544616"/>
          </a:xfrm>
        </p:spPr>
        <p:txBody>
          <a:bodyPr/>
          <a:lstStyle/>
          <a:p>
            <a:pPr marL="454025" indent="-454025">
              <a:lnSpc>
                <a:spcPct val="100000"/>
              </a:lnSpc>
              <a:buFont typeface="Wingdings" pitchFamily="2" charset="2"/>
              <a:buChar char="q"/>
            </a:pPr>
            <a:r>
              <a:rPr lang="en-GB" sz="2000" b="1" dirty="0" smtClean="0"/>
              <a:t>Chemical </a:t>
            </a:r>
            <a:r>
              <a:rPr lang="en-GB" sz="2000" b="1" dirty="0"/>
              <a:t>scientists </a:t>
            </a:r>
            <a:r>
              <a:rPr lang="en-GB" sz="2000" b="1" dirty="0" smtClean="0"/>
              <a:t>will be able to be instantly </a:t>
            </a:r>
            <a:r>
              <a:rPr lang="en-GB" sz="2000" b="1" dirty="0"/>
              <a:t>connected </a:t>
            </a:r>
            <a:r>
              <a:rPr lang="en-GB" sz="2000" b="1" dirty="0" smtClean="0"/>
              <a:t>globally </a:t>
            </a:r>
            <a:r>
              <a:rPr lang="en-GB" sz="2000" b="1" dirty="0"/>
              <a:t>around their </a:t>
            </a:r>
            <a:r>
              <a:rPr lang="en-GB" sz="2000" b="1" dirty="0" smtClean="0"/>
              <a:t>research</a:t>
            </a:r>
          </a:p>
          <a:p>
            <a:pPr marL="454025" indent="-4540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GB" sz="2000" b="1" dirty="0"/>
              <a:t>L</a:t>
            </a:r>
            <a:r>
              <a:rPr lang="en-GB" sz="2000" b="1" dirty="0" smtClean="0"/>
              <a:t>arge </a:t>
            </a:r>
            <a:r>
              <a:rPr lang="en-GB" sz="2000" b="1" dirty="0"/>
              <a:t>amounts of data and other content will be open, discoverable and shared making collaboration far easier and more </a:t>
            </a:r>
            <a:r>
              <a:rPr lang="en-GB" sz="2000" b="1" dirty="0" smtClean="0"/>
              <a:t>rapid</a:t>
            </a:r>
          </a:p>
          <a:p>
            <a:pPr marL="454025" indent="-4540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GB" sz="2000" b="1" dirty="0" smtClean="0"/>
              <a:t>New </a:t>
            </a:r>
            <a:r>
              <a:rPr lang="en-GB" sz="2000" b="1" dirty="0"/>
              <a:t>software tools will be developed that will harvest and exploit vast amounts of data to construct major new repositories of </a:t>
            </a:r>
            <a:r>
              <a:rPr lang="en-GB" sz="2000" b="1" dirty="0" smtClean="0"/>
              <a:t>knowledge</a:t>
            </a:r>
          </a:p>
          <a:p>
            <a:pPr marL="454025" indent="-4540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GB" sz="2000" b="1" dirty="0" smtClean="0"/>
              <a:t>This </a:t>
            </a:r>
            <a:r>
              <a:rPr lang="en-GB" sz="2000" b="1" dirty="0"/>
              <a:t>“openness” will drive innovation on an unprecedented </a:t>
            </a:r>
            <a:r>
              <a:rPr lang="en-GB" sz="2000" b="1" dirty="0" smtClean="0"/>
              <a:t>scale</a:t>
            </a:r>
          </a:p>
          <a:p>
            <a:pPr marL="454025" indent="-4540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GB" sz="2000" b="1" dirty="0" smtClean="0"/>
              <a:t>Educators </a:t>
            </a:r>
            <a:r>
              <a:rPr lang="en-GB" sz="2000" b="1" dirty="0"/>
              <a:t>will exploit data-rich content and new technologies to develop innovative </a:t>
            </a:r>
            <a:r>
              <a:rPr lang="en-GB" sz="2000" b="1" dirty="0" smtClean="0"/>
              <a:t>skills </a:t>
            </a:r>
            <a:r>
              <a:rPr lang="en-GB" sz="2000" b="1" dirty="0"/>
              <a:t>training at all levels </a:t>
            </a:r>
            <a:endParaRPr lang="en-GB" sz="2000" b="1" dirty="0" smtClean="0"/>
          </a:p>
          <a:p>
            <a:pPr marL="454025" indent="-4540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GB" sz="2000" b="1" dirty="0" smtClean="0"/>
              <a:t>A </a:t>
            </a:r>
            <a:r>
              <a:rPr lang="en-GB" sz="2000" b="1" dirty="0"/>
              <a:t>new global community will </a:t>
            </a:r>
            <a:r>
              <a:rPr lang="en-GB" sz="2000" b="1" dirty="0" smtClean="0"/>
              <a:t>emerge (industry, academia</a:t>
            </a:r>
            <a:r>
              <a:rPr lang="en-GB" sz="2000" b="1" dirty="0"/>
              <a:t>, educators and </a:t>
            </a:r>
            <a:r>
              <a:rPr lang="en-GB" sz="2000" b="1" dirty="0" smtClean="0"/>
              <a:t>funders) </a:t>
            </a:r>
            <a:r>
              <a:rPr lang="en-GB" sz="2000" b="1" dirty="0"/>
              <a:t>that will replace the existing structures and mechanisms for enabling researchers to do what they do, report what they do, </a:t>
            </a:r>
            <a:r>
              <a:rPr lang="en-GB" sz="2000" b="1" dirty="0" smtClean="0"/>
              <a:t>and have what they do recognised</a:t>
            </a:r>
            <a:endParaRPr lang="en-GB" sz="3200" b="1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412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role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988840"/>
            <a:ext cx="9753600" cy="4343400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</a:rPr>
              <a:t>The global chemistry society</a:t>
            </a:r>
          </a:p>
          <a:p>
            <a:pPr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</a:rPr>
              <a:t>We will lead our community through:</a:t>
            </a:r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Building a research data management in collaboration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Exemplar projects  - demonstrating the value of Open Data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Links to professional development and recognition</a:t>
            </a:r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1033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269876" y="1916832"/>
            <a:ext cx="1008112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An environment for data deposition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An environment for data validation, </a:t>
            </a:r>
            <a:r>
              <a:rPr lang="en-US" sz="2800" b="1" dirty="0" err="1" smtClean="0">
                <a:solidFill>
                  <a:schemeClr val="tx2"/>
                </a:solidFill>
              </a:rPr>
              <a:t>curation</a:t>
            </a:r>
            <a:r>
              <a:rPr lang="en-US" sz="2800" b="1" dirty="0" smtClean="0">
                <a:solidFill>
                  <a:schemeClr val="tx2"/>
                </a:solidFill>
              </a:rPr>
              <a:t> and model building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A platform for open collaboration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An environment for micropublishing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An environment for open innovation</a:t>
            </a:r>
          </a:p>
          <a:p>
            <a:pPr>
              <a:lnSpc>
                <a:spcPct val="100000"/>
              </a:lnSpc>
            </a:pPr>
            <a:endParaRPr lang="en-GB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259" y="476672"/>
            <a:ext cx="11556106" cy="666750"/>
          </a:xfrm>
        </p:spPr>
        <p:txBody>
          <a:bodyPr/>
          <a:lstStyle/>
          <a:p>
            <a:r>
              <a:rPr lang="en-US" b="1" dirty="0" smtClean="0"/>
              <a:t>Knowledge</a:t>
            </a:r>
            <a:endParaRPr lang="en-US" sz="28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31259" y="476672"/>
            <a:ext cx="11556106" cy="666750"/>
          </a:xfrm>
        </p:spPr>
        <p:txBody>
          <a:bodyPr/>
          <a:lstStyle/>
          <a:p>
            <a:r>
              <a:rPr lang="en-US" b="1" dirty="0" smtClean="0"/>
              <a:t>Knowledge</a:t>
            </a:r>
            <a:endParaRPr lang="en-US" sz="2800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7788" y="1700808"/>
            <a:ext cx="11089232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We are already…...</a:t>
            </a: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3200" b="1" dirty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2"/>
                </a:solidFill>
              </a:rPr>
              <a:t>Managing complex data</a:t>
            </a: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2"/>
                </a:solidFill>
              </a:rPr>
              <a:t>Extracting the “chemistry” from articles, patents….</a:t>
            </a: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2"/>
                </a:solidFill>
              </a:rPr>
              <a:t>Working with the chemical science community</a:t>
            </a: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2"/>
                </a:solidFill>
              </a:rPr>
              <a:t>Creating online platforms to deliver knowledge</a:t>
            </a:r>
          </a:p>
        </p:txBody>
      </p:sp>
    </p:spTree>
    <p:extLst>
      <p:ext uri="{BB962C8B-B14F-4D97-AF65-F5344CB8AC3E}">
        <p14:creationId xmlns:p14="http://schemas.microsoft.com/office/powerpoint/2010/main" val="18147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Sou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56D437-C75E-42A2-9C75-154501D45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Continental_SouthAmerica_16x9</Template>
  <TotalTime>0</TotalTime>
  <Words>781</Words>
  <Application>Microsoft Office PowerPoint</Application>
  <PresentationFormat>Custom</PresentationFormat>
  <Paragraphs>126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Continental_SouthAmerica_16x9</vt:lpstr>
      <vt:lpstr>Photo Editor Photo</vt:lpstr>
      <vt:lpstr>The Global Chemistry Network</vt:lpstr>
      <vt:lpstr>THe royal society of chemistry</vt:lpstr>
      <vt:lpstr>About the rsc</vt:lpstr>
      <vt:lpstr>Rsc locations worldwide</vt:lpstr>
      <vt:lpstr>OUR VISION</vt:lpstr>
      <vt:lpstr>The Future</vt:lpstr>
      <vt:lpstr>Our role</vt:lpstr>
      <vt:lpstr>Knowledge</vt:lpstr>
      <vt:lpstr>Knowledge</vt:lpstr>
      <vt:lpstr>PowerPoint Presentation</vt:lpstr>
      <vt:lpstr>Skills - Micropublishing</vt:lpstr>
      <vt:lpstr>Recognition and Reward</vt:lpstr>
      <vt:lpstr>Where are we now?</vt:lpstr>
      <vt:lpstr>Community </vt:lpstr>
      <vt:lpstr>Community </vt:lpstr>
      <vt:lpstr>Exemplar Projects….. </vt:lpstr>
      <vt:lpstr>The CHallengeS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2013-05-16T13:06:53Z</dcterms:created>
  <dcterms:modified xsi:type="dcterms:W3CDTF">2013-08-28T17:45:15Z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TC028048859991</vt:lpwstr>
  </property>
</Properties>
</file>