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69" r:id="rId5"/>
    <p:sldId id="270" r:id="rId6"/>
    <p:sldId id="2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1" d="100"/>
          <a:sy n="41" d="100"/>
        </p:scale>
        <p:origin x="808" y="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9DC6DD-162B-46F8-992E-FFE6134569B7}" type="datetimeFigureOut">
              <a:rPr lang="en-GB" smtClean="0"/>
              <a:t>27/06/2023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647A21-EAC7-4E01-8E8D-5F6BD1D36DC0}" type="slidenum">
              <a:rPr lang="en-GB" smtClean="0"/>
              <a:t>‹#›</a:t>
            </a:fld>
            <a:endParaRPr lang="en-GB"/>
          </a:p>
        </p:txBody>
      </p:sp>
    </p:spTree>
    <p:extLst>
      <p:ext uri="{BB962C8B-B14F-4D97-AF65-F5344CB8AC3E}">
        <p14:creationId xmlns:p14="http://schemas.microsoft.com/office/powerpoint/2010/main" val="3993245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4" name="Google Shape;384;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99" name="Google Shape;399;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14" name="Google Shape;414;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E9430-523A-6C40-5C8C-85C0DEB0E2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F5661B8-D8A7-EC9D-61CF-19165855D1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B5557A9-E963-08AA-F19A-3BEE873A1F66}"/>
              </a:ext>
            </a:extLst>
          </p:cNvPr>
          <p:cNvSpPr>
            <a:spLocks noGrp="1"/>
          </p:cNvSpPr>
          <p:nvPr>
            <p:ph type="dt" sz="half" idx="10"/>
          </p:nvPr>
        </p:nvSpPr>
        <p:spPr/>
        <p:txBody>
          <a:bodyPr/>
          <a:lstStyle/>
          <a:p>
            <a:fld id="{33845935-F57C-4E87-A6DF-1D09842CC2E8}" type="datetimeFigureOut">
              <a:rPr lang="en-GB" smtClean="0"/>
              <a:t>27/06/2023</a:t>
            </a:fld>
            <a:endParaRPr lang="en-GB"/>
          </a:p>
        </p:txBody>
      </p:sp>
      <p:sp>
        <p:nvSpPr>
          <p:cNvPr id="5" name="Footer Placeholder 4">
            <a:extLst>
              <a:ext uri="{FF2B5EF4-FFF2-40B4-BE49-F238E27FC236}">
                <a16:creationId xmlns:a16="http://schemas.microsoft.com/office/drawing/2014/main" id="{655FA160-D0DF-7457-A5A2-FF0E202458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75327B-AF6E-4509-15C5-86B21D7B9CF4}"/>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3328467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68EE8-0D06-43B9-D049-020D8DB04C3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A898E7-D122-E69D-27B2-7364D5DDEA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F7CDA6-2D44-9C70-B2F1-2F28051C6E1E}"/>
              </a:ext>
            </a:extLst>
          </p:cNvPr>
          <p:cNvSpPr>
            <a:spLocks noGrp="1"/>
          </p:cNvSpPr>
          <p:nvPr>
            <p:ph type="dt" sz="half" idx="10"/>
          </p:nvPr>
        </p:nvSpPr>
        <p:spPr/>
        <p:txBody>
          <a:bodyPr/>
          <a:lstStyle/>
          <a:p>
            <a:fld id="{33845935-F57C-4E87-A6DF-1D09842CC2E8}" type="datetimeFigureOut">
              <a:rPr lang="en-GB" smtClean="0"/>
              <a:t>27/06/2023</a:t>
            </a:fld>
            <a:endParaRPr lang="en-GB"/>
          </a:p>
        </p:txBody>
      </p:sp>
      <p:sp>
        <p:nvSpPr>
          <p:cNvPr id="5" name="Footer Placeholder 4">
            <a:extLst>
              <a:ext uri="{FF2B5EF4-FFF2-40B4-BE49-F238E27FC236}">
                <a16:creationId xmlns:a16="http://schemas.microsoft.com/office/drawing/2014/main" id="{11D06671-A85B-671F-6CAD-9F188E4721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20045D-51DC-AA62-7623-F7D675EDE1BB}"/>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87630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C6FE83-D3A4-3DAA-238B-46FFC613271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AEC81-15C1-2A2A-2A01-0735D6320B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D40320-2A8B-DD5D-2333-3964FF2947B3}"/>
              </a:ext>
            </a:extLst>
          </p:cNvPr>
          <p:cNvSpPr>
            <a:spLocks noGrp="1"/>
          </p:cNvSpPr>
          <p:nvPr>
            <p:ph type="dt" sz="half" idx="10"/>
          </p:nvPr>
        </p:nvSpPr>
        <p:spPr/>
        <p:txBody>
          <a:bodyPr/>
          <a:lstStyle/>
          <a:p>
            <a:fld id="{33845935-F57C-4E87-A6DF-1D09842CC2E8}" type="datetimeFigureOut">
              <a:rPr lang="en-GB" smtClean="0"/>
              <a:t>27/06/2023</a:t>
            </a:fld>
            <a:endParaRPr lang="en-GB"/>
          </a:p>
        </p:txBody>
      </p:sp>
      <p:sp>
        <p:nvSpPr>
          <p:cNvPr id="5" name="Footer Placeholder 4">
            <a:extLst>
              <a:ext uri="{FF2B5EF4-FFF2-40B4-BE49-F238E27FC236}">
                <a16:creationId xmlns:a16="http://schemas.microsoft.com/office/drawing/2014/main" id="{2AD73912-EBE9-0224-2134-8C754B0B35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333C63-9FC6-B5CC-C02F-BC5598F9FBE7}"/>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401302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92E9A-59B4-D92D-7C8F-DEFBB5E44B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07977E-9FE9-25A0-263C-718773181C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A2ACEB-1200-D15C-BE06-38D65878CB6A}"/>
              </a:ext>
            </a:extLst>
          </p:cNvPr>
          <p:cNvSpPr>
            <a:spLocks noGrp="1"/>
          </p:cNvSpPr>
          <p:nvPr>
            <p:ph type="dt" sz="half" idx="10"/>
          </p:nvPr>
        </p:nvSpPr>
        <p:spPr/>
        <p:txBody>
          <a:bodyPr/>
          <a:lstStyle/>
          <a:p>
            <a:fld id="{33845935-F57C-4E87-A6DF-1D09842CC2E8}" type="datetimeFigureOut">
              <a:rPr lang="en-GB" smtClean="0"/>
              <a:t>27/06/2023</a:t>
            </a:fld>
            <a:endParaRPr lang="en-GB"/>
          </a:p>
        </p:txBody>
      </p:sp>
      <p:sp>
        <p:nvSpPr>
          <p:cNvPr id="5" name="Footer Placeholder 4">
            <a:extLst>
              <a:ext uri="{FF2B5EF4-FFF2-40B4-BE49-F238E27FC236}">
                <a16:creationId xmlns:a16="http://schemas.microsoft.com/office/drawing/2014/main" id="{C9FF9594-B32B-4FD1-B5BA-7B2AA8BC66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DD3215-A77F-F8E1-07DA-B88E65255788}"/>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2034549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F2773-6468-4C8F-6636-324A408063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4F49C24-2549-555C-AC62-002920F592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D63FC1-FF12-BF0D-EC56-DF0C8908ECBF}"/>
              </a:ext>
            </a:extLst>
          </p:cNvPr>
          <p:cNvSpPr>
            <a:spLocks noGrp="1"/>
          </p:cNvSpPr>
          <p:nvPr>
            <p:ph type="dt" sz="half" idx="10"/>
          </p:nvPr>
        </p:nvSpPr>
        <p:spPr/>
        <p:txBody>
          <a:bodyPr/>
          <a:lstStyle/>
          <a:p>
            <a:fld id="{33845935-F57C-4E87-A6DF-1D09842CC2E8}" type="datetimeFigureOut">
              <a:rPr lang="en-GB" smtClean="0"/>
              <a:t>27/06/2023</a:t>
            </a:fld>
            <a:endParaRPr lang="en-GB"/>
          </a:p>
        </p:txBody>
      </p:sp>
      <p:sp>
        <p:nvSpPr>
          <p:cNvPr id="5" name="Footer Placeholder 4">
            <a:extLst>
              <a:ext uri="{FF2B5EF4-FFF2-40B4-BE49-F238E27FC236}">
                <a16:creationId xmlns:a16="http://schemas.microsoft.com/office/drawing/2014/main" id="{261C0936-48B7-3D68-893D-91F75BA717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D16FF4-989F-D35F-FB16-24EC97E94882}"/>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310659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28EA3-48E9-D38E-98AE-C68CF5C01FE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B89CD79-5908-0B6E-5BC8-47034FF017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8914AEE-A9C5-32EC-FAD5-AB2A658AB8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53DAD4D-8284-27CB-4B24-7F67E0142252}"/>
              </a:ext>
            </a:extLst>
          </p:cNvPr>
          <p:cNvSpPr>
            <a:spLocks noGrp="1"/>
          </p:cNvSpPr>
          <p:nvPr>
            <p:ph type="dt" sz="half" idx="10"/>
          </p:nvPr>
        </p:nvSpPr>
        <p:spPr/>
        <p:txBody>
          <a:bodyPr/>
          <a:lstStyle/>
          <a:p>
            <a:fld id="{33845935-F57C-4E87-A6DF-1D09842CC2E8}" type="datetimeFigureOut">
              <a:rPr lang="en-GB" smtClean="0"/>
              <a:t>27/06/2023</a:t>
            </a:fld>
            <a:endParaRPr lang="en-GB"/>
          </a:p>
        </p:txBody>
      </p:sp>
      <p:sp>
        <p:nvSpPr>
          <p:cNvPr id="6" name="Footer Placeholder 5">
            <a:extLst>
              <a:ext uri="{FF2B5EF4-FFF2-40B4-BE49-F238E27FC236}">
                <a16:creationId xmlns:a16="http://schemas.microsoft.com/office/drawing/2014/main" id="{3B1A574A-3CD9-0E2F-6E94-E98C97E638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66621A-31EF-F3AB-504A-5756C634CE6C}"/>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3077364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95D5C-ACAC-93B1-BE2D-E836C41AF4D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77EC6D-E209-C2BF-38BB-CC66D2D1F5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9FE8AF-C73F-A568-2669-21FFCB2B3C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9B32917-C876-2576-574A-B92AD794AE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6305A5-09B2-2912-3D66-6DBF538C71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D5627A2-6537-27A5-3C40-861B24140AAE}"/>
              </a:ext>
            </a:extLst>
          </p:cNvPr>
          <p:cNvSpPr>
            <a:spLocks noGrp="1"/>
          </p:cNvSpPr>
          <p:nvPr>
            <p:ph type="dt" sz="half" idx="10"/>
          </p:nvPr>
        </p:nvSpPr>
        <p:spPr/>
        <p:txBody>
          <a:bodyPr/>
          <a:lstStyle/>
          <a:p>
            <a:fld id="{33845935-F57C-4E87-A6DF-1D09842CC2E8}" type="datetimeFigureOut">
              <a:rPr lang="en-GB" smtClean="0"/>
              <a:t>27/06/2023</a:t>
            </a:fld>
            <a:endParaRPr lang="en-GB"/>
          </a:p>
        </p:txBody>
      </p:sp>
      <p:sp>
        <p:nvSpPr>
          <p:cNvPr id="8" name="Footer Placeholder 7">
            <a:extLst>
              <a:ext uri="{FF2B5EF4-FFF2-40B4-BE49-F238E27FC236}">
                <a16:creationId xmlns:a16="http://schemas.microsoft.com/office/drawing/2014/main" id="{72F9B0A4-4C96-FC1D-79CF-485D839E868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08052CC-7B27-168D-015B-AC4C371B18DC}"/>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792361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CEEB6-EDDE-B4A5-BFA7-CDDCE9D5CCB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90D0381-C779-3D26-D9E5-0EACBECEFEBD}"/>
              </a:ext>
            </a:extLst>
          </p:cNvPr>
          <p:cNvSpPr>
            <a:spLocks noGrp="1"/>
          </p:cNvSpPr>
          <p:nvPr>
            <p:ph type="dt" sz="half" idx="10"/>
          </p:nvPr>
        </p:nvSpPr>
        <p:spPr/>
        <p:txBody>
          <a:bodyPr/>
          <a:lstStyle/>
          <a:p>
            <a:fld id="{33845935-F57C-4E87-A6DF-1D09842CC2E8}" type="datetimeFigureOut">
              <a:rPr lang="en-GB" smtClean="0"/>
              <a:t>27/06/2023</a:t>
            </a:fld>
            <a:endParaRPr lang="en-GB"/>
          </a:p>
        </p:txBody>
      </p:sp>
      <p:sp>
        <p:nvSpPr>
          <p:cNvPr id="4" name="Footer Placeholder 3">
            <a:extLst>
              <a:ext uri="{FF2B5EF4-FFF2-40B4-BE49-F238E27FC236}">
                <a16:creationId xmlns:a16="http://schemas.microsoft.com/office/drawing/2014/main" id="{13F549A5-CF46-3A45-025D-7587DC797A5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D3CB9DA-E49C-7E6F-DB5A-17ACDACC0B68}"/>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1421276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F1E7C0-6259-6060-E2DE-317D414D937D}"/>
              </a:ext>
            </a:extLst>
          </p:cNvPr>
          <p:cNvSpPr>
            <a:spLocks noGrp="1"/>
          </p:cNvSpPr>
          <p:nvPr>
            <p:ph type="dt" sz="half" idx="10"/>
          </p:nvPr>
        </p:nvSpPr>
        <p:spPr/>
        <p:txBody>
          <a:bodyPr/>
          <a:lstStyle/>
          <a:p>
            <a:fld id="{33845935-F57C-4E87-A6DF-1D09842CC2E8}" type="datetimeFigureOut">
              <a:rPr lang="en-GB" smtClean="0"/>
              <a:t>27/06/2023</a:t>
            </a:fld>
            <a:endParaRPr lang="en-GB"/>
          </a:p>
        </p:txBody>
      </p:sp>
      <p:sp>
        <p:nvSpPr>
          <p:cNvPr id="3" name="Footer Placeholder 2">
            <a:extLst>
              <a:ext uri="{FF2B5EF4-FFF2-40B4-BE49-F238E27FC236}">
                <a16:creationId xmlns:a16="http://schemas.microsoft.com/office/drawing/2014/main" id="{6BB4A6F9-C80B-0C00-D0C3-613B5EAF6D2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2BF95F2-1080-CFE9-59EB-D6FAA12A0612}"/>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2778755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B67AE-85A3-E325-BC83-5A2F39011C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D853A5D-6110-4283-AE74-B8AF44A981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A2F83DA-47DA-92D3-CAF3-86441A654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A1946E-B8DD-93EF-6C2B-31139C4A105B}"/>
              </a:ext>
            </a:extLst>
          </p:cNvPr>
          <p:cNvSpPr>
            <a:spLocks noGrp="1"/>
          </p:cNvSpPr>
          <p:nvPr>
            <p:ph type="dt" sz="half" idx="10"/>
          </p:nvPr>
        </p:nvSpPr>
        <p:spPr/>
        <p:txBody>
          <a:bodyPr/>
          <a:lstStyle/>
          <a:p>
            <a:fld id="{33845935-F57C-4E87-A6DF-1D09842CC2E8}" type="datetimeFigureOut">
              <a:rPr lang="en-GB" smtClean="0"/>
              <a:t>27/06/2023</a:t>
            </a:fld>
            <a:endParaRPr lang="en-GB"/>
          </a:p>
        </p:txBody>
      </p:sp>
      <p:sp>
        <p:nvSpPr>
          <p:cNvPr id="6" name="Footer Placeholder 5">
            <a:extLst>
              <a:ext uri="{FF2B5EF4-FFF2-40B4-BE49-F238E27FC236}">
                <a16:creationId xmlns:a16="http://schemas.microsoft.com/office/drawing/2014/main" id="{9A6CBCC2-9E95-8183-732F-5C2432C430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A2C9F3-4D44-8CF5-A82A-4BD3A3622685}"/>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1584399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597A5-434E-CAA7-A1F3-DA66824741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EA16D71-89BE-8FDD-F18A-611D6099D7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8D5477E-69EB-8EFE-D8D7-85EDA54554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9E1AF8-984C-4B4D-A5E0-F01E5F67E44E}"/>
              </a:ext>
            </a:extLst>
          </p:cNvPr>
          <p:cNvSpPr>
            <a:spLocks noGrp="1"/>
          </p:cNvSpPr>
          <p:nvPr>
            <p:ph type="dt" sz="half" idx="10"/>
          </p:nvPr>
        </p:nvSpPr>
        <p:spPr/>
        <p:txBody>
          <a:bodyPr/>
          <a:lstStyle/>
          <a:p>
            <a:fld id="{33845935-F57C-4E87-A6DF-1D09842CC2E8}" type="datetimeFigureOut">
              <a:rPr lang="en-GB" smtClean="0"/>
              <a:t>27/06/2023</a:t>
            </a:fld>
            <a:endParaRPr lang="en-GB"/>
          </a:p>
        </p:txBody>
      </p:sp>
      <p:sp>
        <p:nvSpPr>
          <p:cNvPr id="6" name="Footer Placeholder 5">
            <a:extLst>
              <a:ext uri="{FF2B5EF4-FFF2-40B4-BE49-F238E27FC236}">
                <a16:creationId xmlns:a16="http://schemas.microsoft.com/office/drawing/2014/main" id="{9DA37770-67C0-773B-BAE0-702667150D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FFB93E-7840-D75E-BA6E-950A8F2CD3AA}"/>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138356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A269D8-E113-8E44-3469-7EFBB3D758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454ACE4-A5E2-A214-D331-8C8EDA150F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49725E-6510-7117-7C58-9FCF021CD8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45935-F57C-4E87-A6DF-1D09842CC2E8}" type="datetimeFigureOut">
              <a:rPr lang="en-GB" smtClean="0"/>
              <a:t>27/06/2023</a:t>
            </a:fld>
            <a:endParaRPr lang="en-GB"/>
          </a:p>
        </p:txBody>
      </p:sp>
      <p:sp>
        <p:nvSpPr>
          <p:cNvPr id="5" name="Footer Placeholder 4">
            <a:extLst>
              <a:ext uri="{FF2B5EF4-FFF2-40B4-BE49-F238E27FC236}">
                <a16:creationId xmlns:a16="http://schemas.microsoft.com/office/drawing/2014/main" id="{9B22DAA6-D252-AAFA-A477-1385171C0F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BE7E0C-125B-3345-D56C-E8F92AFDA4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428334-A21A-4104-B99E-DFE26C0B0287}" type="slidenum">
              <a:rPr lang="en-GB" smtClean="0"/>
              <a:t>‹#›</a:t>
            </a:fld>
            <a:endParaRPr lang="en-GB"/>
          </a:p>
        </p:txBody>
      </p:sp>
    </p:spTree>
    <p:extLst>
      <p:ext uri="{BB962C8B-B14F-4D97-AF65-F5344CB8AC3E}">
        <p14:creationId xmlns:p14="http://schemas.microsoft.com/office/powerpoint/2010/main" val="3372721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15"/>
          <p:cNvSpPr txBox="1">
            <a:spLocks noGrp="1"/>
          </p:cNvSpPr>
          <p:nvPr>
            <p:ph type="title"/>
          </p:nvPr>
        </p:nvSpPr>
        <p:spPr>
          <a:xfrm>
            <a:off x="193183" y="365125"/>
            <a:ext cx="11603865" cy="549275"/>
          </a:xfrm>
          <a:prstGeom prst="rect">
            <a:avLst/>
          </a:prstGeom>
          <a:solidFill>
            <a:srgbClr val="B3C6E7"/>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Calibri"/>
              <a:buNone/>
            </a:pPr>
            <a:r>
              <a:rPr lang="en-GB" sz="2800" b="1"/>
              <a:t>Completing the UCD604 – Information regarding a sanction for Universal Credit</a:t>
            </a:r>
            <a:endParaRPr/>
          </a:p>
        </p:txBody>
      </p:sp>
      <p:sp>
        <p:nvSpPr>
          <p:cNvPr id="387" name="Google Shape;38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GB"/>
              <a:t>1</a:t>
            </a:fld>
            <a:endParaRPr/>
          </a:p>
        </p:txBody>
      </p:sp>
      <p:sp>
        <p:nvSpPr>
          <p:cNvPr id="388" name="Google Shape;388;p15"/>
          <p:cNvSpPr/>
          <p:nvPr/>
        </p:nvSpPr>
        <p:spPr>
          <a:xfrm>
            <a:off x="394351" y="1184148"/>
            <a:ext cx="3126089" cy="1165860"/>
          </a:xfrm>
          <a:prstGeom prst="roundRect">
            <a:avLst>
              <a:gd name="adj" fmla="val 16667"/>
            </a:avLst>
          </a:prstGeom>
          <a:solidFill>
            <a:srgbClr val="DDEAF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chemeClr val="dk1"/>
                </a:solidFill>
                <a:latin typeface="Calibri"/>
                <a:ea typeface="Calibri"/>
                <a:cs typeface="Calibri"/>
                <a:sym typeface="Calibri"/>
              </a:rPr>
              <a:t>There will be occasions when a UCD603 has been referred due to non-compliance and before the DM has made a decision the claimant has complied / undertaken the mandatory activity</a:t>
            </a:r>
            <a:endParaRPr sz="1400" b="0" i="0" u="none" strike="noStrike" cap="none">
              <a:solidFill>
                <a:srgbClr val="000000"/>
              </a:solidFill>
              <a:latin typeface="Arial"/>
              <a:ea typeface="Arial"/>
              <a:cs typeface="Arial"/>
              <a:sym typeface="Arial"/>
            </a:endParaRPr>
          </a:p>
        </p:txBody>
      </p:sp>
      <p:sp>
        <p:nvSpPr>
          <p:cNvPr id="389" name="Google Shape;389;p15"/>
          <p:cNvSpPr/>
          <p:nvPr/>
        </p:nvSpPr>
        <p:spPr>
          <a:xfrm>
            <a:off x="5390034" y="1133856"/>
            <a:ext cx="4078122" cy="1184148"/>
          </a:xfrm>
          <a:prstGeom prst="roundRect">
            <a:avLst>
              <a:gd name="adj" fmla="val 16667"/>
            </a:avLst>
          </a:prstGeom>
          <a:solidFill>
            <a:srgbClr val="DDEAF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chemeClr val="dk1"/>
                </a:solidFill>
                <a:latin typeface="Calibri"/>
                <a:ea typeface="Calibri"/>
                <a:cs typeface="Calibri"/>
                <a:sym typeface="Calibri"/>
              </a:rPr>
              <a:t>It is therefore important to complete the UCD604 to advise the WC / DM via District Restart Triage inbox of the date of compliance.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chemeClr val="dk1"/>
                </a:solidFill>
                <a:latin typeface="Calibri"/>
                <a:ea typeface="Calibri"/>
                <a:cs typeface="Calibri"/>
                <a:sym typeface="Calibri"/>
              </a:rPr>
              <a:t> So that if a sanction is applied it can be ended quickly and correctly.</a:t>
            </a:r>
            <a:endParaRPr sz="1400" b="0" i="0" u="none" strike="noStrike" cap="none">
              <a:solidFill>
                <a:srgbClr val="000000"/>
              </a:solidFill>
              <a:latin typeface="Arial"/>
              <a:ea typeface="Arial"/>
              <a:cs typeface="Arial"/>
              <a:sym typeface="Arial"/>
            </a:endParaRPr>
          </a:p>
        </p:txBody>
      </p:sp>
      <p:sp>
        <p:nvSpPr>
          <p:cNvPr id="390" name="Google Shape;390;p15"/>
          <p:cNvSpPr/>
          <p:nvPr/>
        </p:nvSpPr>
        <p:spPr>
          <a:xfrm>
            <a:off x="394350" y="3005072"/>
            <a:ext cx="3126089" cy="1214883"/>
          </a:xfrm>
          <a:prstGeom prst="roundRect">
            <a:avLst>
              <a:gd name="adj" fmla="val 16667"/>
            </a:avLst>
          </a:prstGeom>
          <a:solidFill>
            <a:srgbClr val="DDEAF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chemeClr val="dk1"/>
                </a:solidFill>
                <a:latin typeface="Calibri"/>
                <a:ea typeface="Calibri"/>
                <a:cs typeface="Calibri"/>
                <a:sym typeface="Calibri"/>
              </a:rPr>
              <a:t>When a UCD603 has been raised due to non-compliance with failing to attend the initial meeting, and the claimant has still not complied by the end of the 30 working day period.</a:t>
            </a:r>
            <a:endParaRPr sz="1400" b="0" i="0" u="none" strike="noStrike" cap="none">
              <a:solidFill>
                <a:srgbClr val="000000"/>
              </a:solidFill>
              <a:latin typeface="Arial"/>
              <a:ea typeface="Arial"/>
              <a:cs typeface="Arial"/>
              <a:sym typeface="Arial"/>
            </a:endParaRPr>
          </a:p>
        </p:txBody>
      </p:sp>
      <p:sp>
        <p:nvSpPr>
          <p:cNvPr id="391" name="Google Shape;391;p15"/>
          <p:cNvSpPr/>
          <p:nvPr/>
        </p:nvSpPr>
        <p:spPr>
          <a:xfrm>
            <a:off x="5390034" y="2711958"/>
            <a:ext cx="4078122" cy="1586483"/>
          </a:xfrm>
          <a:prstGeom prst="roundRect">
            <a:avLst>
              <a:gd name="adj" fmla="val 16667"/>
            </a:avLst>
          </a:prstGeom>
          <a:solidFill>
            <a:srgbClr val="DDEAF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chemeClr val="dk1"/>
                </a:solidFill>
                <a:latin typeface="Calibri"/>
                <a:ea typeface="Calibri"/>
                <a:cs typeface="Calibri"/>
                <a:sym typeface="Calibri"/>
              </a:rPr>
              <a:t>The PRaP referral is noted as a DNA and essentially closed, the claimant no longer has the opportunity to comply after 30 days have passed, and so the UCD604 has to be completed and that “you deem the Potential Participant as no longer required to undertake the mandatory activity”. That date on the UCD604 will be used to end the open-ended sanction, if one has been applied.</a:t>
            </a:r>
            <a:endParaRPr sz="1400" b="0" i="0" u="none" strike="noStrike" cap="none">
              <a:solidFill>
                <a:srgbClr val="000000"/>
              </a:solidFill>
              <a:latin typeface="Arial"/>
              <a:ea typeface="Arial"/>
              <a:cs typeface="Arial"/>
              <a:sym typeface="Arial"/>
            </a:endParaRPr>
          </a:p>
        </p:txBody>
      </p:sp>
      <p:sp>
        <p:nvSpPr>
          <p:cNvPr id="392" name="Google Shape;392;p15"/>
          <p:cNvSpPr/>
          <p:nvPr/>
        </p:nvSpPr>
        <p:spPr>
          <a:xfrm>
            <a:off x="394350" y="5068062"/>
            <a:ext cx="3126090" cy="1211580"/>
          </a:xfrm>
          <a:prstGeom prst="roundRect">
            <a:avLst>
              <a:gd name="adj" fmla="val 16667"/>
            </a:avLst>
          </a:prstGeom>
          <a:solidFill>
            <a:srgbClr val="DDEAF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chemeClr val="dk1"/>
                </a:solidFill>
                <a:latin typeface="Calibri"/>
                <a:ea typeface="Calibri"/>
                <a:cs typeface="Calibri"/>
                <a:sym typeface="Calibri"/>
              </a:rPr>
              <a:t>The UCD604 has multiple options depending on the circumstances that have lead to it being raised. (includes details around disputed compliance)</a:t>
            </a:r>
            <a:endParaRPr sz="1400" b="0" i="0" u="none" strike="noStrike" cap="none">
              <a:solidFill>
                <a:srgbClr val="000000"/>
              </a:solidFill>
              <a:latin typeface="Arial"/>
              <a:ea typeface="Arial"/>
              <a:cs typeface="Arial"/>
              <a:sym typeface="Arial"/>
            </a:endParaRPr>
          </a:p>
        </p:txBody>
      </p:sp>
      <p:sp>
        <p:nvSpPr>
          <p:cNvPr id="393" name="Google Shape;393;p15"/>
          <p:cNvSpPr/>
          <p:nvPr/>
        </p:nvSpPr>
        <p:spPr>
          <a:xfrm>
            <a:off x="5390034" y="5068062"/>
            <a:ext cx="4078122" cy="1211580"/>
          </a:xfrm>
          <a:prstGeom prst="roundRect">
            <a:avLst>
              <a:gd name="adj" fmla="val 16667"/>
            </a:avLst>
          </a:prstGeom>
          <a:solidFill>
            <a:srgbClr val="DDEAF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chemeClr val="dk1"/>
                </a:solidFill>
                <a:latin typeface="Calibri"/>
                <a:ea typeface="Calibri"/>
                <a:cs typeface="Calibri"/>
                <a:sym typeface="Calibri"/>
              </a:rPr>
              <a:t>But for this purpose we will focus on failure of the initial meeting or on going interventions / activities.</a:t>
            </a:r>
            <a:endParaRPr sz="1200" b="0" i="0" u="none" strike="noStrike" cap="none">
              <a:solidFill>
                <a:schemeClr val="dk1"/>
              </a:solidFill>
              <a:latin typeface="Calibri"/>
              <a:ea typeface="Calibri"/>
              <a:cs typeface="Calibri"/>
              <a:sym typeface="Calibri"/>
            </a:endParaRPr>
          </a:p>
        </p:txBody>
      </p:sp>
      <p:sp>
        <p:nvSpPr>
          <p:cNvPr id="394" name="Google Shape;394;p15"/>
          <p:cNvSpPr/>
          <p:nvPr/>
        </p:nvSpPr>
        <p:spPr>
          <a:xfrm>
            <a:off x="3930042" y="3386770"/>
            <a:ext cx="1280160" cy="451486"/>
          </a:xfrm>
          <a:prstGeom prst="rightArrow">
            <a:avLst>
              <a:gd name="adj1" fmla="val 50000"/>
              <a:gd name="adj2" fmla="val 50000"/>
            </a:avLst>
          </a:prstGeom>
          <a:solidFill>
            <a:srgbClr val="F5F9FD"/>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95" name="Google Shape;395;p15"/>
          <p:cNvSpPr/>
          <p:nvPr/>
        </p:nvSpPr>
        <p:spPr>
          <a:xfrm>
            <a:off x="3930042" y="1500187"/>
            <a:ext cx="1280160" cy="451486"/>
          </a:xfrm>
          <a:prstGeom prst="rightArrow">
            <a:avLst>
              <a:gd name="adj1" fmla="val 50000"/>
              <a:gd name="adj2" fmla="val 50000"/>
            </a:avLst>
          </a:prstGeom>
          <a:solidFill>
            <a:srgbClr val="F5F9FD"/>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96" name="Google Shape;396;p15"/>
          <p:cNvSpPr/>
          <p:nvPr/>
        </p:nvSpPr>
        <p:spPr>
          <a:xfrm>
            <a:off x="3930042" y="5448109"/>
            <a:ext cx="1280160" cy="451486"/>
          </a:xfrm>
          <a:prstGeom prst="rightArrow">
            <a:avLst>
              <a:gd name="adj1" fmla="val 50000"/>
              <a:gd name="adj2" fmla="val 50000"/>
            </a:avLst>
          </a:prstGeom>
          <a:solidFill>
            <a:srgbClr val="F5F9FD"/>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16"/>
          <p:cNvSpPr txBox="1">
            <a:spLocks noGrp="1"/>
          </p:cNvSpPr>
          <p:nvPr>
            <p:ph type="title"/>
          </p:nvPr>
        </p:nvSpPr>
        <p:spPr>
          <a:xfrm>
            <a:off x="193183" y="365125"/>
            <a:ext cx="11603865" cy="549275"/>
          </a:xfrm>
          <a:prstGeom prst="rect">
            <a:avLst/>
          </a:prstGeom>
          <a:solidFill>
            <a:srgbClr val="B3C6E7"/>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Calibri"/>
              <a:buNone/>
            </a:pPr>
            <a:r>
              <a:rPr lang="en-GB" sz="2800" b="1"/>
              <a:t>Completing the UCD604 – Information regarding a sanction for Universal Credit</a:t>
            </a:r>
            <a:endParaRPr/>
          </a:p>
        </p:txBody>
      </p:sp>
      <p:sp>
        <p:nvSpPr>
          <p:cNvPr id="402" name="Google Shape;402;p16"/>
          <p:cNvSpPr txBox="1">
            <a:spLocks noGrp="1"/>
          </p:cNvSpPr>
          <p:nvPr>
            <p:ph type="body" idx="1"/>
          </p:nvPr>
        </p:nvSpPr>
        <p:spPr>
          <a:xfrm>
            <a:off x="193183" y="1030310"/>
            <a:ext cx="11603865" cy="514665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800"/>
              <a:buNone/>
            </a:pPr>
            <a:endParaRPr sz="1800">
              <a:latin typeface="Calibri"/>
              <a:ea typeface="Calibri"/>
              <a:cs typeface="Calibri"/>
              <a:sym typeface="Calibri"/>
            </a:endParaRPr>
          </a:p>
          <a:p>
            <a:pPr marL="0" lvl="0" indent="0" algn="l" rtl="0">
              <a:lnSpc>
                <a:spcPct val="90000"/>
              </a:lnSpc>
              <a:spcBef>
                <a:spcPts val="1000"/>
              </a:spcBef>
              <a:spcAft>
                <a:spcPts val="0"/>
              </a:spcAft>
              <a:buClr>
                <a:schemeClr val="dk1"/>
              </a:buClr>
              <a:buSzPts val="1400"/>
              <a:buNone/>
            </a:pPr>
            <a:endParaRPr sz="1400">
              <a:latin typeface="Calibri"/>
              <a:ea typeface="Calibri"/>
              <a:cs typeface="Calibri"/>
              <a:sym typeface="Calibri"/>
            </a:endParaRPr>
          </a:p>
          <a:p>
            <a:pPr marL="0" lvl="0" indent="0" algn="l" rtl="0">
              <a:lnSpc>
                <a:spcPct val="90000"/>
              </a:lnSpc>
              <a:spcBef>
                <a:spcPts val="1000"/>
              </a:spcBef>
              <a:spcAft>
                <a:spcPts val="0"/>
              </a:spcAft>
              <a:buClr>
                <a:schemeClr val="dk1"/>
              </a:buClr>
              <a:buSzPts val="1200"/>
              <a:buNone/>
            </a:pPr>
            <a:endParaRPr sz="1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p:txBody>
      </p:sp>
      <p:sp>
        <p:nvSpPr>
          <p:cNvPr id="403" name="Google Shape;40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GB"/>
              <a:t>2</a:t>
            </a:fld>
            <a:endParaRPr/>
          </a:p>
        </p:txBody>
      </p:sp>
      <p:pic>
        <p:nvPicPr>
          <p:cNvPr id="404" name="Google Shape;404;p16"/>
          <p:cNvPicPr preferRelativeResize="0"/>
          <p:nvPr/>
        </p:nvPicPr>
        <p:blipFill rotWithShape="1">
          <a:blip r:embed="rId3">
            <a:alphaModFix/>
          </a:blip>
          <a:srcRect/>
          <a:stretch/>
        </p:blipFill>
        <p:spPr>
          <a:xfrm>
            <a:off x="394952" y="1112848"/>
            <a:ext cx="5314950" cy="4981575"/>
          </a:xfrm>
          <a:prstGeom prst="rect">
            <a:avLst/>
          </a:prstGeom>
          <a:noFill/>
          <a:ln>
            <a:noFill/>
          </a:ln>
        </p:spPr>
      </p:pic>
      <p:sp>
        <p:nvSpPr>
          <p:cNvPr id="405" name="Google Shape;405;p16"/>
          <p:cNvSpPr txBox="1"/>
          <p:nvPr/>
        </p:nvSpPr>
        <p:spPr>
          <a:xfrm>
            <a:off x="6456784" y="1889868"/>
            <a:ext cx="1455575" cy="307777"/>
          </a:xfrm>
          <a:prstGeom prst="rect">
            <a:avLst/>
          </a:prstGeom>
          <a:noFill/>
          <a:ln w="9525" cap="flat" cmpd="sng">
            <a:solidFill>
              <a:srgbClr val="31538F"/>
            </a:solidFill>
            <a:prstDash val="solid"/>
            <a:round/>
            <a:headEnd type="none" w="sm" len="sm"/>
            <a:tailEnd type="none" w="sm" len="sm"/>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chemeClr val="dk1"/>
                </a:solidFill>
                <a:latin typeface="Calibri"/>
                <a:ea typeface="Calibri"/>
                <a:cs typeface="Calibri"/>
                <a:sym typeface="Calibri"/>
              </a:rPr>
              <a:t>Self explanatory</a:t>
            </a:r>
            <a:endParaRPr sz="1400" b="0" i="0" u="none" strike="noStrike" cap="none">
              <a:solidFill>
                <a:srgbClr val="000000"/>
              </a:solidFill>
              <a:latin typeface="Arial"/>
              <a:ea typeface="Arial"/>
              <a:cs typeface="Arial"/>
              <a:sym typeface="Arial"/>
            </a:endParaRPr>
          </a:p>
        </p:txBody>
      </p:sp>
      <p:cxnSp>
        <p:nvCxnSpPr>
          <p:cNvPr id="406" name="Google Shape;406;p16"/>
          <p:cNvCxnSpPr/>
          <p:nvPr/>
        </p:nvCxnSpPr>
        <p:spPr>
          <a:xfrm flipH="1">
            <a:off x="5709902" y="2099388"/>
            <a:ext cx="625584" cy="662473"/>
          </a:xfrm>
          <a:prstGeom prst="straightConnector1">
            <a:avLst/>
          </a:prstGeom>
          <a:noFill/>
          <a:ln w="9525" cap="flat" cmpd="sng">
            <a:solidFill>
              <a:schemeClr val="accent1"/>
            </a:solidFill>
            <a:prstDash val="solid"/>
            <a:miter lim="800000"/>
            <a:headEnd type="none" w="sm" len="sm"/>
            <a:tailEnd type="triangle" w="med" len="med"/>
          </a:ln>
        </p:spPr>
      </p:cxnSp>
      <p:sp>
        <p:nvSpPr>
          <p:cNvPr id="407" name="Google Shape;407;p16"/>
          <p:cNvSpPr txBox="1"/>
          <p:nvPr/>
        </p:nvSpPr>
        <p:spPr>
          <a:xfrm>
            <a:off x="6456784" y="3284376"/>
            <a:ext cx="4133461" cy="1661993"/>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1" i="0" u="none" strike="noStrike" cap="none">
                <a:solidFill>
                  <a:schemeClr val="dk1"/>
                </a:solidFill>
                <a:latin typeface="Calibri"/>
                <a:ea typeface="Calibri"/>
                <a:cs typeface="Calibri"/>
                <a:sym typeface="Calibri"/>
              </a:rPr>
              <a:t>Compliance</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1400"/>
              <a:buFont typeface="Calibri"/>
              <a:buAutoNum type="alphaLcParenBoth"/>
            </a:pPr>
            <a:r>
              <a:rPr lang="en-GB" sz="1400" b="0" i="0" u="none" strike="noStrike" cap="none">
                <a:solidFill>
                  <a:schemeClr val="dk1"/>
                </a:solidFill>
                <a:latin typeface="Calibri"/>
                <a:ea typeface="Calibri"/>
                <a:cs typeface="Calibri"/>
                <a:sym typeface="Calibri"/>
              </a:rPr>
              <a:t>They have complied and now attend an initial meeting or the mandated activity set</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1400"/>
              <a:buFont typeface="Calibri"/>
              <a:buAutoNum type="alphaLcParenBoth"/>
            </a:pPr>
            <a:r>
              <a:rPr lang="en-GB" sz="1400" b="0" i="0" u="none" strike="noStrike" cap="none">
                <a:solidFill>
                  <a:schemeClr val="dk1"/>
                </a:solidFill>
                <a:latin typeface="Calibri"/>
                <a:ea typeface="Calibri"/>
                <a:cs typeface="Calibri"/>
                <a:sym typeface="Calibri"/>
              </a:rPr>
              <a:t>They have not engaged, and 30 days have passed. Deemed compliance as claimant not longer has opportunity to attend a meeting.</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cxnSp>
        <p:nvCxnSpPr>
          <p:cNvPr id="408" name="Google Shape;408;p16"/>
          <p:cNvCxnSpPr/>
          <p:nvPr/>
        </p:nvCxnSpPr>
        <p:spPr>
          <a:xfrm flipH="1">
            <a:off x="5523508" y="3767632"/>
            <a:ext cx="933276" cy="265201"/>
          </a:xfrm>
          <a:prstGeom prst="straightConnector1">
            <a:avLst/>
          </a:prstGeom>
          <a:noFill/>
          <a:ln w="9525" cap="flat" cmpd="sng">
            <a:solidFill>
              <a:schemeClr val="accent1"/>
            </a:solidFill>
            <a:prstDash val="solid"/>
            <a:miter lim="800000"/>
            <a:headEnd type="none" w="sm" len="sm"/>
            <a:tailEnd type="triangle" w="med" len="med"/>
          </a:ln>
        </p:spPr>
      </p:cxnSp>
      <p:cxnSp>
        <p:nvCxnSpPr>
          <p:cNvPr id="409" name="Google Shape;409;p16"/>
          <p:cNvCxnSpPr/>
          <p:nvPr/>
        </p:nvCxnSpPr>
        <p:spPr>
          <a:xfrm flipH="1">
            <a:off x="5533053" y="4148743"/>
            <a:ext cx="923731" cy="260684"/>
          </a:xfrm>
          <a:prstGeom prst="straightConnector1">
            <a:avLst/>
          </a:prstGeom>
          <a:noFill/>
          <a:ln w="9525" cap="flat" cmpd="sng">
            <a:solidFill>
              <a:schemeClr val="accent1"/>
            </a:solidFill>
            <a:prstDash val="solid"/>
            <a:miter lim="800000"/>
            <a:headEnd type="none" w="sm" len="sm"/>
            <a:tailEnd type="triangle" w="med" len="med"/>
          </a:ln>
        </p:spPr>
      </p:cxnSp>
      <p:sp>
        <p:nvSpPr>
          <p:cNvPr id="410" name="Google Shape;410;p16"/>
          <p:cNvSpPr/>
          <p:nvPr/>
        </p:nvSpPr>
        <p:spPr>
          <a:xfrm>
            <a:off x="6456784" y="5271796"/>
            <a:ext cx="4273420" cy="680344"/>
          </a:xfrm>
          <a:prstGeom prst="rect">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1400" b="0" i="0" u="none" strike="noStrike" cap="none">
                <a:solidFill>
                  <a:schemeClr val="dk1"/>
                </a:solidFill>
                <a:latin typeface="Calibri"/>
                <a:ea typeface="Calibri"/>
                <a:cs typeface="Calibri"/>
                <a:sym typeface="Calibri"/>
              </a:rPr>
              <a:t>Continue to complete the remaining parts of the form</a:t>
            </a:r>
            <a:endParaRPr sz="1400" b="0" i="0" u="none" strike="noStrike" cap="none">
              <a:solidFill>
                <a:srgbClr val="000000"/>
              </a:solidFill>
              <a:latin typeface="Arial"/>
              <a:ea typeface="Arial"/>
              <a:cs typeface="Arial"/>
              <a:sym typeface="Arial"/>
            </a:endParaRPr>
          </a:p>
        </p:txBody>
      </p:sp>
      <p:cxnSp>
        <p:nvCxnSpPr>
          <p:cNvPr id="411" name="Google Shape;411;p16"/>
          <p:cNvCxnSpPr/>
          <p:nvPr/>
        </p:nvCxnSpPr>
        <p:spPr>
          <a:xfrm rot="10800000">
            <a:off x="5709902" y="5271796"/>
            <a:ext cx="746882" cy="335902"/>
          </a:xfrm>
          <a:prstGeom prst="straightConnector1">
            <a:avLst/>
          </a:prstGeom>
          <a:noFill/>
          <a:ln w="9525" cap="flat" cmpd="sng">
            <a:solidFill>
              <a:schemeClr val="accent1"/>
            </a:solidFill>
            <a:prstDash val="solid"/>
            <a:miter lim="800000"/>
            <a:headEnd type="none" w="sm" len="sm"/>
            <a:tailEnd type="triangle" w="med" len="me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17"/>
          <p:cNvSpPr txBox="1">
            <a:spLocks noGrp="1"/>
          </p:cNvSpPr>
          <p:nvPr>
            <p:ph type="title"/>
          </p:nvPr>
        </p:nvSpPr>
        <p:spPr>
          <a:xfrm>
            <a:off x="193183" y="365125"/>
            <a:ext cx="11603865" cy="549275"/>
          </a:xfrm>
          <a:prstGeom prst="rect">
            <a:avLst/>
          </a:prstGeom>
          <a:solidFill>
            <a:srgbClr val="B3C6E7"/>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Calibri"/>
              <a:buNone/>
            </a:pPr>
            <a:r>
              <a:rPr lang="en-GB" sz="2800" b="1" dirty="0"/>
              <a:t>Completing the UCD604 – Information regarding a sanction for Universal Credit</a:t>
            </a:r>
            <a:endParaRPr dirty="0"/>
          </a:p>
        </p:txBody>
      </p:sp>
      <p:sp>
        <p:nvSpPr>
          <p:cNvPr id="417" name="Google Shape;417;p17"/>
          <p:cNvSpPr txBox="1">
            <a:spLocks noGrp="1"/>
          </p:cNvSpPr>
          <p:nvPr>
            <p:ph type="body" idx="1"/>
          </p:nvPr>
        </p:nvSpPr>
        <p:spPr>
          <a:xfrm>
            <a:off x="193183" y="1030310"/>
            <a:ext cx="11603865" cy="514665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800"/>
              <a:buNone/>
            </a:pPr>
            <a:endParaRPr sz="1800">
              <a:latin typeface="Calibri"/>
              <a:ea typeface="Calibri"/>
              <a:cs typeface="Calibri"/>
              <a:sym typeface="Calibri"/>
            </a:endParaRPr>
          </a:p>
          <a:p>
            <a:pPr marL="0" lvl="0" indent="0" algn="l" rtl="0">
              <a:lnSpc>
                <a:spcPct val="90000"/>
              </a:lnSpc>
              <a:spcBef>
                <a:spcPts val="1000"/>
              </a:spcBef>
              <a:spcAft>
                <a:spcPts val="0"/>
              </a:spcAft>
              <a:buClr>
                <a:schemeClr val="dk1"/>
              </a:buClr>
              <a:buSzPts val="1400"/>
              <a:buNone/>
            </a:pPr>
            <a:endParaRPr sz="1400">
              <a:latin typeface="Calibri"/>
              <a:ea typeface="Calibri"/>
              <a:cs typeface="Calibri"/>
              <a:sym typeface="Calibri"/>
            </a:endParaRPr>
          </a:p>
          <a:p>
            <a:pPr marL="0" lvl="0" indent="0" algn="l" rtl="0">
              <a:lnSpc>
                <a:spcPct val="90000"/>
              </a:lnSpc>
              <a:spcBef>
                <a:spcPts val="1000"/>
              </a:spcBef>
              <a:spcAft>
                <a:spcPts val="0"/>
              </a:spcAft>
              <a:buClr>
                <a:schemeClr val="dk1"/>
              </a:buClr>
              <a:buSzPts val="1200"/>
              <a:buNone/>
            </a:pPr>
            <a:endParaRPr sz="1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p:txBody>
      </p:sp>
      <p:sp>
        <p:nvSpPr>
          <p:cNvPr id="418" name="Google Shape;418;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GB"/>
              <a:t>3</a:t>
            </a:fld>
            <a:endParaRPr/>
          </a:p>
        </p:txBody>
      </p:sp>
      <p:pic>
        <p:nvPicPr>
          <p:cNvPr id="419" name="Google Shape;419;p17"/>
          <p:cNvPicPr preferRelativeResize="0"/>
          <p:nvPr/>
        </p:nvPicPr>
        <p:blipFill rotWithShape="1">
          <a:blip r:embed="rId3">
            <a:alphaModFix/>
          </a:blip>
          <a:srcRect/>
          <a:stretch/>
        </p:blipFill>
        <p:spPr>
          <a:xfrm>
            <a:off x="266117" y="1194512"/>
            <a:ext cx="4080070" cy="1582978"/>
          </a:xfrm>
          <a:prstGeom prst="rect">
            <a:avLst/>
          </a:prstGeom>
          <a:noFill/>
          <a:ln>
            <a:noFill/>
          </a:ln>
        </p:spPr>
      </p:pic>
      <p:pic>
        <p:nvPicPr>
          <p:cNvPr id="420" name="Google Shape;420;p17"/>
          <p:cNvPicPr preferRelativeResize="0"/>
          <p:nvPr/>
        </p:nvPicPr>
        <p:blipFill rotWithShape="1">
          <a:blip r:embed="rId4">
            <a:alphaModFix/>
          </a:blip>
          <a:srcRect/>
          <a:stretch/>
        </p:blipFill>
        <p:spPr>
          <a:xfrm>
            <a:off x="394952" y="3046390"/>
            <a:ext cx="3951235" cy="2781300"/>
          </a:xfrm>
          <a:prstGeom prst="rect">
            <a:avLst/>
          </a:prstGeom>
          <a:noFill/>
          <a:ln>
            <a:noFill/>
          </a:ln>
        </p:spPr>
      </p:pic>
      <p:sp>
        <p:nvSpPr>
          <p:cNvPr id="421" name="Google Shape;421;p17"/>
          <p:cNvSpPr txBox="1"/>
          <p:nvPr/>
        </p:nvSpPr>
        <p:spPr>
          <a:xfrm>
            <a:off x="4842588" y="1380931"/>
            <a:ext cx="3433665" cy="646331"/>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Calibri"/>
                <a:ea typeface="Calibri"/>
                <a:cs typeface="Calibri"/>
                <a:sym typeface="Calibri"/>
              </a:rPr>
              <a:t>Boxes A – D relate to disputed compliance </a:t>
            </a:r>
            <a:endParaRPr sz="1400" b="0" i="0" u="none" strike="noStrike" cap="none">
              <a:solidFill>
                <a:srgbClr val="000000"/>
              </a:solidFill>
              <a:latin typeface="Arial"/>
              <a:ea typeface="Arial"/>
              <a:cs typeface="Arial"/>
              <a:sym typeface="Arial"/>
            </a:endParaRPr>
          </a:p>
        </p:txBody>
      </p:sp>
      <p:pic>
        <p:nvPicPr>
          <p:cNvPr id="422" name="Google Shape;422;p17"/>
          <p:cNvPicPr preferRelativeResize="0"/>
          <p:nvPr/>
        </p:nvPicPr>
        <p:blipFill rotWithShape="1">
          <a:blip r:embed="rId5">
            <a:alphaModFix/>
          </a:blip>
          <a:srcRect/>
          <a:stretch/>
        </p:blipFill>
        <p:spPr>
          <a:xfrm>
            <a:off x="4842588" y="2442960"/>
            <a:ext cx="5124450" cy="2238375"/>
          </a:xfrm>
          <a:prstGeom prst="rect">
            <a:avLst/>
          </a:prstGeom>
          <a:noFill/>
          <a:ln>
            <a:noFill/>
          </a:ln>
        </p:spPr>
      </p:pic>
      <p:pic>
        <p:nvPicPr>
          <p:cNvPr id="423" name="Google Shape;423;p17"/>
          <p:cNvPicPr preferRelativeResize="0"/>
          <p:nvPr/>
        </p:nvPicPr>
        <p:blipFill rotWithShape="1">
          <a:blip r:embed="rId6">
            <a:alphaModFix/>
          </a:blip>
          <a:srcRect/>
          <a:stretch/>
        </p:blipFill>
        <p:spPr>
          <a:xfrm>
            <a:off x="4680176" y="4797245"/>
            <a:ext cx="5705475" cy="1133475"/>
          </a:xfrm>
          <a:prstGeom prst="rect">
            <a:avLst/>
          </a:prstGeom>
          <a:noFill/>
          <a:ln>
            <a:noFill/>
          </a:ln>
        </p:spPr>
      </p:pic>
      <p:sp>
        <p:nvSpPr>
          <p:cNvPr id="424" name="Google Shape;424;p17"/>
          <p:cNvSpPr txBox="1"/>
          <p:nvPr/>
        </p:nvSpPr>
        <p:spPr>
          <a:xfrm>
            <a:off x="10143347" y="2280611"/>
            <a:ext cx="1477391" cy="954107"/>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chemeClr val="dk1"/>
                </a:solidFill>
                <a:latin typeface="Calibri"/>
                <a:ea typeface="Calibri"/>
                <a:cs typeface="Calibri"/>
                <a:sym typeface="Calibri"/>
              </a:rPr>
              <a:t>Final section provider details – complete as appropriate.</a:t>
            </a:r>
            <a:endParaRPr sz="1400" b="0" i="0" u="none" strike="noStrike" cap="none">
              <a:solidFill>
                <a:srgbClr val="000000"/>
              </a:solidFill>
              <a:latin typeface="Arial"/>
              <a:ea typeface="Arial"/>
              <a:cs typeface="Arial"/>
              <a:sym typeface="Arial"/>
            </a:endParaRPr>
          </a:p>
        </p:txBody>
      </p:sp>
      <p:cxnSp>
        <p:nvCxnSpPr>
          <p:cNvPr id="425" name="Google Shape;425;p17"/>
          <p:cNvCxnSpPr/>
          <p:nvPr/>
        </p:nvCxnSpPr>
        <p:spPr>
          <a:xfrm flipH="1">
            <a:off x="4469363" y="1704096"/>
            <a:ext cx="279919" cy="281905"/>
          </a:xfrm>
          <a:prstGeom prst="straightConnector1">
            <a:avLst/>
          </a:prstGeom>
          <a:noFill/>
          <a:ln w="9525" cap="flat" cmpd="sng">
            <a:solidFill>
              <a:schemeClr val="accent1"/>
            </a:solidFill>
            <a:prstDash val="solid"/>
            <a:miter lim="800000"/>
            <a:headEnd type="none" w="sm" len="sm"/>
            <a:tailEnd type="triangle" w="med" len="med"/>
          </a:ln>
        </p:spPr>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A986CD03FE95408E1C6FCEE535D0F9" ma:contentTypeVersion="8" ma:contentTypeDescription="Create a new document." ma:contentTypeScope="" ma:versionID="c6e91d3ee3554d1c8ee2f4b3def64008">
  <xsd:schema xmlns:xsd="http://www.w3.org/2001/XMLSchema" xmlns:xs="http://www.w3.org/2001/XMLSchema" xmlns:p="http://schemas.microsoft.com/office/2006/metadata/properties" xmlns:ns1="http://schemas.microsoft.com/sharepoint/v3" xmlns:ns2="479daec6-0fe9-45aa-b560-b43bb836209a" xmlns:ns3="49635d41-53e1-4216-a730-d7095dea8c75" targetNamespace="http://schemas.microsoft.com/office/2006/metadata/properties" ma:root="true" ma:fieldsID="114f7e7f9b3b370d0aee96c2427e36a0" ns1:_="" ns2:_="" ns3:_="">
    <xsd:import namespace="http://schemas.microsoft.com/sharepoint/v3"/>
    <xsd:import namespace="479daec6-0fe9-45aa-b560-b43bb836209a"/>
    <xsd:import namespace="49635d41-53e1-4216-a730-d7095dea8c7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Unified Compliance Policy Properties" ma:hidden="true" ma:internalName="_ip_UnifiedCompliancePolicyProperties">
      <xsd:simpleType>
        <xsd:restriction base="dms:Note"/>
      </xsd:simpleType>
    </xsd:element>
    <xsd:element name="_ip_UnifiedCompliancePolicyUIAction" ma:index="1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9daec6-0fe9-45aa-b560-b43bb83620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9635d41-53e1-4216-a730-d7095dea8c7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34870C-0DDB-4FFD-B57A-8CCAAADE97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79daec6-0fe9-45aa-b560-b43bb836209a"/>
    <ds:schemaRef ds:uri="49635d41-53e1-4216-a730-d7095dea8c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21F069-8B32-4809-80AB-89809CBC851F}">
  <ds:schemaRefs>
    <ds:schemaRef ds:uri="http://schemas.microsoft.com/office/2006/metadata/properties"/>
    <ds:schemaRef ds:uri="479daec6-0fe9-45aa-b560-b43bb836209a"/>
    <ds:schemaRef ds:uri="http://purl.org/dc/terms/"/>
    <ds:schemaRef ds:uri="http://purl.org/dc/dcmitype/"/>
    <ds:schemaRef ds:uri="http://schemas.microsoft.com/office/2006/documentManagement/types"/>
    <ds:schemaRef ds:uri="49635d41-53e1-4216-a730-d7095dea8c75"/>
    <ds:schemaRef ds:uri="http://purl.org/dc/elements/1.1/"/>
    <ds:schemaRef ds:uri="http://www.w3.org/XML/1998/namespace"/>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F1614F13-B2C4-4EF3-B1CB-FAD36B3280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TotalTime>
  <Words>325</Words>
  <Application>Microsoft Office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Completing the UCD604 – Information regarding a sanction for Universal Credit</vt:lpstr>
      <vt:lpstr>Completing the UCD604 – Information regarding a sanction for Universal Credit</vt:lpstr>
      <vt:lpstr>Completing the UCD604 – Information regarding a sanction for Universal Credit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Completing the UCD604 – Information regarding a sanction for Universal Credit</dc:title>
  <dc:creator>Greening Sue DWP FG CONTRACT MANAGEMENT AND PARTNER DELIVERY</dc:creator>
  <cp:lastModifiedBy>Haraldsson Daniel DWP FG CONTRACTED HEALTH AND EMPLOYMENT SERVICES</cp:lastModifiedBy>
  <cp:revision>2</cp:revision>
  <dcterms:created xsi:type="dcterms:W3CDTF">2023-03-23T13:40:21Z</dcterms:created>
  <dcterms:modified xsi:type="dcterms:W3CDTF">2023-06-27T10:54:45Z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0x0101002BA986CD03FE95408E1C6FCEE535D0F9</vt:lpwstr>
  </property>
</Properties>
</file>