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handoutMasterIdLst>
    <p:handoutMasterId r:id="rId25"/>
  </p:handoutMasterIdLst>
  <p:sldIdLst>
    <p:sldId id="256" r:id="rId5"/>
    <p:sldId id="264" r:id="rId6"/>
    <p:sldId id="304" r:id="rId7"/>
    <p:sldId id="305" r:id="rId8"/>
    <p:sldId id="266" r:id="rId9"/>
    <p:sldId id="291" r:id="rId10"/>
    <p:sldId id="290" r:id="rId11"/>
    <p:sldId id="292" r:id="rId12"/>
    <p:sldId id="293" r:id="rId13"/>
    <p:sldId id="288" r:id="rId14"/>
    <p:sldId id="302" r:id="rId15"/>
    <p:sldId id="294" r:id="rId16"/>
    <p:sldId id="295" r:id="rId17"/>
    <p:sldId id="296" r:id="rId18"/>
    <p:sldId id="297" r:id="rId19"/>
    <p:sldId id="298" r:id="rId20"/>
    <p:sldId id="299" r:id="rId21"/>
    <p:sldId id="300" r:id="rId22"/>
    <p:sldId id="26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68BA3A5-6434-4787-9E24-0FE8FD640DAD}">
          <p14:sldIdLst>
            <p14:sldId id="256"/>
            <p14:sldId id="264"/>
            <p14:sldId id="304"/>
            <p14:sldId id="305"/>
            <p14:sldId id="266"/>
            <p14:sldId id="291"/>
            <p14:sldId id="290"/>
            <p14:sldId id="292"/>
            <p14:sldId id="293"/>
            <p14:sldId id="288"/>
            <p14:sldId id="302"/>
            <p14:sldId id="294"/>
            <p14:sldId id="295"/>
            <p14:sldId id="296"/>
            <p14:sldId id="297"/>
            <p14:sldId id="298"/>
            <p14:sldId id="299"/>
            <p14:sldId id="300"/>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A199004-ABDE-575F-7450-D2F6ED749F40}" name="Sam Jones" initials="SJ" userId="S::Sam.Jones@rsh.gov.uk::ab518315-e3d5-4e76-acb9-e343a87fe2e5" providerId="AD"/>
  <p188:author id="{8A79867C-E9EE-2FCD-85A1-F9A7B3D52D8E}" name="Steph Willan" initials="SW" userId="S::stephanie.willan@rsh.gov.uk::f6aa91f9-3ae3-4ab3-82a8-71487e81cda8" providerId="AD"/>
  <p188:author id="{6CECC287-12D0-512C-3413-42FEE34DA9EC}" name="Philip Gowenlock" initials="PG" userId="S::Philip.Gowenlock@rsh.gov.uk::26d3f9cd-aa6f-440c-8f30-4349bb800ac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hilip Gowenlock" initials="PG" lastIdx="9" clrIdx="0">
    <p:extLst>
      <p:ext uri="{19B8F6BF-5375-455C-9EA6-DF929625EA0E}">
        <p15:presenceInfo xmlns:p15="http://schemas.microsoft.com/office/powerpoint/2012/main" userId="S::Philip.Gowenlock@rsh.gov.uk::26d3f9cd-aa6f-440c-8f30-4349bb800acc" providerId="AD"/>
      </p:ext>
    </p:extLst>
  </p:cmAuthor>
  <p:cmAuthor id="2" name="Christian Cosby" initials="CC" lastIdx="11" clrIdx="1">
    <p:extLst>
      <p:ext uri="{19B8F6BF-5375-455C-9EA6-DF929625EA0E}">
        <p15:presenceInfo xmlns:p15="http://schemas.microsoft.com/office/powerpoint/2012/main" userId="S::Christian.Cosby@rsh.gov.uk::03baf9b1-2d72-4e0b-88f8-a8c48246d5ea" providerId="AD"/>
      </p:ext>
    </p:extLst>
  </p:cmAuthor>
  <p:cmAuthor id="3" name="Maxine Loftus" initials="ML" lastIdx="3" clrIdx="2">
    <p:extLst>
      <p:ext uri="{19B8F6BF-5375-455C-9EA6-DF929625EA0E}">
        <p15:presenceInfo xmlns:p15="http://schemas.microsoft.com/office/powerpoint/2012/main" userId="S::Maxine.Loftus@rsh.gov.uk::9df4d7f2-c6ba-493e-8c2b-7b5d58cabda1" providerId="AD"/>
      </p:ext>
    </p:extLst>
  </p:cmAuthor>
  <p:cmAuthor id="4" name="Richard Peden" initials="RP" lastIdx="4" clrIdx="3">
    <p:extLst>
      <p:ext uri="{19B8F6BF-5375-455C-9EA6-DF929625EA0E}">
        <p15:presenceInfo xmlns:p15="http://schemas.microsoft.com/office/powerpoint/2012/main" userId="S::Richard.Peden@rsh.gov.uk::1420dbe4-bb13-44a4-bff3-126625813dc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A197"/>
    <a:srgbClr val="12436D"/>
    <a:srgbClr val="801650"/>
    <a:srgbClr val="F46A25"/>
    <a:srgbClr val="A285D1"/>
    <a:srgbClr val="3D3D3D"/>
    <a:srgbClr val="BFBFBF"/>
    <a:srgbClr val="6BACE6"/>
    <a:srgbClr val="2073BC"/>
    <a:srgbClr val="5946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E05B77-B96F-400A-9A83-330C42576912}" v="838" dt="2023-04-24T11:01:04.9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482" autoAdjust="0"/>
  </p:normalViewPr>
  <p:slideViewPr>
    <p:cSldViewPr snapToGrid="0">
      <p:cViewPr varScale="1">
        <p:scale>
          <a:sx n="95" d="100"/>
          <a:sy n="95" d="100"/>
        </p:scale>
        <p:origin x="304"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Jones" userId="ab518315-e3d5-4e76-acb9-e343a87fe2e5" providerId="ADAL" clId="{FCE05B77-B96F-400A-9A83-330C42576912}"/>
    <pc:docChg chg="undo redo custSel addSld delSld modSld modMainMaster modSection">
      <pc:chgData name="Sam Jones" userId="ab518315-e3d5-4e76-acb9-e343a87fe2e5" providerId="ADAL" clId="{FCE05B77-B96F-400A-9A83-330C42576912}" dt="2023-04-24T11:01:04.887" v="7323"/>
      <pc:docMkLst>
        <pc:docMk/>
      </pc:docMkLst>
      <pc:sldChg chg="modSp mod">
        <pc:chgData name="Sam Jones" userId="ab518315-e3d5-4e76-acb9-e343a87fe2e5" providerId="ADAL" clId="{FCE05B77-B96F-400A-9A83-330C42576912}" dt="2023-04-17T09:05:00.267" v="18" actId="20577"/>
        <pc:sldMkLst>
          <pc:docMk/>
          <pc:sldMk cId="1243696422" sldId="256"/>
        </pc:sldMkLst>
        <pc:spChg chg="mod">
          <ac:chgData name="Sam Jones" userId="ab518315-e3d5-4e76-acb9-e343a87fe2e5" providerId="ADAL" clId="{FCE05B77-B96F-400A-9A83-330C42576912}" dt="2023-04-17T09:05:00.267" v="18" actId="20577"/>
          <ac:spMkLst>
            <pc:docMk/>
            <pc:sldMk cId="1243696422" sldId="256"/>
            <ac:spMk id="4" creationId="{00000000-0000-0000-0000-000000000000}"/>
          </ac:spMkLst>
        </pc:spChg>
        <pc:spChg chg="mod">
          <ac:chgData name="Sam Jones" userId="ab518315-e3d5-4e76-acb9-e343a87fe2e5" providerId="ADAL" clId="{FCE05B77-B96F-400A-9A83-330C42576912}" dt="2023-04-17T09:04:54.432" v="5" actId="20577"/>
          <ac:spMkLst>
            <pc:docMk/>
            <pc:sldMk cId="1243696422" sldId="256"/>
            <ac:spMk id="11" creationId="{00000000-0000-0000-0000-000000000000}"/>
          </ac:spMkLst>
        </pc:spChg>
      </pc:sldChg>
      <pc:sldChg chg="modSp">
        <pc:chgData name="Sam Jones" userId="ab518315-e3d5-4e76-acb9-e343a87fe2e5" providerId="ADAL" clId="{FCE05B77-B96F-400A-9A83-330C42576912}" dt="2023-04-17T09:06:42.423" v="27"/>
        <pc:sldMkLst>
          <pc:docMk/>
          <pc:sldMk cId="4232295036" sldId="262"/>
        </pc:sldMkLst>
        <pc:spChg chg="mod">
          <ac:chgData name="Sam Jones" userId="ab518315-e3d5-4e76-acb9-e343a87fe2e5" providerId="ADAL" clId="{FCE05B77-B96F-400A-9A83-330C42576912}" dt="2023-04-17T09:06:42.423" v="27"/>
          <ac:spMkLst>
            <pc:docMk/>
            <pc:sldMk cId="4232295036" sldId="262"/>
            <ac:spMk id="4" creationId="{00000000-0000-0000-0000-000000000000}"/>
          </ac:spMkLst>
        </pc:spChg>
      </pc:sldChg>
      <pc:sldChg chg="modSp mod">
        <pc:chgData name="Sam Jones" userId="ab518315-e3d5-4e76-acb9-e343a87fe2e5" providerId="ADAL" clId="{FCE05B77-B96F-400A-9A83-330C42576912}" dt="2023-04-20T08:27:02.236" v="5227" actId="20577"/>
        <pc:sldMkLst>
          <pc:docMk/>
          <pc:sldMk cId="4160345383" sldId="264"/>
        </pc:sldMkLst>
        <pc:spChg chg="mod">
          <ac:chgData name="Sam Jones" userId="ab518315-e3d5-4e76-acb9-e343a87fe2e5" providerId="ADAL" clId="{FCE05B77-B96F-400A-9A83-330C42576912}" dt="2023-04-20T08:27:02.236" v="5227" actId="20577"/>
          <ac:spMkLst>
            <pc:docMk/>
            <pc:sldMk cId="4160345383" sldId="264"/>
            <ac:spMk id="3" creationId="{00000000-0000-0000-0000-000000000000}"/>
          </ac:spMkLst>
        </pc:spChg>
        <pc:spChg chg="mod">
          <ac:chgData name="Sam Jones" userId="ab518315-e3d5-4e76-acb9-e343a87fe2e5" providerId="ADAL" clId="{FCE05B77-B96F-400A-9A83-330C42576912}" dt="2023-04-17T09:06:26.565" v="26" actId="20577"/>
          <ac:spMkLst>
            <pc:docMk/>
            <pc:sldMk cId="4160345383" sldId="264"/>
            <ac:spMk id="4" creationId="{00000000-0000-0000-0000-000000000000}"/>
          </ac:spMkLst>
        </pc:spChg>
      </pc:sldChg>
      <pc:sldChg chg="addSp delSp modSp mod chgLayout">
        <pc:chgData name="Sam Jones" userId="ab518315-e3d5-4e76-acb9-e343a87fe2e5" providerId="ADAL" clId="{FCE05B77-B96F-400A-9A83-330C42576912}" dt="2023-04-20T13:24:48.936" v="7114" actId="20577"/>
        <pc:sldMkLst>
          <pc:docMk/>
          <pc:sldMk cId="3110724569" sldId="266"/>
        </pc:sldMkLst>
        <pc:spChg chg="mod ord">
          <ac:chgData name="Sam Jones" userId="ab518315-e3d5-4e76-acb9-e343a87fe2e5" providerId="ADAL" clId="{FCE05B77-B96F-400A-9A83-330C42576912}" dt="2023-04-18T12:17:11.276" v="3266" actId="700"/>
          <ac:spMkLst>
            <pc:docMk/>
            <pc:sldMk cId="3110724569" sldId="266"/>
            <ac:spMk id="2" creationId="{7177B043-F2FB-4628-9DB6-EAD493B02776}"/>
          </ac:spMkLst>
        </pc:spChg>
        <pc:spChg chg="mod ord">
          <ac:chgData name="Sam Jones" userId="ab518315-e3d5-4e76-acb9-e343a87fe2e5" providerId="ADAL" clId="{FCE05B77-B96F-400A-9A83-330C42576912}" dt="2023-04-20T13:24:48.936" v="7114" actId="20577"/>
          <ac:spMkLst>
            <pc:docMk/>
            <pc:sldMk cId="3110724569" sldId="266"/>
            <ac:spMk id="3" creationId="{573B5755-3D73-4B43-9C57-B988843DE43A}"/>
          </ac:spMkLst>
        </pc:spChg>
        <pc:spChg chg="mod ord">
          <ac:chgData name="Sam Jones" userId="ab518315-e3d5-4e76-acb9-e343a87fe2e5" providerId="ADAL" clId="{FCE05B77-B96F-400A-9A83-330C42576912}" dt="2023-04-18T12:17:11.276" v="3266" actId="700"/>
          <ac:spMkLst>
            <pc:docMk/>
            <pc:sldMk cId="3110724569" sldId="266"/>
            <ac:spMk id="4" creationId="{246561F2-081A-4AB6-A9F7-74E81767B280}"/>
          </ac:spMkLst>
        </pc:spChg>
        <pc:spChg chg="mod ord">
          <ac:chgData name="Sam Jones" userId="ab518315-e3d5-4e76-acb9-e343a87fe2e5" providerId="ADAL" clId="{FCE05B77-B96F-400A-9A83-330C42576912}" dt="2023-04-18T12:17:11.276" v="3266" actId="700"/>
          <ac:spMkLst>
            <pc:docMk/>
            <pc:sldMk cId="3110724569" sldId="266"/>
            <ac:spMk id="5" creationId="{5842D813-E144-427A-AE60-F5ED8CCED4DC}"/>
          </ac:spMkLst>
        </pc:spChg>
        <pc:spChg chg="mod ord">
          <ac:chgData name="Sam Jones" userId="ab518315-e3d5-4e76-acb9-e343a87fe2e5" providerId="ADAL" clId="{FCE05B77-B96F-400A-9A83-330C42576912}" dt="2023-04-18T12:17:11.276" v="3266" actId="700"/>
          <ac:spMkLst>
            <pc:docMk/>
            <pc:sldMk cId="3110724569" sldId="266"/>
            <ac:spMk id="6" creationId="{9FD76C32-820C-4CCF-AFFD-C92224E4AB1E}"/>
          </ac:spMkLst>
        </pc:spChg>
        <pc:spChg chg="add del mod">
          <ac:chgData name="Sam Jones" userId="ab518315-e3d5-4e76-acb9-e343a87fe2e5" providerId="ADAL" clId="{FCE05B77-B96F-400A-9A83-330C42576912}" dt="2023-04-17T09:44:31.788" v="80" actId="478"/>
          <ac:spMkLst>
            <pc:docMk/>
            <pc:sldMk cId="3110724569" sldId="266"/>
            <ac:spMk id="7" creationId="{83DE4023-D060-31E9-D514-CDD4573F5BE5}"/>
          </ac:spMkLst>
        </pc:spChg>
        <pc:spChg chg="add del mod">
          <ac:chgData name="Sam Jones" userId="ab518315-e3d5-4e76-acb9-e343a87fe2e5" providerId="ADAL" clId="{FCE05B77-B96F-400A-9A83-330C42576912}" dt="2023-04-18T10:23:38.822" v="2901" actId="478"/>
          <ac:spMkLst>
            <pc:docMk/>
            <pc:sldMk cId="3110724569" sldId="266"/>
            <ac:spMk id="9" creationId="{B8928670-1A31-0EDB-D8A4-0963DF92A626}"/>
          </ac:spMkLst>
        </pc:spChg>
        <pc:graphicFrameChg chg="add mod">
          <ac:chgData name="Sam Jones" userId="ab518315-e3d5-4e76-acb9-e343a87fe2e5" providerId="ADAL" clId="{FCE05B77-B96F-400A-9A83-330C42576912}" dt="2023-04-20T08:27:36.526" v="5243" actId="1035"/>
          <ac:graphicFrameMkLst>
            <pc:docMk/>
            <pc:sldMk cId="3110724569" sldId="266"/>
            <ac:graphicFrameMk id="7" creationId="{3DBD07F5-4E7C-48FA-86CD-528F2FB78845}"/>
          </ac:graphicFrameMkLst>
        </pc:graphicFrameChg>
        <pc:graphicFrameChg chg="del">
          <ac:chgData name="Sam Jones" userId="ab518315-e3d5-4e76-acb9-e343a87fe2e5" providerId="ADAL" clId="{FCE05B77-B96F-400A-9A83-330C42576912}" dt="2023-04-18T11:08:16.765" v="3022" actId="478"/>
          <ac:graphicFrameMkLst>
            <pc:docMk/>
            <pc:sldMk cId="3110724569" sldId="266"/>
            <ac:graphicFrameMk id="8" creationId="{3DBD07F5-4E7C-48FA-86CD-528F2FB78845}"/>
          </ac:graphicFrameMkLst>
        </pc:graphicFrameChg>
        <pc:graphicFrameChg chg="mod modGraphic">
          <ac:chgData name="Sam Jones" userId="ab518315-e3d5-4e76-acb9-e343a87fe2e5" providerId="ADAL" clId="{FCE05B77-B96F-400A-9A83-330C42576912}" dt="2023-04-20T08:27:36.526" v="5243" actId="1035"/>
          <ac:graphicFrameMkLst>
            <pc:docMk/>
            <pc:sldMk cId="3110724569" sldId="266"/>
            <ac:graphicFrameMk id="10" creationId="{AAE6906B-5E78-4E7B-B9F9-87E88246A191}"/>
          </ac:graphicFrameMkLst>
        </pc:graphicFrameChg>
      </pc:sldChg>
      <pc:sldChg chg="modSp mod">
        <pc:chgData name="Sam Jones" userId="ab518315-e3d5-4e76-acb9-e343a87fe2e5" providerId="ADAL" clId="{FCE05B77-B96F-400A-9A83-330C42576912}" dt="2023-04-17T09:11:38.689" v="28" actId="13926"/>
        <pc:sldMkLst>
          <pc:docMk/>
          <pc:sldMk cId="29013110" sldId="287"/>
        </pc:sldMkLst>
        <pc:spChg chg="mod">
          <ac:chgData name="Sam Jones" userId="ab518315-e3d5-4e76-acb9-e343a87fe2e5" providerId="ADAL" clId="{FCE05B77-B96F-400A-9A83-330C42576912}" dt="2023-04-17T09:11:38.689" v="28" actId="13926"/>
          <ac:spMkLst>
            <pc:docMk/>
            <pc:sldMk cId="29013110" sldId="287"/>
            <ac:spMk id="3" creationId="{30504FCC-8883-45DC-B0F2-A1142DBE0112}"/>
          </ac:spMkLst>
        </pc:spChg>
        <pc:spChg chg="mod">
          <ac:chgData name="Sam Jones" userId="ab518315-e3d5-4e76-acb9-e343a87fe2e5" providerId="ADAL" clId="{FCE05B77-B96F-400A-9A83-330C42576912}" dt="2023-04-17T09:06:42.423" v="27"/>
          <ac:spMkLst>
            <pc:docMk/>
            <pc:sldMk cId="29013110" sldId="287"/>
            <ac:spMk id="4" creationId="{B2677D69-7C91-454C-8C0B-6EA28E8F0BC0}"/>
          </ac:spMkLst>
        </pc:spChg>
      </pc:sldChg>
      <pc:sldChg chg="addSp delSp modSp mod">
        <pc:chgData name="Sam Jones" userId="ab518315-e3d5-4e76-acb9-e343a87fe2e5" providerId="ADAL" clId="{FCE05B77-B96F-400A-9A83-330C42576912}" dt="2023-04-20T12:28:27.373" v="6271" actId="1076"/>
        <pc:sldMkLst>
          <pc:docMk/>
          <pc:sldMk cId="867059642" sldId="288"/>
        </pc:sldMkLst>
        <pc:spChg chg="mod">
          <ac:chgData name="Sam Jones" userId="ab518315-e3d5-4e76-acb9-e343a87fe2e5" providerId="ADAL" clId="{FCE05B77-B96F-400A-9A83-330C42576912}" dt="2023-04-17T12:45:28.148" v="1133" actId="403"/>
          <ac:spMkLst>
            <pc:docMk/>
            <pc:sldMk cId="867059642" sldId="288"/>
            <ac:spMk id="2" creationId="{C3A30462-F58F-4D3E-AFB3-83A307B1BA50}"/>
          </ac:spMkLst>
        </pc:spChg>
        <pc:spChg chg="del mod">
          <ac:chgData name="Sam Jones" userId="ab518315-e3d5-4e76-acb9-e343a87fe2e5" providerId="ADAL" clId="{FCE05B77-B96F-400A-9A83-330C42576912}" dt="2023-04-17T13:28:05.191" v="1968" actId="478"/>
          <ac:spMkLst>
            <pc:docMk/>
            <pc:sldMk cId="867059642" sldId="288"/>
            <ac:spMk id="3" creationId="{511B1138-B6B9-437D-B841-254449CE195F}"/>
          </ac:spMkLst>
        </pc:spChg>
        <pc:spChg chg="mod">
          <ac:chgData name="Sam Jones" userId="ab518315-e3d5-4e76-acb9-e343a87fe2e5" providerId="ADAL" clId="{FCE05B77-B96F-400A-9A83-330C42576912}" dt="2023-04-17T09:06:42.423" v="27"/>
          <ac:spMkLst>
            <pc:docMk/>
            <pc:sldMk cId="867059642" sldId="288"/>
            <ac:spMk id="4" creationId="{7DE831D8-CA28-45C7-AC70-C43E2BB22413}"/>
          </ac:spMkLst>
        </pc:spChg>
        <pc:spChg chg="add del mod">
          <ac:chgData name="Sam Jones" userId="ab518315-e3d5-4e76-acb9-e343a87fe2e5" providerId="ADAL" clId="{FCE05B77-B96F-400A-9A83-330C42576912}" dt="2023-04-18T14:32:36.965" v="3990" actId="478"/>
          <ac:spMkLst>
            <pc:docMk/>
            <pc:sldMk cId="867059642" sldId="288"/>
            <ac:spMk id="9" creationId="{C696E073-E609-A0CD-D122-D4FABF9A796F}"/>
          </ac:spMkLst>
        </pc:spChg>
        <pc:spChg chg="add del">
          <ac:chgData name="Sam Jones" userId="ab518315-e3d5-4e76-acb9-e343a87fe2e5" providerId="ADAL" clId="{FCE05B77-B96F-400A-9A83-330C42576912}" dt="2023-04-17T13:27:34.630" v="1954" actId="478"/>
          <ac:spMkLst>
            <pc:docMk/>
            <pc:sldMk cId="867059642" sldId="288"/>
            <ac:spMk id="11" creationId="{586C2A19-FE59-BC84-C9D4-DB2929029FB0}"/>
          </ac:spMkLst>
        </pc:spChg>
        <pc:spChg chg="add mod">
          <ac:chgData name="Sam Jones" userId="ab518315-e3d5-4e76-acb9-e343a87fe2e5" providerId="ADAL" clId="{FCE05B77-B96F-400A-9A83-330C42576912}" dt="2023-04-20T12:28:27.373" v="6271" actId="1076"/>
          <ac:spMkLst>
            <pc:docMk/>
            <pc:sldMk cId="867059642" sldId="288"/>
            <ac:spMk id="12" creationId="{9252A3A0-CD5C-5F47-31BB-C166E2A97C0D}"/>
          </ac:spMkLst>
        </pc:spChg>
        <pc:spChg chg="add del mod">
          <ac:chgData name="Sam Jones" userId="ab518315-e3d5-4e76-acb9-e343a87fe2e5" providerId="ADAL" clId="{FCE05B77-B96F-400A-9A83-330C42576912}" dt="2023-04-17T13:28:07.413" v="1969" actId="478"/>
          <ac:spMkLst>
            <pc:docMk/>
            <pc:sldMk cId="867059642" sldId="288"/>
            <ac:spMk id="14" creationId="{C2C8CD7F-5583-8CF0-24E6-0CE3A0FF8153}"/>
          </ac:spMkLst>
        </pc:spChg>
        <pc:graphicFrameChg chg="add mod">
          <ac:chgData name="Sam Jones" userId="ab518315-e3d5-4e76-acb9-e343a87fe2e5" providerId="ADAL" clId="{FCE05B77-B96F-400A-9A83-330C42576912}" dt="2023-04-19T14:20:46.327" v="4852" actId="404"/>
          <ac:graphicFrameMkLst>
            <pc:docMk/>
            <pc:sldMk cId="867059642" sldId="288"/>
            <ac:graphicFrameMk id="3" creationId="{3648052D-BB95-4256-8FBC-BD4995F93B8C}"/>
          </ac:graphicFrameMkLst>
        </pc:graphicFrameChg>
        <pc:graphicFrameChg chg="add mod">
          <ac:chgData name="Sam Jones" userId="ab518315-e3d5-4e76-acb9-e343a87fe2e5" providerId="ADAL" clId="{FCE05B77-B96F-400A-9A83-330C42576912}" dt="2023-04-19T14:20:25.975" v="4845" actId="403"/>
          <ac:graphicFrameMkLst>
            <pc:docMk/>
            <pc:sldMk cId="867059642" sldId="288"/>
            <ac:graphicFrameMk id="7" creationId="{00736B9B-F5D0-495F-8BAB-0D6A882C7EA0}"/>
          </ac:graphicFrameMkLst>
        </pc:graphicFrameChg>
        <pc:graphicFrameChg chg="del">
          <ac:chgData name="Sam Jones" userId="ab518315-e3d5-4e76-acb9-e343a87fe2e5" providerId="ADAL" clId="{FCE05B77-B96F-400A-9A83-330C42576912}" dt="2023-04-18T14:34:59.283" v="3995" actId="478"/>
          <ac:graphicFrameMkLst>
            <pc:docMk/>
            <pc:sldMk cId="867059642" sldId="288"/>
            <ac:graphicFrameMk id="7" creationId="{4E807712-CA73-4452-A38E-7F7FC3A3B060}"/>
          </ac:graphicFrameMkLst>
        </pc:graphicFrameChg>
        <pc:graphicFrameChg chg="mod modGraphic">
          <ac:chgData name="Sam Jones" userId="ab518315-e3d5-4e76-acb9-e343a87fe2e5" providerId="ADAL" clId="{FCE05B77-B96F-400A-9A83-330C42576912}" dt="2023-04-20T08:30:24.143" v="5274" actId="1076"/>
          <ac:graphicFrameMkLst>
            <pc:docMk/>
            <pc:sldMk cId="867059642" sldId="288"/>
            <ac:graphicFrameMk id="8" creationId="{1336CA64-FF60-4E92-8122-E659B59061B6}"/>
          </ac:graphicFrameMkLst>
        </pc:graphicFrameChg>
      </pc:sldChg>
      <pc:sldChg chg="modSp mod">
        <pc:chgData name="Sam Jones" userId="ab518315-e3d5-4e76-acb9-e343a87fe2e5" providerId="ADAL" clId="{FCE05B77-B96F-400A-9A83-330C42576912}" dt="2023-04-17T09:11:40.972" v="29" actId="13926"/>
        <pc:sldMkLst>
          <pc:docMk/>
          <pc:sldMk cId="961313969" sldId="289"/>
        </pc:sldMkLst>
        <pc:spChg chg="mod">
          <ac:chgData name="Sam Jones" userId="ab518315-e3d5-4e76-acb9-e343a87fe2e5" providerId="ADAL" clId="{FCE05B77-B96F-400A-9A83-330C42576912}" dt="2023-04-17T09:11:40.972" v="29" actId="13926"/>
          <ac:spMkLst>
            <pc:docMk/>
            <pc:sldMk cId="961313969" sldId="289"/>
            <ac:spMk id="3" creationId="{30504FCC-8883-45DC-B0F2-A1142DBE0112}"/>
          </ac:spMkLst>
        </pc:spChg>
        <pc:spChg chg="mod">
          <ac:chgData name="Sam Jones" userId="ab518315-e3d5-4e76-acb9-e343a87fe2e5" providerId="ADAL" clId="{FCE05B77-B96F-400A-9A83-330C42576912}" dt="2023-04-17T09:06:42.423" v="27"/>
          <ac:spMkLst>
            <pc:docMk/>
            <pc:sldMk cId="961313969" sldId="289"/>
            <ac:spMk id="4" creationId="{B2677D69-7C91-454C-8C0B-6EA28E8F0BC0}"/>
          </ac:spMkLst>
        </pc:spChg>
      </pc:sldChg>
      <pc:sldChg chg="addSp delSp modSp mod">
        <pc:chgData name="Sam Jones" userId="ab518315-e3d5-4e76-acb9-e343a87fe2e5" providerId="ADAL" clId="{FCE05B77-B96F-400A-9A83-330C42576912}" dt="2023-04-24T11:01:04.887" v="7323"/>
        <pc:sldMkLst>
          <pc:docMk/>
          <pc:sldMk cId="2897735480" sldId="290"/>
        </pc:sldMkLst>
        <pc:spChg chg="mod">
          <ac:chgData name="Sam Jones" userId="ab518315-e3d5-4e76-acb9-e343a87fe2e5" providerId="ADAL" clId="{FCE05B77-B96F-400A-9A83-330C42576912}" dt="2023-04-17T11:19:13.592" v="584" actId="20577"/>
          <ac:spMkLst>
            <pc:docMk/>
            <pc:sldMk cId="2897735480" sldId="290"/>
            <ac:spMk id="2" creationId="{365323AB-4741-4B05-809E-396934EB41F3}"/>
          </ac:spMkLst>
        </pc:spChg>
        <pc:spChg chg="mod">
          <ac:chgData name="Sam Jones" userId="ab518315-e3d5-4e76-acb9-e343a87fe2e5" providerId="ADAL" clId="{FCE05B77-B96F-400A-9A83-330C42576912}" dt="2023-04-17T09:06:42.423" v="27"/>
          <ac:spMkLst>
            <pc:docMk/>
            <pc:sldMk cId="2897735480" sldId="290"/>
            <ac:spMk id="4" creationId="{E5AE717C-A3D7-4249-9368-A158B29B95B9}"/>
          </ac:spMkLst>
        </pc:spChg>
        <pc:spChg chg="mod">
          <ac:chgData name="Sam Jones" userId="ab518315-e3d5-4e76-acb9-e343a87fe2e5" providerId="ADAL" clId="{FCE05B77-B96F-400A-9A83-330C42576912}" dt="2023-04-19T14:11:34.203" v="4733" actId="14100"/>
          <ac:spMkLst>
            <pc:docMk/>
            <pc:sldMk cId="2897735480" sldId="290"/>
            <ac:spMk id="7" creationId="{17997637-5061-498C-A0D1-AFD3EF9AF499}"/>
          </ac:spMkLst>
        </pc:spChg>
        <pc:graphicFrameChg chg="add mod">
          <ac:chgData name="Sam Jones" userId="ab518315-e3d5-4e76-acb9-e343a87fe2e5" providerId="ADAL" clId="{FCE05B77-B96F-400A-9A83-330C42576912}" dt="2023-04-24T11:01:04.887" v="7323"/>
          <ac:graphicFrameMkLst>
            <pc:docMk/>
            <pc:sldMk cId="2897735480" sldId="290"/>
            <ac:graphicFrameMk id="3" creationId="{BA9DE518-2079-4413-9D48-A013F9D01A85}"/>
          </ac:graphicFrameMkLst>
        </pc:graphicFrameChg>
        <pc:graphicFrameChg chg="mod modGraphic">
          <ac:chgData name="Sam Jones" userId="ab518315-e3d5-4e76-acb9-e343a87fe2e5" providerId="ADAL" clId="{FCE05B77-B96F-400A-9A83-330C42576912}" dt="2023-04-19T14:13:06.145" v="4741"/>
          <ac:graphicFrameMkLst>
            <pc:docMk/>
            <pc:sldMk cId="2897735480" sldId="290"/>
            <ac:graphicFrameMk id="8" creationId="{9A802B63-56BA-40C0-8A29-5C52652100E5}"/>
          </ac:graphicFrameMkLst>
        </pc:graphicFrameChg>
        <pc:graphicFrameChg chg="del">
          <ac:chgData name="Sam Jones" userId="ab518315-e3d5-4e76-acb9-e343a87fe2e5" providerId="ADAL" clId="{FCE05B77-B96F-400A-9A83-330C42576912}" dt="2023-04-17T09:27:49.231" v="44" actId="478"/>
          <ac:graphicFrameMkLst>
            <pc:docMk/>
            <pc:sldMk cId="2897735480" sldId="290"/>
            <ac:graphicFrameMk id="9" creationId="{BA9DE518-2079-4413-9D48-A013F9D01A85}"/>
          </ac:graphicFrameMkLst>
        </pc:graphicFrameChg>
      </pc:sldChg>
      <pc:sldChg chg="addSp delSp modSp mod">
        <pc:chgData name="Sam Jones" userId="ab518315-e3d5-4e76-acb9-e343a87fe2e5" providerId="ADAL" clId="{FCE05B77-B96F-400A-9A83-330C42576912}" dt="2023-04-21T14:54:56.800" v="7119" actId="20577"/>
        <pc:sldMkLst>
          <pc:docMk/>
          <pc:sldMk cId="882710846" sldId="291"/>
        </pc:sldMkLst>
        <pc:spChg chg="mod">
          <ac:chgData name="Sam Jones" userId="ab518315-e3d5-4e76-acb9-e343a87fe2e5" providerId="ADAL" clId="{FCE05B77-B96F-400A-9A83-330C42576912}" dt="2023-04-21T14:54:56.800" v="7119" actId="20577"/>
          <ac:spMkLst>
            <pc:docMk/>
            <pc:sldMk cId="882710846" sldId="291"/>
            <ac:spMk id="3" creationId="{B31DD515-4513-4D41-806C-8C01A5BC1BB7}"/>
          </ac:spMkLst>
        </pc:spChg>
        <pc:spChg chg="mod">
          <ac:chgData name="Sam Jones" userId="ab518315-e3d5-4e76-acb9-e343a87fe2e5" providerId="ADAL" clId="{FCE05B77-B96F-400A-9A83-330C42576912}" dt="2023-04-17T09:06:42.423" v="27"/>
          <ac:spMkLst>
            <pc:docMk/>
            <pc:sldMk cId="882710846" sldId="291"/>
            <ac:spMk id="4" creationId="{7ACF35B3-52A8-4611-BF15-3EA2D68AA54F}"/>
          </ac:spMkLst>
        </pc:spChg>
        <pc:spChg chg="add del mod">
          <ac:chgData name="Sam Jones" userId="ab518315-e3d5-4e76-acb9-e343a87fe2e5" providerId="ADAL" clId="{FCE05B77-B96F-400A-9A83-330C42576912}" dt="2023-04-18T11:15:16.619" v="3199" actId="478"/>
          <ac:spMkLst>
            <pc:docMk/>
            <pc:sldMk cId="882710846" sldId="291"/>
            <ac:spMk id="7" creationId="{0398B049-3274-A988-8A65-F3EBF548BD2A}"/>
          </ac:spMkLst>
        </pc:spChg>
        <pc:graphicFrameChg chg="del">
          <ac:chgData name="Sam Jones" userId="ab518315-e3d5-4e76-acb9-e343a87fe2e5" providerId="ADAL" clId="{FCE05B77-B96F-400A-9A83-330C42576912}" dt="2023-04-18T11:16:03.777" v="3200" actId="478"/>
          <ac:graphicFrameMkLst>
            <pc:docMk/>
            <pc:sldMk cId="882710846" sldId="291"/>
            <ac:graphicFrameMk id="8" creationId="{869F92B0-536D-43EA-BFEE-DB5A97661381}"/>
          </ac:graphicFrameMkLst>
        </pc:graphicFrameChg>
        <pc:graphicFrameChg chg="add mod">
          <ac:chgData name="Sam Jones" userId="ab518315-e3d5-4e76-acb9-e343a87fe2e5" providerId="ADAL" clId="{FCE05B77-B96F-400A-9A83-330C42576912}" dt="2023-04-20T08:29:39.821" v="5272" actId="1035"/>
          <ac:graphicFrameMkLst>
            <pc:docMk/>
            <pc:sldMk cId="882710846" sldId="291"/>
            <ac:graphicFrameMk id="9" creationId="{869F92B0-536D-43EA-BFEE-DB5A97661381}"/>
          </ac:graphicFrameMkLst>
        </pc:graphicFrameChg>
        <pc:graphicFrameChg chg="add del mod">
          <ac:chgData name="Sam Jones" userId="ab518315-e3d5-4e76-acb9-e343a87fe2e5" providerId="ADAL" clId="{FCE05B77-B96F-400A-9A83-330C42576912}" dt="2023-04-18T12:19:56.726" v="3357" actId="478"/>
          <ac:graphicFrameMkLst>
            <pc:docMk/>
            <pc:sldMk cId="882710846" sldId="291"/>
            <ac:graphicFrameMk id="10" creationId="{FCE4C8DF-3C8E-4DC1-BA52-CBD58916D2B1}"/>
          </ac:graphicFrameMkLst>
        </pc:graphicFrameChg>
        <pc:graphicFrameChg chg="add mod">
          <ac:chgData name="Sam Jones" userId="ab518315-e3d5-4e76-acb9-e343a87fe2e5" providerId="ADAL" clId="{FCE05B77-B96F-400A-9A83-330C42576912}" dt="2023-04-20T08:29:39.821" v="5272" actId="1035"/>
          <ac:graphicFrameMkLst>
            <pc:docMk/>
            <pc:sldMk cId="882710846" sldId="291"/>
            <ac:graphicFrameMk id="11" creationId="{869F92B0-536D-43EA-BFEE-DB5A97661381}"/>
          </ac:graphicFrameMkLst>
        </pc:graphicFrameChg>
      </pc:sldChg>
      <pc:sldChg chg="addSp delSp modSp mod">
        <pc:chgData name="Sam Jones" userId="ab518315-e3d5-4e76-acb9-e343a87fe2e5" providerId="ADAL" clId="{FCE05B77-B96F-400A-9A83-330C42576912}" dt="2023-04-20T12:18:58.503" v="5539" actId="1076"/>
        <pc:sldMkLst>
          <pc:docMk/>
          <pc:sldMk cId="4115159673" sldId="292"/>
        </pc:sldMkLst>
        <pc:spChg chg="mod">
          <ac:chgData name="Sam Jones" userId="ab518315-e3d5-4e76-acb9-e343a87fe2e5" providerId="ADAL" clId="{FCE05B77-B96F-400A-9A83-330C42576912}" dt="2023-04-17T11:19:17.445" v="586" actId="20577"/>
          <ac:spMkLst>
            <pc:docMk/>
            <pc:sldMk cId="4115159673" sldId="292"/>
            <ac:spMk id="2" creationId="{8784E458-E3E8-4980-897E-0A1015EE5D12}"/>
          </ac:spMkLst>
        </pc:spChg>
        <pc:spChg chg="mod">
          <ac:chgData name="Sam Jones" userId="ab518315-e3d5-4e76-acb9-e343a87fe2e5" providerId="ADAL" clId="{FCE05B77-B96F-400A-9A83-330C42576912}" dt="2023-04-17T09:06:42.423" v="27"/>
          <ac:spMkLst>
            <pc:docMk/>
            <pc:sldMk cId="4115159673" sldId="292"/>
            <ac:spMk id="4" creationId="{5D893543-3D93-4694-9C0B-496106E09322}"/>
          </ac:spMkLst>
        </pc:spChg>
        <pc:spChg chg="del mod">
          <ac:chgData name="Sam Jones" userId="ab518315-e3d5-4e76-acb9-e343a87fe2e5" providerId="ADAL" clId="{FCE05B77-B96F-400A-9A83-330C42576912}" dt="2023-04-17T13:25:22.284" v="1885" actId="478"/>
          <ac:spMkLst>
            <pc:docMk/>
            <pc:sldMk cId="4115159673" sldId="292"/>
            <ac:spMk id="9" creationId="{56A69BD5-8C4C-4F62-BD0A-A66AD0B099E2}"/>
          </ac:spMkLst>
        </pc:spChg>
        <pc:spChg chg="add del mod">
          <ac:chgData name="Sam Jones" userId="ab518315-e3d5-4e76-acb9-e343a87fe2e5" providerId="ADAL" clId="{FCE05B77-B96F-400A-9A83-330C42576912}" dt="2023-04-17T09:43:44.249" v="66" actId="478"/>
          <ac:spMkLst>
            <pc:docMk/>
            <pc:sldMk cId="4115159673" sldId="292"/>
            <ac:spMk id="11" creationId="{034D66D6-BAB9-988E-F60B-53AA39BFA9F1}"/>
          </ac:spMkLst>
        </pc:spChg>
        <pc:spChg chg="add del mod">
          <ac:chgData name="Sam Jones" userId="ab518315-e3d5-4e76-acb9-e343a87fe2e5" providerId="ADAL" clId="{FCE05B77-B96F-400A-9A83-330C42576912}" dt="2023-04-18T14:12:22.720" v="3721" actId="478"/>
          <ac:spMkLst>
            <pc:docMk/>
            <pc:sldMk cId="4115159673" sldId="292"/>
            <ac:spMk id="13" creationId="{C4F44821-1E93-E2D2-480B-A0D1F77D4C98}"/>
          </ac:spMkLst>
        </pc:spChg>
        <pc:spChg chg="add mod">
          <ac:chgData name="Sam Jones" userId="ab518315-e3d5-4e76-acb9-e343a87fe2e5" providerId="ADAL" clId="{FCE05B77-B96F-400A-9A83-330C42576912}" dt="2023-04-20T12:18:58.503" v="5539" actId="1076"/>
          <ac:spMkLst>
            <pc:docMk/>
            <pc:sldMk cId="4115159673" sldId="292"/>
            <ac:spMk id="14" creationId="{7402E6D4-29FD-9DAE-DE49-34441EC9B037}"/>
          </ac:spMkLst>
        </pc:spChg>
        <pc:graphicFrameChg chg="add mod">
          <ac:chgData name="Sam Jones" userId="ab518315-e3d5-4e76-acb9-e343a87fe2e5" providerId="ADAL" clId="{FCE05B77-B96F-400A-9A83-330C42576912}" dt="2023-04-19T14:14:45.251" v="4769" actId="1076"/>
          <ac:graphicFrameMkLst>
            <pc:docMk/>
            <pc:sldMk cId="4115159673" sldId="292"/>
            <ac:graphicFrameMk id="3" creationId="{3B778467-D4C0-486B-8AC6-147F7303C1B2}"/>
          </ac:graphicFrameMkLst>
        </pc:graphicFrameChg>
        <pc:graphicFrameChg chg="mod modGraphic">
          <ac:chgData name="Sam Jones" userId="ab518315-e3d5-4e76-acb9-e343a87fe2e5" providerId="ADAL" clId="{FCE05B77-B96F-400A-9A83-330C42576912}" dt="2023-04-19T14:13:15.253" v="4742"/>
          <ac:graphicFrameMkLst>
            <pc:docMk/>
            <pc:sldMk cId="4115159673" sldId="292"/>
            <ac:graphicFrameMk id="7" creationId="{2AD6843B-BC22-4241-8707-AD56F4BD7A03}"/>
          </ac:graphicFrameMkLst>
        </pc:graphicFrameChg>
        <pc:graphicFrameChg chg="del">
          <ac:chgData name="Sam Jones" userId="ab518315-e3d5-4e76-acb9-e343a87fe2e5" providerId="ADAL" clId="{FCE05B77-B96F-400A-9A83-330C42576912}" dt="2023-04-17T09:43:41.548" v="63" actId="478"/>
          <ac:graphicFrameMkLst>
            <pc:docMk/>
            <pc:sldMk cId="4115159673" sldId="292"/>
            <ac:graphicFrameMk id="8" creationId="{699ADA96-6F18-40E0-8BA8-4BC2336EAA5B}"/>
          </ac:graphicFrameMkLst>
        </pc:graphicFrameChg>
        <pc:graphicFrameChg chg="del">
          <ac:chgData name="Sam Jones" userId="ab518315-e3d5-4e76-acb9-e343a87fe2e5" providerId="ADAL" clId="{FCE05B77-B96F-400A-9A83-330C42576912}" dt="2023-04-18T14:16:41.781" v="3724" actId="478"/>
          <ac:graphicFrameMkLst>
            <pc:docMk/>
            <pc:sldMk cId="4115159673" sldId="292"/>
            <ac:graphicFrameMk id="10" creationId="{3B778467-D4C0-486B-8AC6-147F7303C1B2}"/>
          </ac:graphicFrameMkLst>
        </pc:graphicFrameChg>
        <pc:graphicFrameChg chg="add mod">
          <ac:chgData name="Sam Jones" userId="ab518315-e3d5-4e76-acb9-e343a87fe2e5" providerId="ADAL" clId="{FCE05B77-B96F-400A-9A83-330C42576912}" dt="2023-04-19T14:20:59.099" v="4864" actId="20577"/>
          <ac:graphicFrameMkLst>
            <pc:docMk/>
            <pc:sldMk cId="4115159673" sldId="292"/>
            <ac:graphicFrameMk id="12" creationId="{699ADA96-6F18-40E0-8BA8-4BC2336EAA5B}"/>
          </ac:graphicFrameMkLst>
        </pc:graphicFrameChg>
      </pc:sldChg>
      <pc:sldChg chg="addSp delSp modSp mod">
        <pc:chgData name="Sam Jones" userId="ab518315-e3d5-4e76-acb9-e343a87fe2e5" providerId="ADAL" clId="{FCE05B77-B96F-400A-9A83-330C42576912}" dt="2023-04-24T10:36:53.842" v="7240" actId="207"/>
        <pc:sldMkLst>
          <pc:docMk/>
          <pc:sldMk cId="3327054627" sldId="293"/>
        </pc:sldMkLst>
        <pc:spChg chg="mod">
          <ac:chgData name="Sam Jones" userId="ab518315-e3d5-4e76-acb9-e343a87fe2e5" providerId="ADAL" clId="{FCE05B77-B96F-400A-9A83-330C42576912}" dt="2023-04-17T12:45:32.144" v="1134" actId="404"/>
          <ac:spMkLst>
            <pc:docMk/>
            <pc:sldMk cId="3327054627" sldId="293"/>
            <ac:spMk id="2" creationId="{1DEDE610-54D1-4D9D-B1E4-C108CEFC3BEE}"/>
          </ac:spMkLst>
        </pc:spChg>
        <pc:spChg chg="add del mod">
          <ac:chgData name="Sam Jones" userId="ab518315-e3d5-4e76-acb9-e343a87fe2e5" providerId="ADAL" clId="{FCE05B77-B96F-400A-9A83-330C42576912}" dt="2023-04-18T14:18:56.550" v="3941" actId="478"/>
          <ac:spMkLst>
            <pc:docMk/>
            <pc:sldMk cId="3327054627" sldId="293"/>
            <ac:spMk id="3" creationId="{ED62B814-BC6F-987B-F072-A5B8EB0F0510}"/>
          </ac:spMkLst>
        </pc:spChg>
        <pc:spChg chg="mod">
          <ac:chgData name="Sam Jones" userId="ab518315-e3d5-4e76-acb9-e343a87fe2e5" providerId="ADAL" clId="{FCE05B77-B96F-400A-9A83-330C42576912}" dt="2023-04-17T09:06:42.423" v="27"/>
          <ac:spMkLst>
            <pc:docMk/>
            <pc:sldMk cId="3327054627" sldId="293"/>
            <ac:spMk id="4" creationId="{7BF18827-6CD8-42D1-A962-E68328D67C5E}"/>
          </ac:spMkLst>
        </pc:spChg>
        <pc:spChg chg="del mod">
          <ac:chgData name="Sam Jones" userId="ab518315-e3d5-4e76-acb9-e343a87fe2e5" providerId="ADAL" clId="{FCE05B77-B96F-400A-9A83-330C42576912}" dt="2023-04-17T13:26:58.718" v="1935" actId="478"/>
          <ac:spMkLst>
            <pc:docMk/>
            <pc:sldMk cId="3327054627" sldId="293"/>
            <ac:spMk id="9" creationId="{68D3EA43-25B2-4732-85F2-056482E5F5FF}"/>
          </ac:spMkLst>
        </pc:spChg>
        <pc:spChg chg="add mod">
          <ac:chgData name="Sam Jones" userId="ab518315-e3d5-4e76-acb9-e343a87fe2e5" providerId="ADAL" clId="{FCE05B77-B96F-400A-9A83-330C42576912}" dt="2023-04-20T12:25:15.993" v="5852" actId="1076"/>
          <ac:spMkLst>
            <pc:docMk/>
            <pc:sldMk cId="3327054627" sldId="293"/>
            <ac:spMk id="10" creationId="{3EC8D92D-E451-F333-9B00-39D7EB5871B4}"/>
          </ac:spMkLst>
        </pc:spChg>
        <pc:graphicFrameChg chg="add mod">
          <ac:chgData name="Sam Jones" userId="ab518315-e3d5-4e76-acb9-e343a87fe2e5" providerId="ADAL" clId="{FCE05B77-B96F-400A-9A83-330C42576912}" dt="2023-04-19T14:20:39.737" v="4850" actId="403"/>
          <ac:graphicFrameMkLst>
            <pc:docMk/>
            <pc:sldMk cId="3327054627" sldId="293"/>
            <ac:graphicFrameMk id="3" creationId="{2119EAB6-A5D2-4A42-9CF6-C1A4D910A6C4}"/>
          </ac:graphicFrameMkLst>
        </pc:graphicFrameChg>
        <pc:graphicFrameChg chg="mod modGraphic">
          <ac:chgData name="Sam Jones" userId="ab518315-e3d5-4e76-acb9-e343a87fe2e5" providerId="ADAL" clId="{FCE05B77-B96F-400A-9A83-330C42576912}" dt="2023-04-20T08:29:59.346" v="5273"/>
          <ac:graphicFrameMkLst>
            <pc:docMk/>
            <pc:sldMk cId="3327054627" sldId="293"/>
            <ac:graphicFrameMk id="7" creationId="{EFF11499-F6AE-4F73-AA8B-9427A38569F1}"/>
          </ac:graphicFrameMkLst>
        </pc:graphicFrameChg>
        <pc:graphicFrameChg chg="del">
          <ac:chgData name="Sam Jones" userId="ab518315-e3d5-4e76-acb9-e343a87fe2e5" providerId="ADAL" clId="{FCE05B77-B96F-400A-9A83-330C42576912}" dt="2023-04-18T14:26:14.927" v="3963" actId="478"/>
          <ac:graphicFrameMkLst>
            <pc:docMk/>
            <pc:sldMk cId="3327054627" sldId="293"/>
            <ac:graphicFrameMk id="8" creationId="{26E7EB01-900A-4A89-8580-AD7C2611D403}"/>
          </ac:graphicFrameMkLst>
        </pc:graphicFrameChg>
        <pc:graphicFrameChg chg="add mod">
          <ac:chgData name="Sam Jones" userId="ab518315-e3d5-4e76-acb9-e343a87fe2e5" providerId="ADAL" clId="{FCE05B77-B96F-400A-9A83-330C42576912}" dt="2023-04-24T10:36:53.842" v="7240" actId="207"/>
          <ac:graphicFrameMkLst>
            <pc:docMk/>
            <pc:sldMk cId="3327054627" sldId="293"/>
            <ac:graphicFrameMk id="9" creationId="{2193E6FA-AD11-4A79-A9BD-3B763B056C5B}"/>
          </ac:graphicFrameMkLst>
        </pc:graphicFrameChg>
      </pc:sldChg>
      <pc:sldChg chg="addSp delSp modSp mod">
        <pc:chgData name="Sam Jones" userId="ab518315-e3d5-4e76-acb9-e343a87fe2e5" providerId="ADAL" clId="{FCE05B77-B96F-400A-9A83-330C42576912}" dt="2023-04-24T10:54:58.144" v="7312"/>
        <pc:sldMkLst>
          <pc:docMk/>
          <pc:sldMk cId="2776441098" sldId="294"/>
        </pc:sldMkLst>
        <pc:spChg chg="mod">
          <ac:chgData name="Sam Jones" userId="ab518315-e3d5-4e76-acb9-e343a87fe2e5" providerId="ADAL" clId="{FCE05B77-B96F-400A-9A83-330C42576912}" dt="2023-04-17T09:06:42.423" v="27"/>
          <ac:spMkLst>
            <pc:docMk/>
            <pc:sldMk cId="2776441098" sldId="294"/>
            <ac:spMk id="4" creationId="{B6D4B7A2-3EB2-47AD-A596-18018962AFF2}"/>
          </ac:spMkLst>
        </pc:spChg>
        <pc:spChg chg="mod">
          <ac:chgData name="Sam Jones" userId="ab518315-e3d5-4e76-acb9-e343a87fe2e5" providerId="ADAL" clId="{FCE05B77-B96F-400A-9A83-330C42576912}" dt="2023-04-19T14:32:25.976" v="4902" actId="1036"/>
          <ac:spMkLst>
            <pc:docMk/>
            <pc:sldMk cId="2776441098" sldId="294"/>
            <ac:spMk id="11" creationId="{55820893-FBD4-46C6-B105-416DBFAD410B}"/>
          </ac:spMkLst>
        </pc:spChg>
        <pc:spChg chg="mod">
          <ac:chgData name="Sam Jones" userId="ab518315-e3d5-4e76-acb9-e343a87fe2e5" providerId="ADAL" clId="{FCE05B77-B96F-400A-9A83-330C42576912}" dt="2023-04-19T14:32:12.840" v="4888" actId="14100"/>
          <ac:spMkLst>
            <pc:docMk/>
            <pc:sldMk cId="2776441098" sldId="294"/>
            <ac:spMk id="12" creationId="{CE792139-6D0F-488D-824B-2F8D5F4EF98B}"/>
          </ac:spMkLst>
        </pc:spChg>
        <pc:spChg chg="add mod">
          <ac:chgData name="Sam Jones" userId="ab518315-e3d5-4e76-acb9-e343a87fe2e5" providerId="ADAL" clId="{FCE05B77-B96F-400A-9A83-330C42576912}" dt="2023-04-17T14:12:55.889" v="2876" actId="20577"/>
          <ac:spMkLst>
            <pc:docMk/>
            <pc:sldMk cId="2776441098" sldId="294"/>
            <ac:spMk id="13" creationId="{43DB64AD-2DEF-C341-4495-4DA4A3E33C87}"/>
          </ac:spMkLst>
        </pc:spChg>
        <pc:graphicFrameChg chg="add mod">
          <ac:chgData name="Sam Jones" userId="ab518315-e3d5-4e76-acb9-e343a87fe2e5" providerId="ADAL" clId="{FCE05B77-B96F-400A-9A83-330C42576912}" dt="2023-04-24T10:54:58.144" v="7312"/>
          <ac:graphicFrameMkLst>
            <pc:docMk/>
            <pc:sldMk cId="2776441098" sldId="294"/>
            <ac:graphicFrameMk id="3" creationId="{B9037581-788D-4C4B-8E05-3B12747E0327}"/>
          </ac:graphicFrameMkLst>
        </pc:graphicFrameChg>
        <pc:graphicFrameChg chg="add mod modGraphic">
          <ac:chgData name="Sam Jones" userId="ab518315-e3d5-4e76-acb9-e343a87fe2e5" providerId="ADAL" clId="{FCE05B77-B96F-400A-9A83-330C42576912}" dt="2023-04-20T08:30:54.862" v="5277"/>
          <ac:graphicFrameMkLst>
            <pc:docMk/>
            <pc:sldMk cId="2776441098" sldId="294"/>
            <ac:graphicFrameMk id="7" creationId="{F1ECC6DB-222E-A3FB-E023-AD5D7F021577}"/>
          </ac:graphicFrameMkLst>
        </pc:graphicFrameChg>
        <pc:graphicFrameChg chg="mod modGraphic">
          <ac:chgData name="Sam Jones" userId="ab518315-e3d5-4e76-acb9-e343a87fe2e5" providerId="ADAL" clId="{FCE05B77-B96F-400A-9A83-330C42576912}" dt="2023-04-19T14:32:25.976" v="4902" actId="1036"/>
          <ac:graphicFrameMkLst>
            <pc:docMk/>
            <pc:sldMk cId="2776441098" sldId="294"/>
            <ac:graphicFrameMk id="8" creationId="{E1C13CD8-D318-4C74-9F65-C2C4CEC692A8}"/>
          </ac:graphicFrameMkLst>
        </pc:graphicFrameChg>
        <pc:graphicFrameChg chg="del">
          <ac:chgData name="Sam Jones" userId="ab518315-e3d5-4e76-acb9-e343a87fe2e5" providerId="ADAL" clId="{FCE05B77-B96F-400A-9A83-330C42576912}" dt="2023-04-17T13:31:42.896" v="2182" actId="478"/>
          <ac:graphicFrameMkLst>
            <pc:docMk/>
            <pc:sldMk cId="2776441098" sldId="294"/>
            <ac:graphicFrameMk id="9" creationId="{7FF60971-362B-4779-B501-3AFEF5E2BC47}"/>
          </ac:graphicFrameMkLst>
        </pc:graphicFrameChg>
        <pc:graphicFrameChg chg="del">
          <ac:chgData name="Sam Jones" userId="ab518315-e3d5-4e76-acb9-e343a87fe2e5" providerId="ADAL" clId="{FCE05B77-B96F-400A-9A83-330C42576912}" dt="2023-04-17T10:26:58.695" v="91" actId="478"/>
          <ac:graphicFrameMkLst>
            <pc:docMk/>
            <pc:sldMk cId="2776441098" sldId="294"/>
            <ac:graphicFrameMk id="10" creationId="{B9037581-788D-4C4B-8E05-3B12747E0327}"/>
          </ac:graphicFrameMkLst>
        </pc:graphicFrameChg>
      </pc:sldChg>
      <pc:sldChg chg="addSp delSp modSp mod">
        <pc:chgData name="Sam Jones" userId="ab518315-e3d5-4e76-acb9-e343a87fe2e5" providerId="ADAL" clId="{FCE05B77-B96F-400A-9A83-330C42576912}" dt="2023-04-20T08:08:44.708" v="4917" actId="1076"/>
        <pc:sldMkLst>
          <pc:docMk/>
          <pc:sldMk cId="3444699899" sldId="295"/>
        </pc:sldMkLst>
        <pc:spChg chg="mod">
          <ac:chgData name="Sam Jones" userId="ab518315-e3d5-4e76-acb9-e343a87fe2e5" providerId="ADAL" clId="{FCE05B77-B96F-400A-9A83-330C42576912}" dt="2023-04-20T08:08:36.463" v="4916" actId="1076"/>
          <ac:spMkLst>
            <pc:docMk/>
            <pc:sldMk cId="3444699899" sldId="295"/>
            <ac:spMk id="3" creationId="{9C5D2425-E696-4A5F-8368-98B3686D96B0}"/>
          </ac:spMkLst>
        </pc:spChg>
        <pc:spChg chg="mod">
          <ac:chgData name="Sam Jones" userId="ab518315-e3d5-4e76-acb9-e343a87fe2e5" providerId="ADAL" clId="{FCE05B77-B96F-400A-9A83-330C42576912}" dt="2023-04-17T09:06:42.423" v="27"/>
          <ac:spMkLst>
            <pc:docMk/>
            <pc:sldMk cId="3444699899" sldId="295"/>
            <ac:spMk id="4" creationId="{4BC0B50D-6DC0-4417-974A-ADAE4C21BAE8}"/>
          </ac:spMkLst>
        </pc:spChg>
        <pc:spChg chg="add del mod">
          <ac:chgData name="Sam Jones" userId="ab518315-e3d5-4e76-acb9-e343a87fe2e5" providerId="ADAL" clId="{FCE05B77-B96F-400A-9A83-330C42576912}" dt="2023-04-18T14:40:52.936" v="4130" actId="478"/>
          <ac:spMkLst>
            <pc:docMk/>
            <pc:sldMk cId="3444699899" sldId="295"/>
            <ac:spMk id="8" creationId="{44F4863E-ED7B-BB74-CAAD-2A399ED03CBA}"/>
          </ac:spMkLst>
        </pc:spChg>
        <pc:graphicFrameChg chg="mod modGraphic">
          <ac:chgData name="Sam Jones" userId="ab518315-e3d5-4e76-acb9-e343a87fe2e5" providerId="ADAL" clId="{FCE05B77-B96F-400A-9A83-330C42576912}" dt="2023-04-20T08:08:44.708" v="4917" actId="1076"/>
          <ac:graphicFrameMkLst>
            <pc:docMk/>
            <pc:sldMk cId="3444699899" sldId="295"/>
            <ac:graphicFrameMk id="7" creationId="{B8B378EF-8674-44DC-86BF-9FC213B5998F}"/>
          </ac:graphicFrameMkLst>
        </pc:graphicFrameChg>
      </pc:sldChg>
      <pc:sldChg chg="addSp delSp modSp mod">
        <pc:chgData name="Sam Jones" userId="ab518315-e3d5-4e76-acb9-e343a87fe2e5" providerId="ADAL" clId="{FCE05B77-B96F-400A-9A83-330C42576912}" dt="2023-04-20T12:32:47.526" v="6449" actId="13926"/>
        <pc:sldMkLst>
          <pc:docMk/>
          <pc:sldMk cId="3731300666" sldId="296"/>
        </pc:sldMkLst>
        <pc:spChg chg="mod">
          <ac:chgData name="Sam Jones" userId="ab518315-e3d5-4e76-acb9-e343a87fe2e5" providerId="ADAL" clId="{FCE05B77-B96F-400A-9A83-330C42576912}" dt="2023-04-17T09:06:42.423" v="27"/>
          <ac:spMkLst>
            <pc:docMk/>
            <pc:sldMk cId="3731300666" sldId="296"/>
            <ac:spMk id="4" creationId="{4BC0B50D-6DC0-4417-974A-ADAE4C21BAE8}"/>
          </ac:spMkLst>
        </pc:spChg>
        <pc:spChg chg="add del mod">
          <ac:chgData name="Sam Jones" userId="ab518315-e3d5-4e76-acb9-e343a87fe2e5" providerId="ADAL" clId="{FCE05B77-B96F-400A-9A83-330C42576912}" dt="2023-04-18T15:17:43.349" v="4169" actId="478"/>
          <ac:spMkLst>
            <pc:docMk/>
            <pc:sldMk cId="3731300666" sldId="296"/>
            <ac:spMk id="7" creationId="{BE0DDCA5-3D33-C5BC-3B6A-74497CA6DAE4}"/>
          </ac:spMkLst>
        </pc:spChg>
        <pc:spChg chg="mod">
          <ac:chgData name="Sam Jones" userId="ab518315-e3d5-4e76-acb9-e343a87fe2e5" providerId="ADAL" clId="{FCE05B77-B96F-400A-9A83-330C42576912}" dt="2023-04-20T12:32:47.526" v="6449" actId="13926"/>
          <ac:spMkLst>
            <pc:docMk/>
            <pc:sldMk cId="3731300666" sldId="296"/>
            <ac:spMk id="11" creationId="{8D8478DD-1A0B-4BAD-B746-6838873B89ED}"/>
          </ac:spMkLst>
        </pc:spChg>
        <pc:graphicFrameChg chg="add mod">
          <ac:chgData name="Sam Jones" userId="ab518315-e3d5-4e76-acb9-e343a87fe2e5" providerId="ADAL" clId="{FCE05B77-B96F-400A-9A83-330C42576912}" dt="2023-04-20T08:10:37.694" v="4934" actId="1076"/>
          <ac:graphicFrameMkLst>
            <pc:docMk/>
            <pc:sldMk cId="3731300666" sldId="296"/>
            <ac:graphicFrameMk id="3" creationId="{6C48C3BE-C35D-4C8D-987C-D1A270BCDBD0}"/>
          </ac:graphicFrameMkLst>
        </pc:graphicFrameChg>
        <pc:graphicFrameChg chg="mod modGraphic">
          <ac:chgData name="Sam Jones" userId="ab518315-e3d5-4e76-acb9-e343a87fe2e5" providerId="ADAL" clId="{FCE05B77-B96F-400A-9A83-330C42576912}" dt="2023-04-20T08:09:55.887" v="4926" actId="1076"/>
          <ac:graphicFrameMkLst>
            <pc:docMk/>
            <pc:sldMk cId="3731300666" sldId="296"/>
            <ac:graphicFrameMk id="8" creationId="{39FF8DAB-A411-41C1-A032-59D6291F7EA0}"/>
          </ac:graphicFrameMkLst>
        </pc:graphicFrameChg>
        <pc:graphicFrameChg chg="del">
          <ac:chgData name="Sam Jones" userId="ab518315-e3d5-4e76-acb9-e343a87fe2e5" providerId="ADAL" clId="{FCE05B77-B96F-400A-9A83-330C42576912}" dt="2023-04-17T10:34:18.976" v="465" actId="478"/>
          <ac:graphicFrameMkLst>
            <pc:docMk/>
            <pc:sldMk cId="3731300666" sldId="296"/>
            <ac:graphicFrameMk id="9" creationId="{6C48C3BE-C35D-4C8D-987C-D1A270BCDBD0}"/>
          </ac:graphicFrameMkLst>
        </pc:graphicFrameChg>
        <pc:graphicFrameChg chg="add mod">
          <ac:chgData name="Sam Jones" userId="ab518315-e3d5-4e76-acb9-e343a87fe2e5" providerId="ADAL" clId="{FCE05B77-B96F-400A-9A83-330C42576912}" dt="2023-04-20T08:11:28.228" v="4944" actId="1076"/>
          <ac:graphicFrameMkLst>
            <pc:docMk/>
            <pc:sldMk cId="3731300666" sldId="296"/>
            <ac:graphicFrameMk id="9" creationId="{AC02CE68-7967-4446-827F-5D24C9505268}"/>
          </ac:graphicFrameMkLst>
        </pc:graphicFrameChg>
        <pc:graphicFrameChg chg="del mod">
          <ac:chgData name="Sam Jones" userId="ab518315-e3d5-4e76-acb9-e343a87fe2e5" providerId="ADAL" clId="{FCE05B77-B96F-400A-9A83-330C42576912}" dt="2023-04-18T15:17:46.420" v="4172" actId="478"/>
          <ac:graphicFrameMkLst>
            <pc:docMk/>
            <pc:sldMk cId="3731300666" sldId="296"/>
            <ac:graphicFrameMk id="12" creationId="{EEDBC5A3-ACB5-4D9C-A7CA-AD39CE835FA0}"/>
          </ac:graphicFrameMkLst>
        </pc:graphicFrameChg>
      </pc:sldChg>
      <pc:sldChg chg="addSp delSp modSp mod">
        <pc:chgData name="Sam Jones" userId="ab518315-e3d5-4e76-acb9-e343a87fe2e5" providerId="ADAL" clId="{FCE05B77-B96F-400A-9A83-330C42576912}" dt="2023-04-20T12:35:12.362" v="6564" actId="20577"/>
        <pc:sldMkLst>
          <pc:docMk/>
          <pc:sldMk cId="1611272824" sldId="297"/>
        </pc:sldMkLst>
        <pc:spChg chg="add del mod">
          <ac:chgData name="Sam Jones" userId="ab518315-e3d5-4e76-acb9-e343a87fe2e5" providerId="ADAL" clId="{FCE05B77-B96F-400A-9A83-330C42576912}" dt="2023-04-18T15:21:21.607" v="4187" actId="478"/>
          <ac:spMkLst>
            <pc:docMk/>
            <pc:sldMk cId="1611272824" sldId="297"/>
            <ac:spMk id="3" creationId="{25D5617D-8446-BA05-15EB-98D268BE425F}"/>
          </ac:spMkLst>
        </pc:spChg>
        <pc:spChg chg="mod">
          <ac:chgData name="Sam Jones" userId="ab518315-e3d5-4e76-acb9-e343a87fe2e5" providerId="ADAL" clId="{FCE05B77-B96F-400A-9A83-330C42576912}" dt="2023-04-17T09:06:42.423" v="27"/>
          <ac:spMkLst>
            <pc:docMk/>
            <pc:sldMk cId="1611272824" sldId="297"/>
            <ac:spMk id="4" creationId="{4BC0B50D-6DC0-4417-974A-ADAE4C21BAE8}"/>
          </ac:spMkLst>
        </pc:spChg>
        <pc:spChg chg="mod">
          <ac:chgData name="Sam Jones" userId="ab518315-e3d5-4e76-acb9-e343a87fe2e5" providerId="ADAL" clId="{FCE05B77-B96F-400A-9A83-330C42576912}" dt="2023-04-20T12:35:12.362" v="6564" actId="20577"/>
          <ac:spMkLst>
            <pc:docMk/>
            <pc:sldMk cId="1611272824" sldId="297"/>
            <ac:spMk id="7" creationId="{791FFBB3-E1F6-422D-B26B-1BC959ECEDC2}"/>
          </ac:spMkLst>
        </pc:spChg>
        <pc:graphicFrameChg chg="mod modGraphic">
          <ac:chgData name="Sam Jones" userId="ab518315-e3d5-4e76-acb9-e343a87fe2e5" providerId="ADAL" clId="{FCE05B77-B96F-400A-9A83-330C42576912}" dt="2023-04-20T08:31:34.463" v="5281" actId="14100"/>
          <ac:graphicFrameMkLst>
            <pc:docMk/>
            <pc:sldMk cId="1611272824" sldId="297"/>
            <ac:graphicFrameMk id="8" creationId="{39FF8DAB-A411-41C1-A032-59D6291F7EA0}"/>
          </ac:graphicFrameMkLst>
        </pc:graphicFrameChg>
        <pc:graphicFrameChg chg="add mod">
          <ac:chgData name="Sam Jones" userId="ab518315-e3d5-4e76-acb9-e343a87fe2e5" providerId="ADAL" clId="{FCE05B77-B96F-400A-9A83-330C42576912}" dt="2023-04-20T08:15:22.730" v="5094" actId="1076"/>
          <ac:graphicFrameMkLst>
            <pc:docMk/>
            <pc:sldMk cId="1611272824" sldId="297"/>
            <ac:graphicFrameMk id="9" creationId="{DF21B820-E8B1-43C4-8E1D-9E53DEECD785}"/>
          </ac:graphicFrameMkLst>
        </pc:graphicFrameChg>
        <pc:graphicFrameChg chg="del">
          <ac:chgData name="Sam Jones" userId="ab518315-e3d5-4e76-acb9-e343a87fe2e5" providerId="ADAL" clId="{FCE05B77-B96F-400A-9A83-330C42576912}" dt="2023-04-18T15:22:57.307" v="4188" actId="478"/>
          <ac:graphicFrameMkLst>
            <pc:docMk/>
            <pc:sldMk cId="1611272824" sldId="297"/>
            <ac:graphicFrameMk id="11" creationId="{7404DF35-B20E-4D8E-A6D8-99EE943B62D6}"/>
          </ac:graphicFrameMkLst>
        </pc:graphicFrameChg>
      </pc:sldChg>
      <pc:sldChg chg="addSp delSp modSp mod">
        <pc:chgData name="Sam Jones" userId="ab518315-e3d5-4e76-acb9-e343a87fe2e5" providerId="ADAL" clId="{FCE05B77-B96F-400A-9A83-330C42576912}" dt="2023-04-20T12:37:06.791" v="6726" actId="1076"/>
        <pc:sldMkLst>
          <pc:docMk/>
          <pc:sldMk cId="2519143011" sldId="298"/>
        </pc:sldMkLst>
        <pc:spChg chg="mod">
          <ac:chgData name="Sam Jones" userId="ab518315-e3d5-4e76-acb9-e343a87fe2e5" providerId="ADAL" clId="{FCE05B77-B96F-400A-9A83-330C42576912}" dt="2023-04-20T12:37:06.791" v="6726" actId="1076"/>
          <ac:spMkLst>
            <pc:docMk/>
            <pc:sldMk cId="2519143011" sldId="298"/>
            <ac:spMk id="3" creationId="{9776BC8C-A3D8-4D15-AAD0-F6859BA5EDDA}"/>
          </ac:spMkLst>
        </pc:spChg>
        <pc:spChg chg="mod">
          <ac:chgData name="Sam Jones" userId="ab518315-e3d5-4e76-acb9-e343a87fe2e5" providerId="ADAL" clId="{FCE05B77-B96F-400A-9A83-330C42576912}" dt="2023-04-17T09:06:42.423" v="27"/>
          <ac:spMkLst>
            <pc:docMk/>
            <pc:sldMk cId="2519143011" sldId="298"/>
            <ac:spMk id="4" creationId="{4BC0B50D-6DC0-4417-974A-ADAE4C21BAE8}"/>
          </ac:spMkLst>
        </pc:spChg>
        <pc:spChg chg="add del mod">
          <ac:chgData name="Sam Jones" userId="ab518315-e3d5-4e76-acb9-e343a87fe2e5" providerId="ADAL" clId="{FCE05B77-B96F-400A-9A83-330C42576912}" dt="2023-04-18T15:25:37.656" v="4206" actId="478"/>
          <ac:spMkLst>
            <pc:docMk/>
            <pc:sldMk cId="2519143011" sldId="298"/>
            <ac:spMk id="7" creationId="{38F53953-CED6-F3E1-B42F-F434B1339391}"/>
          </ac:spMkLst>
        </pc:spChg>
        <pc:graphicFrameChg chg="add mod">
          <ac:chgData name="Sam Jones" userId="ab518315-e3d5-4e76-acb9-e343a87fe2e5" providerId="ADAL" clId="{FCE05B77-B96F-400A-9A83-330C42576912}" dt="2023-04-20T08:16:42.309" v="5115" actId="1076"/>
          <ac:graphicFrameMkLst>
            <pc:docMk/>
            <pc:sldMk cId="2519143011" sldId="298"/>
            <ac:graphicFrameMk id="7" creationId="{DA71DC25-8925-4171-A200-E4993F2502AC}"/>
          </ac:graphicFrameMkLst>
        </pc:graphicFrameChg>
        <pc:graphicFrameChg chg="mod modGraphic">
          <ac:chgData name="Sam Jones" userId="ab518315-e3d5-4e76-acb9-e343a87fe2e5" providerId="ADAL" clId="{FCE05B77-B96F-400A-9A83-330C42576912}" dt="2023-04-20T08:15:47.229" v="5098" actId="1076"/>
          <ac:graphicFrameMkLst>
            <pc:docMk/>
            <pc:sldMk cId="2519143011" sldId="298"/>
            <ac:graphicFrameMk id="8" creationId="{39FF8DAB-A411-41C1-A032-59D6291F7EA0}"/>
          </ac:graphicFrameMkLst>
        </pc:graphicFrameChg>
        <pc:graphicFrameChg chg="add mod">
          <ac:chgData name="Sam Jones" userId="ab518315-e3d5-4e76-acb9-e343a87fe2e5" providerId="ADAL" clId="{FCE05B77-B96F-400A-9A83-330C42576912}" dt="2023-04-20T08:16:36.451" v="5114" actId="1076"/>
          <ac:graphicFrameMkLst>
            <pc:docMk/>
            <pc:sldMk cId="2519143011" sldId="298"/>
            <ac:graphicFrameMk id="9" creationId="{3CA6EEDD-E054-491C-A67E-55E753814CF4}"/>
          </ac:graphicFrameMkLst>
        </pc:graphicFrameChg>
        <pc:graphicFrameChg chg="del">
          <ac:chgData name="Sam Jones" userId="ab518315-e3d5-4e76-acb9-e343a87fe2e5" providerId="ADAL" clId="{FCE05B77-B96F-400A-9A83-330C42576912}" dt="2023-04-19T10:50:38.198" v="4260" actId="478"/>
          <ac:graphicFrameMkLst>
            <pc:docMk/>
            <pc:sldMk cId="2519143011" sldId="298"/>
            <ac:graphicFrameMk id="10" creationId="{6B23B157-0F26-43D1-BF52-20655C44ECD9}"/>
          </ac:graphicFrameMkLst>
        </pc:graphicFrameChg>
      </pc:sldChg>
      <pc:sldChg chg="addSp delSp modSp mod">
        <pc:chgData name="Sam Jones" userId="ab518315-e3d5-4e76-acb9-e343a87fe2e5" providerId="ADAL" clId="{FCE05B77-B96F-400A-9A83-330C42576912}" dt="2023-04-20T12:40:20.921" v="7056" actId="20577"/>
        <pc:sldMkLst>
          <pc:docMk/>
          <pc:sldMk cId="4135867376" sldId="299"/>
        </pc:sldMkLst>
        <pc:spChg chg="add del mod">
          <ac:chgData name="Sam Jones" userId="ab518315-e3d5-4e76-acb9-e343a87fe2e5" providerId="ADAL" clId="{FCE05B77-B96F-400A-9A83-330C42576912}" dt="2023-04-19T10:52:17.737" v="4280" actId="478"/>
          <ac:spMkLst>
            <pc:docMk/>
            <pc:sldMk cId="4135867376" sldId="299"/>
            <ac:spMk id="3" creationId="{0C1115C6-83C5-CF31-73DF-C2B0F69BA79B}"/>
          </ac:spMkLst>
        </pc:spChg>
        <pc:spChg chg="mod">
          <ac:chgData name="Sam Jones" userId="ab518315-e3d5-4e76-acb9-e343a87fe2e5" providerId="ADAL" clId="{FCE05B77-B96F-400A-9A83-330C42576912}" dt="2023-04-17T09:06:42.423" v="27"/>
          <ac:spMkLst>
            <pc:docMk/>
            <pc:sldMk cId="4135867376" sldId="299"/>
            <ac:spMk id="4" creationId="{4BC0B50D-6DC0-4417-974A-ADAE4C21BAE8}"/>
          </ac:spMkLst>
        </pc:spChg>
        <pc:spChg chg="mod">
          <ac:chgData name="Sam Jones" userId="ab518315-e3d5-4e76-acb9-e343a87fe2e5" providerId="ADAL" clId="{FCE05B77-B96F-400A-9A83-330C42576912}" dt="2023-04-20T12:40:20.921" v="7056" actId="20577"/>
          <ac:spMkLst>
            <pc:docMk/>
            <pc:sldMk cId="4135867376" sldId="299"/>
            <ac:spMk id="11" creationId="{8F4FF0F8-D515-4DCF-A1EA-F1FA0345EBCD}"/>
          </ac:spMkLst>
        </pc:spChg>
        <pc:graphicFrameChg chg="add mod">
          <ac:chgData name="Sam Jones" userId="ab518315-e3d5-4e76-acb9-e343a87fe2e5" providerId="ADAL" clId="{FCE05B77-B96F-400A-9A83-330C42576912}" dt="2023-04-20T08:19:23.475" v="5177" actId="1076"/>
          <ac:graphicFrameMkLst>
            <pc:docMk/>
            <pc:sldMk cId="4135867376" sldId="299"/>
            <ac:graphicFrameMk id="7" creationId="{2119EAB6-A5D2-4A42-9CF6-C1A4D910A6C4}"/>
          </ac:graphicFrameMkLst>
        </pc:graphicFrameChg>
        <pc:graphicFrameChg chg="mod modGraphic">
          <ac:chgData name="Sam Jones" userId="ab518315-e3d5-4e76-acb9-e343a87fe2e5" providerId="ADAL" clId="{FCE05B77-B96F-400A-9A83-330C42576912}" dt="2023-04-20T08:19:29.768" v="5179" actId="1076"/>
          <ac:graphicFrameMkLst>
            <pc:docMk/>
            <pc:sldMk cId="4135867376" sldId="299"/>
            <ac:graphicFrameMk id="8" creationId="{39FF8DAB-A411-41C1-A032-59D6291F7EA0}"/>
          </ac:graphicFrameMkLst>
        </pc:graphicFrameChg>
        <pc:graphicFrameChg chg="del">
          <ac:chgData name="Sam Jones" userId="ab518315-e3d5-4e76-acb9-e343a87fe2e5" providerId="ADAL" clId="{FCE05B77-B96F-400A-9A83-330C42576912}" dt="2023-04-17T12:29:05.799" v="921" actId="478"/>
          <ac:graphicFrameMkLst>
            <pc:docMk/>
            <pc:sldMk cId="4135867376" sldId="299"/>
            <ac:graphicFrameMk id="9" creationId="{2119EAB6-A5D2-4A42-9CF6-C1A4D910A6C4}"/>
          </ac:graphicFrameMkLst>
        </pc:graphicFrameChg>
        <pc:graphicFrameChg chg="add mod">
          <ac:chgData name="Sam Jones" userId="ab518315-e3d5-4e76-acb9-e343a87fe2e5" providerId="ADAL" clId="{FCE05B77-B96F-400A-9A83-330C42576912}" dt="2023-04-20T08:19:42.215" v="5182" actId="1076"/>
          <ac:graphicFrameMkLst>
            <pc:docMk/>
            <pc:sldMk cId="4135867376" sldId="299"/>
            <ac:graphicFrameMk id="9" creationId="{82F65C85-091C-46F9-A554-5086B332F259}"/>
          </ac:graphicFrameMkLst>
        </pc:graphicFrameChg>
        <pc:graphicFrameChg chg="del">
          <ac:chgData name="Sam Jones" userId="ab518315-e3d5-4e76-acb9-e343a87fe2e5" providerId="ADAL" clId="{FCE05B77-B96F-400A-9A83-330C42576912}" dt="2023-04-19T10:54:40.232" v="4281" actId="478"/>
          <ac:graphicFrameMkLst>
            <pc:docMk/>
            <pc:sldMk cId="4135867376" sldId="299"/>
            <ac:graphicFrameMk id="12" creationId="{74D6E852-1EFA-4088-B25E-0B2F0FE90FD8}"/>
          </ac:graphicFrameMkLst>
        </pc:graphicFrameChg>
      </pc:sldChg>
      <pc:sldChg chg="addSp delSp modSp mod">
        <pc:chgData name="Sam Jones" userId="ab518315-e3d5-4e76-acb9-e343a87fe2e5" providerId="ADAL" clId="{FCE05B77-B96F-400A-9A83-330C42576912}" dt="2023-04-20T12:40:51.897" v="7060" actId="20577"/>
        <pc:sldMkLst>
          <pc:docMk/>
          <pc:sldMk cId="2307445612" sldId="300"/>
        </pc:sldMkLst>
        <pc:spChg chg="mod">
          <ac:chgData name="Sam Jones" userId="ab518315-e3d5-4e76-acb9-e343a87fe2e5" providerId="ADAL" clId="{FCE05B77-B96F-400A-9A83-330C42576912}" dt="2023-04-17T09:06:42.423" v="27"/>
          <ac:spMkLst>
            <pc:docMk/>
            <pc:sldMk cId="2307445612" sldId="300"/>
            <ac:spMk id="4" creationId="{4BC0B50D-6DC0-4417-974A-ADAE4C21BAE8}"/>
          </ac:spMkLst>
        </pc:spChg>
        <pc:spChg chg="mod">
          <ac:chgData name="Sam Jones" userId="ab518315-e3d5-4e76-acb9-e343a87fe2e5" providerId="ADAL" clId="{FCE05B77-B96F-400A-9A83-330C42576912}" dt="2023-04-20T12:40:51.897" v="7060" actId="20577"/>
          <ac:spMkLst>
            <pc:docMk/>
            <pc:sldMk cId="2307445612" sldId="300"/>
            <ac:spMk id="8" creationId="{5096F473-8EC8-43C2-9EAD-B25CD3E1D050}"/>
          </ac:spMkLst>
        </pc:spChg>
        <pc:graphicFrameChg chg="add mod">
          <ac:chgData name="Sam Jones" userId="ab518315-e3d5-4e76-acb9-e343a87fe2e5" providerId="ADAL" clId="{FCE05B77-B96F-400A-9A83-330C42576912}" dt="2023-04-20T08:21:26.444" v="5226" actId="1076"/>
          <ac:graphicFrameMkLst>
            <pc:docMk/>
            <pc:sldMk cId="2307445612" sldId="300"/>
            <ac:graphicFrameMk id="3" creationId="{5795DE4F-0E49-4BCA-88E1-6EFD7AAB57A3}"/>
          </ac:graphicFrameMkLst>
        </pc:graphicFrameChg>
        <pc:graphicFrameChg chg="del">
          <ac:chgData name="Sam Jones" userId="ab518315-e3d5-4e76-acb9-e343a87fe2e5" providerId="ADAL" clId="{FCE05B77-B96F-400A-9A83-330C42576912}" dt="2023-04-17T10:53:23.848" v="563" actId="478"/>
          <ac:graphicFrameMkLst>
            <pc:docMk/>
            <pc:sldMk cId="2307445612" sldId="300"/>
            <ac:graphicFrameMk id="11" creationId="{5795DE4F-0E49-4BCA-88E1-6EFD7AAB57A3}"/>
          </ac:graphicFrameMkLst>
        </pc:graphicFrameChg>
        <pc:graphicFrameChg chg="mod modGraphic">
          <ac:chgData name="Sam Jones" userId="ab518315-e3d5-4e76-acb9-e343a87fe2e5" providerId="ADAL" clId="{FCE05B77-B96F-400A-9A83-330C42576912}" dt="2023-04-20T08:20:58.210" v="5216" actId="14734"/>
          <ac:graphicFrameMkLst>
            <pc:docMk/>
            <pc:sldMk cId="2307445612" sldId="300"/>
            <ac:graphicFrameMk id="13" creationId="{1C749A5A-F8B1-4CA3-A594-2971713D8CAC}"/>
          </ac:graphicFrameMkLst>
        </pc:graphicFrameChg>
      </pc:sldChg>
      <pc:sldChg chg="addSp delSp modSp add del mod">
        <pc:chgData name="Sam Jones" userId="ab518315-e3d5-4e76-acb9-e343a87fe2e5" providerId="ADAL" clId="{FCE05B77-B96F-400A-9A83-330C42576912}" dt="2023-04-17T12:45:04.710" v="1120" actId="47"/>
        <pc:sldMkLst>
          <pc:docMk/>
          <pc:sldMk cId="2291240779" sldId="301"/>
        </pc:sldMkLst>
        <pc:spChg chg="del">
          <ac:chgData name="Sam Jones" userId="ab518315-e3d5-4e76-acb9-e343a87fe2e5" providerId="ADAL" clId="{FCE05B77-B96F-400A-9A83-330C42576912}" dt="2023-04-17T11:21:04.869" v="600" actId="478"/>
          <ac:spMkLst>
            <pc:docMk/>
            <pc:sldMk cId="2291240779" sldId="301"/>
            <ac:spMk id="3" creationId="{511B1138-B6B9-437D-B841-254449CE195F}"/>
          </ac:spMkLst>
        </pc:spChg>
        <pc:spChg chg="del">
          <ac:chgData name="Sam Jones" userId="ab518315-e3d5-4e76-acb9-e343a87fe2e5" providerId="ADAL" clId="{FCE05B77-B96F-400A-9A83-330C42576912}" dt="2023-04-17T11:21:01.531" v="598" actId="478"/>
          <ac:spMkLst>
            <pc:docMk/>
            <pc:sldMk cId="2291240779" sldId="301"/>
            <ac:spMk id="9" creationId="{C696E073-E609-A0CD-D122-D4FABF9A796F}"/>
          </ac:spMkLst>
        </pc:spChg>
        <pc:spChg chg="add del mod">
          <ac:chgData name="Sam Jones" userId="ab518315-e3d5-4e76-acb9-e343a87fe2e5" providerId="ADAL" clId="{FCE05B77-B96F-400A-9A83-330C42576912}" dt="2023-04-17T11:21:08.812" v="602" actId="478"/>
          <ac:spMkLst>
            <pc:docMk/>
            <pc:sldMk cId="2291240779" sldId="301"/>
            <ac:spMk id="11" creationId="{9AF2805F-7437-9581-8771-7F99771BFF5E}"/>
          </ac:spMkLst>
        </pc:spChg>
        <pc:spChg chg="add mod">
          <ac:chgData name="Sam Jones" userId="ab518315-e3d5-4e76-acb9-e343a87fe2e5" providerId="ADAL" clId="{FCE05B77-B96F-400A-9A83-330C42576912}" dt="2023-04-17T12:45:01.356" v="1118" actId="14100"/>
          <ac:spMkLst>
            <pc:docMk/>
            <pc:sldMk cId="2291240779" sldId="301"/>
            <ac:spMk id="12" creationId="{9E583AD3-03B5-64E0-1E05-D3F4A85FBCD4}"/>
          </ac:spMkLst>
        </pc:spChg>
        <pc:graphicFrameChg chg="del">
          <ac:chgData name="Sam Jones" userId="ab518315-e3d5-4e76-acb9-e343a87fe2e5" providerId="ADAL" clId="{FCE05B77-B96F-400A-9A83-330C42576912}" dt="2023-04-17T11:21:03.676" v="599" actId="478"/>
          <ac:graphicFrameMkLst>
            <pc:docMk/>
            <pc:sldMk cId="2291240779" sldId="301"/>
            <ac:graphicFrameMk id="7" creationId="{4E807712-CA73-4452-A38E-7F7FC3A3B060}"/>
          </ac:graphicFrameMkLst>
        </pc:graphicFrameChg>
        <pc:graphicFrameChg chg="del">
          <ac:chgData name="Sam Jones" userId="ab518315-e3d5-4e76-acb9-e343a87fe2e5" providerId="ADAL" clId="{FCE05B77-B96F-400A-9A83-330C42576912}" dt="2023-04-17T11:21:06.262" v="601" actId="478"/>
          <ac:graphicFrameMkLst>
            <pc:docMk/>
            <pc:sldMk cId="2291240779" sldId="301"/>
            <ac:graphicFrameMk id="8" creationId="{1336CA64-FF60-4E92-8122-E659B59061B6}"/>
          </ac:graphicFrameMkLst>
        </pc:graphicFrameChg>
      </pc:sldChg>
      <pc:sldChg chg="add del">
        <pc:chgData name="Sam Jones" userId="ab518315-e3d5-4e76-acb9-e343a87fe2e5" providerId="ADAL" clId="{FCE05B77-B96F-400A-9A83-330C42576912}" dt="2023-04-17T11:20:58.825" v="596" actId="47"/>
        <pc:sldMkLst>
          <pc:docMk/>
          <pc:sldMk cId="4131033420" sldId="301"/>
        </pc:sldMkLst>
      </pc:sldChg>
      <pc:sldChg chg="addSp delSp modSp add mod">
        <pc:chgData name="Sam Jones" userId="ab518315-e3d5-4e76-acb9-e343a87fe2e5" providerId="ADAL" clId="{FCE05B77-B96F-400A-9A83-330C42576912}" dt="2023-04-20T13:29:24.808" v="7117" actId="20577"/>
        <pc:sldMkLst>
          <pc:docMk/>
          <pc:sldMk cId="2746131345" sldId="302"/>
        </pc:sldMkLst>
        <pc:spChg chg="mod">
          <ac:chgData name="Sam Jones" userId="ab518315-e3d5-4e76-acb9-e343a87fe2e5" providerId="ADAL" clId="{FCE05B77-B96F-400A-9A83-330C42576912}" dt="2023-04-17T12:45:36.900" v="1135" actId="403"/>
          <ac:spMkLst>
            <pc:docMk/>
            <pc:sldMk cId="2746131345" sldId="302"/>
            <ac:spMk id="2" creationId="{C3A30462-F58F-4D3E-AFB3-83A307B1BA50}"/>
          </ac:spMkLst>
        </pc:spChg>
        <pc:spChg chg="mod">
          <ac:chgData name="Sam Jones" userId="ab518315-e3d5-4e76-acb9-e343a87fe2e5" providerId="ADAL" clId="{FCE05B77-B96F-400A-9A83-330C42576912}" dt="2023-04-20T12:29:12.196" v="6332" actId="20577"/>
          <ac:spMkLst>
            <pc:docMk/>
            <pc:sldMk cId="2746131345" sldId="302"/>
            <ac:spMk id="3" creationId="{511B1138-B6B9-437D-B841-254449CE195F}"/>
          </ac:spMkLst>
        </pc:spChg>
        <pc:spChg chg="del mod">
          <ac:chgData name="Sam Jones" userId="ab518315-e3d5-4e76-acb9-e343a87fe2e5" providerId="ADAL" clId="{FCE05B77-B96F-400A-9A83-330C42576912}" dt="2023-04-18T14:36:00.897" v="4062" actId="478"/>
          <ac:spMkLst>
            <pc:docMk/>
            <pc:sldMk cId="2746131345" sldId="302"/>
            <ac:spMk id="9" creationId="{C696E073-E609-A0CD-D122-D4FABF9A796F}"/>
          </ac:spMkLst>
        </pc:spChg>
        <pc:graphicFrameChg chg="del">
          <ac:chgData name="Sam Jones" userId="ab518315-e3d5-4e76-acb9-e343a87fe2e5" providerId="ADAL" clId="{FCE05B77-B96F-400A-9A83-330C42576912}" dt="2023-04-18T14:38:45.697" v="4063" actId="478"/>
          <ac:graphicFrameMkLst>
            <pc:docMk/>
            <pc:sldMk cId="2746131345" sldId="302"/>
            <ac:graphicFrameMk id="7" creationId="{4E807712-CA73-4452-A38E-7F7FC3A3B060}"/>
          </ac:graphicFrameMkLst>
        </pc:graphicFrameChg>
        <pc:graphicFrameChg chg="del mod modGraphic">
          <ac:chgData name="Sam Jones" userId="ab518315-e3d5-4e76-acb9-e343a87fe2e5" providerId="ADAL" clId="{FCE05B77-B96F-400A-9A83-330C42576912}" dt="2023-04-17T12:50:11.209" v="1369" actId="478"/>
          <ac:graphicFrameMkLst>
            <pc:docMk/>
            <pc:sldMk cId="2746131345" sldId="302"/>
            <ac:graphicFrameMk id="8" creationId="{1336CA64-FF60-4E92-8122-E659B59061B6}"/>
          </ac:graphicFrameMkLst>
        </pc:graphicFrameChg>
        <pc:graphicFrameChg chg="add mod">
          <ac:chgData name="Sam Jones" userId="ab518315-e3d5-4e76-acb9-e343a87fe2e5" providerId="ADAL" clId="{FCE05B77-B96F-400A-9A83-330C42576912}" dt="2023-04-20T08:13:58.671" v="5065" actId="14100"/>
          <ac:graphicFrameMkLst>
            <pc:docMk/>
            <pc:sldMk cId="2746131345" sldId="302"/>
            <ac:graphicFrameMk id="8" creationId="{6C48C3BE-C35D-4C8D-987C-D1A270BCDBD0}"/>
          </ac:graphicFrameMkLst>
        </pc:graphicFrameChg>
        <pc:graphicFrameChg chg="add del mod modGraphic">
          <ac:chgData name="Sam Jones" userId="ab518315-e3d5-4e76-acb9-e343a87fe2e5" providerId="ADAL" clId="{FCE05B77-B96F-400A-9A83-330C42576912}" dt="2023-04-17T12:50:11.209" v="1369" actId="478"/>
          <ac:graphicFrameMkLst>
            <pc:docMk/>
            <pc:sldMk cId="2746131345" sldId="302"/>
            <ac:graphicFrameMk id="10" creationId="{9AB5E50E-0B7E-8BFF-A547-A230167CB094}"/>
          </ac:graphicFrameMkLst>
        </pc:graphicFrameChg>
        <pc:graphicFrameChg chg="add mod modGraphic">
          <ac:chgData name="Sam Jones" userId="ab518315-e3d5-4e76-acb9-e343a87fe2e5" providerId="ADAL" clId="{FCE05B77-B96F-400A-9A83-330C42576912}" dt="2023-04-20T13:29:24.808" v="7117" actId="20577"/>
          <ac:graphicFrameMkLst>
            <pc:docMk/>
            <pc:sldMk cId="2746131345" sldId="302"/>
            <ac:graphicFrameMk id="11" creationId="{808A582B-CDAD-522A-0C6D-C7C1787DBF97}"/>
          </ac:graphicFrameMkLst>
        </pc:graphicFrameChg>
      </pc:sldChg>
      <pc:sldChg chg="modSp add del mod">
        <pc:chgData name="Sam Jones" userId="ab518315-e3d5-4e76-acb9-e343a87fe2e5" providerId="ADAL" clId="{FCE05B77-B96F-400A-9A83-330C42576912}" dt="2023-04-21T14:59:59.842" v="7203" actId="2696"/>
        <pc:sldMkLst>
          <pc:docMk/>
          <pc:sldMk cId="2759759767" sldId="303"/>
        </pc:sldMkLst>
        <pc:spChg chg="mod">
          <ac:chgData name="Sam Jones" userId="ab518315-e3d5-4e76-acb9-e343a87fe2e5" providerId="ADAL" clId="{FCE05B77-B96F-400A-9A83-330C42576912}" dt="2023-04-20T08:46:24.711" v="5348" actId="20577"/>
          <ac:spMkLst>
            <pc:docMk/>
            <pc:sldMk cId="2759759767" sldId="303"/>
            <ac:spMk id="2" creationId="{6E42D897-981B-4802-83D8-755CB93054A8}"/>
          </ac:spMkLst>
        </pc:spChg>
        <pc:spChg chg="mod">
          <ac:chgData name="Sam Jones" userId="ab518315-e3d5-4e76-acb9-e343a87fe2e5" providerId="ADAL" clId="{FCE05B77-B96F-400A-9A83-330C42576912}" dt="2023-04-21T14:59:29.716" v="7202" actId="20577"/>
          <ac:spMkLst>
            <pc:docMk/>
            <pc:sldMk cId="2759759767" sldId="303"/>
            <ac:spMk id="3" creationId="{30504FCC-8883-45DC-B0F2-A1142DBE0112}"/>
          </ac:spMkLst>
        </pc:spChg>
      </pc:sldChg>
      <pc:sldChg chg="add del">
        <pc:chgData name="Sam Jones" userId="ab518315-e3d5-4e76-acb9-e343a87fe2e5" providerId="ADAL" clId="{FCE05B77-B96F-400A-9A83-330C42576912}" dt="2023-04-20T13:18:35.354" v="7062"/>
        <pc:sldMkLst>
          <pc:docMk/>
          <pc:sldMk cId="2390581992" sldId="304"/>
        </pc:sldMkLst>
      </pc:sldChg>
      <pc:sldChg chg="modSp mod">
        <pc:chgData name="Sam Jones" userId="ab518315-e3d5-4e76-acb9-e343a87fe2e5" providerId="ADAL" clId="{FCE05B77-B96F-400A-9A83-330C42576912}" dt="2023-04-21T14:56:31.958" v="7130" actId="20577"/>
        <pc:sldMkLst>
          <pc:docMk/>
          <pc:sldMk cId="4206400556" sldId="304"/>
        </pc:sldMkLst>
        <pc:spChg chg="mod">
          <ac:chgData name="Sam Jones" userId="ab518315-e3d5-4e76-acb9-e343a87fe2e5" providerId="ADAL" clId="{FCE05B77-B96F-400A-9A83-330C42576912}" dt="2023-04-21T14:56:31.958" v="7130" actId="20577"/>
          <ac:spMkLst>
            <pc:docMk/>
            <pc:sldMk cId="4206400556" sldId="304"/>
            <ac:spMk id="3" creationId="{30504FCC-8883-45DC-B0F2-A1142DBE0112}"/>
          </ac:spMkLst>
        </pc:spChg>
      </pc:sldChg>
      <pc:sldChg chg="modSp mod">
        <pc:chgData name="Sam Jones" userId="ab518315-e3d5-4e76-acb9-e343a87fe2e5" providerId="ADAL" clId="{FCE05B77-B96F-400A-9A83-330C42576912}" dt="2023-04-21T14:59:00.328" v="7182" actId="20577"/>
        <pc:sldMkLst>
          <pc:docMk/>
          <pc:sldMk cId="1614675597" sldId="305"/>
        </pc:sldMkLst>
        <pc:spChg chg="mod">
          <ac:chgData name="Sam Jones" userId="ab518315-e3d5-4e76-acb9-e343a87fe2e5" providerId="ADAL" clId="{FCE05B77-B96F-400A-9A83-330C42576912}" dt="2023-04-21T14:59:00.328" v="7182" actId="20577"/>
          <ac:spMkLst>
            <pc:docMk/>
            <pc:sldMk cId="1614675597" sldId="305"/>
            <ac:spMk id="3" creationId="{30504FCC-8883-45DC-B0F2-A1142DBE0112}"/>
          </ac:spMkLst>
        </pc:spChg>
      </pc:sldChg>
      <pc:sldMasterChg chg="modSp modSldLayout">
        <pc:chgData name="Sam Jones" userId="ab518315-e3d5-4e76-acb9-e343a87fe2e5" providerId="ADAL" clId="{FCE05B77-B96F-400A-9A83-330C42576912}" dt="2023-04-17T09:06:42.423" v="27"/>
        <pc:sldMasterMkLst>
          <pc:docMk/>
          <pc:sldMasterMk cId="1277505028" sldId="2147483660"/>
        </pc:sldMasterMkLst>
        <pc:spChg chg="mod">
          <ac:chgData name="Sam Jones" userId="ab518315-e3d5-4e76-acb9-e343a87fe2e5" providerId="ADAL" clId="{FCE05B77-B96F-400A-9A83-330C42576912}" dt="2023-04-17T09:06:42.423" v="27"/>
          <ac:spMkLst>
            <pc:docMk/>
            <pc:sldMasterMk cId="1277505028" sldId="2147483660"/>
            <ac:spMk id="4" creationId="{00000000-0000-0000-0000-000000000000}"/>
          </ac:spMkLst>
        </pc:spChg>
        <pc:sldLayoutChg chg="modSp">
          <pc:chgData name="Sam Jones" userId="ab518315-e3d5-4e76-acb9-e343a87fe2e5" providerId="ADAL" clId="{FCE05B77-B96F-400A-9A83-330C42576912}" dt="2023-04-17T09:06:42.423" v="27"/>
          <pc:sldLayoutMkLst>
            <pc:docMk/>
            <pc:sldMasterMk cId="1277505028" sldId="2147483660"/>
            <pc:sldLayoutMk cId="1386935073" sldId="2147483661"/>
          </pc:sldLayoutMkLst>
          <pc:spChg chg="mod">
            <ac:chgData name="Sam Jones" userId="ab518315-e3d5-4e76-acb9-e343a87fe2e5" providerId="ADAL" clId="{FCE05B77-B96F-400A-9A83-330C42576912}" dt="2023-04-17T09:06:42.423" v="27"/>
            <ac:spMkLst>
              <pc:docMk/>
              <pc:sldMasterMk cId="1277505028" sldId="2147483660"/>
              <pc:sldLayoutMk cId="1386935073" sldId="2147483661"/>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2776613629" sldId="2147483662"/>
          </pc:sldLayoutMkLst>
          <pc:spChg chg="mod">
            <ac:chgData name="Sam Jones" userId="ab518315-e3d5-4e76-acb9-e343a87fe2e5" providerId="ADAL" clId="{FCE05B77-B96F-400A-9A83-330C42576912}" dt="2023-04-17T09:06:42.423" v="27"/>
            <ac:spMkLst>
              <pc:docMk/>
              <pc:sldMasterMk cId="1277505028" sldId="2147483660"/>
              <pc:sldLayoutMk cId="2776613629" sldId="2147483662"/>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4115602015" sldId="2147483663"/>
          </pc:sldLayoutMkLst>
          <pc:spChg chg="mod">
            <ac:chgData name="Sam Jones" userId="ab518315-e3d5-4e76-acb9-e343a87fe2e5" providerId="ADAL" clId="{FCE05B77-B96F-400A-9A83-330C42576912}" dt="2023-04-17T09:06:42.423" v="27"/>
            <ac:spMkLst>
              <pc:docMk/>
              <pc:sldMasterMk cId="1277505028" sldId="2147483660"/>
              <pc:sldLayoutMk cId="4115602015" sldId="2147483663"/>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3796699711" sldId="2147483664"/>
          </pc:sldLayoutMkLst>
          <pc:spChg chg="mod">
            <ac:chgData name="Sam Jones" userId="ab518315-e3d5-4e76-acb9-e343a87fe2e5" providerId="ADAL" clId="{FCE05B77-B96F-400A-9A83-330C42576912}" dt="2023-04-17T09:06:42.423" v="27"/>
            <ac:spMkLst>
              <pc:docMk/>
              <pc:sldMasterMk cId="1277505028" sldId="2147483660"/>
              <pc:sldLayoutMk cId="3796699711" sldId="2147483664"/>
              <ac:spMk id="5"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3027580126" sldId="2147483665"/>
          </pc:sldLayoutMkLst>
          <pc:spChg chg="mod">
            <ac:chgData name="Sam Jones" userId="ab518315-e3d5-4e76-acb9-e343a87fe2e5" providerId="ADAL" clId="{FCE05B77-B96F-400A-9A83-330C42576912}" dt="2023-04-17T09:06:42.423" v="27"/>
            <ac:spMkLst>
              <pc:docMk/>
              <pc:sldMasterMk cId="1277505028" sldId="2147483660"/>
              <pc:sldLayoutMk cId="3027580126" sldId="2147483665"/>
              <ac:spMk id="7"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3514953985" sldId="2147483666"/>
          </pc:sldLayoutMkLst>
          <pc:spChg chg="mod">
            <ac:chgData name="Sam Jones" userId="ab518315-e3d5-4e76-acb9-e343a87fe2e5" providerId="ADAL" clId="{FCE05B77-B96F-400A-9A83-330C42576912}" dt="2023-04-17T09:06:42.423" v="27"/>
            <ac:spMkLst>
              <pc:docMk/>
              <pc:sldMasterMk cId="1277505028" sldId="2147483660"/>
              <pc:sldLayoutMk cId="3514953985" sldId="2147483666"/>
              <ac:spMk id="3"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4133136139" sldId="2147483667"/>
          </pc:sldLayoutMkLst>
          <pc:spChg chg="mod">
            <ac:chgData name="Sam Jones" userId="ab518315-e3d5-4e76-acb9-e343a87fe2e5" providerId="ADAL" clId="{FCE05B77-B96F-400A-9A83-330C42576912}" dt="2023-04-17T09:06:42.423" v="27"/>
            <ac:spMkLst>
              <pc:docMk/>
              <pc:sldMasterMk cId="1277505028" sldId="2147483660"/>
              <pc:sldLayoutMk cId="4133136139" sldId="2147483667"/>
              <ac:spMk id="2"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3518688719" sldId="2147483668"/>
          </pc:sldLayoutMkLst>
          <pc:spChg chg="mod">
            <ac:chgData name="Sam Jones" userId="ab518315-e3d5-4e76-acb9-e343a87fe2e5" providerId="ADAL" clId="{FCE05B77-B96F-400A-9A83-330C42576912}" dt="2023-04-17T09:06:42.423" v="27"/>
            <ac:spMkLst>
              <pc:docMk/>
              <pc:sldMasterMk cId="1277505028" sldId="2147483660"/>
              <pc:sldLayoutMk cId="3518688719" sldId="2147483668"/>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3431247304" sldId="2147483669"/>
          </pc:sldLayoutMkLst>
          <pc:spChg chg="mod">
            <ac:chgData name="Sam Jones" userId="ab518315-e3d5-4e76-acb9-e343a87fe2e5" providerId="ADAL" clId="{FCE05B77-B96F-400A-9A83-330C42576912}" dt="2023-04-17T09:06:42.423" v="27"/>
            <ac:spMkLst>
              <pc:docMk/>
              <pc:sldMasterMk cId="1277505028" sldId="2147483660"/>
              <pc:sldLayoutMk cId="3431247304" sldId="2147483669"/>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4044656857" sldId="2147483670"/>
          </pc:sldLayoutMkLst>
          <pc:spChg chg="mod">
            <ac:chgData name="Sam Jones" userId="ab518315-e3d5-4e76-acb9-e343a87fe2e5" providerId="ADAL" clId="{FCE05B77-B96F-400A-9A83-330C42576912}" dt="2023-04-17T09:06:42.423" v="27"/>
            <ac:spMkLst>
              <pc:docMk/>
              <pc:sldMasterMk cId="1277505028" sldId="2147483660"/>
              <pc:sldLayoutMk cId="4044656857" sldId="2147483670"/>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1360553153" sldId="2147483671"/>
          </pc:sldLayoutMkLst>
          <pc:spChg chg="mod">
            <ac:chgData name="Sam Jones" userId="ab518315-e3d5-4e76-acb9-e343a87fe2e5" providerId="ADAL" clId="{FCE05B77-B96F-400A-9A83-330C42576912}" dt="2023-04-17T09:06:42.423" v="27"/>
            <ac:spMkLst>
              <pc:docMk/>
              <pc:sldMasterMk cId="1277505028" sldId="2147483660"/>
              <pc:sldLayoutMk cId="1360553153" sldId="2147483671"/>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3135871184" sldId="2147483672"/>
          </pc:sldLayoutMkLst>
          <pc:spChg chg="mod">
            <ac:chgData name="Sam Jones" userId="ab518315-e3d5-4e76-acb9-e343a87fe2e5" providerId="ADAL" clId="{FCE05B77-B96F-400A-9A83-330C42576912}" dt="2023-04-17T09:06:42.423" v="27"/>
            <ac:spMkLst>
              <pc:docMk/>
              <pc:sldMasterMk cId="1277505028" sldId="2147483660"/>
              <pc:sldLayoutMk cId="3135871184" sldId="2147483672"/>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3507026904" sldId="2147483673"/>
          </pc:sldLayoutMkLst>
          <pc:spChg chg="mod">
            <ac:chgData name="Sam Jones" userId="ab518315-e3d5-4e76-acb9-e343a87fe2e5" providerId="ADAL" clId="{FCE05B77-B96F-400A-9A83-330C42576912}" dt="2023-04-17T09:06:42.423" v="27"/>
            <ac:spMkLst>
              <pc:docMk/>
              <pc:sldMasterMk cId="1277505028" sldId="2147483660"/>
              <pc:sldLayoutMk cId="3507026904" sldId="2147483673"/>
              <ac:spMk id="4" creationId="{00000000-0000-0000-0000-000000000000}"/>
            </ac:spMkLst>
          </pc:spChg>
        </pc:sldLayoutChg>
        <pc:sldLayoutChg chg="modSp">
          <pc:chgData name="Sam Jones" userId="ab518315-e3d5-4e76-acb9-e343a87fe2e5" providerId="ADAL" clId="{FCE05B77-B96F-400A-9A83-330C42576912}" dt="2023-04-17T09:06:42.423" v="27"/>
          <pc:sldLayoutMkLst>
            <pc:docMk/>
            <pc:sldMasterMk cId="1277505028" sldId="2147483660"/>
            <pc:sldLayoutMk cId="1159133343" sldId="2147483674"/>
          </pc:sldLayoutMkLst>
          <pc:spChg chg="mod">
            <ac:chgData name="Sam Jones" userId="ab518315-e3d5-4e76-acb9-e343a87fe2e5" providerId="ADAL" clId="{FCE05B77-B96F-400A-9A83-330C42576912}" dt="2023-04-17T09:06:42.423" v="27"/>
            <ac:spMkLst>
              <pc:docMk/>
              <pc:sldMasterMk cId="1277505028" sldId="2147483660"/>
              <pc:sldLayoutMk cId="1159133343" sldId="2147483674"/>
              <ac:spMk id="4" creationId="{00000000-0000-0000-0000-000000000000}"/>
            </ac:spMkLst>
          </pc:spChg>
        </pc:sldLayoutChg>
      </pc:sldMasterChg>
    </pc:docChg>
  </pc:docChgLst>
  <pc:docChgLst>
    <pc:chgData name="Sam" userId="ab518315-e3d5-4e76-acb9-e343a87fe2e5" providerId="ADAL" clId="{FCE05B77-B96F-400A-9A83-330C42576912}"/>
    <pc:docChg chg="undo custSel addSld delSld modSld modSection">
      <pc:chgData name="Sam" userId="ab518315-e3d5-4e76-acb9-e343a87fe2e5" providerId="ADAL" clId="{FCE05B77-B96F-400A-9A83-330C42576912}" dt="2023-04-21T10:47:35.479" v="5289" actId="20577"/>
      <pc:docMkLst>
        <pc:docMk/>
      </pc:docMkLst>
      <pc:sldChg chg="del">
        <pc:chgData name="Sam" userId="ab518315-e3d5-4e76-acb9-e343a87fe2e5" providerId="ADAL" clId="{FCE05B77-B96F-400A-9A83-330C42576912}" dt="2023-04-20T13:47:57.334" v="0" actId="47"/>
        <pc:sldMkLst>
          <pc:docMk/>
          <pc:sldMk cId="29013110" sldId="287"/>
        </pc:sldMkLst>
      </pc:sldChg>
      <pc:sldChg chg="modSp mod">
        <pc:chgData name="Sam" userId="ab518315-e3d5-4e76-acb9-e343a87fe2e5" providerId="ADAL" clId="{FCE05B77-B96F-400A-9A83-330C42576912}" dt="2023-04-21T09:53:00.271" v="2938" actId="20577"/>
        <pc:sldMkLst>
          <pc:docMk/>
          <pc:sldMk cId="867059642" sldId="288"/>
        </pc:sldMkLst>
        <pc:spChg chg="mod">
          <ac:chgData name="Sam" userId="ab518315-e3d5-4e76-acb9-e343a87fe2e5" providerId="ADAL" clId="{FCE05B77-B96F-400A-9A83-330C42576912}" dt="2023-04-21T09:53:00.271" v="2938" actId="20577"/>
          <ac:spMkLst>
            <pc:docMk/>
            <pc:sldMk cId="867059642" sldId="288"/>
            <ac:spMk id="12" creationId="{9252A3A0-CD5C-5F47-31BB-C166E2A97C0D}"/>
          </ac:spMkLst>
        </pc:spChg>
      </pc:sldChg>
      <pc:sldChg chg="del">
        <pc:chgData name="Sam" userId="ab518315-e3d5-4e76-acb9-e343a87fe2e5" providerId="ADAL" clId="{FCE05B77-B96F-400A-9A83-330C42576912}" dt="2023-04-20T13:47:58.004" v="1" actId="47"/>
        <pc:sldMkLst>
          <pc:docMk/>
          <pc:sldMk cId="961313969" sldId="289"/>
        </pc:sldMkLst>
      </pc:sldChg>
      <pc:sldChg chg="modSp mod">
        <pc:chgData name="Sam" userId="ab518315-e3d5-4e76-acb9-e343a87fe2e5" providerId="ADAL" clId="{FCE05B77-B96F-400A-9A83-330C42576912}" dt="2023-04-21T09:48:07.061" v="2890" actId="14100"/>
        <pc:sldMkLst>
          <pc:docMk/>
          <pc:sldMk cId="2897735480" sldId="290"/>
        </pc:sldMkLst>
        <pc:spChg chg="mod">
          <ac:chgData name="Sam" userId="ab518315-e3d5-4e76-acb9-e343a87fe2e5" providerId="ADAL" clId="{FCE05B77-B96F-400A-9A83-330C42576912}" dt="2023-04-21T09:48:07.061" v="2890" actId="14100"/>
          <ac:spMkLst>
            <pc:docMk/>
            <pc:sldMk cId="2897735480" sldId="290"/>
            <ac:spMk id="7" creationId="{17997637-5061-498C-A0D1-AFD3EF9AF499}"/>
          </ac:spMkLst>
        </pc:spChg>
      </pc:sldChg>
      <pc:sldChg chg="modSp mod">
        <pc:chgData name="Sam" userId="ab518315-e3d5-4e76-acb9-e343a87fe2e5" providerId="ADAL" clId="{FCE05B77-B96F-400A-9A83-330C42576912}" dt="2023-04-21T09:51:43.581" v="2910" actId="20577"/>
        <pc:sldMkLst>
          <pc:docMk/>
          <pc:sldMk cId="3327054627" sldId="293"/>
        </pc:sldMkLst>
        <pc:spChg chg="mod">
          <ac:chgData name="Sam" userId="ab518315-e3d5-4e76-acb9-e343a87fe2e5" providerId="ADAL" clId="{FCE05B77-B96F-400A-9A83-330C42576912}" dt="2023-04-21T09:51:43.581" v="2910" actId="20577"/>
          <ac:spMkLst>
            <pc:docMk/>
            <pc:sldMk cId="3327054627" sldId="293"/>
            <ac:spMk id="10" creationId="{3EC8D92D-E451-F333-9B00-39D7EB5871B4}"/>
          </ac:spMkLst>
        </pc:spChg>
      </pc:sldChg>
      <pc:sldChg chg="modSp mod">
        <pc:chgData name="Sam" userId="ab518315-e3d5-4e76-acb9-e343a87fe2e5" providerId="ADAL" clId="{FCE05B77-B96F-400A-9A83-330C42576912}" dt="2023-04-21T10:03:24.661" v="2946" actId="20577"/>
        <pc:sldMkLst>
          <pc:docMk/>
          <pc:sldMk cId="2776441098" sldId="294"/>
        </pc:sldMkLst>
        <pc:spChg chg="mod">
          <ac:chgData name="Sam" userId="ab518315-e3d5-4e76-acb9-e343a87fe2e5" providerId="ADAL" clId="{FCE05B77-B96F-400A-9A83-330C42576912}" dt="2023-04-21T10:03:24.661" v="2946" actId="20577"/>
          <ac:spMkLst>
            <pc:docMk/>
            <pc:sldMk cId="2776441098" sldId="294"/>
            <ac:spMk id="12" creationId="{CE792139-6D0F-488D-824B-2F8D5F4EF98B}"/>
          </ac:spMkLst>
        </pc:spChg>
      </pc:sldChg>
      <pc:sldChg chg="modSp mod">
        <pc:chgData name="Sam" userId="ab518315-e3d5-4e76-acb9-e343a87fe2e5" providerId="ADAL" clId="{FCE05B77-B96F-400A-9A83-330C42576912}" dt="2023-04-21T10:04:49.681" v="2965" actId="255"/>
        <pc:sldMkLst>
          <pc:docMk/>
          <pc:sldMk cId="3444699899" sldId="295"/>
        </pc:sldMkLst>
        <pc:spChg chg="mod">
          <ac:chgData name="Sam" userId="ab518315-e3d5-4e76-acb9-e343a87fe2e5" providerId="ADAL" clId="{FCE05B77-B96F-400A-9A83-330C42576912}" dt="2023-04-21T10:04:49.681" v="2965" actId="255"/>
          <ac:spMkLst>
            <pc:docMk/>
            <pc:sldMk cId="3444699899" sldId="295"/>
            <ac:spMk id="3" creationId="{9C5D2425-E696-4A5F-8368-98B3686D96B0}"/>
          </ac:spMkLst>
        </pc:spChg>
        <pc:graphicFrameChg chg="mod modGraphic">
          <ac:chgData name="Sam" userId="ab518315-e3d5-4e76-acb9-e343a87fe2e5" providerId="ADAL" clId="{FCE05B77-B96F-400A-9A83-330C42576912}" dt="2023-04-21T08:22:42.468" v="1469" actId="113"/>
          <ac:graphicFrameMkLst>
            <pc:docMk/>
            <pc:sldMk cId="3444699899" sldId="295"/>
            <ac:graphicFrameMk id="7" creationId="{B8B378EF-8674-44DC-86BF-9FC213B5998F}"/>
          </ac:graphicFrameMkLst>
        </pc:graphicFrameChg>
      </pc:sldChg>
      <pc:sldChg chg="modSp mod">
        <pc:chgData name="Sam" userId="ab518315-e3d5-4e76-acb9-e343a87fe2e5" providerId="ADAL" clId="{FCE05B77-B96F-400A-9A83-330C42576912}" dt="2023-04-21T10:06:03.326" v="2968" actId="114"/>
        <pc:sldMkLst>
          <pc:docMk/>
          <pc:sldMk cId="1611272824" sldId="297"/>
        </pc:sldMkLst>
        <pc:spChg chg="mod">
          <ac:chgData name="Sam" userId="ab518315-e3d5-4e76-acb9-e343a87fe2e5" providerId="ADAL" clId="{FCE05B77-B96F-400A-9A83-330C42576912}" dt="2023-04-21T10:06:03.326" v="2968" actId="114"/>
          <ac:spMkLst>
            <pc:docMk/>
            <pc:sldMk cId="1611272824" sldId="297"/>
            <ac:spMk id="7" creationId="{791FFBB3-E1F6-422D-B26B-1BC959ECEDC2}"/>
          </ac:spMkLst>
        </pc:spChg>
      </pc:sldChg>
      <pc:sldChg chg="modSp mod">
        <pc:chgData name="Sam" userId="ab518315-e3d5-4e76-acb9-e343a87fe2e5" providerId="ADAL" clId="{FCE05B77-B96F-400A-9A83-330C42576912}" dt="2023-04-21T10:07:03.992" v="2972" actId="20577"/>
        <pc:sldMkLst>
          <pc:docMk/>
          <pc:sldMk cId="4135867376" sldId="299"/>
        </pc:sldMkLst>
        <pc:spChg chg="mod">
          <ac:chgData name="Sam" userId="ab518315-e3d5-4e76-acb9-e343a87fe2e5" providerId="ADAL" clId="{FCE05B77-B96F-400A-9A83-330C42576912}" dt="2023-04-21T10:07:03.992" v="2972" actId="20577"/>
          <ac:spMkLst>
            <pc:docMk/>
            <pc:sldMk cId="4135867376" sldId="299"/>
            <ac:spMk id="11" creationId="{8F4FF0F8-D515-4DCF-A1EA-F1FA0345EBCD}"/>
          </ac:spMkLst>
        </pc:spChg>
      </pc:sldChg>
      <pc:sldChg chg="modSp mod">
        <pc:chgData name="Sam" userId="ab518315-e3d5-4e76-acb9-e343a87fe2e5" providerId="ADAL" clId="{FCE05B77-B96F-400A-9A83-330C42576912}" dt="2023-04-21T10:42:59.379" v="4845" actId="20577"/>
        <pc:sldMkLst>
          <pc:docMk/>
          <pc:sldMk cId="2759759767" sldId="303"/>
        </pc:sldMkLst>
        <pc:spChg chg="mod">
          <ac:chgData name="Sam" userId="ab518315-e3d5-4e76-acb9-e343a87fe2e5" providerId="ADAL" clId="{FCE05B77-B96F-400A-9A83-330C42576912}" dt="2023-04-21T10:42:59.379" v="4845" actId="20577"/>
          <ac:spMkLst>
            <pc:docMk/>
            <pc:sldMk cId="2759759767" sldId="303"/>
            <ac:spMk id="3" creationId="{30504FCC-8883-45DC-B0F2-A1142DBE0112}"/>
          </ac:spMkLst>
        </pc:spChg>
      </pc:sldChg>
      <pc:sldChg chg="modSp add mod">
        <pc:chgData name="Sam" userId="ab518315-e3d5-4e76-acb9-e343a87fe2e5" providerId="ADAL" clId="{FCE05B77-B96F-400A-9A83-330C42576912}" dt="2023-04-21T10:26:03.245" v="2973" actId="948"/>
        <pc:sldMkLst>
          <pc:docMk/>
          <pc:sldMk cId="4206400556" sldId="304"/>
        </pc:sldMkLst>
        <pc:spChg chg="mod">
          <ac:chgData name="Sam" userId="ab518315-e3d5-4e76-acb9-e343a87fe2e5" providerId="ADAL" clId="{FCE05B77-B96F-400A-9A83-330C42576912}" dt="2023-04-21T10:26:03.245" v="2973" actId="948"/>
          <ac:spMkLst>
            <pc:docMk/>
            <pc:sldMk cId="4206400556" sldId="304"/>
            <ac:spMk id="3" creationId="{30504FCC-8883-45DC-B0F2-A1142DBE0112}"/>
          </ac:spMkLst>
        </pc:spChg>
      </pc:sldChg>
      <pc:sldChg chg="modSp add mod">
        <pc:chgData name="Sam" userId="ab518315-e3d5-4e76-acb9-e343a87fe2e5" providerId="ADAL" clId="{FCE05B77-B96F-400A-9A83-330C42576912}" dt="2023-04-21T10:47:35.479" v="5289" actId="20577"/>
        <pc:sldMkLst>
          <pc:docMk/>
          <pc:sldMk cId="1614675597" sldId="305"/>
        </pc:sldMkLst>
        <pc:spChg chg="mod">
          <ac:chgData name="Sam" userId="ab518315-e3d5-4e76-acb9-e343a87fe2e5" providerId="ADAL" clId="{FCE05B77-B96F-400A-9A83-330C42576912}" dt="2023-04-21T10:47:35.479" v="5289" actId="20577"/>
          <ac:spMkLst>
            <pc:docMk/>
            <pc:sldMk cId="1614675597" sldId="305"/>
            <ac:spMk id="3" creationId="{30504FCC-8883-45DC-B0F2-A1142DBE011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hca.local\wa\NREG\Regulation%20Comms\External%20Comms\Stakeholder%20Survey\SSurvey%202023\RSH%20stakeholder%20survey%202023%20results%20-%20analysi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US" sz="1200" b="1" dirty="0">
                <a:solidFill>
                  <a:schemeClr val="tx1"/>
                </a:solidFill>
              </a:rPr>
              <a:t>Proportion of respondents by stakeholder group</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5.2669121710724305E-2"/>
          <c:y val="0.22954700189557184"/>
          <c:w val="0.46957609451007642"/>
          <c:h val="0.61090291238084338"/>
        </c:manualLayout>
      </c:layout>
      <c:pieChart>
        <c:varyColors val="1"/>
        <c:ser>
          <c:idx val="0"/>
          <c:order val="0"/>
          <c:dPt>
            <c:idx val="0"/>
            <c:bubble3D val="0"/>
            <c:spPr>
              <a:solidFill>
                <a:srgbClr val="12436D"/>
              </a:solidFill>
              <a:ln w="19050">
                <a:solidFill>
                  <a:schemeClr val="lt1"/>
                </a:solidFill>
              </a:ln>
              <a:effectLst/>
            </c:spPr>
            <c:extLst>
              <c:ext xmlns:c16="http://schemas.microsoft.com/office/drawing/2014/chart" uri="{C3380CC4-5D6E-409C-BE32-E72D297353CC}">
                <c16:uniqueId val="{00000001-BDBF-4DCB-B043-7F1078BEBC02}"/>
              </c:ext>
            </c:extLst>
          </c:dPt>
          <c:dPt>
            <c:idx val="1"/>
            <c:bubble3D val="0"/>
            <c:spPr>
              <a:solidFill>
                <a:srgbClr val="28A197"/>
              </a:solidFill>
              <a:ln w="19050">
                <a:solidFill>
                  <a:schemeClr val="lt1"/>
                </a:solidFill>
              </a:ln>
              <a:effectLst/>
            </c:spPr>
            <c:extLst>
              <c:ext xmlns:c16="http://schemas.microsoft.com/office/drawing/2014/chart" uri="{C3380CC4-5D6E-409C-BE32-E72D297353CC}">
                <c16:uniqueId val="{00000003-BDBF-4DCB-B043-7F1078BEBC02}"/>
              </c:ext>
            </c:extLst>
          </c:dPt>
          <c:dPt>
            <c:idx val="2"/>
            <c:bubble3D val="0"/>
            <c:spPr>
              <a:solidFill>
                <a:srgbClr val="A285D1"/>
              </a:solidFill>
              <a:ln w="19050">
                <a:solidFill>
                  <a:schemeClr val="lt1"/>
                </a:solidFill>
              </a:ln>
              <a:effectLst/>
            </c:spPr>
            <c:extLst>
              <c:ext xmlns:c16="http://schemas.microsoft.com/office/drawing/2014/chart" uri="{C3380CC4-5D6E-409C-BE32-E72D297353CC}">
                <c16:uniqueId val="{00000005-BDBF-4DCB-B043-7F1078BEBC02}"/>
              </c:ext>
            </c:extLst>
          </c:dPt>
          <c:dPt>
            <c:idx val="3"/>
            <c:bubble3D val="0"/>
            <c:spPr>
              <a:solidFill>
                <a:srgbClr val="F46A25"/>
              </a:solidFill>
              <a:ln w="19050">
                <a:solidFill>
                  <a:schemeClr val="lt1"/>
                </a:solidFill>
              </a:ln>
              <a:effectLst/>
            </c:spPr>
            <c:extLst>
              <c:ext xmlns:c16="http://schemas.microsoft.com/office/drawing/2014/chart" uri="{C3380CC4-5D6E-409C-BE32-E72D297353CC}">
                <c16:uniqueId val="{00000007-BDBF-4DCB-B043-7F1078BEBC02}"/>
              </c:ext>
            </c:extLst>
          </c:dPt>
          <c:dPt>
            <c:idx val="4"/>
            <c:bubble3D val="0"/>
            <c:spPr>
              <a:solidFill>
                <a:srgbClr val="59468D"/>
              </a:solidFill>
              <a:ln w="19050">
                <a:solidFill>
                  <a:schemeClr val="lt1"/>
                </a:solidFill>
              </a:ln>
              <a:effectLst/>
            </c:spPr>
            <c:extLst>
              <c:ext xmlns:c16="http://schemas.microsoft.com/office/drawing/2014/chart" uri="{C3380CC4-5D6E-409C-BE32-E72D297353CC}">
                <c16:uniqueId val="{00000009-BDBF-4DCB-B043-7F1078BEBC0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DBF-4DCB-B043-7F1078BEBC02}"/>
              </c:ext>
            </c:extLst>
          </c:dPt>
          <c:dPt>
            <c:idx val="6"/>
            <c:bubble3D val="0"/>
            <c:spPr>
              <a:solidFill>
                <a:srgbClr val="2073BC"/>
              </a:solidFill>
              <a:ln w="19050">
                <a:solidFill>
                  <a:schemeClr val="lt1"/>
                </a:solidFill>
              </a:ln>
              <a:effectLst/>
            </c:spPr>
            <c:extLst>
              <c:ext xmlns:c16="http://schemas.microsoft.com/office/drawing/2014/chart" uri="{C3380CC4-5D6E-409C-BE32-E72D297353CC}">
                <c16:uniqueId val="{0000000D-BDBF-4DCB-B043-7F1078BEBC02}"/>
              </c:ext>
            </c:extLst>
          </c:dPt>
          <c:dPt>
            <c:idx val="7"/>
            <c:bubble3D val="0"/>
            <c:spPr>
              <a:solidFill>
                <a:srgbClr val="6BACE6"/>
              </a:solidFill>
              <a:ln w="19050">
                <a:solidFill>
                  <a:schemeClr val="lt1"/>
                </a:solidFill>
              </a:ln>
              <a:effectLst/>
            </c:spPr>
            <c:extLst>
              <c:ext xmlns:c16="http://schemas.microsoft.com/office/drawing/2014/chart" uri="{C3380CC4-5D6E-409C-BE32-E72D297353CC}">
                <c16:uniqueId val="{0000000F-BDBF-4DCB-B043-7F1078BEBC02}"/>
              </c:ext>
            </c:extLst>
          </c:dPt>
          <c:dPt>
            <c:idx val="8"/>
            <c:bubble3D val="0"/>
            <c:spPr>
              <a:solidFill>
                <a:srgbClr val="BFBFBF"/>
              </a:solidFill>
              <a:ln w="19050">
                <a:solidFill>
                  <a:schemeClr val="lt1"/>
                </a:solidFill>
              </a:ln>
              <a:effectLst/>
            </c:spPr>
            <c:extLst>
              <c:ext xmlns:c16="http://schemas.microsoft.com/office/drawing/2014/chart" uri="{C3380CC4-5D6E-409C-BE32-E72D297353CC}">
                <c16:uniqueId val="{00000011-BDBF-4DCB-B043-7F1078BEBC02}"/>
              </c:ext>
            </c:extLst>
          </c:dPt>
          <c:dPt>
            <c:idx val="9"/>
            <c:bubble3D val="0"/>
            <c:spPr>
              <a:solidFill>
                <a:srgbClr val="3D3D3D"/>
              </a:solidFill>
              <a:ln w="19050">
                <a:solidFill>
                  <a:schemeClr val="lt1"/>
                </a:solidFill>
              </a:ln>
              <a:effectLst/>
            </c:spPr>
            <c:extLst>
              <c:ext xmlns:c16="http://schemas.microsoft.com/office/drawing/2014/chart" uri="{C3380CC4-5D6E-409C-BE32-E72D297353CC}">
                <c16:uniqueId val="{00000013-BDBF-4DCB-B043-7F1078BEBC02}"/>
              </c:ext>
            </c:extLst>
          </c:dPt>
          <c:cat>
            <c:strRef>
              <c:f>'About you'!$I$4:$I$13</c:f>
              <c:strCache>
                <c:ptCount val="10"/>
                <c:pt idx="0">
                  <c:v>Large Private Registered Provider</c:v>
                </c:pt>
                <c:pt idx="1">
                  <c:v>Small Private Registered Provider</c:v>
                </c:pt>
                <c:pt idx="2">
                  <c:v>Individual tenant</c:v>
                </c:pt>
                <c:pt idx="3">
                  <c:v>Local Authority Registered Provider</c:v>
                </c:pt>
                <c:pt idx="4">
                  <c:v>Government department</c:v>
                </c:pt>
                <c:pt idx="5">
                  <c:v>Lender, investor or credit rating agency</c:v>
                </c:pt>
                <c:pt idx="6">
                  <c:v>Tenant organisation</c:v>
                </c:pt>
                <c:pt idx="7">
                  <c:v>Trade body</c:v>
                </c:pt>
                <c:pt idx="8">
                  <c:v>Other individual</c:v>
                </c:pt>
                <c:pt idx="9">
                  <c:v>Other</c:v>
                </c:pt>
              </c:strCache>
            </c:strRef>
          </c:cat>
          <c:val>
            <c:numRef>
              <c:f>'About you'!$K$4:$K$13</c:f>
              <c:numCache>
                <c:formatCode>0%</c:formatCode>
                <c:ptCount val="10"/>
                <c:pt idx="0">
                  <c:v>0.35402298850574715</c:v>
                </c:pt>
                <c:pt idx="1">
                  <c:v>0.32413793103448274</c:v>
                </c:pt>
                <c:pt idx="2">
                  <c:v>9.6551724137931033E-2</c:v>
                </c:pt>
                <c:pt idx="3">
                  <c:v>9.4252873563218389E-2</c:v>
                </c:pt>
                <c:pt idx="4">
                  <c:v>3.2183908045977011E-2</c:v>
                </c:pt>
                <c:pt idx="5">
                  <c:v>2.2988505747126436E-2</c:v>
                </c:pt>
                <c:pt idx="6">
                  <c:v>2.0689655172413793E-2</c:v>
                </c:pt>
                <c:pt idx="7">
                  <c:v>1.1494252873563218E-2</c:v>
                </c:pt>
                <c:pt idx="8">
                  <c:v>6.8965517241379309E-3</c:v>
                </c:pt>
                <c:pt idx="9">
                  <c:v>3.6781609195402298E-2</c:v>
                </c:pt>
              </c:numCache>
            </c:numRef>
          </c:val>
          <c:extLst>
            <c:ext xmlns:c16="http://schemas.microsoft.com/office/drawing/2014/chart" uri="{C3380CC4-5D6E-409C-BE32-E72D297353CC}">
              <c16:uniqueId val="{00000014-BDBF-4DCB-B043-7F1078BEBC02}"/>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4030456408376337"/>
          <c:y val="0.10631803179446614"/>
          <c:w val="0.45969543591623668"/>
          <c:h val="0.89368196820553369"/>
        </c:manualLayout>
      </c:layout>
      <c:overlay val="0"/>
      <c:spPr>
        <a:noFill/>
        <a:ln>
          <a:noFill/>
        </a:ln>
        <a:effectLst/>
      </c:spPr>
      <c:txPr>
        <a:bodyPr rot="0" spcFirstLastPara="1" vertOverflow="ellipsis" vert="horz" wrap="square" anchor="ctr" anchorCtr="1"/>
        <a:lstStyle/>
        <a:p>
          <a:pPr rtl="0">
            <a:defRPr sz="1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sz="1400" b="1" dirty="0"/>
              <a:t>Question 8 responses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rgbClr val="12436D"/>
            </a:solidFill>
            <a:ln>
              <a:noFill/>
            </a:ln>
            <a:effectLst/>
          </c:spPr>
          <c:invertIfNegative val="0"/>
          <c:dPt>
            <c:idx val="1"/>
            <c:invertIfNegative val="0"/>
            <c:bubble3D val="0"/>
            <c:spPr>
              <a:solidFill>
                <a:srgbClr val="28A197"/>
              </a:solidFill>
              <a:ln>
                <a:noFill/>
              </a:ln>
              <a:effectLst/>
            </c:spPr>
            <c:extLst>
              <c:ext xmlns:c16="http://schemas.microsoft.com/office/drawing/2014/chart" uri="{C3380CC4-5D6E-409C-BE32-E72D297353CC}">
                <c16:uniqueId val="{00000001-E202-4E6F-9FC1-902E49EA807A}"/>
              </c:ext>
            </c:extLst>
          </c:dPt>
          <c:dPt>
            <c:idx val="2"/>
            <c:invertIfNegative val="0"/>
            <c:bubble3D val="0"/>
            <c:spPr>
              <a:solidFill>
                <a:srgbClr val="A285D1"/>
              </a:solidFill>
              <a:ln>
                <a:noFill/>
              </a:ln>
              <a:effectLst/>
            </c:spPr>
            <c:extLst>
              <c:ext xmlns:c16="http://schemas.microsoft.com/office/drawing/2014/chart" uri="{C3380CC4-5D6E-409C-BE32-E72D297353CC}">
                <c16:uniqueId val="{00000002-E202-4E6F-9FC1-902E49EA807A}"/>
              </c:ext>
            </c:extLst>
          </c:dPt>
          <c:dPt>
            <c:idx val="3"/>
            <c:invertIfNegative val="0"/>
            <c:bubble3D val="0"/>
            <c:spPr>
              <a:solidFill>
                <a:srgbClr val="F46A25"/>
              </a:solidFill>
              <a:ln>
                <a:noFill/>
              </a:ln>
              <a:effectLst/>
            </c:spPr>
            <c:extLst>
              <c:ext xmlns:c16="http://schemas.microsoft.com/office/drawing/2014/chart" uri="{C3380CC4-5D6E-409C-BE32-E72D297353CC}">
                <c16:uniqueId val="{00000003-E202-4E6F-9FC1-902E49EA807A}"/>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Frequencies!$F$14:$F$17</c:f>
              <c:strCache>
                <c:ptCount val="4"/>
                <c:pt idx="0">
                  <c:v>Very knowledgeable</c:v>
                </c:pt>
                <c:pt idx="1">
                  <c:v>Somewhat knowledgeable</c:v>
                </c:pt>
                <c:pt idx="2">
                  <c:v>Neutral</c:v>
                </c:pt>
                <c:pt idx="3">
                  <c:v>Requires improvement</c:v>
                </c:pt>
              </c:strCache>
            </c:strRef>
          </c:cat>
          <c:val>
            <c:numRef>
              <c:f>Frequencies!$G$14:$G$17</c:f>
              <c:numCache>
                <c:formatCode>0%</c:formatCode>
                <c:ptCount val="4"/>
                <c:pt idx="0">
                  <c:v>0.50163934426229506</c:v>
                </c:pt>
                <c:pt idx="1">
                  <c:v>0.35081967213114756</c:v>
                </c:pt>
                <c:pt idx="2">
                  <c:v>0.10491803278688525</c:v>
                </c:pt>
                <c:pt idx="3">
                  <c:v>4.2622950819672129E-2</c:v>
                </c:pt>
              </c:numCache>
            </c:numRef>
          </c:val>
          <c:extLst>
            <c:ext xmlns:c16="http://schemas.microsoft.com/office/drawing/2014/chart" uri="{C3380CC4-5D6E-409C-BE32-E72D297353CC}">
              <c16:uniqueId val="{00000000-E202-4E6F-9FC1-902E49EA807A}"/>
            </c:ext>
          </c:extLst>
        </c:ser>
        <c:dLbls>
          <c:dLblPos val="outEnd"/>
          <c:showLegendKey val="0"/>
          <c:showVal val="1"/>
          <c:showCatName val="0"/>
          <c:showSerName val="0"/>
          <c:showPercent val="0"/>
          <c:showBubbleSize val="0"/>
        </c:dLbls>
        <c:gapWidth val="219"/>
        <c:overlap val="-27"/>
        <c:axId val="912523024"/>
        <c:axId val="912518104"/>
      </c:barChart>
      <c:catAx>
        <c:axId val="912523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12518104"/>
        <c:crosses val="autoZero"/>
        <c:auto val="1"/>
        <c:lblAlgn val="ctr"/>
        <c:lblOffset val="100"/>
        <c:noMultiLvlLbl val="0"/>
      </c:catAx>
      <c:valAx>
        <c:axId val="912518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12523024"/>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sz="1400" b="1" dirty="0"/>
              <a:t>Question 11 responses</a:t>
            </a:r>
          </a:p>
        </c:rich>
      </c:tx>
      <c:layout>
        <c:manualLayout>
          <c:xMode val="edge"/>
          <c:yMode val="edge"/>
          <c:x val="0.38658747246715375"/>
          <c:y val="2.477185511546610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12436D"/>
              </a:solidFill>
              <a:ln>
                <a:noFill/>
              </a:ln>
              <a:effectLst/>
            </c:spPr>
            <c:extLst>
              <c:ext xmlns:c16="http://schemas.microsoft.com/office/drawing/2014/chart" uri="{C3380CC4-5D6E-409C-BE32-E72D297353CC}">
                <c16:uniqueId val="{00000001-F5C3-4EB2-AC7A-AC77F1EFAB0A}"/>
              </c:ext>
            </c:extLst>
          </c:dPt>
          <c:dPt>
            <c:idx val="1"/>
            <c:invertIfNegative val="0"/>
            <c:bubble3D val="0"/>
            <c:spPr>
              <a:solidFill>
                <a:srgbClr val="28A197"/>
              </a:solidFill>
              <a:ln>
                <a:noFill/>
              </a:ln>
              <a:effectLst/>
            </c:spPr>
            <c:extLst>
              <c:ext xmlns:c16="http://schemas.microsoft.com/office/drawing/2014/chart" uri="{C3380CC4-5D6E-409C-BE32-E72D297353CC}">
                <c16:uniqueId val="{00000003-F5C3-4EB2-AC7A-AC77F1EFAB0A}"/>
              </c:ext>
            </c:extLst>
          </c:dPt>
          <c:dPt>
            <c:idx val="2"/>
            <c:invertIfNegative val="0"/>
            <c:bubble3D val="0"/>
            <c:spPr>
              <a:solidFill>
                <a:srgbClr val="A285D1"/>
              </a:solidFill>
              <a:ln>
                <a:noFill/>
              </a:ln>
              <a:effectLst/>
            </c:spPr>
            <c:extLst>
              <c:ext xmlns:c16="http://schemas.microsoft.com/office/drawing/2014/chart" uri="{C3380CC4-5D6E-409C-BE32-E72D297353CC}">
                <c16:uniqueId val="{00000005-F5C3-4EB2-AC7A-AC77F1EFAB0A}"/>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Frequencies!$F$30:$F$33</c:f>
              <c:strCache>
                <c:ptCount val="4"/>
                <c:pt idx="0">
                  <c:v>Very knowledgeable</c:v>
                </c:pt>
                <c:pt idx="1">
                  <c:v>Somewhat knowledgeable</c:v>
                </c:pt>
                <c:pt idx="2">
                  <c:v>Neutral</c:v>
                </c:pt>
                <c:pt idx="3">
                  <c:v>Requires improvement</c:v>
                </c:pt>
              </c:strCache>
            </c:strRef>
          </c:cat>
          <c:val>
            <c:numRef>
              <c:f>Frequencies!$G$30:$G$33</c:f>
              <c:numCache>
                <c:formatCode>0%</c:formatCode>
                <c:ptCount val="4"/>
                <c:pt idx="0">
                  <c:v>0.77611940298507465</c:v>
                </c:pt>
                <c:pt idx="1">
                  <c:v>0.16417910447761194</c:v>
                </c:pt>
                <c:pt idx="2">
                  <c:v>5.9701492537313432E-2</c:v>
                </c:pt>
                <c:pt idx="3">
                  <c:v>0</c:v>
                </c:pt>
              </c:numCache>
            </c:numRef>
          </c:val>
          <c:extLst>
            <c:ext xmlns:c16="http://schemas.microsoft.com/office/drawing/2014/chart" uri="{C3380CC4-5D6E-409C-BE32-E72D297353CC}">
              <c16:uniqueId val="{00000006-F5C3-4EB2-AC7A-AC77F1EFAB0A}"/>
            </c:ext>
          </c:extLst>
        </c:ser>
        <c:dLbls>
          <c:dLblPos val="outEnd"/>
          <c:showLegendKey val="0"/>
          <c:showVal val="1"/>
          <c:showCatName val="0"/>
          <c:showSerName val="0"/>
          <c:showPercent val="0"/>
          <c:showBubbleSize val="0"/>
        </c:dLbls>
        <c:gapWidth val="219"/>
        <c:overlap val="-27"/>
        <c:axId val="673453080"/>
        <c:axId val="673453408"/>
      </c:barChart>
      <c:catAx>
        <c:axId val="673453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673453408"/>
        <c:crosses val="autoZero"/>
        <c:auto val="1"/>
        <c:lblAlgn val="ctr"/>
        <c:lblOffset val="100"/>
        <c:noMultiLvlLbl val="0"/>
      </c:catAx>
      <c:valAx>
        <c:axId val="6734534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73453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Frequencies!$F$97</c:f>
              <c:strCache>
                <c:ptCount val="1"/>
                <c:pt idx="0">
                  <c:v>Very useful</c:v>
                </c:pt>
              </c:strCache>
            </c:strRef>
          </c:tx>
          <c:spPr>
            <a:solidFill>
              <a:srgbClr val="12436D"/>
            </a:solidFill>
            <a:ln>
              <a:noFill/>
            </a:ln>
            <a:effectLst/>
          </c:spPr>
          <c:invertIfNegative val="0"/>
          <c:dLbls>
            <c:dLbl>
              <c:idx val="0"/>
              <c:layout>
                <c:manualLayout>
                  <c:x val="-4.3003368822963932E-3"/>
                  <c:y val="1.51162583094786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041-4F65-97C7-A149D55441FC}"/>
                </c:ext>
              </c:extLst>
            </c:dLbl>
            <c:dLbl>
              <c:idx val="3"/>
              <c:layout>
                <c:manualLayout>
                  <c:x val="-5.7337825097285248E-3"/>
                  <c:y val="1.13371937321090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041-4F65-97C7-A149D55441FC}"/>
                </c:ext>
              </c:extLst>
            </c:dLbl>
            <c:dLbl>
              <c:idx val="4"/>
              <c:layout>
                <c:manualLayout>
                  <c:x val="-7.1672281371606555E-3"/>
                  <c:y val="1.51162583094785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041-4F65-97C7-A149D55441FC}"/>
                </c:ext>
              </c:extLst>
            </c:dLbl>
            <c:dLbl>
              <c:idx val="5"/>
              <c:layout>
                <c:manualLayout>
                  <c:x val="-5.7337825097284719E-3"/>
                  <c:y val="1.88953228868482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041-4F65-97C7-A149D55441FC}"/>
                </c:ext>
              </c:extLst>
            </c:dLbl>
            <c:dLbl>
              <c:idx val="9"/>
              <c:layout>
                <c:manualLayout>
                  <c:x val="-5.7337825097285248E-3"/>
                  <c:y val="1.13371937321088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D0A-4D38-9C19-AE6C50B008BB}"/>
                </c:ext>
              </c:extLst>
            </c:dLbl>
            <c:dLbl>
              <c:idx val="10"/>
              <c:layout>
                <c:manualLayout>
                  <c:x val="-7.1672281371607605E-3"/>
                  <c:y val="7.558129154739234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D0A-4D38-9C19-AE6C50B008B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Frequencies!$G$96:$Q$96</c:f>
              <c:strCache>
                <c:ptCount val="11"/>
                <c:pt idx="0">
                  <c:v>Annual Report and Accounts*</c:v>
                </c:pt>
                <c:pt idx="1">
                  <c:v>Codes of Practice</c:v>
                </c:pt>
                <c:pt idx="2">
                  <c:v>Consumer Regulation Review</c:v>
                </c:pt>
                <c:pt idx="3">
                  <c:v>Fees Statement</c:v>
                </c:pt>
                <c:pt idx="4">
                  <c:v>Global Accounts</c:v>
                </c:pt>
                <c:pt idx="5">
                  <c:v>Quarterly Survey</c:v>
                </c:pt>
                <c:pt idx="6">
                  <c:v>Regulating the Standards</c:v>
                </c:pt>
                <c:pt idx="7">
                  <c:v>Regulatory judgements / notices</c:v>
                </c:pt>
                <c:pt idx="8">
                  <c:v>Sector Risk Profile</c:v>
                </c:pt>
                <c:pt idx="9">
                  <c:v>Statistical Data Return</c:v>
                </c:pt>
                <c:pt idx="10">
                  <c:v>Value for money reports</c:v>
                </c:pt>
              </c:strCache>
            </c:strRef>
          </c:cat>
          <c:val>
            <c:numRef>
              <c:f>Frequencies!$G$97:$Q$97</c:f>
              <c:numCache>
                <c:formatCode>0%</c:formatCode>
                <c:ptCount val="11"/>
                <c:pt idx="0">
                  <c:v>0.25536992840095463</c:v>
                </c:pt>
                <c:pt idx="1">
                  <c:v>0.54028436018957349</c:v>
                </c:pt>
                <c:pt idx="2">
                  <c:v>0.48333333333333334</c:v>
                </c:pt>
                <c:pt idx="3">
                  <c:v>0.15365853658536585</c:v>
                </c:pt>
                <c:pt idx="4">
                  <c:v>0.28888888888888886</c:v>
                </c:pt>
                <c:pt idx="5">
                  <c:v>0.30097087378640774</c:v>
                </c:pt>
                <c:pt idx="6">
                  <c:v>0.49761904761904763</c:v>
                </c:pt>
                <c:pt idx="7">
                  <c:v>0.44844124700239807</c:v>
                </c:pt>
                <c:pt idx="8">
                  <c:v>0.54545454545454541</c:v>
                </c:pt>
                <c:pt idx="9">
                  <c:v>0.29496402877697842</c:v>
                </c:pt>
                <c:pt idx="10">
                  <c:v>0.30382775119617222</c:v>
                </c:pt>
              </c:numCache>
            </c:numRef>
          </c:val>
          <c:extLst>
            <c:ext xmlns:c16="http://schemas.microsoft.com/office/drawing/2014/chart" uri="{C3380CC4-5D6E-409C-BE32-E72D297353CC}">
              <c16:uniqueId val="{00000000-D94F-4238-A78D-3651E73C3D38}"/>
            </c:ext>
          </c:extLst>
        </c:ser>
        <c:ser>
          <c:idx val="1"/>
          <c:order val="1"/>
          <c:tx>
            <c:strRef>
              <c:f>Frequencies!$F$98</c:f>
              <c:strCache>
                <c:ptCount val="1"/>
                <c:pt idx="0">
                  <c:v>Somewhat useful</c:v>
                </c:pt>
              </c:strCache>
            </c:strRef>
          </c:tx>
          <c:spPr>
            <a:solidFill>
              <a:srgbClr val="28A197"/>
            </a:solidFill>
            <a:ln>
              <a:noFill/>
            </a:ln>
            <a:effectLst/>
          </c:spPr>
          <c:invertIfNegative val="0"/>
          <c:dLbls>
            <c:dLbl>
              <c:idx val="1"/>
              <c:layout>
                <c:manualLayout>
                  <c:x val="7.1672281371606555E-3"/>
                  <c:y val="1.13371937321088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08-40FD-9DA8-B2783E2F5EA5}"/>
                </c:ext>
              </c:extLst>
            </c:dLbl>
            <c:dLbl>
              <c:idx val="2"/>
              <c:layout>
                <c:manualLayout>
                  <c:x val="7.1672281371606555E-3"/>
                  <c:y val="1.13371937321089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08-40FD-9DA8-B2783E2F5EA5}"/>
                </c:ext>
              </c:extLst>
            </c:dLbl>
            <c:dLbl>
              <c:idx val="6"/>
              <c:layout>
                <c:manualLayout>
                  <c:x val="7.1672281371606555E-3"/>
                  <c:y val="1.51162583094786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D0A-4D38-9C19-AE6C50B008BB}"/>
                </c:ext>
              </c:extLst>
            </c:dLbl>
            <c:dLbl>
              <c:idx val="7"/>
              <c:layout>
                <c:manualLayout>
                  <c:x val="7.1672281371606555E-3"/>
                  <c:y val="7.55812915473930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D0A-4D38-9C19-AE6C50B008BB}"/>
                </c:ext>
              </c:extLst>
            </c:dLbl>
            <c:dLbl>
              <c:idx val="8"/>
              <c:layout>
                <c:manualLayout>
                  <c:x val="7.1672281371606555E-3"/>
                  <c:y val="1.13371937321089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D0A-4D38-9C19-AE6C50B008B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Frequencies!$G$96:$Q$96</c:f>
              <c:strCache>
                <c:ptCount val="11"/>
                <c:pt idx="0">
                  <c:v>Annual Report and Accounts*</c:v>
                </c:pt>
                <c:pt idx="1">
                  <c:v>Codes of Practice</c:v>
                </c:pt>
                <c:pt idx="2">
                  <c:v>Consumer Regulation Review</c:v>
                </c:pt>
                <c:pt idx="3">
                  <c:v>Fees Statement</c:v>
                </c:pt>
                <c:pt idx="4">
                  <c:v>Global Accounts</c:v>
                </c:pt>
                <c:pt idx="5">
                  <c:v>Quarterly Survey</c:v>
                </c:pt>
                <c:pt idx="6">
                  <c:v>Regulating the Standards</c:v>
                </c:pt>
                <c:pt idx="7">
                  <c:v>Regulatory judgements / notices</c:v>
                </c:pt>
                <c:pt idx="8">
                  <c:v>Sector Risk Profile</c:v>
                </c:pt>
                <c:pt idx="9">
                  <c:v>Statistical Data Return</c:v>
                </c:pt>
                <c:pt idx="10">
                  <c:v>Value for money reports</c:v>
                </c:pt>
              </c:strCache>
            </c:strRef>
          </c:cat>
          <c:val>
            <c:numRef>
              <c:f>Frequencies!$G$98:$Q$98</c:f>
              <c:numCache>
                <c:formatCode>0%</c:formatCode>
                <c:ptCount val="11"/>
                <c:pt idx="0">
                  <c:v>0.45107398568019091</c:v>
                </c:pt>
                <c:pt idx="1">
                  <c:v>0.32701421800947866</c:v>
                </c:pt>
                <c:pt idx="2">
                  <c:v>0.35238095238095241</c:v>
                </c:pt>
                <c:pt idx="3">
                  <c:v>0.42195121951219511</c:v>
                </c:pt>
                <c:pt idx="4">
                  <c:v>0.31111111111111112</c:v>
                </c:pt>
                <c:pt idx="5">
                  <c:v>0.45388349514563109</c:v>
                </c:pt>
                <c:pt idx="6">
                  <c:v>0.36904761904761907</c:v>
                </c:pt>
                <c:pt idx="7">
                  <c:v>0.37170263788968827</c:v>
                </c:pt>
                <c:pt idx="8">
                  <c:v>0.29425837320574161</c:v>
                </c:pt>
                <c:pt idx="9">
                  <c:v>0.4844124700239808</c:v>
                </c:pt>
                <c:pt idx="10">
                  <c:v>0.44497607655502391</c:v>
                </c:pt>
              </c:numCache>
            </c:numRef>
          </c:val>
          <c:extLst>
            <c:ext xmlns:c16="http://schemas.microsoft.com/office/drawing/2014/chart" uri="{C3380CC4-5D6E-409C-BE32-E72D297353CC}">
              <c16:uniqueId val="{00000001-D94F-4238-A78D-3651E73C3D38}"/>
            </c:ext>
          </c:extLst>
        </c:ser>
        <c:ser>
          <c:idx val="2"/>
          <c:order val="2"/>
          <c:tx>
            <c:strRef>
              <c:f>Frequencies!$F$99</c:f>
              <c:strCache>
                <c:ptCount val="1"/>
                <c:pt idx="0">
                  <c:v>Neutral</c:v>
                </c:pt>
              </c:strCache>
            </c:strRef>
          </c:tx>
          <c:spPr>
            <a:solidFill>
              <a:srgbClr val="A285D1"/>
            </a:solidFill>
            <a:ln>
              <a:noFill/>
            </a:ln>
            <a:effectLst/>
          </c:spPr>
          <c:invertIfNegative val="0"/>
          <c:cat>
            <c:strRef>
              <c:f>Frequencies!$G$96:$Q$96</c:f>
              <c:strCache>
                <c:ptCount val="11"/>
                <c:pt idx="0">
                  <c:v>Annual Report and Accounts*</c:v>
                </c:pt>
                <c:pt idx="1">
                  <c:v>Codes of Practice</c:v>
                </c:pt>
                <c:pt idx="2">
                  <c:v>Consumer Regulation Review</c:v>
                </c:pt>
                <c:pt idx="3">
                  <c:v>Fees Statement</c:v>
                </c:pt>
                <c:pt idx="4">
                  <c:v>Global Accounts</c:v>
                </c:pt>
                <c:pt idx="5">
                  <c:v>Quarterly Survey</c:v>
                </c:pt>
                <c:pt idx="6">
                  <c:v>Regulating the Standards</c:v>
                </c:pt>
                <c:pt idx="7">
                  <c:v>Regulatory judgements / notices</c:v>
                </c:pt>
                <c:pt idx="8">
                  <c:v>Sector Risk Profile</c:v>
                </c:pt>
                <c:pt idx="9">
                  <c:v>Statistical Data Return</c:v>
                </c:pt>
                <c:pt idx="10">
                  <c:v>Value for money reports</c:v>
                </c:pt>
              </c:strCache>
            </c:strRef>
          </c:cat>
          <c:val>
            <c:numRef>
              <c:f>Frequencies!$G$99:$Q$99</c:f>
              <c:numCache>
                <c:formatCode>0%</c:formatCode>
                <c:ptCount val="11"/>
                <c:pt idx="0">
                  <c:v>0.22911694510739858</c:v>
                </c:pt>
                <c:pt idx="1">
                  <c:v>0.1066350710900474</c:v>
                </c:pt>
                <c:pt idx="2">
                  <c:v>0.12619047619047619</c:v>
                </c:pt>
                <c:pt idx="3">
                  <c:v>0.37560975609756098</c:v>
                </c:pt>
                <c:pt idx="4">
                  <c:v>0.30864197530864196</c:v>
                </c:pt>
                <c:pt idx="5">
                  <c:v>0.18932038834951456</c:v>
                </c:pt>
                <c:pt idx="6">
                  <c:v>9.7619047619047619E-2</c:v>
                </c:pt>
                <c:pt idx="7">
                  <c:v>0.1342925659472422</c:v>
                </c:pt>
                <c:pt idx="8">
                  <c:v>0.11961722488038277</c:v>
                </c:pt>
                <c:pt idx="9">
                  <c:v>0.14868105515587529</c:v>
                </c:pt>
                <c:pt idx="10">
                  <c:v>0.19856459330143542</c:v>
                </c:pt>
              </c:numCache>
            </c:numRef>
          </c:val>
          <c:extLst>
            <c:ext xmlns:c16="http://schemas.microsoft.com/office/drawing/2014/chart" uri="{C3380CC4-5D6E-409C-BE32-E72D297353CC}">
              <c16:uniqueId val="{00000002-D94F-4238-A78D-3651E73C3D38}"/>
            </c:ext>
          </c:extLst>
        </c:ser>
        <c:ser>
          <c:idx val="3"/>
          <c:order val="3"/>
          <c:tx>
            <c:strRef>
              <c:f>Frequencies!$F$100</c:f>
              <c:strCache>
                <c:ptCount val="1"/>
                <c:pt idx="0">
                  <c:v>Not very useful</c:v>
                </c:pt>
              </c:strCache>
            </c:strRef>
          </c:tx>
          <c:spPr>
            <a:solidFill>
              <a:srgbClr val="F46A25"/>
            </a:solidFill>
            <a:ln>
              <a:noFill/>
            </a:ln>
            <a:effectLst/>
          </c:spPr>
          <c:invertIfNegative val="0"/>
          <c:cat>
            <c:strRef>
              <c:f>Frequencies!$G$96:$Q$96</c:f>
              <c:strCache>
                <c:ptCount val="11"/>
                <c:pt idx="0">
                  <c:v>Annual Report and Accounts*</c:v>
                </c:pt>
                <c:pt idx="1">
                  <c:v>Codes of Practice</c:v>
                </c:pt>
                <c:pt idx="2">
                  <c:v>Consumer Regulation Review</c:v>
                </c:pt>
                <c:pt idx="3">
                  <c:v>Fees Statement</c:v>
                </c:pt>
                <c:pt idx="4">
                  <c:v>Global Accounts</c:v>
                </c:pt>
                <c:pt idx="5">
                  <c:v>Quarterly Survey</c:v>
                </c:pt>
                <c:pt idx="6">
                  <c:v>Regulating the Standards</c:v>
                </c:pt>
                <c:pt idx="7">
                  <c:v>Regulatory judgements / notices</c:v>
                </c:pt>
                <c:pt idx="8">
                  <c:v>Sector Risk Profile</c:v>
                </c:pt>
                <c:pt idx="9">
                  <c:v>Statistical Data Return</c:v>
                </c:pt>
                <c:pt idx="10">
                  <c:v>Value for money reports</c:v>
                </c:pt>
              </c:strCache>
            </c:strRef>
          </c:cat>
          <c:val>
            <c:numRef>
              <c:f>Frequencies!$G$100:$Q$100</c:f>
              <c:numCache>
                <c:formatCode>0%</c:formatCode>
                <c:ptCount val="11"/>
                <c:pt idx="0">
                  <c:v>3.5799522673031027E-2</c:v>
                </c:pt>
                <c:pt idx="1">
                  <c:v>1.4218009478672985E-2</c:v>
                </c:pt>
                <c:pt idx="2">
                  <c:v>2.6190476190476191E-2</c:v>
                </c:pt>
                <c:pt idx="3">
                  <c:v>3.1707317073170732E-2</c:v>
                </c:pt>
                <c:pt idx="4">
                  <c:v>7.160493827160494E-2</c:v>
                </c:pt>
                <c:pt idx="5">
                  <c:v>4.12621359223301E-2</c:v>
                </c:pt>
                <c:pt idx="6">
                  <c:v>2.6190476190476191E-2</c:v>
                </c:pt>
                <c:pt idx="7">
                  <c:v>3.117505995203837E-2</c:v>
                </c:pt>
                <c:pt idx="8">
                  <c:v>2.3923444976076555E-2</c:v>
                </c:pt>
                <c:pt idx="9">
                  <c:v>4.7961630695443645E-2</c:v>
                </c:pt>
                <c:pt idx="10">
                  <c:v>3.8277511961722487E-2</c:v>
                </c:pt>
              </c:numCache>
            </c:numRef>
          </c:val>
          <c:extLst>
            <c:ext xmlns:c16="http://schemas.microsoft.com/office/drawing/2014/chart" uri="{C3380CC4-5D6E-409C-BE32-E72D297353CC}">
              <c16:uniqueId val="{00000003-D94F-4238-A78D-3651E73C3D38}"/>
            </c:ext>
          </c:extLst>
        </c:ser>
        <c:ser>
          <c:idx val="4"/>
          <c:order val="4"/>
          <c:tx>
            <c:strRef>
              <c:f>Frequencies!$F$101</c:f>
              <c:strCache>
                <c:ptCount val="1"/>
                <c:pt idx="0">
                  <c:v>Not at all useful</c:v>
                </c:pt>
              </c:strCache>
            </c:strRef>
          </c:tx>
          <c:spPr>
            <a:solidFill>
              <a:srgbClr val="801650"/>
            </a:solidFill>
            <a:ln>
              <a:noFill/>
            </a:ln>
            <a:effectLst/>
          </c:spPr>
          <c:invertIfNegative val="0"/>
          <c:cat>
            <c:strRef>
              <c:f>Frequencies!$G$96:$Q$96</c:f>
              <c:strCache>
                <c:ptCount val="11"/>
                <c:pt idx="0">
                  <c:v>Annual Report and Accounts*</c:v>
                </c:pt>
                <c:pt idx="1">
                  <c:v>Codes of Practice</c:v>
                </c:pt>
                <c:pt idx="2">
                  <c:v>Consumer Regulation Review</c:v>
                </c:pt>
                <c:pt idx="3">
                  <c:v>Fees Statement</c:v>
                </c:pt>
                <c:pt idx="4">
                  <c:v>Global Accounts</c:v>
                </c:pt>
                <c:pt idx="5">
                  <c:v>Quarterly Survey</c:v>
                </c:pt>
                <c:pt idx="6">
                  <c:v>Regulating the Standards</c:v>
                </c:pt>
                <c:pt idx="7">
                  <c:v>Regulatory judgements / notices</c:v>
                </c:pt>
                <c:pt idx="8">
                  <c:v>Sector Risk Profile</c:v>
                </c:pt>
                <c:pt idx="9">
                  <c:v>Statistical Data Return</c:v>
                </c:pt>
                <c:pt idx="10">
                  <c:v>Value for money reports</c:v>
                </c:pt>
              </c:strCache>
            </c:strRef>
          </c:cat>
          <c:val>
            <c:numRef>
              <c:f>Frequencies!$G$101:$Q$101</c:f>
              <c:numCache>
                <c:formatCode>0%</c:formatCode>
                <c:ptCount val="11"/>
                <c:pt idx="0">
                  <c:v>2.8639618138424822E-2</c:v>
                </c:pt>
                <c:pt idx="1">
                  <c:v>1.1848341232227487E-2</c:v>
                </c:pt>
                <c:pt idx="2">
                  <c:v>1.1904761904761904E-2</c:v>
                </c:pt>
                <c:pt idx="3">
                  <c:v>1.7073170731707318E-2</c:v>
                </c:pt>
                <c:pt idx="4">
                  <c:v>1.9753086419753086E-2</c:v>
                </c:pt>
                <c:pt idx="5">
                  <c:v>1.4563106796116505E-2</c:v>
                </c:pt>
                <c:pt idx="6">
                  <c:v>9.5238095238095247E-3</c:v>
                </c:pt>
                <c:pt idx="7">
                  <c:v>1.4388489208633094E-2</c:v>
                </c:pt>
                <c:pt idx="8">
                  <c:v>1.6746411483253589E-2</c:v>
                </c:pt>
                <c:pt idx="9">
                  <c:v>2.3980815347721823E-2</c:v>
                </c:pt>
                <c:pt idx="10">
                  <c:v>1.4354066985645933E-2</c:v>
                </c:pt>
              </c:numCache>
            </c:numRef>
          </c:val>
          <c:extLst>
            <c:ext xmlns:c16="http://schemas.microsoft.com/office/drawing/2014/chart" uri="{C3380CC4-5D6E-409C-BE32-E72D297353CC}">
              <c16:uniqueId val="{00000004-D94F-4238-A78D-3651E73C3D38}"/>
            </c:ext>
          </c:extLst>
        </c:ser>
        <c:dLbls>
          <c:showLegendKey val="0"/>
          <c:showVal val="0"/>
          <c:showCatName val="0"/>
          <c:showSerName val="0"/>
          <c:showPercent val="0"/>
          <c:showBubbleSize val="0"/>
        </c:dLbls>
        <c:gapWidth val="219"/>
        <c:overlap val="-27"/>
        <c:axId val="673458000"/>
        <c:axId val="673455048"/>
      </c:barChart>
      <c:catAx>
        <c:axId val="673458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73455048"/>
        <c:crosses val="autoZero"/>
        <c:auto val="1"/>
        <c:lblAlgn val="ctr"/>
        <c:lblOffset val="100"/>
        <c:noMultiLvlLbl val="0"/>
      </c:catAx>
      <c:valAx>
        <c:axId val="6734550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734580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GB" b="1" dirty="0"/>
              <a:t>Question 14 responses</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12436D"/>
              </a:solidFill>
              <a:ln>
                <a:noFill/>
              </a:ln>
              <a:effectLst/>
            </c:spPr>
            <c:extLst>
              <c:ext xmlns:c16="http://schemas.microsoft.com/office/drawing/2014/chart" uri="{C3380CC4-5D6E-409C-BE32-E72D297353CC}">
                <c16:uniqueId val="{00000001-3360-4950-86CA-9CFB8AEA96FC}"/>
              </c:ext>
            </c:extLst>
          </c:dPt>
          <c:dPt>
            <c:idx val="1"/>
            <c:invertIfNegative val="0"/>
            <c:bubble3D val="0"/>
            <c:spPr>
              <a:solidFill>
                <a:srgbClr val="28A197"/>
              </a:solidFill>
              <a:ln>
                <a:noFill/>
              </a:ln>
              <a:effectLst/>
            </c:spPr>
            <c:extLst>
              <c:ext xmlns:c16="http://schemas.microsoft.com/office/drawing/2014/chart" uri="{C3380CC4-5D6E-409C-BE32-E72D297353CC}">
                <c16:uniqueId val="{00000002-3360-4950-86CA-9CFB8AEA96FC}"/>
              </c:ext>
            </c:extLst>
          </c:dPt>
          <c:dPt>
            <c:idx val="2"/>
            <c:invertIfNegative val="0"/>
            <c:bubble3D val="0"/>
            <c:spPr>
              <a:solidFill>
                <a:srgbClr val="A285D1"/>
              </a:solidFill>
              <a:ln>
                <a:noFill/>
              </a:ln>
              <a:effectLst/>
            </c:spPr>
            <c:extLst>
              <c:ext xmlns:c16="http://schemas.microsoft.com/office/drawing/2014/chart" uri="{C3380CC4-5D6E-409C-BE32-E72D297353CC}">
                <c16:uniqueId val="{00000003-3360-4950-86CA-9CFB8AEA96FC}"/>
              </c:ext>
            </c:extLst>
          </c:dPt>
          <c:dPt>
            <c:idx val="3"/>
            <c:invertIfNegative val="0"/>
            <c:bubble3D val="0"/>
            <c:spPr>
              <a:solidFill>
                <a:srgbClr val="F46A25"/>
              </a:solidFill>
              <a:ln>
                <a:noFill/>
              </a:ln>
              <a:effectLst/>
            </c:spPr>
            <c:extLst>
              <c:ext xmlns:c16="http://schemas.microsoft.com/office/drawing/2014/chart" uri="{C3380CC4-5D6E-409C-BE32-E72D297353CC}">
                <c16:uniqueId val="{00000004-3360-4950-86CA-9CFB8AEA96FC}"/>
              </c:ext>
            </c:extLst>
          </c:dPt>
          <c:dPt>
            <c:idx val="4"/>
            <c:invertIfNegative val="0"/>
            <c:bubble3D val="0"/>
            <c:spPr>
              <a:solidFill>
                <a:srgbClr val="801650"/>
              </a:solidFill>
              <a:ln>
                <a:noFill/>
              </a:ln>
              <a:effectLst/>
            </c:spPr>
            <c:extLst>
              <c:ext xmlns:c16="http://schemas.microsoft.com/office/drawing/2014/chart" uri="{C3380CC4-5D6E-409C-BE32-E72D297353CC}">
                <c16:uniqueId val="{00000005-3360-4950-86CA-9CFB8AEA96FC}"/>
              </c:ext>
            </c:extLst>
          </c:dPt>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Frequencies!$F$200:$F$204</c:f>
              <c:strCache>
                <c:ptCount val="5"/>
                <c:pt idx="0">
                  <c:v>Strongly agree</c:v>
                </c:pt>
                <c:pt idx="1">
                  <c:v>Agree</c:v>
                </c:pt>
                <c:pt idx="2">
                  <c:v>Neutral</c:v>
                </c:pt>
                <c:pt idx="3">
                  <c:v>Disagree</c:v>
                </c:pt>
                <c:pt idx="4">
                  <c:v>Strongly disagree </c:v>
                </c:pt>
              </c:strCache>
            </c:strRef>
          </c:cat>
          <c:val>
            <c:numRef>
              <c:f>Frequencies!$G$200:$G$204</c:f>
              <c:numCache>
                <c:formatCode>0%</c:formatCode>
                <c:ptCount val="5"/>
                <c:pt idx="0">
                  <c:v>0.28045977011494255</c:v>
                </c:pt>
                <c:pt idx="1">
                  <c:v>0.47816091954022988</c:v>
                </c:pt>
                <c:pt idx="2">
                  <c:v>0.20229885057471264</c:v>
                </c:pt>
                <c:pt idx="3">
                  <c:v>3.2183908045977011E-2</c:v>
                </c:pt>
                <c:pt idx="4">
                  <c:v>6.8965517241379309E-3</c:v>
                </c:pt>
              </c:numCache>
            </c:numRef>
          </c:val>
          <c:extLst>
            <c:ext xmlns:c16="http://schemas.microsoft.com/office/drawing/2014/chart" uri="{C3380CC4-5D6E-409C-BE32-E72D297353CC}">
              <c16:uniqueId val="{00000000-3360-4950-86CA-9CFB8AEA96FC}"/>
            </c:ext>
          </c:extLst>
        </c:ser>
        <c:dLbls>
          <c:showLegendKey val="0"/>
          <c:showVal val="0"/>
          <c:showCatName val="0"/>
          <c:showSerName val="0"/>
          <c:showPercent val="0"/>
          <c:showBubbleSize val="0"/>
        </c:dLbls>
        <c:gapWidth val="219"/>
        <c:overlap val="-27"/>
        <c:axId val="673453080"/>
        <c:axId val="673453408"/>
      </c:barChart>
      <c:catAx>
        <c:axId val="673453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673453408"/>
        <c:crosses val="autoZero"/>
        <c:auto val="1"/>
        <c:lblAlgn val="ctr"/>
        <c:lblOffset val="100"/>
        <c:noMultiLvlLbl val="0"/>
      </c:catAx>
      <c:valAx>
        <c:axId val="673453408"/>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73453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GB" sz="1200" b="1" dirty="0">
                <a:solidFill>
                  <a:schemeClr val="tx1"/>
                </a:solidFill>
              </a:rPr>
              <a:t>Question</a:t>
            </a:r>
            <a:r>
              <a:rPr lang="en-GB" sz="1200" b="1" baseline="0" dirty="0">
                <a:solidFill>
                  <a:schemeClr val="tx1"/>
                </a:solidFill>
              </a:rPr>
              <a:t> 14 by stakeholder group</a:t>
            </a:r>
            <a:endParaRPr lang="en-GB" sz="1200" b="1" dirty="0">
              <a:solidFill>
                <a:schemeClr val="tx1"/>
              </a:solidFill>
            </a:endParaRP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bar"/>
        <c:grouping val="percentStacked"/>
        <c:varyColors val="0"/>
        <c:ser>
          <c:idx val="0"/>
          <c:order val="0"/>
          <c:tx>
            <c:strRef>
              <c:f>Xtab!$I$212</c:f>
              <c:strCache>
                <c:ptCount val="1"/>
                <c:pt idx="0">
                  <c:v>Strongly agree</c:v>
                </c:pt>
              </c:strCache>
            </c:strRef>
          </c:tx>
          <c:spPr>
            <a:solidFill>
              <a:srgbClr val="12436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Xtab!$J$211:$M$211</c:f>
              <c:strCache>
                <c:ptCount val="4"/>
                <c:pt idx="0">
                  <c:v>Large PRP</c:v>
                </c:pt>
                <c:pt idx="1">
                  <c:v>Small PRP</c:v>
                </c:pt>
                <c:pt idx="2">
                  <c:v>LARP</c:v>
                </c:pt>
                <c:pt idx="3">
                  <c:v>Other</c:v>
                </c:pt>
              </c:strCache>
            </c:strRef>
          </c:cat>
          <c:val>
            <c:numRef>
              <c:f>Xtab!$J$212:$M$212</c:f>
              <c:numCache>
                <c:formatCode>0%</c:formatCode>
                <c:ptCount val="4"/>
                <c:pt idx="0">
                  <c:v>0.33766233766233766</c:v>
                </c:pt>
                <c:pt idx="1">
                  <c:v>0.19148936170212766</c:v>
                </c:pt>
                <c:pt idx="2">
                  <c:v>0.29268292682926828</c:v>
                </c:pt>
                <c:pt idx="3">
                  <c:v>0.31313131313131315</c:v>
                </c:pt>
              </c:numCache>
            </c:numRef>
          </c:val>
          <c:extLst>
            <c:ext xmlns:c16="http://schemas.microsoft.com/office/drawing/2014/chart" uri="{C3380CC4-5D6E-409C-BE32-E72D297353CC}">
              <c16:uniqueId val="{00000000-2132-4781-9870-76A2E8134416}"/>
            </c:ext>
          </c:extLst>
        </c:ser>
        <c:ser>
          <c:idx val="1"/>
          <c:order val="1"/>
          <c:tx>
            <c:strRef>
              <c:f>Xtab!$I$213</c:f>
              <c:strCache>
                <c:ptCount val="1"/>
                <c:pt idx="0">
                  <c:v>Agree</c:v>
                </c:pt>
              </c:strCache>
            </c:strRef>
          </c:tx>
          <c:spPr>
            <a:solidFill>
              <a:srgbClr val="28A19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Xtab!$J$211:$M$211</c:f>
              <c:strCache>
                <c:ptCount val="4"/>
                <c:pt idx="0">
                  <c:v>Large PRP</c:v>
                </c:pt>
                <c:pt idx="1">
                  <c:v>Small PRP</c:v>
                </c:pt>
                <c:pt idx="2">
                  <c:v>LARP</c:v>
                </c:pt>
                <c:pt idx="3">
                  <c:v>Other</c:v>
                </c:pt>
              </c:strCache>
            </c:strRef>
          </c:cat>
          <c:val>
            <c:numRef>
              <c:f>Xtab!$J$213:$M$213</c:f>
              <c:numCache>
                <c:formatCode>0%</c:formatCode>
                <c:ptCount val="4"/>
                <c:pt idx="0">
                  <c:v>0.48051948051948051</c:v>
                </c:pt>
                <c:pt idx="1">
                  <c:v>0.48936170212765956</c:v>
                </c:pt>
                <c:pt idx="2">
                  <c:v>0.53658536585365857</c:v>
                </c:pt>
                <c:pt idx="3">
                  <c:v>0.43434343434343436</c:v>
                </c:pt>
              </c:numCache>
            </c:numRef>
          </c:val>
          <c:extLst>
            <c:ext xmlns:c16="http://schemas.microsoft.com/office/drawing/2014/chart" uri="{C3380CC4-5D6E-409C-BE32-E72D297353CC}">
              <c16:uniqueId val="{00000001-2132-4781-9870-76A2E8134416}"/>
            </c:ext>
          </c:extLst>
        </c:ser>
        <c:ser>
          <c:idx val="2"/>
          <c:order val="2"/>
          <c:tx>
            <c:strRef>
              <c:f>Xtab!$I$214</c:f>
              <c:strCache>
                <c:ptCount val="1"/>
                <c:pt idx="0">
                  <c:v>Neutral</c:v>
                </c:pt>
              </c:strCache>
            </c:strRef>
          </c:tx>
          <c:spPr>
            <a:solidFill>
              <a:srgbClr val="A285D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Xtab!$J$211:$M$211</c:f>
              <c:strCache>
                <c:ptCount val="4"/>
                <c:pt idx="0">
                  <c:v>Large PRP</c:v>
                </c:pt>
                <c:pt idx="1">
                  <c:v>Small PRP</c:v>
                </c:pt>
                <c:pt idx="2">
                  <c:v>LARP</c:v>
                </c:pt>
                <c:pt idx="3">
                  <c:v>Other</c:v>
                </c:pt>
              </c:strCache>
            </c:strRef>
          </c:cat>
          <c:val>
            <c:numRef>
              <c:f>Xtab!$J$214:$M$214</c:f>
              <c:numCache>
                <c:formatCode>0%</c:formatCode>
                <c:ptCount val="4"/>
                <c:pt idx="0">
                  <c:v>0.12987012987012986</c:v>
                </c:pt>
                <c:pt idx="1">
                  <c:v>0.29078014184397161</c:v>
                </c:pt>
                <c:pt idx="2">
                  <c:v>0.12195121951219512</c:v>
                </c:pt>
                <c:pt idx="3">
                  <c:v>0.22222222222222221</c:v>
                </c:pt>
              </c:numCache>
            </c:numRef>
          </c:val>
          <c:extLst>
            <c:ext xmlns:c16="http://schemas.microsoft.com/office/drawing/2014/chart" uri="{C3380CC4-5D6E-409C-BE32-E72D297353CC}">
              <c16:uniqueId val="{00000002-2132-4781-9870-76A2E8134416}"/>
            </c:ext>
          </c:extLst>
        </c:ser>
        <c:ser>
          <c:idx val="3"/>
          <c:order val="3"/>
          <c:tx>
            <c:strRef>
              <c:f>Xtab!$I$215</c:f>
              <c:strCache>
                <c:ptCount val="1"/>
                <c:pt idx="0">
                  <c:v>Disagree</c:v>
                </c:pt>
              </c:strCache>
            </c:strRef>
          </c:tx>
          <c:spPr>
            <a:solidFill>
              <a:srgbClr val="F46A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Xtab!$J$211:$M$211</c:f>
              <c:strCache>
                <c:ptCount val="4"/>
                <c:pt idx="0">
                  <c:v>Large PRP</c:v>
                </c:pt>
                <c:pt idx="1">
                  <c:v>Small PRP</c:v>
                </c:pt>
                <c:pt idx="2">
                  <c:v>LARP</c:v>
                </c:pt>
                <c:pt idx="3">
                  <c:v>Other</c:v>
                </c:pt>
              </c:strCache>
            </c:strRef>
          </c:cat>
          <c:val>
            <c:numRef>
              <c:f>Xtab!$J$215:$M$215</c:f>
              <c:numCache>
                <c:formatCode>0%</c:formatCode>
                <c:ptCount val="4"/>
                <c:pt idx="0">
                  <c:v>3.896103896103896E-2</c:v>
                </c:pt>
                <c:pt idx="1">
                  <c:v>2.8368794326241134E-2</c:v>
                </c:pt>
                <c:pt idx="2">
                  <c:v>2.4390243902439025E-2</c:v>
                </c:pt>
                <c:pt idx="3">
                  <c:v>3.0303030303030304E-2</c:v>
                </c:pt>
              </c:numCache>
            </c:numRef>
          </c:val>
          <c:extLst>
            <c:ext xmlns:c16="http://schemas.microsoft.com/office/drawing/2014/chart" uri="{C3380CC4-5D6E-409C-BE32-E72D297353CC}">
              <c16:uniqueId val="{00000003-2132-4781-9870-76A2E8134416}"/>
            </c:ext>
          </c:extLst>
        </c:ser>
        <c:ser>
          <c:idx val="4"/>
          <c:order val="4"/>
          <c:tx>
            <c:strRef>
              <c:f>Xtab!$I$216</c:f>
              <c:strCache>
                <c:ptCount val="1"/>
                <c:pt idx="0">
                  <c:v>Strongly disagree </c:v>
                </c:pt>
              </c:strCache>
            </c:strRef>
          </c:tx>
          <c:spPr>
            <a:solidFill>
              <a:srgbClr val="801650"/>
            </a:solidFill>
            <a:ln>
              <a:noFill/>
            </a:ln>
            <a:effectLst/>
          </c:spPr>
          <c:invertIfNegative val="0"/>
          <c:dLbls>
            <c:delete val="1"/>
          </c:dLbls>
          <c:cat>
            <c:strRef>
              <c:f>Xtab!$J$211:$M$211</c:f>
              <c:strCache>
                <c:ptCount val="4"/>
                <c:pt idx="0">
                  <c:v>Large PRP</c:v>
                </c:pt>
                <c:pt idx="1">
                  <c:v>Small PRP</c:v>
                </c:pt>
                <c:pt idx="2">
                  <c:v>LARP</c:v>
                </c:pt>
                <c:pt idx="3">
                  <c:v>Other</c:v>
                </c:pt>
              </c:strCache>
            </c:strRef>
          </c:cat>
          <c:val>
            <c:numRef>
              <c:f>Xtab!$J$216:$M$216</c:f>
              <c:numCache>
                <c:formatCode>0%</c:formatCode>
                <c:ptCount val="4"/>
                <c:pt idx="0">
                  <c:v>1.2987012987012988E-2</c:v>
                </c:pt>
                <c:pt idx="1">
                  <c:v>0</c:v>
                </c:pt>
                <c:pt idx="2">
                  <c:v>2.4390243902439025E-2</c:v>
                </c:pt>
                <c:pt idx="3">
                  <c:v>0</c:v>
                </c:pt>
              </c:numCache>
            </c:numRef>
          </c:val>
          <c:extLst>
            <c:ext xmlns:c16="http://schemas.microsoft.com/office/drawing/2014/chart" uri="{C3380CC4-5D6E-409C-BE32-E72D297353CC}">
              <c16:uniqueId val="{00000004-2132-4781-9870-76A2E8134416}"/>
            </c:ext>
          </c:extLst>
        </c:ser>
        <c:dLbls>
          <c:showLegendKey val="0"/>
          <c:showVal val="1"/>
          <c:showCatName val="0"/>
          <c:showSerName val="0"/>
          <c:showPercent val="0"/>
          <c:showBubbleSize val="0"/>
        </c:dLbls>
        <c:gapWidth val="150"/>
        <c:overlap val="100"/>
        <c:axId val="668165120"/>
        <c:axId val="668167416"/>
      </c:barChart>
      <c:catAx>
        <c:axId val="668165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7416"/>
        <c:crosses val="autoZero"/>
        <c:auto val="1"/>
        <c:lblAlgn val="ctr"/>
        <c:lblOffset val="100"/>
        <c:noMultiLvlLbl val="0"/>
      </c:catAx>
      <c:valAx>
        <c:axId val="66816741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5120"/>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b="1" dirty="0">
                <a:solidFill>
                  <a:schemeClr val="tx1"/>
                </a:solidFill>
              </a:rPr>
              <a:t>Question</a:t>
            </a:r>
            <a:r>
              <a:rPr lang="en-GB" b="1" baseline="0" dirty="0">
                <a:solidFill>
                  <a:schemeClr val="tx1"/>
                </a:solidFill>
              </a:rPr>
              <a:t> 15 by stakeholder group</a:t>
            </a:r>
            <a:endParaRPr lang="en-GB" b="1" dirty="0">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Xtab!$I$221</c:f>
              <c:strCache>
                <c:ptCount val="1"/>
                <c:pt idx="0">
                  <c:v>Yes</c:v>
                </c:pt>
              </c:strCache>
            </c:strRef>
          </c:tx>
          <c:spPr>
            <a:solidFill>
              <a:srgbClr val="12436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Xtab!$J$220:$N$220</c:f>
              <c:strCache>
                <c:ptCount val="5"/>
                <c:pt idx="0">
                  <c:v>Large PRP</c:v>
                </c:pt>
                <c:pt idx="1">
                  <c:v>Small PRP</c:v>
                </c:pt>
                <c:pt idx="2">
                  <c:v>LARP</c:v>
                </c:pt>
                <c:pt idx="3">
                  <c:v>Other</c:v>
                </c:pt>
                <c:pt idx="4">
                  <c:v>Overall</c:v>
                </c:pt>
              </c:strCache>
            </c:strRef>
          </c:cat>
          <c:val>
            <c:numRef>
              <c:f>Xtab!$J$221:$N$221</c:f>
              <c:numCache>
                <c:formatCode>0%</c:formatCode>
                <c:ptCount val="5"/>
                <c:pt idx="0">
                  <c:v>0.94155844155844159</c:v>
                </c:pt>
                <c:pt idx="1">
                  <c:v>0.7769784172661871</c:v>
                </c:pt>
                <c:pt idx="2">
                  <c:v>0.87804878048780488</c:v>
                </c:pt>
                <c:pt idx="3">
                  <c:v>0.75510204081632648</c:v>
                </c:pt>
                <c:pt idx="4">
                  <c:v>0.84027777777777779</c:v>
                </c:pt>
              </c:numCache>
            </c:numRef>
          </c:val>
          <c:extLst>
            <c:ext xmlns:c16="http://schemas.microsoft.com/office/drawing/2014/chart" uri="{C3380CC4-5D6E-409C-BE32-E72D297353CC}">
              <c16:uniqueId val="{00000000-F41B-4200-A47F-616DA5AFEE1A}"/>
            </c:ext>
          </c:extLst>
        </c:ser>
        <c:ser>
          <c:idx val="1"/>
          <c:order val="1"/>
          <c:tx>
            <c:strRef>
              <c:f>Xtab!$I$222</c:f>
              <c:strCache>
                <c:ptCount val="1"/>
                <c:pt idx="0">
                  <c:v>No</c:v>
                </c:pt>
              </c:strCache>
            </c:strRef>
          </c:tx>
          <c:spPr>
            <a:solidFill>
              <a:srgbClr val="28A19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Xtab!$J$220:$N$220</c:f>
              <c:strCache>
                <c:ptCount val="5"/>
                <c:pt idx="0">
                  <c:v>Large PRP</c:v>
                </c:pt>
                <c:pt idx="1">
                  <c:v>Small PRP</c:v>
                </c:pt>
                <c:pt idx="2">
                  <c:v>LARP</c:v>
                </c:pt>
                <c:pt idx="3">
                  <c:v>Other</c:v>
                </c:pt>
                <c:pt idx="4">
                  <c:v>Overall</c:v>
                </c:pt>
              </c:strCache>
            </c:strRef>
          </c:cat>
          <c:val>
            <c:numRef>
              <c:f>Xtab!$J$222:$N$222</c:f>
              <c:numCache>
                <c:formatCode>0%</c:formatCode>
                <c:ptCount val="5"/>
                <c:pt idx="0">
                  <c:v>5.844155844155844E-2</c:v>
                </c:pt>
                <c:pt idx="1">
                  <c:v>0.22302158273381295</c:v>
                </c:pt>
                <c:pt idx="2">
                  <c:v>0.12195121951219512</c:v>
                </c:pt>
                <c:pt idx="3">
                  <c:v>0.24489795918367346</c:v>
                </c:pt>
                <c:pt idx="4">
                  <c:v>0.15972222222222221</c:v>
                </c:pt>
              </c:numCache>
            </c:numRef>
          </c:val>
          <c:extLst>
            <c:ext xmlns:c16="http://schemas.microsoft.com/office/drawing/2014/chart" uri="{C3380CC4-5D6E-409C-BE32-E72D297353CC}">
              <c16:uniqueId val="{00000001-F41B-4200-A47F-616DA5AFEE1A}"/>
            </c:ext>
          </c:extLst>
        </c:ser>
        <c:dLbls>
          <c:showLegendKey val="0"/>
          <c:showVal val="1"/>
          <c:showCatName val="0"/>
          <c:showSerName val="0"/>
          <c:showPercent val="0"/>
          <c:showBubbleSize val="0"/>
        </c:dLbls>
        <c:gapWidth val="150"/>
        <c:overlap val="100"/>
        <c:axId val="668165120"/>
        <c:axId val="668167416"/>
      </c:barChart>
      <c:catAx>
        <c:axId val="66816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668167416"/>
        <c:crosses val="autoZero"/>
        <c:auto val="1"/>
        <c:lblAlgn val="ctr"/>
        <c:lblOffset val="100"/>
        <c:noMultiLvlLbl val="0"/>
      </c:catAx>
      <c:valAx>
        <c:axId val="6681674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5120"/>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ysClr val="windowText" lastClr="000000"/>
                </a:solidFill>
                <a:latin typeface="+mn-lt"/>
                <a:ea typeface="+mn-ea"/>
                <a:cs typeface="+mn-cs"/>
              </a:defRPr>
            </a:pPr>
            <a:r>
              <a:rPr lang="en-GB" sz="1200" b="1" dirty="0">
                <a:solidFill>
                  <a:sysClr val="windowText" lastClr="000000"/>
                </a:solidFill>
              </a:rPr>
              <a:t>Question</a:t>
            </a:r>
            <a:r>
              <a:rPr lang="en-GB" sz="1200" b="1" baseline="0" dirty="0">
                <a:solidFill>
                  <a:sysClr val="windowText" lastClr="000000"/>
                </a:solidFill>
              </a:rPr>
              <a:t> 16 by stakeholder group</a:t>
            </a:r>
            <a:endParaRPr lang="en-GB" sz="1200" b="1" dirty="0">
              <a:solidFill>
                <a:sysClr val="windowText" lastClr="000000"/>
              </a:solidFill>
            </a:endParaRPr>
          </a:p>
        </c:rich>
      </c:tx>
      <c:overlay val="0"/>
      <c:spPr>
        <a:noFill/>
        <a:ln>
          <a:noFill/>
        </a:ln>
        <a:effectLst/>
      </c:spPr>
      <c:txPr>
        <a:bodyPr rot="0" spcFirstLastPara="1" vertOverflow="ellipsis" vert="horz" wrap="square" anchor="ctr" anchorCtr="1"/>
        <a:lstStyle/>
        <a:p>
          <a:pPr>
            <a:defRPr sz="1200" b="1" i="0" u="none" strike="noStrike" kern="1200" spc="0" baseline="0">
              <a:solidFill>
                <a:sysClr val="windowText" lastClr="000000"/>
              </a:solidFill>
              <a:latin typeface="+mn-lt"/>
              <a:ea typeface="+mn-ea"/>
              <a:cs typeface="+mn-cs"/>
            </a:defRPr>
          </a:pPr>
          <a:endParaRPr lang="en-US"/>
        </a:p>
      </c:txPr>
    </c:title>
    <c:autoTitleDeleted val="0"/>
    <c:plotArea>
      <c:layout/>
      <c:barChart>
        <c:barDir val="bar"/>
        <c:grouping val="percentStacked"/>
        <c:varyColors val="0"/>
        <c:ser>
          <c:idx val="0"/>
          <c:order val="0"/>
          <c:tx>
            <c:strRef>
              <c:f>Xtab!$P$232</c:f>
              <c:strCache>
                <c:ptCount val="1"/>
                <c:pt idx="0">
                  <c:v>Very confident </c:v>
                </c:pt>
              </c:strCache>
            </c:strRef>
          </c:tx>
          <c:spPr>
            <a:solidFill>
              <a:srgbClr val="12436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Xtab!$Q$231:$T$231</c:f>
              <c:strCache>
                <c:ptCount val="4"/>
                <c:pt idx="0">
                  <c:v>Large PRP</c:v>
                </c:pt>
                <c:pt idx="1">
                  <c:v>Small PRP</c:v>
                </c:pt>
                <c:pt idx="2">
                  <c:v>LARP</c:v>
                </c:pt>
                <c:pt idx="3">
                  <c:v>Other</c:v>
                </c:pt>
              </c:strCache>
            </c:strRef>
          </c:cat>
          <c:val>
            <c:numRef>
              <c:f>Xtab!$Q$232:$T$232</c:f>
              <c:numCache>
                <c:formatCode>0%</c:formatCode>
                <c:ptCount val="4"/>
                <c:pt idx="0">
                  <c:v>0.32679738562091504</c:v>
                </c:pt>
                <c:pt idx="1">
                  <c:v>0.13768115942028986</c:v>
                </c:pt>
                <c:pt idx="2">
                  <c:v>0.51219512195121952</c:v>
                </c:pt>
                <c:pt idx="3">
                  <c:v>0.27835051546391754</c:v>
                </c:pt>
              </c:numCache>
            </c:numRef>
          </c:val>
          <c:extLst>
            <c:ext xmlns:c16="http://schemas.microsoft.com/office/drawing/2014/chart" uri="{C3380CC4-5D6E-409C-BE32-E72D297353CC}">
              <c16:uniqueId val="{00000000-47C4-473B-BBCA-EAC6BF705E5F}"/>
            </c:ext>
          </c:extLst>
        </c:ser>
        <c:ser>
          <c:idx val="1"/>
          <c:order val="1"/>
          <c:tx>
            <c:strRef>
              <c:f>Xtab!$P$233</c:f>
              <c:strCache>
                <c:ptCount val="1"/>
                <c:pt idx="0">
                  <c:v>Somewhat confident </c:v>
                </c:pt>
              </c:strCache>
            </c:strRef>
          </c:tx>
          <c:spPr>
            <a:solidFill>
              <a:srgbClr val="28A19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Xtab!$Q$231:$T$231</c:f>
              <c:strCache>
                <c:ptCount val="4"/>
                <c:pt idx="0">
                  <c:v>Large PRP</c:v>
                </c:pt>
                <c:pt idx="1">
                  <c:v>Small PRP</c:v>
                </c:pt>
                <c:pt idx="2">
                  <c:v>LARP</c:v>
                </c:pt>
                <c:pt idx="3">
                  <c:v>Other</c:v>
                </c:pt>
              </c:strCache>
            </c:strRef>
          </c:cat>
          <c:val>
            <c:numRef>
              <c:f>Xtab!$Q$233:$T$233</c:f>
              <c:numCache>
                <c:formatCode>0%</c:formatCode>
                <c:ptCount val="4"/>
                <c:pt idx="0">
                  <c:v>0.50980392156862742</c:v>
                </c:pt>
                <c:pt idx="1">
                  <c:v>0.56521739130434778</c:v>
                </c:pt>
                <c:pt idx="2">
                  <c:v>0.36585365853658536</c:v>
                </c:pt>
                <c:pt idx="3">
                  <c:v>0.47422680412371132</c:v>
                </c:pt>
              </c:numCache>
            </c:numRef>
          </c:val>
          <c:extLst>
            <c:ext xmlns:c16="http://schemas.microsoft.com/office/drawing/2014/chart" uri="{C3380CC4-5D6E-409C-BE32-E72D297353CC}">
              <c16:uniqueId val="{00000001-47C4-473B-BBCA-EAC6BF705E5F}"/>
            </c:ext>
          </c:extLst>
        </c:ser>
        <c:ser>
          <c:idx val="2"/>
          <c:order val="2"/>
          <c:tx>
            <c:strRef>
              <c:f>Xtab!$P$234</c:f>
              <c:strCache>
                <c:ptCount val="1"/>
                <c:pt idx="0">
                  <c:v>Neutral</c:v>
                </c:pt>
              </c:strCache>
            </c:strRef>
          </c:tx>
          <c:spPr>
            <a:solidFill>
              <a:srgbClr val="A285D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Xtab!$Q$231:$T$231</c:f>
              <c:strCache>
                <c:ptCount val="4"/>
                <c:pt idx="0">
                  <c:v>Large PRP</c:v>
                </c:pt>
                <c:pt idx="1">
                  <c:v>Small PRP</c:v>
                </c:pt>
                <c:pt idx="2">
                  <c:v>LARP</c:v>
                </c:pt>
                <c:pt idx="3">
                  <c:v>Other</c:v>
                </c:pt>
              </c:strCache>
            </c:strRef>
          </c:cat>
          <c:val>
            <c:numRef>
              <c:f>Xtab!$Q$234:$T$234</c:f>
              <c:numCache>
                <c:formatCode>0%</c:formatCode>
                <c:ptCount val="4"/>
                <c:pt idx="0">
                  <c:v>0.1111111111111111</c:v>
                </c:pt>
                <c:pt idx="1">
                  <c:v>0.2391304347826087</c:v>
                </c:pt>
                <c:pt idx="2">
                  <c:v>4.878048780487805E-2</c:v>
                </c:pt>
                <c:pt idx="3">
                  <c:v>0.19587628865979381</c:v>
                </c:pt>
              </c:numCache>
            </c:numRef>
          </c:val>
          <c:extLst>
            <c:ext xmlns:c16="http://schemas.microsoft.com/office/drawing/2014/chart" uri="{C3380CC4-5D6E-409C-BE32-E72D297353CC}">
              <c16:uniqueId val="{00000002-47C4-473B-BBCA-EAC6BF705E5F}"/>
            </c:ext>
          </c:extLst>
        </c:ser>
        <c:ser>
          <c:idx val="3"/>
          <c:order val="3"/>
          <c:tx>
            <c:strRef>
              <c:f>Xtab!$P$235</c:f>
              <c:strCache>
                <c:ptCount val="1"/>
                <c:pt idx="0">
                  <c:v>Not very confident </c:v>
                </c:pt>
              </c:strCache>
            </c:strRef>
          </c:tx>
          <c:spPr>
            <a:solidFill>
              <a:srgbClr val="F46A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Xtab!$Q$231:$T$231</c:f>
              <c:strCache>
                <c:ptCount val="4"/>
                <c:pt idx="0">
                  <c:v>Large PRP</c:v>
                </c:pt>
                <c:pt idx="1">
                  <c:v>Small PRP</c:v>
                </c:pt>
                <c:pt idx="2">
                  <c:v>LARP</c:v>
                </c:pt>
                <c:pt idx="3">
                  <c:v>Other</c:v>
                </c:pt>
              </c:strCache>
            </c:strRef>
          </c:cat>
          <c:val>
            <c:numRef>
              <c:f>Xtab!$Q$235:$T$235</c:f>
              <c:numCache>
                <c:formatCode>0%</c:formatCode>
                <c:ptCount val="4"/>
                <c:pt idx="0">
                  <c:v>3.9215686274509803E-2</c:v>
                </c:pt>
                <c:pt idx="1">
                  <c:v>5.0724637681159424E-2</c:v>
                </c:pt>
                <c:pt idx="2">
                  <c:v>7.3170731707317069E-2</c:v>
                </c:pt>
                <c:pt idx="3">
                  <c:v>5.1546391752577317E-2</c:v>
                </c:pt>
              </c:numCache>
            </c:numRef>
          </c:val>
          <c:extLst>
            <c:ext xmlns:c16="http://schemas.microsoft.com/office/drawing/2014/chart" uri="{C3380CC4-5D6E-409C-BE32-E72D297353CC}">
              <c16:uniqueId val="{00000003-47C4-473B-BBCA-EAC6BF705E5F}"/>
            </c:ext>
          </c:extLst>
        </c:ser>
        <c:ser>
          <c:idx val="4"/>
          <c:order val="4"/>
          <c:tx>
            <c:strRef>
              <c:f>Xtab!$P$236</c:f>
              <c:strCache>
                <c:ptCount val="1"/>
                <c:pt idx="0">
                  <c:v>Not at all confident </c:v>
                </c:pt>
              </c:strCache>
            </c:strRef>
          </c:tx>
          <c:spPr>
            <a:solidFill>
              <a:srgbClr val="801650"/>
            </a:solidFill>
            <a:ln>
              <a:noFill/>
            </a:ln>
            <a:effectLst/>
          </c:spPr>
          <c:invertIfNegative val="0"/>
          <c:dLbls>
            <c:dLbl>
              <c:idx val="0"/>
              <c:layout>
                <c:manualLayout>
                  <c:x val="2.0483870967741936E-2"/>
                  <c:y val="3.9682539682539683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9B6-4416-8BBD-B8945ED99A9A}"/>
                </c:ext>
              </c:extLst>
            </c:dLbl>
            <c:dLbl>
              <c:idx val="1"/>
              <c:layout>
                <c:manualLayout>
                  <c:x val="1.5931899641577062E-2"/>
                  <c:y val="3.9682539682539683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9B6-4416-8BBD-B8945ED99A9A}"/>
                </c:ext>
              </c:extLst>
            </c:dLbl>
            <c:dLbl>
              <c:idx val="2"/>
              <c:delete val="1"/>
              <c:extLst>
                <c:ext xmlns:c15="http://schemas.microsoft.com/office/drawing/2012/chart" uri="{CE6537A1-D6FC-4f65-9D91-7224C49458BB}"/>
                <c:ext xmlns:c16="http://schemas.microsoft.com/office/drawing/2014/chart" uri="{C3380CC4-5D6E-409C-BE32-E72D297353CC}">
                  <c16:uniqueId val="{00000000-99B6-4416-8BBD-B8945ED99A9A}"/>
                </c:ext>
              </c:extLst>
            </c:dLbl>
            <c:dLbl>
              <c:idx val="3"/>
              <c:delete val="1"/>
              <c:extLst>
                <c:ext xmlns:c15="http://schemas.microsoft.com/office/drawing/2012/chart" uri="{CE6537A1-D6FC-4f65-9D91-7224C49458BB}"/>
                <c:ext xmlns:c16="http://schemas.microsoft.com/office/drawing/2014/chart" uri="{C3380CC4-5D6E-409C-BE32-E72D297353CC}">
                  <c16:uniqueId val="{00000001-99B6-4416-8BBD-B8945ED99A9A}"/>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Xtab!$Q$231:$T$231</c:f>
              <c:strCache>
                <c:ptCount val="4"/>
                <c:pt idx="0">
                  <c:v>Large PRP</c:v>
                </c:pt>
                <c:pt idx="1">
                  <c:v>Small PRP</c:v>
                </c:pt>
                <c:pt idx="2">
                  <c:v>LARP</c:v>
                </c:pt>
                <c:pt idx="3">
                  <c:v>Other</c:v>
                </c:pt>
              </c:strCache>
            </c:strRef>
          </c:cat>
          <c:val>
            <c:numRef>
              <c:f>Xtab!$Q$236:$T$236</c:f>
              <c:numCache>
                <c:formatCode>0%</c:formatCode>
                <c:ptCount val="4"/>
                <c:pt idx="0">
                  <c:v>1.3071895424836602E-2</c:v>
                </c:pt>
                <c:pt idx="1">
                  <c:v>7.246376811594203E-3</c:v>
                </c:pt>
                <c:pt idx="2">
                  <c:v>0</c:v>
                </c:pt>
                <c:pt idx="3">
                  <c:v>0</c:v>
                </c:pt>
              </c:numCache>
            </c:numRef>
          </c:val>
          <c:extLst>
            <c:ext xmlns:c16="http://schemas.microsoft.com/office/drawing/2014/chart" uri="{C3380CC4-5D6E-409C-BE32-E72D297353CC}">
              <c16:uniqueId val="{00000004-47C4-473B-BBCA-EAC6BF705E5F}"/>
            </c:ext>
          </c:extLst>
        </c:ser>
        <c:dLbls>
          <c:showLegendKey val="0"/>
          <c:showVal val="1"/>
          <c:showCatName val="0"/>
          <c:showSerName val="0"/>
          <c:showPercent val="0"/>
          <c:showBubbleSize val="0"/>
        </c:dLbls>
        <c:gapWidth val="150"/>
        <c:overlap val="100"/>
        <c:axId val="668165120"/>
        <c:axId val="668167416"/>
      </c:barChart>
      <c:catAx>
        <c:axId val="668165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7416"/>
        <c:crosses val="autoZero"/>
        <c:auto val="1"/>
        <c:lblAlgn val="ctr"/>
        <c:lblOffset val="100"/>
        <c:noMultiLvlLbl val="0"/>
      </c:catAx>
      <c:valAx>
        <c:axId val="66816741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5120"/>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GB" b="1" dirty="0">
                <a:solidFill>
                  <a:schemeClr val="tx1"/>
                </a:solidFill>
              </a:rPr>
              <a:t>Question 16 responses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rgbClr val="801650"/>
            </a:solidFill>
            <a:ln>
              <a:noFill/>
            </a:ln>
            <a:effectLst/>
          </c:spPr>
          <c:invertIfNegative val="0"/>
          <c:dPt>
            <c:idx val="0"/>
            <c:invertIfNegative val="0"/>
            <c:bubble3D val="0"/>
            <c:spPr>
              <a:solidFill>
                <a:srgbClr val="12436D"/>
              </a:solidFill>
              <a:ln>
                <a:noFill/>
              </a:ln>
              <a:effectLst/>
            </c:spPr>
            <c:extLst>
              <c:ext xmlns:c16="http://schemas.microsoft.com/office/drawing/2014/chart" uri="{C3380CC4-5D6E-409C-BE32-E72D297353CC}">
                <c16:uniqueId val="{00000004-325C-485A-A5CD-91C26D728880}"/>
              </c:ext>
            </c:extLst>
          </c:dPt>
          <c:dPt>
            <c:idx val="1"/>
            <c:invertIfNegative val="0"/>
            <c:bubble3D val="0"/>
            <c:spPr>
              <a:solidFill>
                <a:srgbClr val="28A197"/>
              </a:solidFill>
              <a:ln>
                <a:noFill/>
              </a:ln>
              <a:effectLst/>
            </c:spPr>
            <c:extLst>
              <c:ext xmlns:c16="http://schemas.microsoft.com/office/drawing/2014/chart" uri="{C3380CC4-5D6E-409C-BE32-E72D297353CC}">
                <c16:uniqueId val="{00000003-325C-485A-A5CD-91C26D728880}"/>
              </c:ext>
            </c:extLst>
          </c:dPt>
          <c:dPt>
            <c:idx val="2"/>
            <c:invertIfNegative val="0"/>
            <c:bubble3D val="0"/>
            <c:spPr>
              <a:solidFill>
                <a:srgbClr val="A285D1"/>
              </a:solidFill>
              <a:ln>
                <a:noFill/>
              </a:ln>
              <a:effectLst/>
            </c:spPr>
            <c:extLst>
              <c:ext xmlns:c16="http://schemas.microsoft.com/office/drawing/2014/chart" uri="{C3380CC4-5D6E-409C-BE32-E72D297353CC}">
                <c16:uniqueId val="{00000002-325C-485A-A5CD-91C26D728880}"/>
              </c:ext>
            </c:extLst>
          </c:dPt>
          <c:dPt>
            <c:idx val="3"/>
            <c:invertIfNegative val="0"/>
            <c:bubble3D val="0"/>
            <c:spPr>
              <a:solidFill>
                <a:srgbClr val="F46A25"/>
              </a:solidFill>
              <a:ln>
                <a:noFill/>
              </a:ln>
              <a:effectLst/>
            </c:spPr>
            <c:extLst>
              <c:ext xmlns:c16="http://schemas.microsoft.com/office/drawing/2014/chart" uri="{C3380CC4-5D6E-409C-BE32-E72D297353CC}">
                <c16:uniqueId val="{00000001-325C-485A-A5CD-91C26D72888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Frequencies!$F$215:$F$219</c:f>
              <c:strCache>
                <c:ptCount val="5"/>
                <c:pt idx="0">
                  <c:v>Very confident </c:v>
                </c:pt>
                <c:pt idx="1">
                  <c:v>Somewhat confident </c:v>
                </c:pt>
                <c:pt idx="2">
                  <c:v>Neutral</c:v>
                </c:pt>
                <c:pt idx="3">
                  <c:v>Not very confident </c:v>
                </c:pt>
                <c:pt idx="4">
                  <c:v>Not at all confident </c:v>
                </c:pt>
              </c:strCache>
            </c:strRef>
          </c:cat>
          <c:val>
            <c:numRef>
              <c:f>Frequencies!$G$215:$G$219</c:f>
              <c:numCache>
                <c:formatCode>0%</c:formatCode>
                <c:ptCount val="5"/>
                <c:pt idx="0">
                  <c:v>0.27272727272727271</c:v>
                </c:pt>
                <c:pt idx="1">
                  <c:v>0.5058275058275058</c:v>
                </c:pt>
                <c:pt idx="2">
                  <c:v>0.1655011655011655</c:v>
                </c:pt>
                <c:pt idx="3">
                  <c:v>4.8951048951048952E-2</c:v>
                </c:pt>
                <c:pt idx="4">
                  <c:v>6.993006993006993E-3</c:v>
                </c:pt>
              </c:numCache>
            </c:numRef>
          </c:val>
          <c:extLst>
            <c:ext xmlns:c16="http://schemas.microsoft.com/office/drawing/2014/chart" uri="{C3380CC4-5D6E-409C-BE32-E72D297353CC}">
              <c16:uniqueId val="{00000000-325C-485A-A5CD-91C26D728880}"/>
            </c:ext>
          </c:extLst>
        </c:ser>
        <c:dLbls>
          <c:dLblPos val="outEnd"/>
          <c:showLegendKey val="0"/>
          <c:showVal val="1"/>
          <c:showCatName val="0"/>
          <c:showSerName val="0"/>
          <c:showPercent val="0"/>
          <c:showBubbleSize val="0"/>
        </c:dLbls>
        <c:gapWidth val="219"/>
        <c:overlap val="-27"/>
        <c:axId val="912523024"/>
        <c:axId val="912518104"/>
      </c:barChart>
      <c:catAx>
        <c:axId val="912523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12518104"/>
        <c:crosses val="autoZero"/>
        <c:auto val="1"/>
        <c:lblAlgn val="ctr"/>
        <c:lblOffset val="100"/>
        <c:noMultiLvlLbl val="0"/>
      </c:catAx>
      <c:valAx>
        <c:axId val="912518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12523024"/>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b="1" dirty="0"/>
              <a:t>Question 17 responses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12436D"/>
              </a:solidFill>
              <a:ln>
                <a:noFill/>
              </a:ln>
              <a:effectLst/>
            </c:spPr>
            <c:extLst>
              <c:ext xmlns:c16="http://schemas.microsoft.com/office/drawing/2014/chart" uri="{C3380CC4-5D6E-409C-BE32-E72D297353CC}">
                <c16:uniqueId val="{00000001-DCF9-40CA-A7B3-4C982B30921E}"/>
              </c:ext>
            </c:extLst>
          </c:dPt>
          <c:dPt>
            <c:idx val="1"/>
            <c:invertIfNegative val="0"/>
            <c:bubble3D val="0"/>
            <c:spPr>
              <a:solidFill>
                <a:srgbClr val="28A197"/>
              </a:solidFill>
              <a:ln>
                <a:noFill/>
              </a:ln>
              <a:effectLst/>
            </c:spPr>
            <c:extLst>
              <c:ext xmlns:c16="http://schemas.microsoft.com/office/drawing/2014/chart" uri="{C3380CC4-5D6E-409C-BE32-E72D297353CC}">
                <c16:uniqueId val="{00000002-DCF9-40CA-A7B3-4C982B30921E}"/>
              </c:ext>
            </c:extLst>
          </c:dPt>
          <c:dPt>
            <c:idx val="2"/>
            <c:invertIfNegative val="0"/>
            <c:bubble3D val="0"/>
            <c:spPr>
              <a:solidFill>
                <a:srgbClr val="A285D1"/>
              </a:solidFill>
              <a:ln>
                <a:noFill/>
              </a:ln>
              <a:effectLst/>
            </c:spPr>
            <c:extLst>
              <c:ext xmlns:c16="http://schemas.microsoft.com/office/drawing/2014/chart" uri="{C3380CC4-5D6E-409C-BE32-E72D297353CC}">
                <c16:uniqueId val="{00000003-DCF9-40CA-A7B3-4C982B30921E}"/>
              </c:ext>
            </c:extLst>
          </c:dPt>
          <c:dPt>
            <c:idx val="3"/>
            <c:invertIfNegative val="0"/>
            <c:bubble3D val="0"/>
            <c:spPr>
              <a:solidFill>
                <a:srgbClr val="F46A25"/>
              </a:solidFill>
              <a:ln>
                <a:noFill/>
              </a:ln>
              <a:effectLst/>
            </c:spPr>
            <c:extLst>
              <c:ext xmlns:c16="http://schemas.microsoft.com/office/drawing/2014/chart" uri="{C3380CC4-5D6E-409C-BE32-E72D297353CC}">
                <c16:uniqueId val="{00000004-DCF9-40CA-A7B3-4C982B30921E}"/>
              </c:ext>
            </c:extLst>
          </c:dPt>
          <c:dPt>
            <c:idx val="4"/>
            <c:invertIfNegative val="0"/>
            <c:bubble3D val="0"/>
            <c:spPr>
              <a:solidFill>
                <a:srgbClr val="801650"/>
              </a:solidFill>
              <a:ln>
                <a:noFill/>
              </a:ln>
              <a:effectLst/>
            </c:spPr>
            <c:extLst>
              <c:ext xmlns:c16="http://schemas.microsoft.com/office/drawing/2014/chart" uri="{C3380CC4-5D6E-409C-BE32-E72D297353CC}">
                <c16:uniqueId val="{00000005-DCF9-40CA-A7B3-4C982B30921E}"/>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Frequencies!$F$225:$F$229</c:f>
              <c:strCache>
                <c:ptCount val="5"/>
                <c:pt idx="0">
                  <c:v>Strongly agree</c:v>
                </c:pt>
                <c:pt idx="1">
                  <c:v>Agree</c:v>
                </c:pt>
                <c:pt idx="2">
                  <c:v>Neutral</c:v>
                </c:pt>
                <c:pt idx="3">
                  <c:v>Disagree</c:v>
                </c:pt>
                <c:pt idx="4">
                  <c:v>Strongly disagree</c:v>
                </c:pt>
              </c:strCache>
            </c:strRef>
          </c:cat>
          <c:val>
            <c:numRef>
              <c:f>Frequencies!$G$225:$G$229</c:f>
              <c:numCache>
                <c:formatCode>0%</c:formatCode>
                <c:ptCount val="5"/>
                <c:pt idx="0">
                  <c:v>0.23908045977011494</c:v>
                </c:pt>
                <c:pt idx="1">
                  <c:v>0.53333333333333333</c:v>
                </c:pt>
                <c:pt idx="2">
                  <c:v>0.19080459770114944</c:v>
                </c:pt>
                <c:pt idx="3">
                  <c:v>3.2183908045977011E-2</c:v>
                </c:pt>
                <c:pt idx="4">
                  <c:v>4.5977011494252873E-3</c:v>
                </c:pt>
              </c:numCache>
            </c:numRef>
          </c:val>
          <c:extLst>
            <c:ext xmlns:c16="http://schemas.microsoft.com/office/drawing/2014/chart" uri="{C3380CC4-5D6E-409C-BE32-E72D297353CC}">
              <c16:uniqueId val="{00000000-DCF9-40CA-A7B3-4C982B30921E}"/>
            </c:ext>
          </c:extLst>
        </c:ser>
        <c:dLbls>
          <c:dLblPos val="outEnd"/>
          <c:showLegendKey val="0"/>
          <c:showVal val="1"/>
          <c:showCatName val="0"/>
          <c:showSerName val="0"/>
          <c:showPercent val="0"/>
          <c:showBubbleSize val="0"/>
        </c:dLbls>
        <c:gapWidth val="219"/>
        <c:overlap val="-27"/>
        <c:axId val="912523024"/>
        <c:axId val="912518104"/>
      </c:barChart>
      <c:catAx>
        <c:axId val="912523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12518104"/>
        <c:crosses val="autoZero"/>
        <c:auto val="1"/>
        <c:lblAlgn val="ctr"/>
        <c:lblOffset val="100"/>
        <c:noMultiLvlLbl val="0"/>
      </c:catAx>
      <c:valAx>
        <c:axId val="912518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12523024"/>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GB" sz="1200" b="1" dirty="0">
                <a:solidFill>
                  <a:schemeClr val="tx1"/>
                </a:solidFill>
              </a:rPr>
              <a:t>Question</a:t>
            </a:r>
            <a:r>
              <a:rPr lang="en-GB" sz="1200" b="1" baseline="0" dirty="0">
                <a:solidFill>
                  <a:schemeClr val="tx1"/>
                </a:solidFill>
              </a:rPr>
              <a:t> 17 by stakeholder group</a:t>
            </a:r>
            <a:endParaRPr lang="en-GB" sz="1200" b="1" dirty="0">
              <a:solidFill>
                <a:schemeClr val="tx1"/>
              </a:solidFill>
            </a:endParaRP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bar"/>
        <c:grouping val="percentStacked"/>
        <c:varyColors val="0"/>
        <c:ser>
          <c:idx val="0"/>
          <c:order val="0"/>
          <c:tx>
            <c:strRef>
              <c:f>Xtab!$I$241</c:f>
              <c:strCache>
                <c:ptCount val="1"/>
                <c:pt idx="0">
                  <c:v>Strongly agree</c:v>
                </c:pt>
              </c:strCache>
            </c:strRef>
          </c:tx>
          <c:spPr>
            <a:solidFill>
              <a:srgbClr val="12436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Xtab!$J$240:$M$240</c:f>
              <c:strCache>
                <c:ptCount val="4"/>
                <c:pt idx="0">
                  <c:v>Large PRP</c:v>
                </c:pt>
                <c:pt idx="1">
                  <c:v>Small PRP</c:v>
                </c:pt>
                <c:pt idx="2">
                  <c:v>LARP</c:v>
                </c:pt>
                <c:pt idx="3">
                  <c:v>Other</c:v>
                </c:pt>
              </c:strCache>
            </c:strRef>
          </c:cat>
          <c:val>
            <c:numRef>
              <c:f>Xtab!$J$241:$M$241</c:f>
              <c:numCache>
                <c:formatCode>0%</c:formatCode>
                <c:ptCount val="4"/>
                <c:pt idx="0">
                  <c:v>0.31818181818181818</c:v>
                </c:pt>
                <c:pt idx="1">
                  <c:v>0.15602836879432624</c:v>
                </c:pt>
                <c:pt idx="2">
                  <c:v>0.24390243902439024</c:v>
                </c:pt>
                <c:pt idx="3">
                  <c:v>0.23232323232323232</c:v>
                </c:pt>
              </c:numCache>
            </c:numRef>
          </c:val>
          <c:extLst>
            <c:ext xmlns:c16="http://schemas.microsoft.com/office/drawing/2014/chart" uri="{C3380CC4-5D6E-409C-BE32-E72D297353CC}">
              <c16:uniqueId val="{00000000-F6EF-4A98-9D7C-8008B03B7FB6}"/>
            </c:ext>
          </c:extLst>
        </c:ser>
        <c:ser>
          <c:idx val="1"/>
          <c:order val="1"/>
          <c:tx>
            <c:strRef>
              <c:f>Xtab!$I$242</c:f>
              <c:strCache>
                <c:ptCount val="1"/>
                <c:pt idx="0">
                  <c:v>Agree</c:v>
                </c:pt>
              </c:strCache>
            </c:strRef>
          </c:tx>
          <c:spPr>
            <a:solidFill>
              <a:srgbClr val="28A19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Xtab!$J$240:$M$240</c:f>
              <c:strCache>
                <c:ptCount val="4"/>
                <c:pt idx="0">
                  <c:v>Large PRP</c:v>
                </c:pt>
                <c:pt idx="1">
                  <c:v>Small PRP</c:v>
                </c:pt>
                <c:pt idx="2">
                  <c:v>LARP</c:v>
                </c:pt>
                <c:pt idx="3">
                  <c:v>Other</c:v>
                </c:pt>
              </c:strCache>
            </c:strRef>
          </c:cat>
          <c:val>
            <c:numRef>
              <c:f>Xtab!$J$242:$M$242</c:f>
              <c:numCache>
                <c:formatCode>0%</c:formatCode>
                <c:ptCount val="4"/>
                <c:pt idx="0">
                  <c:v>0.52597402597402598</c:v>
                </c:pt>
                <c:pt idx="1">
                  <c:v>0.54609929078014185</c:v>
                </c:pt>
                <c:pt idx="2">
                  <c:v>0.63414634146341464</c:v>
                </c:pt>
                <c:pt idx="3">
                  <c:v>0.48484848484848486</c:v>
                </c:pt>
              </c:numCache>
            </c:numRef>
          </c:val>
          <c:extLst>
            <c:ext xmlns:c16="http://schemas.microsoft.com/office/drawing/2014/chart" uri="{C3380CC4-5D6E-409C-BE32-E72D297353CC}">
              <c16:uniqueId val="{00000001-F6EF-4A98-9D7C-8008B03B7FB6}"/>
            </c:ext>
          </c:extLst>
        </c:ser>
        <c:ser>
          <c:idx val="2"/>
          <c:order val="2"/>
          <c:tx>
            <c:strRef>
              <c:f>Xtab!$I$243</c:f>
              <c:strCache>
                <c:ptCount val="1"/>
                <c:pt idx="0">
                  <c:v>Neutral</c:v>
                </c:pt>
              </c:strCache>
            </c:strRef>
          </c:tx>
          <c:spPr>
            <a:solidFill>
              <a:srgbClr val="A285D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Xtab!$J$240:$M$240</c:f>
              <c:strCache>
                <c:ptCount val="4"/>
                <c:pt idx="0">
                  <c:v>Large PRP</c:v>
                </c:pt>
                <c:pt idx="1">
                  <c:v>Small PRP</c:v>
                </c:pt>
                <c:pt idx="2">
                  <c:v>LARP</c:v>
                </c:pt>
                <c:pt idx="3">
                  <c:v>Other</c:v>
                </c:pt>
              </c:strCache>
            </c:strRef>
          </c:cat>
          <c:val>
            <c:numRef>
              <c:f>Xtab!$J$243:$M$243</c:f>
              <c:numCache>
                <c:formatCode>0%</c:formatCode>
                <c:ptCount val="4"/>
                <c:pt idx="0">
                  <c:v>0.11038961038961038</c:v>
                </c:pt>
                <c:pt idx="1">
                  <c:v>0.27659574468085107</c:v>
                </c:pt>
                <c:pt idx="2">
                  <c:v>7.3170731707317069E-2</c:v>
                </c:pt>
                <c:pt idx="3">
                  <c:v>0.24242424242424243</c:v>
                </c:pt>
              </c:numCache>
            </c:numRef>
          </c:val>
          <c:extLst>
            <c:ext xmlns:c16="http://schemas.microsoft.com/office/drawing/2014/chart" uri="{C3380CC4-5D6E-409C-BE32-E72D297353CC}">
              <c16:uniqueId val="{00000002-F6EF-4A98-9D7C-8008B03B7FB6}"/>
            </c:ext>
          </c:extLst>
        </c:ser>
        <c:ser>
          <c:idx val="3"/>
          <c:order val="3"/>
          <c:tx>
            <c:strRef>
              <c:f>Xtab!$I$244</c:f>
              <c:strCache>
                <c:ptCount val="1"/>
                <c:pt idx="0">
                  <c:v>Disagree</c:v>
                </c:pt>
              </c:strCache>
            </c:strRef>
          </c:tx>
          <c:spPr>
            <a:solidFill>
              <a:srgbClr val="F46A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Xtab!$J$240:$M$240</c:f>
              <c:strCache>
                <c:ptCount val="4"/>
                <c:pt idx="0">
                  <c:v>Large PRP</c:v>
                </c:pt>
                <c:pt idx="1">
                  <c:v>Small PRP</c:v>
                </c:pt>
                <c:pt idx="2">
                  <c:v>LARP</c:v>
                </c:pt>
                <c:pt idx="3">
                  <c:v>Other</c:v>
                </c:pt>
              </c:strCache>
            </c:strRef>
          </c:cat>
          <c:val>
            <c:numRef>
              <c:f>Xtab!$J$244:$M$244</c:f>
              <c:numCache>
                <c:formatCode>0%</c:formatCode>
                <c:ptCount val="4"/>
                <c:pt idx="0">
                  <c:v>3.2467532467532464E-2</c:v>
                </c:pt>
                <c:pt idx="1">
                  <c:v>2.1276595744680851E-2</c:v>
                </c:pt>
                <c:pt idx="2">
                  <c:v>4.878048780487805E-2</c:v>
                </c:pt>
                <c:pt idx="3">
                  <c:v>4.0404040404040407E-2</c:v>
                </c:pt>
              </c:numCache>
            </c:numRef>
          </c:val>
          <c:extLst>
            <c:ext xmlns:c16="http://schemas.microsoft.com/office/drawing/2014/chart" uri="{C3380CC4-5D6E-409C-BE32-E72D297353CC}">
              <c16:uniqueId val="{00000003-F6EF-4A98-9D7C-8008B03B7FB6}"/>
            </c:ext>
          </c:extLst>
        </c:ser>
        <c:ser>
          <c:idx val="4"/>
          <c:order val="4"/>
          <c:tx>
            <c:strRef>
              <c:f>Xtab!$I$245</c:f>
              <c:strCache>
                <c:ptCount val="1"/>
                <c:pt idx="0">
                  <c:v>Strongly disagree</c:v>
                </c:pt>
              </c:strCache>
            </c:strRef>
          </c:tx>
          <c:spPr>
            <a:solidFill>
              <a:srgbClr val="801650"/>
            </a:solidFill>
            <a:ln>
              <a:noFill/>
            </a:ln>
            <a:effectLst/>
          </c:spPr>
          <c:invertIfNegative val="0"/>
          <c:dLbls>
            <c:dLbl>
              <c:idx val="0"/>
              <c:layout>
                <c:manualLayout>
                  <c:x val="2.0483870967741936E-2"/>
                  <c:y val="1.9841269841731808E-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5CC-48E6-BBEE-628ADFEE1B47}"/>
                </c:ext>
              </c:extLst>
            </c:dLbl>
            <c:dLbl>
              <c:idx val="1"/>
              <c:delete val="1"/>
              <c:extLst>
                <c:ext xmlns:c15="http://schemas.microsoft.com/office/drawing/2012/chart" uri="{CE6537A1-D6FC-4f65-9D91-7224C49458BB}"/>
                <c:ext xmlns:c16="http://schemas.microsoft.com/office/drawing/2014/chart" uri="{C3380CC4-5D6E-409C-BE32-E72D297353CC}">
                  <c16:uniqueId val="{00000002-95CC-48E6-BBEE-628ADFEE1B47}"/>
                </c:ext>
              </c:extLst>
            </c:dLbl>
            <c:dLbl>
              <c:idx val="2"/>
              <c:delete val="1"/>
              <c:extLst>
                <c:ext xmlns:c15="http://schemas.microsoft.com/office/drawing/2012/chart" uri="{CE6537A1-D6FC-4f65-9D91-7224C49458BB}"/>
                <c:ext xmlns:c16="http://schemas.microsoft.com/office/drawing/2014/chart" uri="{C3380CC4-5D6E-409C-BE32-E72D297353CC}">
                  <c16:uniqueId val="{00000000-95CC-48E6-BBEE-628ADFEE1B47}"/>
                </c:ext>
              </c:extLst>
            </c:dLbl>
            <c:dLbl>
              <c:idx val="3"/>
              <c:delete val="1"/>
              <c:extLst>
                <c:ext xmlns:c15="http://schemas.microsoft.com/office/drawing/2012/chart" uri="{CE6537A1-D6FC-4f65-9D91-7224C49458BB}"/>
                <c:ext xmlns:c16="http://schemas.microsoft.com/office/drawing/2014/chart" uri="{C3380CC4-5D6E-409C-BE32-E72D297353CC}">
                  <c16:uniqueId val="{00000001-95CC-48E6-BBEE-628ADFEE1B4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Xtab!$J$240:$M$240</c:f>
              <c:strCache>
                <c:ptCount val="4"/>
                <c:pt idx="0">
                  <c:v>Large PRP</c:v>
                </c:pt>
                <c:pt idx="1">
                  <c:v>Small PRP</c:v>
                </c:pt>
                <c:pt idx="2">
                  <c:v>LARP</c:v>
                </c:pt>
                <c:pt idx="3">
                  <c:v>Other</c:v>
                </c:pt>
              </c:strCache>
            </c:strRef>
          </c:cat>
          <c:val>
            <c:numRef>
              <c:f>Xtab!$J$245:$M$245</c:f>
              <c:numCache>
                <c:formatCode>0%</c:formatCode>
                <c:ptCount val="4"/>
                <c:pt idx="0">
                  <c:v>1.2987012987012988E-2</c:v>
                </c:pt>
                <c:pt idx="1">
                  <c:v>0</c:v>
                </c:pt>
                <c:pt idx="2">
                  <c:v>0</c:v>
                </c:pt>
                <c:pt idx="3">
                  <c:v>0</c:v>
                </c:pt>
              </c:numCache>
            </c:numRef>
          </c:val>
          <c:extLst>
            <c:ext xmlns:c16="http://schemas.microsoft.com/office/drawing/2014/chart" uri="{C3380CC4-5D6E-409C-BE32-E72D297353CC}">
              <c16:uniqueId val="{00000004-F6EF-4A98-9D7C-8008B03B7FB6}"/>
            </c:ext>
          </c:extLst>
        </c:ser>
        <c:dLbls>
          <c:showLegendKey val="0"/>
          <c:showVal val="1"/>
          <c:showCatName val="0"/>
          <c:showSerName val="0"/>
          <c:showPercent val="0"/>
          <c:showBubbleSize val="0"/>
        </c:dLbls>
        <c:gapWidth val="150"/>
        <c:overlap val="100"/>
        <c:axId val="668165120"/>
        <c:axId val="668167416"/>
      </c:barChart>
      <c:catAx>
        <c:axId val="668165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7416"/>
        <c:crosses val="autoZero"/>
        <c:auto val="1"/>
        <c:lblAlgn val="ctr"/>
        <c:lblOffset val="100"/>
        <c:noMultiLvlLbl val="0"/>
      </c:catAx>
      <c:valAx>
        <c:axId val="66816741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5120"/>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mn-lt"/>
                <a:ea typeface="+mn-ea"/>
                <a:cs typeface="+mn-cs"/>
              </a:defRPr>
            </a:pPr>
            <a:r>
              <a:rPr lang="en-GB" sz="1200" b="1" dirty="0"/>
              <a:t>How many homes does your provider own?</a:t>
            </a:r>
          </a:p>
        </c:rich>
      </c:tx>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rgbClr val="12436D"/>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'About you'!$I$17:$I$22</c:f>
              <c:strCache>
                <c:ptCount val="6"/>
                <c:pt idx="0">
                  <c:v>&lt;1,000 
units</c:v>
                </c:pt>
                <c:pt idx="1">
                  <c:v>1,000 - 
9,999 units</c:v>
                </c:pt>
                <c:pt idx="2">
                  <c:v>10,000 - 
29,999 units</c:v>
                </c:pt>
                <c:pt idx="3">
                  <c:v>30,000 - 
49,999 units</c:v>
                </c:pt>
                <c:pt idx="4">
                  <c:v>50,000+ 
units</c:v>
                </c:pt>
                <c:pt idx="5">
                  <c:v>Local 
authority</c:v>
                </c:pt>
              </c:strCache>
            </c:strRef>
          </c:cat>
          <c:val>
            <c:numRef>
              <c:f>'About you'!$J$17:$J$22</c:f>
              <c:numCache>
                <c:formatCode>General</c:formatCode>
                <c:ptCount val="6"/>
                <c:pt idx="0">
                  <c:v>141</c:v>
                </c:pt>
                <c:pt idx="1">
                  <c:v>88</c:v>
                </c:pt>
                <c:pt idx="2">
                  <c:v>41</c:v>
                </c:pt>
                <c:pt idx="3">
                  <c:v>13</c:v>
                </c:pt>
                <c:pt idx="4">
                  <c:v>12</c:v>
                </c:pt>
                <c:pt idx="5">
                  <c:v>41</c:v>
                </c:pt>
              </c:numCache>
            </c:numRef>
          </c:val>
          <c:extLst>
            <c:ext xmlns:c16="http://schemas.microsoft.com/office/drawing/2014/chart" uri="{C3380CC4-5D6E-409C-BE32-E72D297353CC}">
              <c16:uniqueId val="{00000000-019C-4968-9EC8-3E23BD337A00}"/>
            </c:ext>
          </c:extLst>
        </c:ser>
        <c:dLbls>
          <c:dLblPos val="outEnd"/>
          <c:showLegendKey val="0"/>
          <c:showVal val="1"/>
          <c:showCatName val="0"/>
          <c:showSerName val="0"/>
          <c:showPercent val="0"/>
          <c:showBubbleSize val="0"/>
        </c:dLbls>
        <c:gapWidth val="219"/>
        <c:overlap val="-27"/>
        <c:axId val="795785016"/>
        <c:axId val="795787640"/>
      </c:barChart>
      <c:catAx>
        <c:axId val="795785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50" b="0" i="0" u="none" strike="noStrike" kern="1200" baseline="0">
                <a:solidFill>
                  <a:schemeClr val="tx1"/>
                </a:solidFill>
                <a:latin typeface="+mn-lt"/>
                <a:ea typeface="+mn-ea"/>
                <a:cs typeface="+mn-cs"/>
              </a:defRPr>
            </a:pPr>
            <a:endParaRPr lang="en-US"/>
          </a:p>
        </c:txPr>
        <c:crossAx val="795787640"/>
        <c:crosses val="autoZero"/>
        <c:auto val="1"/>
        <c:lblAlgn val="ctr"/>
        <c:lblOffset val="100"/>
        <c:noMultiLvlLbl val="0"/>
      </c:catAx>
      <c:valAx>
        <c:axId val="795787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795785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b="1" dirty="0"/>
              <a:t>Question 18 responses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Frequencies!$F$234</c:f>
              <c:strCache>
                <c:ptCount val="1"/>
                <c:pt idx="0">
                  <c:v>Very helpful</c:v>
                </c:pt>
              </c:strCache>
            </c:strRef>
          </c:tx>
          <c:spPr>
            <a:solidFill>
              <a:srgbClr val="12436D"/>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Frequencies!$G$233:$K$233</c:f>
              <c:strCache>
                <c:ptCount val="5"/>
                <c:pt idx="0">
                  <c:v>Letter / email</c:v>
                </c:pt>
                <c:pt idx="1">
                  <c:v>Website information / alert</c:v>
                </c:pt>
                <c:pt idx="2">
                  <c:v>Stakeholder event</c:v>
                </c:pt>
                <c:pt idx="3">
                  <c:v>Trade press article / column</c:v>
                </c:pt>
                <c:pt idx="4">
                  <c:v>Twitter / LinkedIn post </c:v>
                </c:pt>
              </c:strCache>
            </c:strRef>
          </c:cat>
          <c:val>
            <c:numRef>
              <c:f>Frequencies!$G$234:$K$234</c:f>
              <c:numCache>
                <c:formatCode>0%</c:formatCode>
                <c:ptCount val="5"/>
                <c:pt idx="0">
                  <c:v>0.63438256658595638</c:v>
                </c:pt>
                <c:pt idx="1">
                  <c:v>0.39182692307692307</c:v>
                </c:pt>
                <c:pt idx="2">
                  <c:v>0.34217506631299732</c:v>
                </c:pt>
                <c:pt idx="3">
                  <c:v>0.20572916666666666</c:v>
                </c:pt>
                <c:pt idx="4">
                  <c:v>9.8507462686567168E-2</c:v>
                </c:pt>
              </c:numCache>
            </c:numRef>
          </c:val>
          <c:extLst>
            <c:ext xmlns:c16="http://schemas.microsoft.com/office/drawing/2014/chart" uri="{C3380CC4-5D6E-409C-BE32-E72D297353CC}">
              <c16:uniqueId val="{00000000-253A-4D9D-BAA8-072970A75F8D}"/>
            </c:ext>
          </c:extLst>
        </c:ser>
        <c:ser>
          <c:idx val="1"/>
          <c:order val="1"/>
          <c:tx>
            <c:strRef>
              <c:f>Frequencies!$F$235</c:f>
              <c:strCache>
                <c:ptCount val="1"/>
                <c:pt idx="0">
                  <c:v>Quite helpful</c:v>
                </c:pt>
              </c:strCache>
            </c:strRef>
          </c:tx>
          <c:spPr>
            <a:solidFill>
              <a:srgbClr val="28A197"/>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Frequencies!$G$233:$K$233</c:f>
              <c:strCache>
                <c:ptCount val="5"/>
                <c:pt idx="0">
                  <c:v>Letter / email</c:v>
                </c:pt>
                <c:pt idx="1">
                  <c:v>Website information / alert</c:v>
                </c:pt>
                <c:pt idx="2">
                  <c:v>Stakeholder event</c:v>
                </c:pt>
                <c:pt idx="3">
                  <c:v>Trade press article / column</c:v>
                </c:pt>
                <c:pt idx="4">
                  <c:v>Twitter / LinkedIn post </c:v>
                </c:pt>
              </c:strCache>
            </c:strRef>
          </c:cat>
          <c:val>
            <c:numRef>
              <c:f>Frequencies!$G$235:$K$235</c:f>
              <c:numCache>
                <c:formatCode>0%</c:formatCode>
                <c:ptCount val="5"/>
                <c:pt idx="0">
                  <c:v>0.2857142857142857</c:v>
                </c:pt>
                <c:pt idx="1">
                  <c:v>0.39663461538461536</c:v>
                </c:pt>
                <c:pt idx="2">
                  <c:v>0.35278514588859416</c:v>
                </c:pt>
                <c:pt idx="3">
                  <c:v>0.48697916666666669</c:v>
                </c:pt>
                <c:pt idx="4">
                  <c:v>0.23880597014925373</c:v>
                </c:pt>
              </c:numCache>
            </c:numRef>
          </c:val>
          <c:extLst>
            <c:ext xmlns:c16="http://schemas.microsoft.com/office/drawing/2014/chart" uri="{C3380CC4-5D6E-409C-BE32-E72D297353CC}">
              <c16:uniqueId val="{00000001-253A-4D9D-BAA8-072970A75F8D}"/>
            </c:ext>
          </c:extLst>
        </c:ser>
        <c:ser>
          <c:idx val="2"/>
          <c:order val="2"/>
          <c:tx>
            <c:strRef>
              <c:f>Frequencies!$F$236</c:f>
              <c:strCache>
                <c:ptCount val="1"/>
                <c:pt idx="0">
                  <c:v>Neutral</c:v>
                </c:pt>
              </c:strCache>
            </c:strRef>
          </c:tx>
          <c:spPr>
            <a:solidFill>
              <a:srgbClr val="A285D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Frequencies!$G$233:$K$233</c:f>
              <c:strCache>
                <c:ptCount val="5"/>
                <c:pt idx="0">
                  <c:v>Letter / email</c:v>
                </c:pt>
                <c:pt idx="1">
                  <c:v>Website information / alert</c:v>
                </c:pt>
                <c:pt idx="2">
                  <c:v>Stakeholder event</c:v>
                </c:pt>
                <c:pt idx="3">
                  <c:v>Trade press article / column</c:v>
                </c:pt>
                <c:pt idx="4">
                  <c:v>Twitter / LinkedIn post </c:v>
                </c:pt>
              </c:strCache>
            </c:strRef>
          </c:cat>
          <c:val>
            <c:numRef>
              <c:f>Frequencies!$G$236:$K$236</c:f>
              <c:numCache>
                <c:formatCode>0%</c:formatCode>
                <c:ptCount val="5"/>
                <c:pt idx="0">
                  <c:v>7.2639225181598058E-2</c:v>
                </c:pt>
                <c:pt idx="1">
                  <c:v>0.15384615384615385</c:v>
                </c:pt>
                <c:pt idx="2">
                  <c:v>0.24668435013262599</c:v>
                </c:pt>
                <c:pt idx="3">
                  <c:v>0.20833333333333334</c:v>
                </c:pt>
                <c:pt idx="4">
                  <c:v>0.42686567164179107</c:v>
                </c:pt>
              </c:numCache>
            </c:numRef>
          </c:val>
          <c:extLst>
            <c:ext xmlns:c16="http://schemas.microsoft.com/office/drawing/2014/chart" uri="{C3380CC4-5D6E-409C-BE32-E72D297353CC}">
              <c16:uniqueId val="{00000002-253A-4D9D-BAA8-072970A75F8D}"/>
            </c:ext>
          </c:extLst>
        </c:ser>
        <c:ser>
          <c:idx val="3"/>
          <c:order val="3"/>
          <c:tx>
            <c:strRef>
              <c:f>Frequencies!$F$237</c:f>
              <c:strCache>
                <c:ptCount val="1"/>
                <c:pt idx="0">
                  <c:v>Not very helpful</c:v>
                </c:pt>
              </c:strCache>
            </c:strRef>
          </c:tx>
          <c:spPr>
            <a:solidFill>
              <a:srgbClr val="F46A2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Frequencies!$G$233:$K$233</c:f>
              <c:strCache>
                <c:ptCount val="5"/>
                <c:pt idx="0">
                  <c:v>Letter / email</c:v>
                </c:pt>
                <c:pt idx="1">
                  <c:v>Website information / alert</c:v>
                </c:pt>
                <c:pt idx="2">
                  <c:v>Stakeholder event</c:v>
                </c:pt>
                <c:pt idx="3">
                  <c:v>Trade press article / column</c:v>
                </c:pt>
                <c:pt idx="4">
                  <c:v>Twitter / LinkedIn post </c:v>
                </c:pt>
              </c:strCache>
            </c:strRef>
          </c:cat>
          <c:val>
            <c:numRef>
              <c:f>Frequencies!$G$237:$K$237</c:f>
              <c:numCache>
                <c:formatCode>0%</c:formatCode>
                <c:ptCount val="5"/>
                <c:pt idx="0">
                  <c:v>7.2639225181598066E-3</c:v>
                </c:pt>
                <c:pt idx="1">
                  <c:v>4.807692307692308E-2</c:v>
                </c:pt>
                <c:pt idx="2">
                  <c:v>3.7135278514588858E-2</c:v>
                </c:pt>
                <c:pt idx="3">
                  <c:v>6.25E-2</c:v>
                </c:pt>
                <c:pt idx="4">
                  <c:v>0.17313432835820897</c:v>
                </c:pt>
              </c:numCache>
            </c:numRef>
          </c:val>
          <c:extLst>
            <c:ext xmlns:c16="http://schemas.microsoft.com/office/drawing/2014/chart" uri="{C3380CC4-5D6E-409C-BE32-E72D297353CC}">
              <c16:uniqueId val="{00000003-253A-4D9D-BAA8-072970A75F8D}"/>
            </c:ext>
          </c:extLst>
        </c:ser>
        <c:ser>
          <c:idx val="4"/>
          <c:order val="4"/>
          <c:tx>
            <c:strRef>
              <c:f>Frequencies!$F$238</c:f>
              <c:strCache>
                <c:ptCount val="1"/>
                <c:pt idx="0">
                  <c:v>Unhelpful</c:v>
                </c:pt>
              </c:strCache>
            </c:strRef>
          </c:tx>
          <c:spPr>
            <a:solidFill>
              <a:srgbClr val="80165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Frequencies!$G$233:$K$233</c:f>
              <c:strCache>
                <c:ptCount val="5"/>
                <c:pt idx="0">
                  <c:v>Letter / email</c:v>
                </c:pt>
                <c:pt idx="1">
                  <c:v>Website information / alert</c:v>
                </c:pt>
                <c:pt idx="2">
                  <c:v>Stakeholder event</c:v>
                </c:pt>
                <c:pt idx="3">
                  <c:v>Trade press article / column</c:v>
                </c:pt>
                <c:pt idx="4">
                  <c:v>Twitter / LinkedIn post </c:v>
                </c:pt>
              </c:strCache>
            </c:strRef>
          </c:cat>
          <c:val>
            <c:numRef>
              <c:f>Frequencies!$G$238:$K$238</c:f>
              <c:numCache>
                <c:formatCode>0%</c:formatCode>
                <c:ptCount val="5"/>
                <c:pt idx="0">
                  <c:v>0</c:v>
                </c:pt>
                <c:pt idx="1">
                  <c:v>9.6153846153846159E-3</c:v>
                </c:pt>
                <c:pt idx="2">
                  <c:v>2.1220159151193633E-2</c:v>
                </c:pt>
                <c:pt idx="3">
                  <c:v>3.6458333333333336E-2</c:v>
                </c:pt>
                <c:pt idx="4">
                  <c:v>6.2686567164179099E-2</c:v>
                </c:pt>
              </c:numCache>
            </c:numRef>
          </c:val>
          <c:extLst>
            <c:ext xmlns:c16="http://schemas.microsoft.com/office/drawing/2014/chart" uri="{C3380CC4-5D6E-409C-BE32-E72D297353CC}">
              <c16:uniqueId val="{00000004-253A-4D9D-BAA8-072970A75F8D}"/>
            </c:ext>
          </c:extLst>
        </c:ser>
        <c:dLbls>
          <c:dLblPos val="outEnd"/>
          <c:showLegendKey val="0"/>
          <c:showVal val="1"/>
          <c:showCatName val="0"/>
          <c:showSerName val="0"/>
          <c:showPercent val="0"/>
          <c:showBubbleSize val="0"/>
        </c:dLbls>
        <c:gapWidth val="219"/>
        <c:overlap val="-27"/>
        <c:axId val="916056128"/>
        <c:axId val="916051208"/>
      </c:barChart>
      <c:catAx>
        <c:axId val="916056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16051208"/>
        <c:crosses val="autoZero"/>
        <c:auto val="1"/>
        <c:lblAlgn val="ctr"/>
        <c:lblOffset val="100"/>
        <c:noMultiLvlLbl val="0"/>
      </c:catAx>
      <c:valAx>
        <c:axId val="916051208"/>
        <c:scaling>
          <c:orientation val="minMax"/>
          <c:max val="0.70000000000000007"/>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160561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GB" sz="1200" b="1" dirty="0"/>
              <a:t>What type of provider is your organisation?</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28A197"/>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'About you'!$I$27:$I$31</c:f>
              <c:strCache>
                <c:ptCount val="5"/>
                <c:pt idx="0">
                  <c:v>Housing association</c:v>
                </c:pt>
                <c:pt idx="1">
                  <c:v>Local authority</c:v>
                </c:pt>
                <c:pt idx="2">
                  <c:v>Almshouse charity</c:v>
                </c:pt>
                <c:pt idx="3">
                  <c:v>For-profit provider</c:v>
                </c:pt>
                <c:pt idx="4">
                  <c:v>Arms-length management organisation (ALMO)</c:v>
                </c:pt>
              </c:strCache>
            </c:strRef>
          </c:cat>
          <c:val>
            <c:numRef>
              <c:f>'About you'!$J$27:$J$31</c:f>
              <c:numCache>
                <c:formatCode>General</c:formatCode>
                <c:ptCount val="5"/>
                <c:pt idx="0">
                  <c:v>243</c:v>
                </c:pt>
                <c:pt idx="1">
                  <c:v>41</c:v>
                </c:pt>
                <c:pt idx="2">
                  <c:v>28</c:v>
                </c:pt>
                <c:pt idx="3">
                  <c:v>18</c:v>
                </c:pt>
                <c:pt idx="4">
                  <c:v>6</c:v>
                </c:pt>
              </c:numCache>
            </c:numRef>
          </c:val>
          <c:extLst>
            <c:ext xmlns:c16="http://schemas.microsoft.com/office/drawing/2014/chart" uri="{C3380CC4-5D6E-409C-BE32-E72D297353CC}">
              <c16:uniqueId val="{00000000-0FB5-43BA-9A06-3E7D14A50C9D}"/>
            </c:ext>
          </c:extLst>
        </c:ser>
        <c:dLbls>
          <c:dLblPos val="outEnd"/>
          <c:showLegendKey val="0"/>
          <c:showVal val="1"/>
          <c:showCatName val="0"/>
          <c:showSerName val="0"/>
          <c:showPercent val="0"/>
          <c:showBubbleSize val="0"/>
        </c:dLbls>
        <c:gapWidth val="219"/>
        <c:axId val="795785016"/>
        <c:axId val="795787640"/>
      </c:barChart>
      <c:catAx>
        <c:axId val="7957850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795787640"/>
        <c:crosses val="autoZero"/>
        <c:auto val="1"/>
        <c:lblAlgn val="ctr"/>
        <c:lblOffset val="100"/>
        <c:noMultiLvlLbl val="0"/>
      </c:catAx>
      <c:valAx>
        <c:axId val="79578764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795785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sz="1400" b="1" dirty="0"/>
              <a:t>Question 4 responses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3400716845878122E-2"/>
          <c:y val="0.14150308641975309"/>
          <c:w val="0.901563440860215"/>
          <c:h val="0.67951604938271604"/>
        </c:manualLayout>
      </c:layout>
      <c:barChart>
        <c:barDir val="col"/>
        <c:grouping val="clustered"/>
        <c:varyColors val="0"/>
        <c:ser>
          <c:idx val="0"/>
          <c:order val="0"/>
          <c:tx>
            <c:strRef>
              <c:f>Frequencies!$F$36</c:f>
              <c:strCache>
                <c:ptCount val="1"/>
                <c:pt idx="0">
                  <c:v>Strongly agree</c:v>
                </c:pt>
              </c:strCache>
            </c:strRef>
          </c:tx>
          <c:spPr>
            <a:solidFill>
              <a:srgbClr val="12436D"/>
            </a:solidFill>
            <a:ln>
              <a:noFill/>
            </a:ln>
            <a:effectLst/>
          </c:spPr>
          <c:invertIfNegative val="0"/>
          <c:dLbls>
            <c:dLbl>
              <c:idx val="0"/>
              <c:layout>
                <c:manualLayout>
                  <c:x val="-1.1379928315412187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9D2-4DE0-B4E0-D3CA28014EE0}"/>
                </c:ext>
              </c:extLst>
            </c:dLbl>
            <c:dLbl>
              <c:idx val="1"/>
              <c:layout>
                <c:manualLayout>
                  <c:x val="-9.1039426523297495E-3"/>
                  <c:y val="-7.186130976971284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9D2-4DE0-B4E0-D3CA28014EE0}"/>
                </c:ext>
              </c:extLst>
            </c:dLbl>
            <c:dLbl>
              <c:idx val="2"/>
              <c:layout>
                <c:manualLayout>
                  <c:x val="-1.1379928315412187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9D2-4DE0-B4E0-D3CA28014EE0}"/>
                </c:ext>
              </c:extLst>
            </c:dLbl>
            <c:dLbl>
              <c:idx val="3"/>
              <c:layout>
                <c:manualLayout>
                  <c:x val="-9.103942652329749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9D2-4DE0-B4E0-D3CA28014EE0}"/>
                </c:ext>
              </c:extLst>
            </c:dLbl>
            <c:dLbl>
              <c:idx val="4"/>
              <c:layout>
                <c:manualLayout>
                  <c:x val="-9.1039426523297495E-3"/>
                  <c:y val="7.186130976971284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D9D2-4DE0-B4E0-D3CA28014EE0}"/>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Frequencies!$G$35:$K$35</c:f>
              <c:strCache>
                <c:ptCount val="5"/>
                <c:pt idx="0">
                  <c:v>a</c:v>
                </c:pt>
                <c:pt idx="1">
                  <c:v>b</c:v>
                </c:pt>
                <c:pt idx="2">
                  <c:v>c</c:v>
                </c:pt>
                <c:pt idx="3">
                  <c:v>d</c:v>
                </c:pt>
                <c:pt idx="4">
                  <c:v>Overall</c:v>
                </c:pt>
              </c:strCache>
            </c:strRef>
          </c:cat>
          <c:val>
            <c:numRef>
              <c:f>Frequencies!$G$36:$K$36</c:f>
              <c:numCache>
                <c:formatCode>0%</c:formatCode>
                <c:ptCount val="5"/>
                <c:pt idx="0">
                  <c:v>0.20689655172413793</c:v>
                </c:pt>
                <c:pt idx="1">
                  <c:v>0.22528735632183908</c:v>
                </c:pt>
                <c:pt idx="2">
                  <c:v>0.24597701149425288</c:v>
                </c:pt>
                <c:pt idx="3">
                  <c:v>0.2160919540229885</c:v>
                </c:pt>
                <c:pt idx="4">
                  <c:v>0.22356321839080459</c:v>
                </c:pt>
              </c:numCache>
            </c:numRef>
          </c:val>
          <c:extLst>
            <c:ext xmlns:c16="http://schemas.microsoft.com/office/drawing/2014/chart" uri="{C3380CC4-5D6E-409C-BE32-E72D297353CC}">
              <c16:uniqueId val="{00000000-9746-4717-8E48-47783ACE2A57}"/>
            </c:ext>
          </c:extLst>
        </c:ser>
        <c:ser>
          <c:idx val="1"/>
          <c:order val="1"/>
          <c:tx>
            <c:strRef>
              <c:f>Frequencies!$F$37</c:f>
              <c:strCache>
                <c:ptCount val="1"/>
                <c:pt idx="0">
                  <c:v>Agree</c:v>
                </c:pt>
              </c:strCache>
            </c:strRef>
          </c:tx>
          <c:spPr>
            <a:solidFill>
              <a:srgbClr val="28A197"/>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Frequencies!$G$35:$K$35</c:f>
              <c:strCache>
                <c:ptCount val="5"/>
                <c:pt idx="0">
                  <c:v>a</c:v>
                </c:pt>
                <c:pt idx="1">
                  <c:v>b</c:v>
                </c:pt>
                <c:pt idx="2">
                  <c:v>c</c:v>
                </c:pt>
                <c:pt idx="3">
                  <c:v>d</c:v>
                </c:pt>
                <c:pt idx="4">
                  <c:v>Overall</c:v>
                </c:pt>
              </c:strCache>
            </c:strRef>
          </c:cat>
          <c:val>
            <c:numRef>
              <c:f>Frequencies!$G$37:$K$37</c:f>
              <c:numCache>
                <c:formatCode>0%</c:formatCode>
                <c:ptCount val="5"/>
                <c:pt idx="0">
                  <c:v>0.48735632183908045</c:v>
                </c:pt>
                <c:pt idx="1">
                  <c:v>0.48505747126436782</c:v>
                </c:pt>
                <c:pt idx="2">
                  <c:v>0.49655172413793103</c:v>
                </c:pt>
                <c:pt idx="3">
                  <c:v>0.51954022988505744</c:v>
                </c:pt>
                <c:pt idx="4">
                  <c:v>0.49712643678160917</c:v>
                </c:pt>
              </c:numCache>
            </c:numRef>
          </c:val>
          <c:extLst>
            <c:ext xmlns:c16="http://schemas.microsoft.com/office/drawing/2014/chart" uri="{C3380CC4-5D6E-409C-BE32-E72D297353CC}">
              <c16:uniqueId val="{00000001-9746-4717-8E48-47783ACE2A57}"/>
            </c:ext>
          </c:extLst>
        </c:ser>
        <c:ser>
          <c:idx val="2"/>
          <c:order val="2"/>
          <c:tx>
            <c:strRef>
              <c:f>Frequencies!$F$38</c:f>
              <c:strCache>
                <c:ptCount val="1"/>
                <c:pt idx="0">
                  <c:v>Neutral</c:v>
                </c:pt>
              </c:strCache>
            </c:strRef>
          </c:tx>
          <c:spPr>
            <a:solidFill>
              <a:srgbClr val="A285D1"/>
            </a:solidFill>
            <a:ln>
              <a:noFill/>
            </a:ln>
            <a:effectLst/>
          </c:spPr>
          <c:invertIfNegative val="0"/>
          <c:dLbls>
            <c:dLbl>
              <c:idx val="0"/>
              <c:layout>
                <c:manualLayout>
                  <c:x val="9.103942652329749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9D2-4DE0-B4E0-D3CA28014EE0}"/>
                </c:ext>
              </c:extLst>
            </c:dLbl>
            <c:dLbl>
              <c:idx val="1"/>
              <c:layout>
                <c:manualLayout>
                  <c:x val="9.103942652329749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9D2-4DE0-B4E0-D3CA28014EE0}"/>
                </c:ext>
              </c:extLst>
            </c:dLbl>
            <c:dLbl>
              <c:idx val="2"/>
              <c:layout>
                <c:manualLayout>
                  <c:x val="9.103942652329749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9D2-4DE0-B4E0-D3CA28014EE0}"/>
                </c:ext>
              </c:extLst>
            </c:dLbl>
            <c:dLbl>
              <c:idx val="3"/>
              <c:layout>
                <c:manualLayout>
                  <c:x val="1.137992831541227E-2"/>
                  <c:y val="-3.919753086419825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9D2-4DE0-B4E0-D3CA28014EE0}"/>
                </c:ext>
              </c:extLst>
            </c:dLbl>
            <c:dLbl>
              <c:idx val="4"/>
              <c:layout>
                <c:manualLayout>
                  <c:x val="9.1039426523297495E-3"/>
                  <c:y val="-7.186130976971284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9D2-4DE0-B4E0-D3CA28014EE0}"/>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Frequencies!$G$35:$K$35</c:f>
              <c:strCache>
                <c:ptCount val="5"/>
                <c:pt idx="0">
                  <c:v>a</c:v>
                </c:pt>
                <c:pt idx="1">
                  <c:v>b</c:v>
                </c:pt>
                <c:pt idx="2">
                  <c:v>c</c:v>
                </c:pt>
                <c:pt idx="3">
                  <c:v>d</c:v>
                </c:pt>
                <c:pt idx="4">
                  <c:v>Overall</c:v>
                </c:pt>
              </c:strCache>
            </c:strRef>
          </c:cat>
          <c:val>
            <c:numRef>
              <c:f>Frequencies!$G$38:$K$38</c:f>
              <c:numCache>
                <c:formatCode>0%</c:formatCode>
                <c:ptCount val="5"/>
                <c:pt idx="0">
                  <c:v>0.23908045977011494</c:v>
                </c:pt>
                <c:pt idx="1">
                  <c:v>0.20229885057471264</c:v>
                </c:pt>
                <c:pt idx="2">
                  <c:v>0.20229885057471264</c:v>
                </c:pt>
                <c:pt idx="3">
                  <c:v>0.2045977011494253</c:v>
                </c:pt>
                <c:pt idx="4">
                  <c:v>0.21206896551724139</c:v>
                </c:pt>
              </c:numCache>
            </c:numRef>
          </c:val>
          <c:extLst>
            <c:ext xmlns:c16="http://schemas.microsoft.com/office/drawing/2014/chart" uri="{C3380CC4-5D6E-409C-BE32-E72D297353CC}">
              <c16:uniqueId val="{00000002-9746-4717-8E48-47783ACE2A57}"/>
            </c:ext>
          </c:extLst>
        </c:ser>
        <c:ser>
          <c:idx val="3"/>
          <c:order val="3"/>
          <c:tx>
            <c:strRef>
              <c:f>Frequencies!$F$39</c:f>
              <c:strCache>
                <c:ptCount val="1"/>
                <c:pt idx="0">
                  <c:v>Disagree</c:v>
                </c:pt>
              </c:strCache>
            </c:strRef>
          </c:tx>
          <c:spPr>
            <a:solidFill>
              <a:srgbClr val="F46A25"/>
            </a:solidFill>
            <a:ln>
              <a:noFill/>
            </a:ln>
            <a:effectLst/>
          </c:spPr>
          <c:invertIfNegative val="0"/>
          <c:dLbls>
            <c:dLbl>
              <c:idx val="0"/>
              <c:layout>
                <c:manualLayout>
                  <c:x val="2.0862960900884375E-17"/>
                  <c:y val="-1.56790123456790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9D2-4DE0-B4E0-D3CA28014EE0}"/>
                </c:ext>
              </c:extLst>
            </c:dLbl>
            <c:dLbl>
              <c:idx val="1"/>
              <c:layout>
                <c:manualLayout>
                  <c:x val="-8.3451843603537502E-17"/>
                  <c:y val="-3.919753086419753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9D2-4DE0-B4E0-D3CA28014EE0}"/>
                </c:ext>
              </c:extLst>
            </c:dLbl>
            <c:dLbl>
              <c:idx val="2"/>
              <c:layout>
                <c:manualLayout>
                  <c:x val="-8.3451843603537502E-17"/>
                  <c:y val="-1.95987654320987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9D2-4DE0-B4E0-D3CA28014EE0}"/>
                </c:ext>
              </c:extLst>
            </c:dLbl>
            <c:dLbl>
              <c:idx val="3"/>
              <c:layout>
                <c:manualLayout>
                  <c:x val="-8.3451843603537502E-17"/>
                  <c:y val="-1.95987654320987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9D2-4DE0-B4E0-D3CA28014EE0}"/>
                </c:ext>
              </c:extLst>
            </c:dLbl>
            <c:dLbl>
              <c:idx val="4"/>
              <c:layout>
                <c:manualLayout>
                  <c:x val="0"/>
                  <c:y val="-1.56790123456791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9D2-4DE0-B4E0-D3CA28014EE0}"/>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Frequencies!$G$35:$K$35</c:f>
              <c:strCache>
                <c:ptCount val="5"/>
                <c:pt idx="0">
                  <c:v>a</c:v>
                </c:pt>
                <c:pt idx="1">
                  <c:v>b</c:v>
                </c:pt>
                <c:pt idx="2">
                  <c:v>c</c:v>
                </c:pt>
                <c:pt idx="3">
                  <c:v>d</c:v>
                </c:pt>
                <c:pt idx="4">
                  <c:v>Overall</c:v>
                </c:pt>
              </c:strCache>
            </c:strRef>
          </c:cat>
          <c:val>
            <c:numRef>
              <c:f>Frequencies!$G$39:$K$39</c:f>
              <c:numCache>
                <c:formatCode>0%</c:formatCode>
                <c:ptCount val="5"/>
                <c:pt idx="0">
                  <c:v>3.9080459770114942E-2</c:v>
                </c:pt>
                <c:pt idx="1">
                  <c:v>5.5172413793103448E-2</c:v>
                </c:pt>
                <c:pt idx="2">
                  <c:v>3.2183908045977011E-2</c:v>
                </c:pt>
                <c:pt idx="3">
                  <c:v>3.2183908045977011E-2</c:v>
                </c:pt>
                <c:pt idx="4">
                  <c:v>3.9655172413793106E-2</c:v>
                </c:pt>
              </c:numCache>
            </c:numRef>
          </c:val>
          <c:extLst>
            <c:ext xmlns:c16="http://schemas.microsoft.com/office/drawing/2014/chart" uri="{C3380CC4-5D6E-409C-BE32-E72D297353CC}">
              <c16:uniqueId val="{00000003-9746-4717-8E48-47783ACE2A57}"/>
            </c:ext>
          </c:extLst>
        </c:ser>
        <c:ser>
          <c:idx val="4"/>
          <c:order val="4"/>
          <c:tx>
            <c:strRef>
              <c:f>Frequencies!$F$40</c:f>
              <c:strCache>
                <c:ptCount val="1"/>
                <c:pt idx="0">
                  <c:v>Strongly disagree</c:v>
                </c:pt>
              </c:strCache>
            </c:strRef>
          </c:tx>
          <c:spPr>
            <a:solidFill>
              <a:srgbClr val="801650"/>
            </a:solidFill>
            <a:ln>
              <a:noFill/>
            </a:ln>
            <a:effectLst/>
          </c:spPr>
          <c:invertIfNegative val="0"/>
          <c:dLbls>
            <c:dLbl>
              <c:idx val="0"/>
              <c:layout>
                <c:manualLayout>
                  <c:x val="0"/>
                  <c:y val="1.556296296296281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CA6-4A77-AB0E-ADB9DCC4E44F}"/>
                </c:ext>
              </c:extLst>
            </c:dLbl>
            <c:dLbl>
              <c:idx val="1"/>
              <c:layout>
                <c:manualLayout>
                  <c:x val="0"/>
                  <c:y val="2.077006172839491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A6-4A77-AB0E-ADB9DCC4E44F}"/>
                </c:ext>
              </c:extLst>
            </c:dLbl>
            <c:dLbl>
              <c:idx val="2"/>
              <c:layout>
                <c:manualLayout>
                  <c:x val="0"/>
                  <c:y val="1.035617283950602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A6-4A77-AB0E-ADB9DCC4E44F}"/>
                </c:ext>
              </c:extLst>
            </c:dLbl>
            <c:dLbl>
              <c:idx val="3"/>
              <c:layout>
                <c:manualLayout>
                  <c:x val="0"/>
                  <c:y val="1.556296296296281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A6-4A77-AB0E-ADB9DCC4E44F}"/>
                </c:ext>
              </c:extLst>
            </c:dLbl>
            <c:dLbl>
              <c:idx val="4"/>
              <c:layout>
                <c:manualLayout>
                  <c:x val="0"/>
                  <c:y val="1.556296296296281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CA6-4A77-AB0E-ADB9DCC4E44F}"/>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Frequencies!$G$35:$K$35</c:f>
              <c:strCache>
                <c:ptCount val="5"/>
                <c:pt idx="0">
                  <c:v>a</c:v>
                </c:pt>
                <c:pt idx="1">
                  <c:v>b</c:v>
                </c:pt>
                <c:pt idx="2">
                  <c:v>c</c:v>
                </c:pt>
                <c:pt idx="3">
                  <c:v>d</c:v>
                </c:pt>
                <c:pt idx="4">
                  <c:v>Overall</c:v>
                </c:pt>
              </c:strCache>
            </c:strRef>
          </c:cat>
          <c:val>
            <c:numRef>
              <c:f>Frequencies!$G$40:$K$40</c:f>
              <c:numCache>
                <c:formatCode>0%</c:formatCode>
                <c:ptCount val="5"/>
                <c:pt idx="0">
                  <c:v>2.7586206896551724E-2</c:v>
                </c:pt>
                <c:pt idx="1">
                  <c:v>3.2183908045977011E-2</c:v>
                </c:pt>
                <c:pt idx="2">
                  <c:v>2.2988505747126436E-2</c:v>
                </c:pt>
                <c:pt idx="3">
                  <c:v>2.7586206896551724E-2</c:v>
                </c:pt>
                <c:pt idx="4">
                  <c:v>2.7586206896551724E-2</c:v>
                </c:pt>
              </c:numCache>
            </c:numRef>
          </c:val>
          <c:extLst>
            <c:ext xmlns:c16="http://schemas.microsoft.com/office/drawing/2014/chart" uri="{C3380CC4-5D6E-409C-BE32-E72D297353CC}">
              <c16:uniqueId val="{00000004-9746-4717-8E48-47783ACE2A57}"/>
            </c:ext>
          </c:extLst>
        </c:ser>
        <c:dLbls>
          <c:dLblPos val="outEnd"/>
          <c:showLegendKey val="0"/>
          <c:showVal val="1"/>
          <c:showCatName val="0"/>
          <c:showSerName val="0"/>
          <c:showPercent val="0"/>
          <c:showBubbleSize val="0"/>
        </c:dLbls>
        <c:gapWidth val="219"/>
        <c:overlap val="-27"/>
        <c:axId val="957633368"/>
        <c:axId val="957634024"/>
      </c:barChart>
      <c:catAx>
        <c:axId val="957633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57634024"/>
        <c:crosses val="autoZero"/>
        <c:auto val="1"/>
        <c:lblAlgn val="ctr"/>
        <c:lblOffset val="100"/>
        <c:noMultiLvlLbl val="0"/>
      </c:catAx>
      <c:valAx>
        <c:axId val="9576340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57633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sz="1400" b="1" dirty="0">
                <a:solidFill>
                  <a:schemeClr val="tx1"/>
                </a:solidFill>
              </a:rPr>
              <a:t>Question 5 responses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Frequencies!$F$72</c:f>
              <c:strCache>
                <c:ptCount val="1"/>
                <c:pt idx="0">
                  <c:v>Strongly agree</c:v>
                </c:pt>
              </c:strCache>
            </c:strRef>
          </c:tx>
          <c:spPr>
            <a:solidFill>
              <a:srgbClr val="12436D"/>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Frequencies!$G$71:$I$71</c:f>
              <c:strCache>
                <c:ptCount val="3"/>
                <c:pt idx="0">
                  <c:v>a</c:v>
                </c:pt>
                <c:pt idx="1">
                  <c:v>b</c:v>
                </c:pt>
                <c:pt idx="2">
                  <c:v>Overall</c:v>
                </c:pt>
              </c:strCache>
            </c:strRef>
          </c:cat>
          <c:val>
            <c:numRef>
              <c:f>Frequencies!$G$72:$I$72</c:f>
              <c:numCache>
                <c:formatCode>0%</c:formatCode>
                <c:ptCount val="3"/>
                <c:pt idx="0">
                  <c:v>0.23678160919540231</c:v>
                </c:pt>
                <c:pt idx="1">
                  <c:v>0.23218390804597702</c:v>
                </c:pt>
                <c:pt idx="2">
                  <c:v>0.23448275862068968</c:v>
                </c:pt>
              </c:numCache>
            </c:numRef>
          </c:val>
          <c:extLst>
            <c:ext xmlns:c16="http://schemas.microsoft.com/office/drawing/2014/chart" uri="{C3380CC4-5D6E-409C-BE32-E72D297353CC}">
              <c16:uniqueId val="{00000000-1559-41C6-AAE3-390BA61914A6}"/>
            </c:ext>
          </c:extLst>
        </c:ser>
        <c:ser>
          <c:idx val="1"/>
          <c:order val="1"/>
          <c:tx>
            <c:strRef>
              <c:f>Frequencies!$F$73</c:f>
              <c:strCache>
                <c:ptCount val="1"/>
                <c:pt idx="0">
                  <c:v>Agree</c:v>
                </c:pt>
              </c:strCache>
            </c:strRef>
          </c:tx>
          <c:spPr>
            <a:solidFill>
              <a:srgbClr val="28A197"/>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Frequencies!$G$71:$I$71</c:f>
              <c:strCache>
                <c:ptCount val="3"/>
                <c:pt idx="0">
                  <c:v>a</c:v>
                </c:pt>
                <c:pt idx="1">
                  <c:v>b</c:v>
                </c:pt>
                <c:pt idx="2">
                  <c:v>Overall</c:v>
                </c:pt>
              </c:strCache>
            </c:strRef>
          </c:cat>
          <c:val>
            <c:numRef>
              <c:f>Frequencies!$G$73:$I$73</c:f>
              <c:numCache>
                <c:formatCode>0%</c:formatCode>
                <c:ptCount val="3"/>
                <c:pt idx="0">
                  <c:v>0.51954022988505744</c:v>
                </c:pt>
                <c:pt idx="1">
                  <c:v>0.52183908045977012</c:v>
                </c:pt>
                <c:pt idx="2">
                  <c:v>0.52068965517241383</c:v>
                </c:pt>
              </c:numCache>
            </c:numRef>
          </c:val>
          <c:extLst>
            <c:ext xmlns:c16="http://schemas.microsoft.com/office/drawing/2014/chart" uri="{C3380CC4-5D6E-409C-BE32-E72D297353CC}">
              <c16:uniqueId val="{00000001-1559-41C6-AAE3-390BA61914A6}"/>
            </c:ext>
          </c:extLst>
        </c:ser>
        <c:ser>
          <c:idx val="2"/>
          <c:order val="2"/>
          <c:tx>
            <c:strRef>
              <c:f>Frequencies!$F$74</c:f>
              <c:strCache>
                <c:ptCount val="1"/>
                <c:pt idx="0">
                  <c:v>Neutral</c:v>
                </c:pt>
              </c:strCache>
            </c:strRef>
          </c:tx>
          <c:spPr>
            <a:solidFill>
              <a:srgbClr val="A285D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Frequencies!$G$71:$I$71</c:f>
              <c:strCache>
                <c:ptCount val="3"/>
                <c:pt idx="0">
                  <c:v>a</c:v>
                </c:pt>
                <c:pt idx="1">
                  <c:v>b</c:v>
                </c:pt>
                <c:pt idx="2">
                  <c:v>Overall</c:v>
                </c:pt>
              </c:strCache>
            </c:strRef>
          </c:cat>
          <c:val>
            <c:numRef>
              <c:f>Frequencies!$G$74:$I$74</c:f>
              <c:numCache>
                <c:formatCode>0%</c:formatCode>
                <c:ptCount val="3"/>
                <c:pt idx="0">
                  <c:v>0.1793103448275862</c:v>
                </c:pt>
                <c:pt idx="1">
                  <c:v>0.19310344827586207</c:v>
                </c:pt>
                <c:pt idx="2">
                  <c:v>0.18620689655172412</c:v>
                </c:pt>
              </c:numCache>
            </c:numRef>
          </c:val>
          <c:extLst>
            <c:ext xmlns:c16="http://schemas.microsoft.com/office/drawing/2014/chart" uri="{C3380CC4-5D6E-409C-BE32-E72D297353CC}">
              <c16:uniqueId val="{00000002-1559-41C6-AAE3-390BA61914A6}"/>
            </c:ext>
          </c:extLst>
        </c:ser>
        <c:ser>
          <c:idx val="3"/>
          <c:order val="3"/>
          <c:tx>
            <c:strRef>
              <c:f>Frequencies!$F$75</c:f>
              <c:strCache>
                <c:ptCount val="1"/>
                <c:pt idx="0">
                  <c:v>Disagree</c:v>
                </c:pt>
              </c:strCache>
            </c:strRef>
          </c:tx>
          <c:spPr>
            <a:solidFill>
              <a:srgbClr val="F46A2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Frequencies!$G$71:$I$71</c:f>
              <c:strCache>
                <c:ptCount val="3"/>
                <c:pt idx="0">
                  <c:v>a</c:v>
                </c:pt>
                <c:pt idx="1">
                  <c:v>b</c:v>
                </c:pt>
                <c:pt idx="2">
                  <c:v>Overall</c:v>
                </c:pt>
              </c:strCache>
            </c:strRef>
          </c:cat>
          <c:val>
            <c:numRef>
              <c:f>Frequencies!$G$75:$I$75</c:f>
              <c:numCache>
                <c:formatCode>0%</c:formatCode>
                <c:ptCount val="3"/>
                <c:pt idx="0">
                  <c:v>3.4482758620689655E-2</c:v>
                </c:pt>
                <c:pt idx="1">
                  <c:v>2.9885057471264367E-2</c:v>
                </c:pt>
                <c:pt idx="2">
                  <c:v>3.2183908045977011E-2</c:v>
                </c:pt>
              </c:numCache>
            </c:numRef>
          </c:val>
          <c:extLst>
            <c:ext xmlns:c16="http://schemas.microsoft.com/office/drawing/2014/chart" uri="{C3380CC4-5D6E-409C-BE32-E72D297353CC}">
              <c16:uniqueId val="{00000003-1559-41C6-AAE3-390BA61914A6}"/>
            </c:ext>
          </c:extLst>
        </c:ser>
        <c:ser>
          <c:idx val="4"/>
          <c:order val="4"/>
          <c:tx>
            <c:strRef>
              <c:f>Frequencies!$F$76</c:f>
              <c:strCache>
                <c:ptCount val="1"/>
                <c:pt idx="0">
                  <c:v>Strongly disagree</c:v>
                </c:pt>
              </c:strCache>
            </c:strRef>
          </c:tx>
          <c:spPr>
            <a:solidFill>
              <a:srgbClr val="80165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Frequencies!$G$71:$I$71</c:f>
              <c:strCache>
                <c:ptCount val="3"/>
                <c:pt idx="0">
                  <c:v>a</c:v>
                </c:pt>
                <c:pt idx="1">
                  <c:v>b</c:v>
                </c:pt>
                <c:pt idx="2">
                  <c:v>Overall</c:v>
                </c:pt>
              </c:strCache>
            </c:strRef>
          </c:cat>
          <c:val>
            <c:numRef>
              <c:f>Frequencies!$G$76:$I$76</c:f>
              <c:numCache>
                <c:formatCode>0%</c:formatCode>
                <c:ptCount val="3"/>
                <c:pt idx="0">
                  <c:v>2.9885057471264367E-2</c:v>
                </c:pt>
                <c:pt idx="1">
                  <c:v>2.2988505747126436E-2</c:v>
                </c:pt>
                <c:pt idx="2">
                  <c:v>2.6436781609195402E-2</c:v>
                </c:pt>
              </c:numCache>
            </c:numRef>
          </c:val>
          <c:extLst>
            <c:ext xmlns:c16="http://schemas.microsoft.com/office/drawing/2014/chart" uri="{C3380CC4-5D6E-409C-BE32-E72D297353CC}">
              <c16:uniqueId val="{00000004-1559-41C6-AAE3-390BA61914A6}"/>
            </c:ext>
          </c:extLst>
        </c:ser>
        <c:dLbls>
          <c:dLblPos val="outEnd"/>
          <c:showLegendKey val="0"/>
          <c:showVal val="1"/>
          <c:showCatName val="0"/>
          <c:showSerName val="0"/>
          <c:showPercent val="0"/>
          <c:showBubbleSize val="0"/>
        </c:dLbls>
        <c:gapWidth val="219"/>
        <c:overlap val="-27"/>
        <c:axId val="931726120"/>
        <c:axId val="931730712"/>
      </c:barChart>
      <c:catAx>
        <c:axId val="931726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31730712"/>
        <c:crosses val="autoZero"/>
        <c:auto val="1"/>
        <c:lblAlgn val="ctr"/>
        <c:lblOffset val="100"/>
        <c:noMultiLvlLbl val="0"/>
      </c:catAx>
      <c:valAx>
        <c:axId val="931730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31726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GB" sz="1200" b="1" dirty="0"/>
              <a:t>Question 5 by stakeholder group (% agree)</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Xtab!$J$45</c:f>
              <c:strCache>
                <c:ptCount val="1"/>
                <c:pt idx="0">
                  <c:v>a</c:v>
                </c:pt>
              </c:strCache>
            </c:strRef>
          </c:tx>
          <c:spPr>
            <a:solidFill>
              <a:srgbClr val="12436D"/>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Xtab!$I$46:$I$49</c:f>
              <c:strCache>
                <c:ptCount val="4"/>
                <c:pt idx="0">
                  <c:v>Large PRP</c:v>
                </c:pt>
                <c:pt idx="1">
                  <c:v>Small PRP</c:v>
                </c:pt>
                <c:pt idx="2">
                  <c:v>LARP</c:v>
                </c:pt>
                <c:pt idx="3">
                  <c:v>Other</c:v>
                </c:pt>
              </c:strCache>
            </c:strRef>
          </c:cat>
          <c:val>
            <c:numRef>
              <c:f>Xtab!$J$46:$J$49</c:f>
              <c:numCache>
                <c:formatCode>0%</c:formatCode>
                <c:ptCount val="4"/>
                <c:pt idx="0">
                  <c:v>0.85064935064935066</c:v>
                </c:pt>
                <c:pt idx="1">
                  <c:v>0.71631205673758858</c:v>
                </c:pt>
                <c:pt idx="2">
                  <c:v>0.78048780487804881</c:v>
                </c:pt>
                <c:pt idx="3">
                  <c:v>0.65656565656565657</c:v>
                </c:pt>
              </c:numCache>
            </c:numRef>
          </c:val>
          <c:extLst>
            <c:ext xmlns:c16="http://schemas.microsoft.com/office/drawing/2014/chart" uri="{C3380CC4-5D6E-409C-BE32-E72D297353CC}">
              <c16:uniqueId val="{00000000-12F9-4A72-9636-83DC286384AB}"/>
            </c:ext>
          </c:extLst>
        </c:ser>
        <c:ser>
          <c:idx val="1"/>
          <c:order val="1"/>
          <c:tx>
            <c:strRef>
              <c:f>Xtab!$K$45</c:f>
              <c:strCache>
                <c:ptCount val="1"/>
                <c:pt idx="0">
                  <c:v>b</c:v>
                </c:pt>
              </c:strCache>
            </c:strRef>
          </c:tx>
          <c:spPr>
            <a:solidFill>
              <a:srgbClr val="28A197"/>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Xtab!$I$46:$I$49</c:f>
              <c:strCache>
                <c:ptCount val="4"/>
                <c:pt idx="0">
                  <c:v>Large PRP</c:v>
                </c:pt>
                <c:pt idx="1">
                  <c:v>Small PRP</c:v>
                </c:pt>
                <c:pt idx="2">
                  <c:v>LARP</c:v>
                </c:pt>
                <c:pt idx="3">
                  <c:v>Other</c:v>
                </c:pt>
              </c:strCache>
            </c:strRef>
          </c:cat>
          <c:val>
            <c:numRef>
              <c:f>Xtab!$K$46:$K$49</c:f>
              <c:numCache>
                <c:formatCode>0%</c:formatCode>
                <c:ptCount val="4"/>
                <c:pt idx="0">
                  <c:v>0.8441558441558441</c:v>
                </c:pt>
                <c:pt idx="1">
                  <c:v>0.74468085106382975</c:v>
                </c:pt>
                <c:pt idx="2">
                  <c:v>0.68292682926829262</c:v>
                </c:pt>
                <c:pt idx="3">
                  <c:v>0.65656565656565657</c:v>
                </c:pt>
              </c:numCache>
            </c:numRef>
          </c:val>
          <c:extLst>
            <c:ext xmlns:c16="http://schemas.microsoft.com/office/drawing/2014/chart" uri="{C3380CC4-5D6E-409C-BE32-E72D297353CC}">
              <c16:uniqueId val="{00000001-12F9-4A72-9636-83DC286384AB}"/>
            </c:ext>
          </c:extLst>
        </c:ser>
        <c:dLbls>
          <c:dLblPos val="outEnd"/>
          <c:showLegendKey val="0"/>
          <c:showVal val="1"/>
          <c:showCatName val="0"/>
          <c:showSerName val="0"/>
          <c:showPercent val="0"/>
          <c:showBubbleSize val="0"/>
        </c:dLbls>
        <c:gapWidth val="150"/>
        <c:axId val="668165120"/>
        <c:axId val="668167416"/>
      </c:barChart>
      <c:catAx>
        <c:axId val="668165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7416"/>
        <c:crosses val="autoZero"/>
        <c:auto val="1"/>
        <c:lblAlgn val="ctr"/>
        <c:lblOffset val="100"/>
        <c:noMultiLvlLbl val="0"/>
      </c:catAx>
      <c:valAx>
        <c:axId val="66816741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5120"/>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GB" sz="1200" b="1" dirty="0"/>
              <a:t>Question 7 by stakeholder group</a:t>
            </a:r>
          </a:p>
        </c:rich>
      </c:tx>
      <c:layout>
        <c:manualLayout>
          <c:xMode val="edge"/>
          <c:yMode val="edge"/>
          <c:x val="0.27695521792159877"/>
          <c:y val="3.1727292323636941E-2"/>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bar"/>
        <c:grouping val="percentStacked"/>
        <c:varyColors val="0"/>
        <c:ser>
          <c:idx val="0"/>
          <c:order val="0"/>
          <c:tx>
            <c:strRef>
              <c:f>Xtab!$O$69</c:f>
              <c:strCache>
                <c:ptCount val="1"/>
                <c:pt idx="0">
                  <c:v>Very clear</c:v>
                </c:pt>
              </c:strCache>
            </c:strRef>
          </c:tx>
          <c:spPr>
            <a:solidFill>
              <a:srgbClr val="12436D"/>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Xtab!$P$68:$R$68</c:f>
              <c:strCache>
                <c:ptCount val="3"/>
                <c:pt idx="0">
                  <c:v>Large PRP</c:v>
                </c:pt>
                <c:pt idx="1">
                  <c:v>Small PRP</c:v>
                </c:pt>
                <c:pt idx="2">
                  <c:v>LARP</c:v>
                </c:pt>
              </c:strCache>
            </c:strRef>
          </c:cat>
          <c:val>
            <c:numRef>
              <c:f>Xtab!$P$69:$R$69</c:f>
              <c:numCache>
                <c:formatCode>0%</c:formatCode>
                <c:ptCount val="3"/>
                <c:pt idx="0">
                  <c:v>0.53896103896103897</c:v>
                </c:pt>
                <c:pt idx="1">
                  <c:v>0.44285714285714284</c:v>
                </c:pt>
                <c:pt idx="2">
                  <c:v>0.28205128205128205</c:v>
                </c:pt>
              </c:numCache>
            </c:numRef>
          </c:val>
          <c:extLst>
            <c:ext xmlns:c16="http://schemas.microsoft.com/office/drawing/2014/chart" uri="{C3380CC4-5D6E-409C-BE32-E72D297353CC}">
              <c16:uniqueId val="{00000000-B3B6-48D8-A10C-62AFF9B5F4D8}"/>
            </c:ext>
          </c:extLst>
        </c:ser>
        <c:ser>
          <c:idx val="1"/>
          <c:order val="1"/>
          <c:tx>
            <c:strRef>
              <c:f>Xtab!$O$70</c:f>
              <c:strCache>
                <c:ptCount val="1"/>
                <c:pt idx="0">
                  <c:v>Somewhat clear</c:v>
                </c:pt>
              </c:strCache>
            </c:strRef>
          </c:tx>
          <c:spPr>
            <a:solidFill>
              <a:srgbClr val="28A197"/>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Xtab!$P$68:$R$68</c:f>
              <c:strCache>
                <c:ptCount val="3"/>
                <c:pt idx="0">
                  <c:v>Large PRP</c:v>
                </c:pt>
                <c:pt idx="1">
                  <c:v>Small PRP</c:v>
                </c:pt>
                <c:pt idx="2">
                  <c:v>LARP</c:v>
                </c:pt>
              </c:strCache>
            </c:strRef>
          </c:cat>
          <c:val>
            <c:numRef>
              <c:f>Xtab!$P$70:$R$70</c:f>
              <c:numCache>
                <c:formatCode>0%</c:formatCode>
                <c:ptCount val="3"/>
                <c:pt idx="0">
                  <c:v>0.40259740259740262</c:v>
                </c:pt>
                <c:pt idx="1">
                  <c:v>0.35714285714285715</c:v>
                </c:pt>
                <c:pt idx="2">
                  <c:v>0.58974358974358976</c:v>
                </c:pt>
              </c:numCache>
            </c:numRef>
          </c:val>
          <c:extLst>
            <c:ext xmlns:c16="http://schemas.microsoft.com/office/drawing/2014/chart" uri="{C3380CC4-5D6E-409C-BE32-E72D297353CC}">
              <c16:uniqueId val="{00000001-B3B6-48D8-A10C-62AFF9B5F4D8}"/>
            </c:ext>
          </c:extLst>
        </c:ser>
        <c:ser>
          <c:idx val="2"/>
          <c:order val="2"/>
          <c:tx>
            <c:strRef>
              <c:f>Xtab!$O$71</c:f>
              <c:strCache>
                <c:ptCount val="1"/>
                <c:pt idx="0">
                  <c:v>Neutral</c:v>
                </c:pt>
              </c:strCache>
            </c:strRef>
          </c:tx>
          <c:spPr>
            <a:solidFill>
              <a:srgbClr val="A285D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Xtab!$P$68:$R$68</c:f>
              <c:strCache>
                <c:ptCount val="3"/>
                <c:pt idx="0">
                  <c:v>Large PRP</c:v>
                </c:pt>
                <c:pt idx="1">
                  <c:v>Small PRP</c:v>
                </c:pt>
                <c:pt idx="2">
                  <c:v>LARP</c:v>
                </c:pt>
              </c:strCache>
            </c:strRef>
          </c:cat>
          <c:val>
            <c:numRef>
              <c:f>Xtab!$P$71:$R$71</c:f>
              <c:numCache>
                <c:formatCode>0%</c:formatCode>
                <c:ptCount val="3"/>
                <c:pt idx="0">
                  <c:v>3.2467532467532464E-2</c:v>
                </c:pt>
                <c:pt idx="1">
                  <c:v>0.14285714285714285</c:v>
                </c:pt>
                <c:pt idx="2">
                  <c:v>0.10256410256410256</c:v>
                </c:pt>
              </c:numCache>
            </c:numRef>
          </c:val>
          <c:extLst>
            <c:ext xmlns:c16="http://schemas.microsoft.com/office/drawing/2014/chart" uri="{C3380CC4-5D6E-409C-BE32-E72D297353CC}">
              <c16:uniqueId val="{00000002-B3B6-48D8-A10C-62AFF9B5F4D8}"/>
            </c:ext>
          </c:extLst>
        </c:ser>
        <c:ser>
          <c:idx val="3"/>
          <c:order val="3"/>
          <c:tx>
            <c:strRef>
              <c:f>Xtab!$O$72</c:f>
              <c:strCache>
                <c:ptCount val="1"/>
                <c:pt idx="0">
                  <c:v>Not very clear </c:v>
                </c:pt>
              </c:strCache>
            </c:strRef>
          </c:tx>
          <c:spPr>
            <a:solidFill>
              <a:srgbClr val="F46A25"/>
            </a:solidFill>
            <a:ln>
              <a:noFill/>
            </a:ln>
            <a:effectLst/>
          </c:spPr>
          <c:invertIfNegative val="0"/>
          <c:dLbls>
            <c:dLbl>
              <c:idx val="0"/>
              <c:layout>
                <c:manualLayout>
                  <c:x val="4.5519713261648748E-3"/>
                  <c:y val="1.5873015873015873E-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F41-4CFF-B64A-F2EADE455439}"/>
                </c:ext>
              </c:extLst>
            </c:dLbl>
            <c:spPr>
              <a:noFill/>
              <a:ln>
                <a:noFill/>
              </a:ln>
              <a:effectLst/>
            </c:spPr>
            <c:txPr>
              <a:bodyPr rot="0" spcFirstLastPara="1" vertOverflow="ellipsis" vert="horz" wrap="square" anchor="ctr" anchorCtr="1"/>
              <a:lstStyle/>
              <a:p>
                <a:pPr>
                  <a:defRPr sz="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Xtab!$P$68:$R$68</c:f>
              <c:strCache>
                <c:ptCount val="3"/>
                <c:pt idx="0">
                  <c:v>Large PRP</c:v>
                </c:pt>
                <c:pt idx="1">
                  <c:v>Small PRP</c:v>
                </c:pt>
                <c:pt idx="2">
                  <c:v>LARP</c:v>
                </c:pt>
              </c:strCache>
            </c:strRef>
          </c:cat>
          <c:val>
            <c:numRef>
              <c:f>Xtab!$P$72:$R$72</c:f>
              <c:numCache>
                <c:formatCode>0%</c:formatCode>
                <c:ptCount val="3"/>
                <c:pt idx="0">
                  <c:v>1.2987012987012988E-2</c:v>
                </c:pt>
                <c:pt idx="1">
                  <c:v>5.7142857142857141E-2</c:v>
                </c:pt>
                <c:pt idx="2">
                  <c:v>2.564102564102564E-2</c:v>
                </c:pt>
              </c:numCache>
            </c:numRef>
          </c:val>
          <c:extLst>
            <c:ext xmlns:c16="http://schemas.microsoft.com/office/drawing/2014/chart" uri="{C3380CC4-5D6E-409C-BE32-E72D297353CC}">
              <c16:uniqueId val="{00000003-B3B6-48D8-A10C-62AFF9B5F4D8}"/>
            </c:ext>
          </c:extLst>
        </c:ser>
        <c:ser>
          <c:idx val="4"/>
          <c:order val="4"/>
          <c:tx>
            <c:strRef>
              <c:f>Xtab!$O$73</c:f>
              <c:strCache>
                <c:ptCount val="1"/>
                <c:pt idx="0">
                  <c:v>Not clear at all</c:v>
                </c:pt>
              </c:strCache>
            </c:strRef>
          </c:tx>
          <c:spPr>
            <a:solidFill>
              <a:srgbClr val="801650"/>
            </a:solidFill>
            <a:ln>
              <a:noFill/>
            </a:ln>
            <a:effectLst/>
          </c:spPr>
          <c:invertIfNegative val="0"/>
          <c:dLbls>
            <c:dLbl>
              <c:idx val="0"/>
              <c:layout>
                <c:manualLayout>
                  <c:x val="2.0483870967741936E-2"/>
                  <c:y val="3.9682539682539683E-7"/>
                </c:manualLayout>
              </c:layout>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F41-4CFF-B64A-F2EADE455439}"/>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Xtab!$P$68:$R$68</c:f>
              <c:strCache>
                <c:ptCount val="3"/>
                <c:pt idx="0">
                  <c:v>Large PRP</c:v>
                </c:pt>
                <c:pt idx="1">
                  <c:v>Small PRP</c:v>
                </c:pt>
                <c:pt idx="2">
                  <c:v>LARP</c:v>
                </c:pt>
              </c:strCache>
            </c:strRef>
          </c:cat>
          <c:val>
            <c:numRef>
              <c:f>Xtab!$P$73:$R$73</c:f>
              <c:numCache>
                <c:formatCode>0%</c:formatCode>
                <c:ptCount val="3"/>
                <c:pt idx="0">
                  <c:v>1.2987012987012988E-2</c:v>
                </c:pt>
                <c:pt idx="1">
                  <c:v>0</c:v>
                </c:pt>
                <c:pt idx="2">
                  <c:v>0</c:v>
                </c:pt>
              </c:numCache>
            </c:numRef>
          </c:val>
          <c:extLst>
            <c:ext xmlns:c16="http://schemas.microsoft.com/office/drawing/2014/chart" uri="{C3380CC4-5D6E-409C-BE32-E72D297353CC}">
              <c16:uniqueId val="{00000004-B3B6-48D8-A10C-62AFF9B5F4D8}"/>
            </c:ext>
          </c:extLst>
        </c:ser>
        <c:dLbls>
          <c:showLegendKey val="0"/>
          <c:showVal val="1"/>
          <c:showCatName val="0"/>
          <c:showSerName val="0"/>
          <c:showPercent val="0"/>
          <c:showBubbleSize val="0"/>
        </c:dLbls>
        <c:gapWidth val="150"/>
        <c:overlap val="100"/>
        <c:axId val="668165120"/>
        <c:axId val="668167416"/>
      </c:barChart>
      <c:catAx>
        <c:axId val="668165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7416"/>
        <c:crosses val="autoZero"/>
        <c:auto val="1"/>
        <c:lblAlgn val="ctr"/>
        <c:lblOffset val="100"/>
        <c:noMultiLvlLbl val="0"/>
      </c:catAx>
      <c:valAx>
        <c:axId val="66816741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5120"/>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GB" sz="1400" b="1" dirty="0"/>
              <a:t>Question 7 responses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rgbClr val="28A197"/>
            </a:solidFill>
            <a:ln>
              <a:noFill/>
            </a:ln>
            <a:effectLst/>
          </c:spPr>
          <c:invertIfNegative val="0"/>
          <c:dPt>
            <c:idx val="0"/>
            <c:invertIfNegative val="0"/>
            <c:bubble3D val="0"/>
            <c:spPr>
              <a:solidFill>
                <a:srgbClr val="12436D"/>
              </a:solidFill>
              <a:ln>
                <a:noFill/>
              </a:ln>
              <a:effectLst/>
            </c:spPr>
            <c:extLst>
              <c:ext xmlns:c16="http://schemas.microsoft.com/office/drawing/2014/chart" uri="{C3380CC4-5D6E-409C-BE32-E72D297353CC}">
                <c16:uniqueId val="{00000001-4239-471F-8380-D275B89635F6}"/>
              </c:ext>
            </c:extLst>
          </c:dPt>
          <c:dPt>
            <c:idx val="2"/>
            <c:invertIfNegative val="0"/>
            <c:bubble3D val="0"/>
            <c:spPr>
              <a:solidFill>
                <a:srgbClr val="A285D1"/>
              </a:solidFill>
              <a:ln>
                <a:noFill/>
              </a:ln>
              <a:effectLst/>
            </c:spPr>
            <c:extLst>
              <c:ext xmlns:c16="http://schemas.microsoft.com/office/drawing/2014/chart" uri="{C3380CC4-5D6E-409C-BE32-E72D297353CC}">
                <c16:uniqueId val="{00000002-4239-471F-8380-D275B89635F6}"/>
              </c:ext>
            </c:extLst>
          </c:dPt>
          <c:dPt>
            <c:idx val="3"/>
            <c:invertIfNegative val="0"/>
            <c:bubble3D val="0"/>
            <c:spPr>
              <a:solidFill>
                <a:srgbClr val="F46A25"/>
              </a:solidFill>
              <a:ln>
                <a:noFill/>
              </a:ln>
              <a:effectLst/>
            </c:spPr>
            <c:extLst>
              <c:ext xmlns:c16="http://schemas.microsoft.com/office/drawing/2014/chart" uri="{C3380CC4-5D6E-409C-BE32-E72D297353CC}">
                <c16:uniqueId val="{00000003-4239-471F-8380-D275B89635F6}"/>
              </c:ext>
            </c:extLst>
          </c:dPt>
          <c:dPt>
            <c:idx val="4"/>
            <c:invertIfNegative val="0"/>
            <c:bubble3D val="0"/>
            <c:spPr>
              <a:solidFill>
                <a:srgbClr val="801650"/>
              </a:solidFill>
              <a:ln>
                <a:noFill/>
              </a:ln>
              <a:effectLst/>
            </c:spPr>
            <c:extLst>
              <c:ext xmlns:c16="http://schemas.microsoft.com/office/drawing/2014/chart" uri="{C3380CC4-5D6E-409C-BE32-E72D297353CC}">
                <c16:uniqueId val="{00000004-4239-471F-8380-D275B89635F6}"/>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Frequencies!$F$4:$F$8</c:f>
              <c:strCache>
                <c:ptCount val="5"/>
                <c:pt idx="0">
                  <c:v>Very clear</c:v>
                </c:pt>
                <c:pt idx="1">
                  <c:v>Somewhat clear</c:v>
                </c:pt>
                <c:pt idx="2">
                  <c:v>Neutral</c:v>
                </c:pt>
                <c:pt idx="3">
                  <c:v>Not very clear </c:v>
                </c:pt>
                <c:pt idx="4">
                  <c:v>Not clear at all</c:v>
                </c:pt>
              </c:strCache>
            </c:strRef>
          </c:cat>
          <c:val>
            <c:numRef>
              <c:f>Frequencies!$G$4:$G$8</c:f>
              <c:numCache>
                <c:formatCode>0%</c:formatCode>
                <c:ptCount val="5"/>
                <c:pt idx="0">
                  <c:v>0.46846846846846846</c:v>
                </c:pt>
                <c:pt idx="1">
                  <c:v>0.40540540540540543</c:v>
                </c:pt>
                <c:pt idx="2">
                  <c:v>8.7087087087087081E-2</c:v>
                </c:pt>
                <c:pt idx="3">
                  <c:v>3.3033033033033031E-2</c:v>
                </c:pt>
                <c:pt idx="4">
                  <c:v>6.006006006006006E-3</c:v>
                </c:pt>
              </c:numCache>
            </c:numRef>
          </c:val>
          <c:extLst>
            <c:ext xmlns:c16="http://schemas.microsoft.com/office/drawing/2014/chart" uri="{C3380CC4-5D6E-409C-BE32-E72D297353CC}">
              <c16:uniqueId val="{00000000-4239-471F-8380-D275B89635F6}"/>
            </c:ext>
          </c:extLst>
        </c:ser>
        <c:dLbls>
          <c:dLblPos val="outEnd"/>
          <c:showLegendKey val="0"/>
          <c:showVal val="1"/>
          <c:showCatName val="0"/>
          <c:showSerName val="0"/>
          <c:showPercent val="0"/>
          <c:showBubbleSize val="0"/>
        </c:dLbls>
        <c:gapWidth val="219"/>
        <c:overlap val="-27"/>
        <c:axId val="912523024"/>
        <c:axId val="912518104"/>
      </c:barChart>
      <c:catAx>
        <c:axId val="912523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12518104"/>
        <c:crosses val="autoZero"/>
        <c:auto val="1"/>
        <c:lblAlgn val="ctr"/>
        <c:lblOffset val="100"/>
        <c:noMultiLvlLbl val="0"/>
      </c:catAx>
      <c:valAx>
        <c:axId val="912518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12523024"/>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GB" sz="1200" b="1" dirty="0">
                <a:solidFill>
                  <a:schemeClr val="tx1"/>
                </a:solidFill>
              </a:rPr>
              <a:t>Question</a:t>
            </a:r>
            <a:r>
              <a:rPr lang="en-GB" sz="1200" b="1" baseline="0" dirty="0">
                <a:solidFill>
                  <a:schemeClr val="tx1"/>
                </a:solidFill>
              </a:rPr>
              <a:t> 8 by stakeholder group</a:t>
            </a:r>
            <a:endParaRPr lang="en-GB" sz="1200" b="1" dirty="0">
              <a:solidFill>
                <a:schemeClr val="tx1"/>
              </a:solidFill>
            </a:endParaRP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bar"/>
        <c:grouping val="percentStacked"/>
        <c:varyColors val="0"/>
        <c:ser>
          <c:idx val="0"/>
          <c:order val="0"/>
          <c:tx>
            <c:strRef>
              <c:f>Xtab!$O$80</c:f>
              <c:strCache>
                <c:ptCount val="1"/>
                <c:pt idx="0">
                  <c:v>Very knowledgeable</c:v>
                </c:pt>
              </c:strCache>
            </c:strRef>
          </c:tx>
          <c:spPr>
            <a:solidFill>
              <a:srgbClr val="12436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Xtab!$P$79:$R$79</c:f>
              <c:strCache>
                <c:ptCount val="3"/>
                <c:pt idx="0">
                  <c:v>Large PRP</c:v>
                </c:pt>
                <c:pt idx="1">
                  <c:v>Small PRP</c:v>
                </c:pt>
                <c:pt idx="2">
                  <c:v>LARP</c:v>
                </c:pt>
              </c:strCache>
            </c:strRef>
          </c:cat>
          <c:val>
            <c:numRef>
              <c:f>Xtab!$P$80:$R$80</c:f>
              <c:numCache>
                <c:formatCode>0%</c:formatCode>
                <c:ptCount val="3"/>
                <c:pt idx="0">
                  <c:v>0.53896103896103897</c:v>
                </c:pt>
                <c:pt idx="1">
                  <c:v>0.47008547008547008</c:v>
                </c:pt>
                <c:pt idx="2">
                  <c:v>0.44117647058823528</c:v>
                </c:pt>
              </c:numCache>
            </c:numRef>
          </c:val>
          <c:extLst>
            <c:ext xmlns:c16="http://schemas.microsoft.com/office/drawing/2014/chart" uri="{C3380CC4-5D6E-409C-BE32-E72D297353CC}">
              <c16:uniqueId val="{00000000-87C9-42A0-BAD4-D084BE9BF149}"/>
            </c:ext>
          </c:extLst>
        </c:ser>
        <c:ser>
          <c:idx val="1"/>
          <c:order val="1"/>
          <c:tx>
            <c:strRef>
              <c:f>Xtab!$O$81</c:f>
              <c:strCache>
                <c:ptCount val="1"/>
                <c:pt idx="0">
                  <c:v>Somewhat knowledgeable</c:v>
                </c:pt>
              </c:strCache>
            </c:strRef>
          </c:tx>
          <c:spPr>
            <a:solidFill>
              <a:srgbClr val="28A19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Xtab!$P$79:$R$79</c:f>
              <c:strCache>
                <c:ptCount val="3"/>
                <c:pt idx="0">
                  <c:v>Large PRP</c:v>
                </c:pt>
                <c:pt idx="1">
                  <c:v>Small PRP</c:v>
                </c:pt>
                <c:pt idx="2">
                  <c:v>LARP</c:v>
                </c:pt>
              </c:strCache>
            </c:strRef>
          </c:cat>
          <c:val>
            <c:numRef>
              <c:f>Xtab!$P$81:$R$81</c:f>
              <c:numCache>
                <c:formatCode>0%</c:formatCode>
                <c:ptCount val="3"/>
                <c:pt idx="0">
                  <c:v>0.38961038961038963</c:v>
                </c:pt>
                <c:pt idx="1">
                  <c:v>0.29914529914529914</c:v>
                </c:pt>
                <c:pt idx="2">
                  <c:v>0.35294117647058826</c:v>
                </c:pt>
              </c:numCache>
            </c:numRef>
          </c:val>
          <c:extLst>
            <c:ext xmlns:c16="http://schemas.microsoft.com/office/drawing/2014/chart" uri="{C3380CC4-5D6E-409C-BE32-E72D297353CC}">
              <c16:uniqueId val="{00000001-87C9-42A0-BAD4-D084BE9BF149}"/>
            </c:ext>
          </c:extLst>
        </c:ser>
        <c:ser>
          <c:idx val="2"/>
          <c:order val="2"/>
          <c:tx>
            <c:strRef>
              <c:f>Xtab!$O$82</c:f>
              <c:strCache>
                <c:ptCount val="1"/>
                <c:pt idx="0">
                  <c:v>Neutral</c:v>
                </c:pt>
              </c:strCache>
            </c:strRef>
          </c:tx>
          <c:spPr>
            <a:solidFill>
              <a:srgbClr val="A285D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Xtab!$P$79:$R$79</c:f>
              <c:strCache>
                <c:ptCount val="3"/>
                <c:pt idx="0">
                  <c:v>Large PRP</c:v>
                </c:pt>
                <c:pt idx="1">
                  <c:v>Small PRP</c:v>
                </c:pt>
                <c:pt idx="2">
                  <c:v>LARP</c:v>
                </c:pt>
              </c:strCache>
            </c:strRef>
          </c:cat>
          <c:val>
            <c:numRef>
              <c:f>Xtab!$P$82:$R$82</c:f>
              <c:numCache>
                <c:formatCode>0%</c:formatCode>
                <c:ptCount val="3"/>
                <c:pt idx="0">
                  <c:v>3.2467532467532464E-2</c:v>
                </c:pt>
                <c:pt idx="1">
                  <c:v>0.17948717948717949</c:v>
                </c:pt>
                <c:pt idx="2">
                  <c:v>0.17647058823529413</c:v>
                </c:pt>
              </c:numCache>
            </c:numRef>
          </c:val>
          <c:extLst>
            <c:ext xmlns:c16="http://schemas.microsoft.com/office/drawing/2014/chart" uri="{C3380CC4-5D6E-409C-BE32-E72D297353CC}">
              <c16:uniqueId val="{00000002-87C9-42A0-BAD4-D084BE9BF149}"/>
            </c:ext>
          </c:extLst>
        </c:ser>
        <c:ser>
          <c:idx val="3"/>
          <c:order val="3"/>
          <c:tx>
            <c:strRef>
              <c:f>Xtab!$O$83</c:f>
              <c:strCache>
                <c:ptCount val="1"/>
                <c:pt idx="0">
                  <c:v>Requires improvement</c:v>
                </c:pt>
              </c:strCache>
            </c:strRef>
          </c:tx>
          <c:spPr>
            <a:solidFill>
              <a:srgbClr val="F46A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Xtab!$P$79:$R$79</c:f>
              <c:strCache>
                <c:ptCount val="3"/>
                <c:pt idx="0">
                  <c:v>Large PRP</c:v>
                </c:pt>
                <c:pt idx="1">
                  <c:v>Small PRP</c:v>
                </c:pt>
                <c:pt idx="2">
                  <c:v>LARP</c:v>
                </c:pt>
              </c:strCache>
            </c:strRef>
          </c:cat>
          <c:val>
            <c:numRef>
              <c:f>Xtab!$P$83:$R$83</c:f>
              <c:numCache>
                <c:formatCode>0%</c:formatCode>
                <c:ptCount val="3"/>
                <c:pt idx="0">
                  <c:v>3.896103896103896E-2</c:v>
                </c:pt>
                <c:pt idx="1">
                  <c:v>5.128205128205128E-2</c:v>
                </c:pt>
                <c:pt idx="2">
                  <c:v>2.9411764705882353E-2</c:v>
                </c:pt>
              </c:numCache>
            </c:numRef>
          </c:val>
          <c:extLst>
            <c:ext xmlns:c16="http://schemas.microsoft.com/office/drawing/2014/chart" uri="{C3380CC4-5D6E-409C-BE32-E72D297353CC}">
              <c16:uniqueId val="{00000003-87C9-42A0-BAD4-D084BE9BF149}"/>
            </c:ext>
          </c:extLst>
        </c:ser>
        <c:dLbls>
          <c:showLegendKey val="0"/>
          <c:showVal val="1"/>
          <c:showCatName val="0"/>
          <c:showSerName val="0"/>
          <c:showPercent val="0"/>
          <c:showBubbleSize val="0"/>
        </c:dLbls>
        <c:gapWidth val="150"/>
        <c:overlap val="100"/>
        <c:axId val="668165120"/>
        <c:axId val="668167416"/>
      </c:barChart>
      <c:catAx>
        <c:axId val="668165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7416"/>
        <c:crosses val="autoZero"/>
        <c:auto val="1"/>
        <c:lblAlgn val="ctr"/>
        <c:lblOffset val="100"/>
        <c:noMultiLvlLbl val="0"/>
      </c:catAx>
      <c:valAx>
        <c:axId val="66816741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68165120"/>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306090-041C-4067-A53C-259FE80B335C}" type="datetimeFigureOut">
              <a:rPr lang="en-GB" smtClean="0"/>
              <a:t>04/05/2023</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46AEC9-3569-45D3-BB66-534862C95A27}" type="slidenum">
              <a:rPr lang="en-GB" smtClean="0"/>
              <a:t>‹#›</a:t>
            </a:fld>
            <a:endParaRPr lang="en-GB" dirty="0"/>
          </a:p>
        </p:txBody>
      </p:sp>
      <p:sp>
        <p:nvSpPr>
          <p:cNvPr id="6" name="fl"/>
          <p:cNvSpPr txBox="1"/>
          <p:nvPr/>
        </p:nvSpPr>
        <p:spPr>
          <a:xfrm>
            <a:off x="0" y="8806180"/>
            <a:ext cx="6858000" cy="369332"/>
          </a:xfrm>
          <a:prstGeom prst="rect">
            <a:avLst/>
          </a:prstGeom>
          <a:noFill/>
        </p:spPr>
        <p:txBody>
          <a:bodyPr vert="horz" rtlCol="0">
            <a:spAutoFit/>
          </a:bodyPr>
          <a:lstStyle/>
          <a:p>
            <a:endParaRPr lang="en-GB" dirty="0"/>
          </a:p>
        </p:txBody>
      </p:sp>
    </p:spTree>
    <p:extLst>
      <p:ext uri="{BB962C8B-B14F-4D97-AF65-F5344CB8AC3E}">
        <p14:creationId xmlns:p14="http://schemas.microsoft.com/office/powerpoint/2010/main" val="1494047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D25393-A7A6-4DBC-9D94-B542925182B7}" type="datetimeFigureOut">
              <a:rPr lang="en-GB" smtClean="0"/>
              <a:t>04/05/2023</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CA2CD-E75C-47E1-8ADC-85D84CCAD7F1}" type="slidenum">
              <a:rPr lang="en-GB" smtClean="0"/>
              <a:t>‹#›</a:t>
            </a:fld>
            <a:endParaRPr lang="en-GB" dirty="0"/>
          </a:p>
        </p:txBody>
      </p:sp>
      <p:sp>
        <p:nvSpPr>
          <p:cNvPr id="8" name="fl"/>
          <p:cNvSpPr txBox="1"/>
          <p:nvPr/>
        </p:nvSpPr>
        <p:spPr>
          <a:xfrm>
            <a:off x="0" y="8806180"/>
            <a:ext cx="6858000" cy="369332"/>
          </a:xfrm>
          <a:prstGeom prst="rect">
            <a:avLst/>
          </a:prstGeom>
          <a:noFill/>
        </p:spPr>
        <p:txBody>
          <a:bodyPr vert="horz" rtlCol="0">
            <a:spAutoFit/>
          </a:bodyPr>
          <a:lstStyle/>
          <a:p>
            <a:endParaRPr lang="en-GB" dirty="0"/>
          </a:p>
        </p:txBody>
      </p:sp>
    </p:spTree>
    <p:extLst>
      <p:ext uri="{BB962C8B-B14F-4D97-AF65-F5344CB8AC3E}">
        <p14:creationId xmlns:p14="http://schemas.microsoft.com/office/powerpoint/2010/main" val="1445358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8CA2CD-E75C-47E1-8ADC-85D84CCAD7F1}" type="slidenum">
              <a:rPr lang="en-GB" smtClean="0"/>
              <a:t>1</a:t>
            </a:fld>
            <a:endParaRPr lang="en-GB" dirty="0"/>
          </a:p>
        </p:txBody>
      </p:sp>
    </p:spTree>
    <p:extLst>
      <p:ext uri="{BB962C8B-B14F-4D97-AF65-F5344CB8AC3E}">
        <p14:creationId xmlns:p14="http://schemas.microsoft.com/office/powerpoint/2010/main" val="19343677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Regulator of Social Housing" title="Regulator of Social Housing">
            <a:extLst>
              <a:ext uri="{FF2B5EF4-FFF2-40B4-BE49-F238E27FC236}">
                <a16:creationId xmlns:a16="http://schemas.microsoft.com/office/drawing/2014/main" id="{57B734AD-C295-49CE-B787-804FCF891B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18812" y="2326741"/>
            <a:ext cx="8078188" cy="1421394"/>
          </a:xfrm>
        </p:spPr>
        <p:txBody>
          <a:bodyPr anchor="t" anchorCtr="0">
            <a:normAutofit/>
          </a:bodyPr>
          <a:lstStyle>
            <a:lvl1pPr algn="l">
              <a:defRPr sz="3450">
                <a:solidFill>
                  <a:schemeClr val="bg1"/>
                </a:solidFill>
              </a:defRPr>
            </a:lvl1pPr>
          </a:lstStyle>
          <a:p>
            <a:r>
              <a:rPr lang="en-US"/>
              <a:t>Click to edit Master title style</a:t>
            </a:r>
          </a:p>
        </p:txBody>
      </p:sp>
      <p:sp>
        <p:nvSpPr>
          <p:cNvPr id="3" name="Subtitle 2"/>
          <p:cNvSpPr>
            <a:spLocks noGrp="1"/>
          </p:cNvSpPr>
          <p:nvPr>
            <p:ph type="subTitle" idx="1"/>
          </p:nvPr>
        </p:nvSpPr>
        <p:spPr>
          <a:xfrm>
            <a:off x="518812" y="5332490"/>
            <a:ext cx="3274591" cy="688063"/>
          </a:xfrm>
        </p:spPr>
        <p:txBody>
          <a:bodyPr>
            <a:normAutofit/>
          </a:bodyPr>
          <a:lstStyle>
            <a:lvl1pPr marL="0" indent="0" algn="l">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518813" y="6184067"/>
            <a:ext cx="3274590" cy="153361"/>
          </a:xfrm>
        </p:spPr>
        <p:txBody>
          <a:bodyPr/>
          <a:lstStyle>
            <a:lvl1pPr>
              <a:defRPr sz="1400">
                <a:solidFill>
                  <a:schemeClr val="bg1"/>
                </a:solidFill>
              </a:defRPr>
            </a:lvl1pPr>
          </a:lstStyle>
          <a:p>
            <a:r>
              <a:rPr lang="en-US" dirty="0"/>
              <a:t>May 2023</a:t>
            </a:r>
            <a:endParaRPr lang="en-GB" dirty="0"/>
          </a:p>
        </p:txBody>
      </p:sp>
    </p:spTree>
    <p:extLst>
      <p:ext uri="{BB962C8B-B14F-4D97-AF65-F5344CB8AC3E}">
        <p14:creationId xmlns:p14="http://schemas.microsoft.com/office/powerpoint/2010/main" val="1386935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ropert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82600" y="1430867"/>
            <a:ext cx="8114400" cy="477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pic>
        <p:nvPicPr>
          <p:cNvPr id="7" name="Picture 6">
            <a:extLst>
              <a:ext uri="{FF2B5EF4-FFF2-40B4-BE49-F238E27FC236}">
                <a16:creationId xmlns:a16="http://schemas.microsoft.com/office/drawing/2014/main" id="{8E88FB87-192A-49F5-8861-6A7A1D91B45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41346" y="4858101"/>
            <a:ext cx="1440000" cy="1440000"/>
          </a:xfrm>
          <a:prstGeom prst="rect">
            <a:avLst/>
          </a:prstGeom>
        </p:spPr>
      </p:pic>
    </p:spTree>
    <p:extLst>
      <p:ext uri="{BB962C8B-B14F-4D97-AF65-F5344CB8AC3E}">
        <p14:creationId xmlns:p14="http://schemas.microsoft.com/office/powerpoint/2010/main" val="1360553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Statistic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82600" y="1430866"/>
            <a:ext cx="8114400" cy="47721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pic>
        <p:nvPicPr>
          <p:cNvPr id="12" name="Picture 11">
            <a:extLst>
              <a:ext uri="{FF2B5EF4-FFF2-40B4-BE49-F238E27FC236}">
                <a16:creationId xmlns:a16="http://schemas.microsoft.com/office/drawing/2014/main" id="{4FA41950-7D4A-4CAB-952D-45FAEAF7B42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44712" y="4858930"/>
            <a:ext cx="1714681" cy="1440000"/>
          </a:xfrm>
          <a:prstGeom prst="rect">
            <a:avLst/>
          </a:prstGeom>
        </p:spPr>
      </p:pic>
    </p:spTree>
    <p:extLst>
      <p:ext uri="{BB962C8B-B14F-4D97-AF65-F5344CB8AC3E}">
        <p14:creationId xmlns:p14="http://schemas.microsoft.com/office/powerpoint/2010/main" val="3135871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00" y="465667"/>
            <a:ext cx="8114400" cy="55710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3518688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May 2023</a:t>
            </a:r>
            <a:endParaRPr lang="en-GB" dirty="0"/>
          </a:p>
        </p:txBody>
      </p:sp>
      <p:sp>
        <p:nvSpPr>
          <p:cNvPr id="4" name="Footer Placeholder 3"/>
          <p:cNvSpPr>
            <a:spLocks noGrp="1"/>
          </p:cNvSpPr>
          <p:nvPr>
            <p:ph type="ftr" sz="quarter" idx="11"/>
          </p:nvPr>
        </p:nvSpPr>
        <p:spPr/>
        <p:txBody>
          <a:bodyPr/>
          <a:lstStyle/>
          <a:p>
            <a:r>
              <a:rPr lang="en-GB" dirty="0"/>
              <a:t>Regulator of Social Housing</a:t>
            </a:r>
          </a:p>
        </p:txBody>
      </p:sp>
      <p:sp>
        <p:nvSpPr>
          <p:cNvPr id="5" name="Slide Number Placeholder 4"/>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3514953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May 2023</a:t>
            </a:r>
            <a:endParaRPr lang="en-GB" dirty="0"/>
          </a:p>
        </p:txBody>
      </p:sp>
      <p:sp>
        <p:nvSpPr>
          <p:cNvPr id="3" name="Footer Placeholder 2"/>
          <p:cNvSpPr>
            <a:spLocks noGrp="1"/>
          </p:cNvSpPr>
          <p:nvPr>
            <p:ph type="ftr" sz="quarter" idx="11"/>
          </p:nvPr>
        </p:nvSpPr>
        <p:spPr/>
        <p:txBody>
          <a:bodyPr/>
          <a:lstStyle/>
          <a:p>
            <a:r>
              <a:rPr lang="en-GB" dirty="0"/>
              <a:t>Regulator of Social Housing</a:t>
            </a:r>
          </a:p>
        </p:txBody>
      </p:sp>
      <p:sp>
        <p:nvSpPr>
          <p:cNvPr id="4" name="Slide Number Placeholder 3"/>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413313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2600" y="2670772"/>
            <a:ext cx="8114400" cy="1050202"/>
          </a:xfrm>
        </p:spPr>
        <p:txBody>
          <a:bodyPr anchor="t" anchorCtr="0">
            <a:normAutofit/>
          </a:bodyPr>
          <a:lstStyle>
            <a:lvl1pPr>
              <a:defRPr sz="3000">
                <a:solidFill>
                  <a:srgbClr val="59468D"/>
                </a:solidFill>
              </a:defRPr>
            </a:lvl1pPr>
          </a:lstStyle>
          <a:p>
            <a:r>
              <a:rPr lang="en-US"/>
              <a:t>Click to edit Master title style</a:t>
            </a:r>
          </a:p>
        </p:txBody>
      </p:sp>
      <p:sp>
        <p:nvSpPr>
          <p:cNvPr id="3" name="Text Placeholder 2"/>
          <p:cNvSpPr>
            <a:spLocks noGrp="1"/>
          </p:cNvSpPr>
          <p:nvPr>
            <p:ph type="body" idx="1"/>
          </p:nvPr>
        </p:nvSpPr>
        <p:spPr>
          <a:xfrm>
            <a:off x="482600" y="3720974"/>
            <a:ext cx="8114400" cy="2368677"/>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4115602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p:txBody>
          <a:bodyPr/>
          <a:lstStyle>
            <a:lvl5pPr>
              <a:spcAft>
                <a:spcPts val="600"/>
              </a:spcAft>
              <a:defRPr/>
            </a:lvl5pPr>
            <a:lvl6pPr marL="1260000" indent="-270000">
              <a:lnSpc>
                <a:spcPct val="100000"/>
              </a:lnSpc>
              <a:spcBef>
                <a:spcPts val="0"/>
              </a:spcBef>
              <a:spcAft>
                <a:spcPts val="600"/>
              </a:spcAft>
              <a:buClr>
                <a:schemeClr val="accent1"/>
              </a:buClr>
              <a:buSzPct val="125000"/>
              <a:buFont typeface="Wingdings" panose="05000000000000000000" pitchFamily="2" charset="2"/>
              <a:buChar char="§"/>
              <a:defRPr sz="1400"/>
            </a:lvl6pPr>
            <a:lvl7pPr marL="1530000" indent="-270000">
              <a:lnSpc>
                <a:spcPct val="100000"/>
              </a:lnSpc>
              <a:spcBef>
                <a:spcPts val="0"/>
              </a:spcBef>
              <a:spcAft>
                <a:spcPts val="600"/>
              </a:spcAft>
              <a:buClr>
                <a:schemeClr val="accent1"/>
              </a:buClr>
              <a:buSzPct val="125000"/>
              <a:buFont typeface="Wingdings" panose="05000000000000000000" pitchFamily="2" charset="2"/>
              <a:buChar char="§"/>
              <a:defRPr sz="1400"/>
            </a:lvl7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p:txBody>
      </p:sp>
      <p:sp>
        <p:nvSpPr>
          <p:cNvPr id="4" name="Date Placeholder 3"/>
          <p:cNvSpPr>
            <a:spLocks noGrp="1"/>
          </p:cNvSpPr>
          <p:nvPr>
            <p:ph type="dt" sz="half" idx="10"/>
          </p:nvPr>
        </p:nvSpPr>
        <p:spPr/>
        <p:txBody>
          <a:bodyPr/>
          <a:lstStyle>
            <a:lvl1pPr>
              <a:defRPr/>
            </a:lvl1p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spTree>
    <p:extLst>
      <p:ext uri="{BB962C8B-B14F-4D97-AF65-F5344CB8AC3E}">
        <p14:creationId xmlns:p14="http://schemas.microsoft.com/office/powerpoint/2010/main" val="2776613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29150" y="1430867"/>
            <a:ext cx="3960000" cy="460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dirty="0"/>
              <a:t>May 2023</a:t>
            </a:r>
            <a:endParaRPr lang="en-GB" dirty="0"/>
          </a:p>
        </p:txBody>
      </p:sp>
      <p:sp>
        <p:nvSpPr>
          <p:cNvPr id="6" name="Footer Placeholder 5"/>
          <p:cNvSpPr>
            <a:spLocks noGrp="1"/>
          </p:cNvSpPr>
          <p:nvPr>
            <p:ph type="ftr" sz="quarter" idx="11"/>
          </p:nvPr>
        </p:nvSpPr>
        <p:spPr/>
        <p:txBody>
          <a:bodyPr/>
          <a:lstStyle/>
          <a:p>
            <a:r>
              <a:rPr lang="en-GB" dirty="0"/>
              <a:t>Regulator of Social Housing</a:t>
            </a:r>
          </a:p>
        </p:txBody>
      </p:sp>
      <p:sp>
        <p:nvSpPr>
          <p:cNvPr id="7" name="Slide Number Placeholder 6"/>
          <p:cNvSpPr>
            <a:spLocks noGrp="1"/>
          </p:cNvSpPr>
          <p:nvPr>
            <p:ph type="sldNum" sz="quarter" idx="12"/>
          </p:nvPr>
        </p:nvSpPr>
        <p:spPr/>
        <p:txBody>
          <a:bodyPr/>
          <a:lstStyle/>
          <a:p>
            <a:fld id="{F2DDE3AD-81DD-477C-B05F-9B8B1DADB4A3}" type="slidenum">
              <a:rPr lang="en-GB" smtClean="0"/>
              <a:t>‹#›</a:t>
            </a:fld>
            <a:endParaRPr lang="en-GB" dirty="0"/>
          </a:p>
        </p:txBody>
      </p:sp>
      <p:sp>
        <p:nvSpPr>
          <p:cNvPr id="9" name="Content Placeholder 3"/>
          <p:cNvSpPr>
            <a:spLocks noGrp="1"/>
          </p:cNvSpPr>
          <p:nvPr>
            <p:ph sz="half" idx="13"/>
          </p:nvPr>
        </p:nvSpPr>
        <p:spPr>
          <a:xfrm>
            <a:off x="482600" y="1446408"/>
            <a:ext cx="3960000" cy="460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966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2600" y="1435963"/>
            <a:ext cx="3960000" cy="573906"/>
          </a:xfrm>
        </p:spPr>
        <p:txBody>
          <a:bodyPr anchor="t" anchorCtr="0">
            <a:normAutofit/>
          </a:bodyPr>
          <a:lstStyle>
            <a:lvl1pPr marL="0" indent="0">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82600" y="2259875"/>
            <a:ext cx="3960000" cy="37768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49" y="1435963"/>
            <a:ext cx="3960000" cy="573906"/>
          </a:xfrm>
        </p:spPr>
        <p:txBody>
          <a:bodyPr anchor="t" anchorCtr="0">
            <a:normAutofit/>
          </a:bodyPr>
          <a:lstStyle>
            <a:lvl1pPr marL="0" indent="0">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49" y="2259875"/>
            <a:ext cx="3960000" cy="37768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dirty="0"/>
              <a:t>May 2023</a:t>
            </a:r>
            <a:endParaRPr lang="en-GB" dirty="0"/>
          </a:p>
        </p:txBody>
      </p:sp>
      <p:sp>
        <p:nvSpPr>
          <p:cNvPr id="8" name="Footer Placeholder 7"/>
          <p:cNvSpPr>
            <a:spLocks noGrp="1"/>
          </p:cNvSpPr>
          <p:nvPr>
            <p:ph type="ftr" sz="quarter" idx="11"/>
          </p:nvPr>
        </p:nvSpPr>
        <p:spPr/>
        <p:txBody>
          <a:bodyPr/>
          <a:lstStyle/>
          <a:p>
            <a:r>
              <a:rPr lang="en-GB" dirty="0"/>
              <a:t>Regulator of Social Housing</a:t>
            </a:r>
          </a:p>
        </p:txBody>
      </p:sp>
      <p:sp>
        <p:nvSpPr>
          <p:cNvPr id="9" name="Slide Number Placeholder 8"/>
          <p:cNvSpPr>
            <a:spLocks noGrp="1"/>
          </p:cNvSpPr>
          <p:nvPr>
            <p:ph type="sldNum" sz="quarter" idx="12"/>
          </p:nvPr>
        </p:nvSpPr>
        <p:spPr/>
        <p:txBody>
          <a:bodyPr/>
          <a:lstStyle/>
          <a:p>
            <a:fld id="{F2DDE3AD-81DD-477C-B05F-9B8B1DADB4A3}" type="slidenum">
              <a:rPr lang="en-GB" smtClean="0"/>
              <a:t>‹#›</a:t>
            </a:fld>
            <a:endParaRPr lang="en-GB" dirty="0"/>
          </a:p>
        </p:txBody>
      </p:sp>
      <p:sp>
        <p:nvSpPr>
          <p:cNvPr id="10" name="Title 1"/>
          <p:cNvSpPr>
            <a:spLocks noGrp="1"/>
          </p:cNvSpPr>
          <p:nvPr>
            <p:ph type="title"/>
          </p:nvPr>
        </p:nvSpPr>
        <p:spPr>
          <a:xfrm>
            <a:off x="482600" y="465667"/>
            <a:ext cx="8114400" cy="720000"/>
          </a:xfrm>
        </p:spPr>
        <p:txBody>
          <a:bodyPr/>
          <a:lstStyle/>
          <a:p>
            <a:r>
              <a:rPr lang="en-US"/>
              <a:t>Click to edit Master title style</a:t>
            </a:r>
          </a:p>
        </p:txBody>
      </p:sp>
    </p:spTree>
    <p:extLst>
      <p:ext uri="{BB962C8B-B14F-4D97-AF65-F5344CB8AC3E}">
        <p14:creationId xmlns:p14="http://schemas.microsoft.com/office/powerpoint/2010/main" val="3027580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Compas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82600" y="1430866"/>
            <a:ext cx="8114400" cy="47721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pic>
        <p:nvPicPr>
          <p:cNvPr id="7" name="Picture 6">
            <a:extLst>
              <a:ext uri="{FF2B5EF4-FFF2-40B4-BE49-F238E27FC236}">
                <a16:creationId xmlns:a16="http://schemas.microsoft.com/office/drawing/2014/main" id="{B5E81FB6-8C5F-42A6-9F7D-E3AFDC2931F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43667" y="4763063"/>
            <a:ext cx="1253333" cy="1440000"/>
          </a:xfrm>
          <a:prstGeom prst="rect">
            <a:avLst/>
          </a:prstGeom>
        </p:spPr>
      </p:pic>
    </p:spTree>
    <p:extLst>
      <p:ext uri="{BB962C8B-B14F-4D97-AF65-F5344CB8AC3E}">
        <p14:creationId xmlns:p14="http://schemas.microsoft.com/office/powerpoint/2010/main" val="350702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House ke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82600" y="1430866"/>
            <a:ext cx="8114400" cy="47721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pic>
        <p:nvPicPr>
          <p:cNvPr id="9" name="Picture 8" descr="House key image" title="House key">
            <a:extLst>
              <a:ext uri="{FF2B5EF4-FFF2-40B4-BE49-F238E27FC236}">
                <a16:creationId xmlns:a16="http://schemas.microsoft.com/office/drawing/2014/main" id="{1689B547-2DDF-4B4C-8389-6CF6962A81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86478" y="4763063"/>
            <a:ext cx="1510522" cy="1440000"/>
          </a:xfrm>
          <a:prstGeom prst="rect">
            <a:avLst/>
          </a:prstGeom>
          <a:noFill/>
          <a:ln>
            <a:noFill/>
          </a:ln>
        </p:spPr>
      </p:pic>
    </p:spTree>
    <p:extLst>
      <p:ext uri="{BB962C8B-B14F-4D97-AF65-F5344CB8AC3E}">
        <p14:creationId xmlns:p14="http://schemas.microsoft.com/office/powerpoint/2010/main" val="115913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Hous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82600" y="1430866"/>
            <a:ext cx="8114400" cy="47721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pic>
        <p:nvPicPr>
          <p:cNvPr id="10" name="Picture 9">
            <a:extLst>
              <a:ext uri="{FF2B5EF4-FFF2-40B4-BE49-F238E27FC236}">
                <a16:creationId xmlns:a16="http://schemas.microsoft.com/office/drawing/2014/main" id="{F7A1A087-A6F1-4E87-9CA9-93504C141DA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91538" y="4843751"/>
            <a:ext cx="1440000" cy="1440000"/>
          </a:xfrm>
          <a:prstGeom prst="rect">
            <a:avLst/>
          </a:prstGeom>
        </p:spPr>
      </p:pic>
    </p:spTree>
    <p:extLst>
      <p:ext uri="{BB962C8B-B14F-4D97-AF65-F5344CB8AC3E}">
        <p14:creationId xmlns:p14="http://schemas.microsoft.com/office/powerpoint/2010/main" val="343124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Magnifying glas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82600" y="1430865"/>
            <a:ext cx="8114400" cy="477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a:t>
            </a:fld>
            <a:endParaRPr lang="en-GB" dirty="0"/>
          </a:p>
        </p:txBody>
      </p:sp>
      <p:pic>
        <p:nvPicPr>
          <p:cNvPr id="7" name="Picture 6">
            <a:extLst>
              <a:ext uri="{FF2B5EF4-FFF2-40B4-BE49-F238E27FC236}">
                <a16:creationId xmlns:a16="http://schemas.microsoft.com/office/drawing/2014/main" id="{C63BCAF6-1FB6-4E27-BB5A-01584DC0A98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2678" y="4764465"/>
            <a:ext cx="1514322" cy="1440000"/>
          </a:xfrm>
          <a:prstGeom prst="rect">
            <a:avLst/>
          </a:prstGeom>
        </p:spPr>
      </p:pic>
    </p:spTree>
    <p:extLst>
      <p:ext uri="{BB962C8B-B14F-4D97-AF65-F5344CB8AC3E}">
        <p14:creationId xmlns:p14="http://schemas.microsoft.com/office/powerpoint/2010/main" val="404465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2600" y="465667"/>
            <a:ext cx="8114400" cy="720000"/>
          </a:xfrm>
          <a:prstGeom prst="rect">
            <a:avLst/>
          </a:prstGeom>
        </p:spPr>
        <p:txBody>
          <a:bodyPr vert="horz" lIns="0" tIns="0" rIns="0" bIns="0" rtlCol="0" anchor="t" anchorCtr="0">
            <a:normAutofit/>
          </a:bodyPr>
          <a:lstStyle/>
          <a:p>
            <a:r>
              <a:rPr lang="en-US"/>
              <a:t>Click to edit Master title style</a:t>
            </a:r>
          </a:p>
        </p:txBody>
      </p:sp>
      <p:sp>
        <p:nvSpPr>
          <p:cNvPr id="3" name="Text Placeholder 2"/>
          <p:cNvSpPr>
            <a:spLocks noGrp="1"/>
          </p:cNvSpPr>
          <p:nvPr>
            <p:ph type="body" idx="1"/>
          </p:nvPr>
        </p:nvSpPr>
        <p:spPr>
          <a:xfrm>
            <a:off x="482600" y="1430867"/>
            <a:ext cx="8114400" cy="460586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10948" y="6389194"/>
            <a:ext cx="2150532" cy="110087"/>
          </a:xfrm>
          <a:prstGeom prst="rect">
            <a:avLst/>
          </a:prstGeom>
        </p:spPr>
        <p:txBody>
          <a:bodyPr vert="horz" lIns="0" tIns="0" rIns="0" bIns="0" rtlCol="0" anchor="t" anchorCtr="0"/>
          <a:lstStyle>
            <a:lvl1pPr algn="l">
              <a:defRPr sz="1050">
                <a:solidFill>
                  <a:schemeClr val="tx1"/>
                </a:solidFill>
                <a:latin typeface="Arial" panose="020B0604020202020204" pitchFamily="34" charset="0"/>
                <a:cs typeface="Arial" panose="020B0604020202020204" pitchFamily="34" charset="0"/>
              </a:defRPr>
            </a:lvl1pPr>
          </a:lstStyle>
          <a:p>
            <a:r>
              <a:rPr lang="en-US" dirty="0"/>
              <a:t>May 2023</a:t>
            </a:r>
            <a:endParaRPr lang="en-GB" dirty="0"/>
          </a:p>
        </p:txBody>
      </p:sp>
      <p:sp>
        <p:nvSpPr>
          <p:cNvPr id="5" name="Footer Placeholder 4"/>
          <p:cNvSpPr>
            <a:spLocks noGrp="1"/>
          </p:cNvSpPr>
          <p:nvPr>
            <p:ph type="ftr" sz="quarter" idx="3"/>
          </p:nvPr>
        </p:nvSpPr>
        <p:spPr>
          <a:xfrm>
            <a:off x="750622" y="6387820"/>
            <a:ext cx="1670050" cy="107949"/>
          </a:xfrm>
          <a:prstGeom prst="rect">
            <a:avLst/>
          </a:prstGeom>
        </p:spPr>
        <p:txBody>
          <a:bodyPr vert="horz" lIns="0" tIns="0" rIns="0" bIns="0" rtlCol="0" anchor="t" anchorCtr="0"/>
          <a:lstStyle>
            <a:lvl1pPr algn="l">
              <a:defRPr sz="1050">
                <a:solidFill>
                  <a:schemeClr val="tx1"/>
                </a:solidFill>
                <a:latin typeface="Arial" panose="020B0604020202020204" pitchFamily="34" charset="0"/>
                <a:cs typeface="Arial" panose="020B0604020202020204" pitchFamily="34" charset="0"/>
              </a:defRPr>
            </a:lvl1pPr>
          </a:lstStyle>
          <a:p>
            <a:r>
              <a:rPr lang="en-GB" dirty="0"/>
              <a:t>Regulator of Social Housing</a:t>
            </a:r>
          </a:p>
        </p:txBody>
      </p:sp>
      <p:sp>
        <p:nvSpPr>
          <p:cNvPr id="6" name="Slide Number Placeholder 5"/>
          <p:cNvSpPr>
            <a:spLocks noGrp="1"/>
          </p:cNvSpPr>
          <p:nvPr>
            <p:ph type="sldNum" sz="quarter" idx="4"/>
          </p:nvPr>
        </p:nvSpPr>
        <p:spPr>
          <a:xfrm>
            <a:off x="482600" y="6389194"/>
            <a:ext cx="182033" cy="110087"/>
          </a:xfrm>
          <a:prstGeom prst="rect">
            <a:avLst/>
          </a:prstGeom>
        </p:spPr>
        <p:txBody>
          <a:bodyPr vert="horz" lIns="0" tIns="0" rIns="0" bIns="0" rtlCol="0" anchor="t" anchorCtr="0"/>
          <a:lstStyle>
            <a:lvl1pPr algn="ctr">
              <a:defRPr sz="1050" b="1">
                <a:solidFill>
                  <a:schemeClr val="tx1"/>
                </a:solidFill>
                <a:latin typeface="Arial" panose="020B0604020202020204" pitchFamily="34" charset="0"/>
                <a:cs typeface="Arial" panose="020B0604020202020204" pitchFamily="34" charset="0"/>
              </a:defRPr>
            </a:lvl1pPr>
          </a:lstStyle>
          <a:p>
            <a:fld id="{F2DDE3AD-81DD-477C-B05F-9B8B1DADB4A3}" type="slidenum">
              <a:rPr lang="en-GB" smtClean="0"/>
              <a:pPr/>
              <a:t>‹#›</a:t>
            </a:fld>
            <a:endParaRPr lang="en-GB" dirty="0"/>
          </a:p>
        </p:txBody>
      </p:sp>
      <p:cxnSp>
        <p:nvCxnSpPr>
          <p:cNvPr id="10" name="Straight Connector 9"/>
          <p:cNvCxnSpPr/>
          <p:nvPr/>
        </p:nvCxnSpPr>
        <p:spPr>
          <a:xfrm flipV="1">
            <a:off x="708121" y="6397749"/>
            <a:ext cx="0" cy="1224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460718" y="6397749"/>
            <a:ext cx="0" cy="1224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MSIPCMContentMarking" descr="{&quot;HashCode&quot;:1742266703,&quot;Placement&quot;:&quot;Footer&quot;,&quot;Top&quot;:516.65155,&quot;Left&quot;:348.4,&quot;SlideWidth&quot;:720,&quot;SlideHeight&quot;:540}">
            <a:extLst>
              <a:ext uri="{FF2B5EF4-FFF2-40B4-BE49-F238E27FC236}">
                <a16:creationId xmlns:a16="http://schemas.microsoft.com/office/drawing/2014/main" id="{07DDC982-1021-8E51-4655-0E36CC6BC33C}"/>
              </a:ext>
            </a:extLst>
          </p:cNvPr>
          <p:cNvSpPr txBox="1"/>
          <p:nvPr userDrawn="1"/>
        </p:nvSpPr>
        <p:spPr>
          <a:xfrm>
            <a:off x="4424680" y="6561475"/>
            <a:ext cx="294640" cy="296525"/>
          </a:xfrm>
          <a:prstGeom prst="rect">
            <a:avLst/>
          </a:prstGeom>
          <a:noFill/>
        </p:spPr>
        <p:txBody>
          <a:bodyPr vert="horz" wrap="square" lIns="0" tIns="0" rIns="0" bIns="0" rtlCol="0" anchor="ctr" anchorCtr="1">
            <a:spAutoFit/>
          </a:bodyPr>
          <a:lstStyle/>
          <a:p>
            <a:pPr algn="ctr">
              <a:spcBef>
                <a:spcPts val="0"/>
              </a:spcBef>
              <a:spcAft>
                <a:spcPts val="0"/>
              </a:spcAft>
            </a:pPr>
            <a:r>
              <a:rPr lang="en-GB" sz="1200">
                <a:solidFill>
                  <a:srgbClr val="0078D7"/>
                </a:solidFill>
                <a:latin typeface="Calibri" panose="020F0502020204030204" pitchFamily="34" charset="0"/>
              </a:rPr>
              <a:t> </a:t>
            </a:r>
          </a:p>
        </p:txBody>
      </p:sp>
    </p:spTree>
    <p:extLst>
      <p:ext uri="{BB962C8B-B14F-4D97-AF65-F5344CB8AC3E}">
        <p14:creationId xmlns:p14="http://schemas.microsoft.com/office/powerpoint/2010/main" val="1277505028"/>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73" r:id="rId6"/>
    <p:sldLayoutId id="2147483674" r:id="rId7"/>
    <p:sldLayoutId id="2147483669" r:id="rId8"/>
    <p:sldLayoutId id="2147483670" r:id="rId9"/>
    <p:sldLayoutId id="2147483671" r:id="rId10"/>
    <p:sldLayoutId id="2147483672" r:id="rId11"/>
    <p:sldLayoutId id="2147483668" r:id="rId12"/>
    <p:sldLayoutId id="2147483666" r:id="rId13"/>
    <p:sldLayoutId id="2147483667" r:id="rId14"/>
  </p:sldLayoutIdLst>
  <p:hf hdr="0"/>
  <p:txStyles>
    <p:titleStyle>
      <a:lvl1pPr algn="l" defTabSz="914400" rtl="0" eaLnBrk="1" latinLnBrk="0" hangingPunct="1">
        <a:lnSpc>
          <a:spcPct val="90000"/>
        </a:lnSpc>
        <a:spcBef>
          <a:spcPct val="0"/>
        </a:spcBef>
        <a:buNone/>
        <a:defRPr sz="3000" kern="1200">
          <a:solidFill>
            <a:srgbClr val="59468D"/>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0"/>
        </a:spcBef>
        <a:spcAft>
          <a:spcPts val="600"/>
        </a:spcAft>
        <a:buFontTx/>
        <a:buNone/>
        <a:defRPr sz="2000"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2pPr>
      <a:lvl3pPr marL="270000" indent="-270000" algn="l" defTabSz="914400" rtl="0" eaLnBrk="1" latinLnBrk="0" hangingPunct="1">
        <a:lnSpc>
          <a:spcPct val="100000"/>
        </a:lnSpc>
        <a:spcBef>
          <a:spcPts val="0"/>
        </a:spcBef>
        <a:spcAft>
          <a:spcPts val="600"/>
        </a:spcAft>
        <a:buClr>
          <a:srgbClr val="59468D"/>
        </a:buClr>
        <a:buSzPct val="125000"/>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630000" indent="-270000" algn="l" defTabSz="914400" rtl="0" eaLnBrk="1" latinLnBrk="0" hangingPunct="1">
        <a:lnSpc>
          <a:spcPct val="100000"/>
        </a:lnSpc>
        <a:spcBef>
          <a:spcPts val="0"/>
        </a:spcBef>
        <a:spcAft>
          <a:spcPts val="600"/>
        </a:spcAft>
        <a:buClr>
          <a:srgbClr val="59468D"/>
        </a:buClr>
        <a:buSzPct val="125000"/>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990000" indent="-270000" algn="l" defTabSz="914400" rtl="0" eaLnBrk="1" latinLnBrk="0" hangingPunct="1">
        <a:lnSpc>
          <a:spcPct val="100000"/>
        </a:lnSpc>
        <a:spcBef>
          <a:spcPts val="0"/>
        </a:spcBef>
        <a:buClr>
          <a:srgbClr val="59468D"/>
        </a:buClr>
        <a:buSzPct val="125000"/>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hyperlink" Target="https://www.gov.uk/government/publications/reshaping-consumer-regulation-our-implementation-plan/reshaping-consumer-regulation-our-implementation-plan"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hyperlink" Target="mailto:enquiries@rsh.gov.uk" TargetMode="External"/><Relationship Id="rId3" Type="http://schemas.openxmlformats.org/officeDocument/2006/relationships/image" Target="../media/image9.png"/><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0.png"/><Relationship Id="rId11" Type="http://schemas.openxmlformats.org/officeDocument/2006/relationships/hyperlink" Target="http://www.linkedin.com/company/regulator-of-social-housing" TargetMode="External"/><Relationship Id="rId5" Type="http://schemas.openxmlformats.org/officeDocument/2006/relationships/image" Target="../media/image4.png"/><Relationship Id="rId10" Type="http://schemas.openxmlformats.org/officeDocument/2006/relationships/hyperlink" Target="https://twitter.com/rshengland" TargetMode="External"/><Relationship Id="rId4" Type="http://schemas.openxmlformats.org/officeDocument/2006/relationships/image" Target="../media/image3.png"/><Relationship Id="rId9" Type="http://schemas.openxmlformats.org/officeDocument/2006/relationships/hyperlink" Target="http://www.gov.uk/rs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p:txBody>
          <a:bodyPr/>
          <a:lstStyle/>
          <a:p>
            <a:r>
              <a:rPr lang="en-GB" dirty="0"/>
              <a:t>Stakeholder survey results 2022-2023</a:t>
            </a:r>
          </a:p>
        </p:txBody>
      </p:sp>
      <p:sp>
        <p:nvSpPr>
          <p:cNvPr id="4" name="Date Placeholder 3"/>
          <p:cNvSpPr>
            <a:spLocks noGrp="1"/>
          </p:cNvSpPr>
          <p:nvPr>
            <p:ph type="dt" sz="half" idx="10"/>
          </p:nvPr>
        </p:nvSpPr>
        <p:spPr/>
        <p:txBody>
          <a:bodyPr/>
          <a:lstStyle/>
          <a:p>
            <a:r>
              <a:rPr lang="en-US" dirty="0"/>
              <a:t>May 2023</a:t>
            </a:r>
            <a:endParaRPr lang="en-GB" dirty="0"/>
          </a:p>
        </p:txBody>
      </p:sp>
    </p:spTree>
    <p:extLst>
      <p:ext uri="{BB962C8B-B14F-4D97-AF65-F5344CB8AC3E}">
        <p14:creationId xmlns:p14="http://schemas.microsoft.com/office/powerpoint/2010/main" val="1243696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30462-F58F-4D3E-AFB3-83A307B1BA50}"/>
              </a:ext>
            </a:extLst>
          </p:cNvPr>
          <p:cNvSpPr>
            <a:spLocks noGrp="1"/>
          </p:cNvSpPr>
          <p:nvPr>
            <p:ph type="title"/>
          </p:nvPr>
        </p:nvSpPr>
        <p:spPr/>
        <p:txBody>
          <a:bodyPr/>
          <a:lstStyle/>
          <a:p>
            <a:r>
              <a:rPr lang="en-GB" dirty="0"/>
              <a:t>Section 2 – Delivery and practice </a:t>
            </a:r>
            <a:r>
              <a:rPr lang="en-GB" sz="2800" dirty="0"/>
              <a:t>(RPs only)</a:t>
            </a:r>
            <a:endParaRPr lang="en-GB" dirty="0"/>
          </a:p>
        </p:txBody>
      </p:sp>
      <p:sp>
        <p:nvSpPr>
          <p:cNvPr id="4" name="Date Placeholder 3">
            <a:extLst>
              <a:ext uri="{FF2B5EF4-FFF2-40B4-BE49-F238E27FC236}">
                <a16:creationId xmlns:a16="http://schemas.microsoft.com/office/drawing/2014/main" id="{7DE831D8-CA28-45C7-AC70-C43E2BB22413}"/>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2AF738BE-DFBC-4C14-9F79-B665E426C4A6}"/>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12EF725C-8E23-49D6-A412-4352A728C9D5}"/>
              </a:ext>
            </a:extLst>
          </p:cNvPr>
          <p:cNvSpPr>
            <a:spLocks noGrp="1"/>
          </p:cNvSpPr>
          <p:nvPr>
            <p:ph type="sldNum" sz="quarter" idx="12"/>
          </p:nvPr>
        </p:nvSpPr>
        <p:spPr/>
        <p:txBody>
          <a:bodyPr/>
          <a:lstStyle/>
          <a:p>
            <a:fld id="{F2DDE3AD-81DD-477C-B05F-9B8B1DADB4A3}" type="slidenum">
              <a:rPr lang="en-GB" smtClean="0"/>
              <a:t>10</a:t>
            </a:fld>
            <a:endParaRPr lang="en-GB" dirty="0"/>
          </a:p>
        </p:txBody>
      </p:sp>
      <p:graphicFrame>
        <p:nvGraphicFramePr>
          <p:cNvPr id="8" name="Table 8">
            <a:extLst>
              <a:ext uri="{FF2B5EF4-FFF2-40B4-BE49-F238E27FC236}">
                <a16:creationId xmlns:a16="http://schemas.microsoft.com/office/drawing/2014/main" id="{1336CA64-FF60-4E92-8122-E659B59061B6}"/>
              </a:ext>
            </a:extLst>
          </p:cNvPr>
          <p:cNvGraphicFramePr>
            <a:graphicFrameLocks/>
          </p:cNvGraphicFramePr>
          <p:nvPr>
            <p:extLst>
              <p:ext uri="{D42A27DB-BD31-4B8C-83A1-F6EECF244321}">
                <p14:modId xmlns:p14="http://schemas.microsoft.com/office/powerpoint/2010/main" val="1870551341"/>
              </p:ext>
            </p:extLst>
          </p:nvPr>
        </p:nvGraphicFramePr>
        <p:xfrm>
          <a:off x="482400" y="1029600"/>
          <a:ext cx="2520000" cy="1635910"/>
        </p:xfrm>
        <a:graphic>
          <a:graphicData uri="http://schemas.openxmlformats.org/drawingml/2006/table">
            <a:tbl>
              <a:tblPr firstRow="1" bandRow="1">
                <a:tableStyleId>{69012ECD-51FC-41F1-AA8D-1B2483CD663E}</a:tableStyleId>
              </a:tblPr>
              <a:tblGrid>
                <a:gridCol w="2520000">
                  <a:extLst>
                    <a:ext uri="{9D8B030D-6E8A-4147-A177-3AD203B41FA5}">
                      <a16:colId xmlns:a16="http://schemas.microsoft.com/office/drawing/2014/main" val="2647213351"/>
                    </a:ext>
                  </a:extLst>
                </a:gridCol>
              </a:tblGrid>
              <a:tr h="419759">
                <a:tc>
                  <a:txBody>
                    <a:bodyPr/>
                    <a:lstStyle/>
                    <a:p>
                      <a:pPr algn="l" fontAlgn="b"/>
                      <a:r>
                        <a:rPr lang="en-GB" sz="1400" u="none" strike="noStrike" dirty="0">
                          <a:effectLst/>
                        </a:rPr>
                        <a:t>Question 8</a:t>
                      </a:r>
                      <a:endParaRPr lang="en-GB" sz="1400" b="1" i="0" u="none" strike="noStrike" dirty="0">
                        <a:solidFill>
                          <a:srgbClr val="000000"/>
                        </a:solidFill>
                        <a:effectLst/>
                        <a:latin typeface="Arial"/>
                      </a:endParaRPr>
                    </a:p>
                  </a:txBody>
                  <a:tcPr anchor="ctr"/>
                </a:tc>
                <a:extLst>
                  <a:ext uri="{0D108BD9-81ED-4DB2-BD59-A6C34878D82A}">
                    <a16:rowId xmlns:a16="http://schemas.microsoft.com/office/drawing/2014/main" val="1369414684"/>
                  </a:ext>
                </a:extLst>
              </a:tr>
              <a:tr h="1216151">
                <a:tc>
                  <a:txBody>
                    <a:bodyPr/>
                    <a:lstStyle/>
                    <a:p>
                      <a:pPr algn="l" fontAlgn="ctr"/>
                      <a:r>
                        <a:rPr lang="en-GB" sz="1400" kern="1200" dirty="0">
                          <a:solidFill>
                            <a:schemeClr val="tx1"/>
                          </a:solidFill>
                          <a:effectLst/>
                          <a:latin typeface="+mn-lt"/>
                          <a:ea typeface="+mn-ea"/>
                          <a:cs typeface="+mn-cs"/>
                        </a:rPr>
                        <a:t>From engaging with our regulatory staff, how knowledgeable are they about the nature and complexity of the sector?</a:t>
                      </a:r>
                      <a:endParaRPr lang="en-GB" sz="1100" b="0" i="0" u="none" strike="noStrike" dirty="0">
                        <a:solidFill>
                          <a:srgbClr val="000000"/>
                        </a:solidFill>
                        <a:effectLst/>
                        <a:latin typeface="Arial"/>
                      </a:endParaRPr>
                    </a:p>
                  </a:txBody>
                  <a:tcPr anchor="ctr"/>
                </a:tc>
                <a:extLst>
                  <a:ext uri="{0D108BD9-81ED-4DB2-BD59-A6C34878D82A}">
                    <a16:rowId xmlns:a16="http://schemas.microsoft.com/office/drawing/2014/main" val="2873806411"/>
                  </a:ext>
                </a:extLst>
              </a:tr>
            </a:tbl>
          </a:graphicData>
        </a:graphic>
      </p:graphicFrame>
      <p:sp>
        <p:nvSpPr>
          <p:cNvPr id="12" name="TextBox 11">
            <a:extLst>
              <a:ext uri="{FF2B5EF4-FFF2-40B4-BE49-F238E27FC236}">
                <a16:creationId xmlns:a16="http://schemas.microsoft.com/office/drawing/2014/main" id="{9252A3A0-CD5C-5F47-31BB-C166E2A97C0D}"/>
              </a:ext>
            </a:extLst>
          </p:cNvPr>
          <p:cNvSpPr txBox="1"/>
          <p:nvPr/>
        </p:nvSpPr>
        <p:spPr>
          <a:xfrm>
            <a:off x="417600" y="2756263"/>
            <a:ext cx="2627290" cy="3539430"/>
          </a:xfrm>
          <a:prstGeom prst="rect">
            <a:avLst/>
          </a:prstGeom>
          <a:noFill/>
        </p:spPr>
        <p:txBody>
          <a:bodyPr wrap="square" lIns="91440" tIns="45720" rIns="91440" bIns="45720" rtlCol="0" anchor="t">
            <a:spAutoFit/>
          </a:bodyPr>
          <a:lstStyle/>
          <a:p>
            <a:pPr marL="285750" indent="-285750">
              <a:buClr>
                <a:srgbClr val="59468D"/>
              </a:buClr>
              <a:buFont typeface="Wingdings" panose="05000000000000000000" pitchFamily="2" charset="2"/>
              <a:buChar char="§"/>
            </a:pPr>
            <a:r>
              <a:rPr lang="en-GB" sz="1400" dirty="0"/>
              <a:t>85% of </a:t>
            </a:r>
            <a:r>
              <a:rPr lang="en-GB" sz="1400" b="1" dirty="0"/>
              <a:t>registered providers </a:t>
            </a:r>
            <a:r>
              <a:rPr lang="en-GB" sz="1400" dirty="0"/>
              <a:t>agreed that the regulator’s staff are knowledgeable about the nature and complexity of the sector. </a:t>
            </a:r>
          </a:p>
          <a:p>
            <a:pPr marL="285750" indent="-285750">
              <a:buClr>
                <a:srgbClr val="59468D"/>
              </a:buClr>
              <a:buFont typeface="Wingdings" panose="05000000000000000000" pitchFamily="2" charset="2"/>
              <a:buChar char="§"/>
            </a:pPr>
            <a:r>
              <a:rPr lang="en-GB" sz="1400" dirty="0"/>
              <a:t>Large PRPs were the most positive with 93% agreeing. </a:t>
            </a:r>
          </a:p>
          <a:p>
            <a:pPr marL="285750" indent="-285750">
              <a:buClr>
                <a:srgbClr val="59468D"/>
              </a:buClr>
              <a:buFont typeface="Wingdings" panose="05000000000000000000" pitchFamily="2" charset="2"/>
              <a:buChar char="§"/>
            </a:pPr>
            <a:r>
              <a:rPr lang="en-GB" sz="1400" dirty="0"/>
              <a:t>LARPs and small PRPs had high proportions of ‘neutral’ responses, which may reflect the different levels of engagement experienced by these groups. </a:t>
            </a:r>
          </a:p>
        </p:txBody>
      </p:sp>
      <p:graphicFrame>
        <p:nvGraphicFramePr>
          <p:cNvPr id="3" name="Chart 2">
            <a:extLst>
              <a:ext uri="{FF2B5EF4-FFF2-40B4-BE49-F238E27FC236}">
                <a16:creationId xmlns:a16="http://schemas.microsoft.com/office/drawing/2014/main" id="{3648052D-BB95-4256-8FBC-BD4995F93B8C}"/>
              </a:ext>
            </a:extLst>
          </p:cNvPr>
          <p:cNvGraphicFramePr>
            <a:graphicFrameLocks/>
          </p:cNvGraphicFramePr>
          <p:nvPr>
            <p:extLst>
              <p:ext uri="{D42A27DB-BD31-4B8C-83A1-F6EECF244321}">
                <p14:modId xmlns:p14="http://schemas.microsoft.com/office/powerpoint/2010/main" val="1309510258"/>
              </p:ext>
            </p:extLst>
          </p:nvPr>
        </p:nvGraphicFramePr>
        <p:xfrm>
          <a:off x="3225600" y="3709397"/>
          <a:ext cx="5580000" cy="252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00736B9B-F5D0-495F-8BAB-0D6A882C7EA0}"/>
              </a:ext>
            </a:extLst>
          </p:cNvPr>
          <p:cNvGraphicFramePr>
            <a:graphicFrameLocks/>
          </p:cNvGraphicFramePr>
          <p:nvPr>
            <p:extLst>
              <p:ext uri="{D42A27DB-BD31-4B8C-83A1-F6EECF244321}">
                <p14:modId xmlns:p14="http://schemas.microsoft.com/office/powerpoint/2010/main" val="1492965906"/>
              </p:ext>
            </p:extLst>
          </p:nvPr>
        </p:nvGraphicFramePr>
        <p:xfrm>
          <a:off x="3225600" y="1029600"/>
          <a:ext cx="5580000" cy="252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67059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30462-F58F-4D3E-AFB3-83A307B1BA50}"/>
              </a:ext>
            </a:extLst>
          </p:cNvPr>
          <p:cNvSpPr>
            <a:spLocks noGrp="1"/>
          </p:cNvSpPr>
          <p:nvPr>
            <p:ph type="title"/>
          </p:nvPr>
        </p:nvSpPr>
        <p:spPr/>
        <p:txBody>
          <a:bodyPr>
            <a:noAutofit/>
          </a:bodyPr>
          <a:lstStyle/>
          <a:p>
            <a:r>
              <a:rPr lang="en-GB" dirty="0"/>
              <a:t>Section 2 – Delivery and practice </a:t>
            </a:r>
            <a:r>
              <a:rPr lang="en-GB" sz="2800" dirty="0"/>
              <a:t>(Non-RPs only)</a:t>
            </a:r>
            <a:endParaRPr lang="en-GB" sz="2400" dirty="0"/>
          </a:p>
        </p:txBody>
      </p:sp>
      <p:sp>
        <p:nvSpPr>
          <p:cNvPr id="3" name="Content Placeholder 2">
            <a:extLst>
              <a:ext uri="{FF2B5EF4-FFF2-40B4-BE49-F238E27FC236}">
                <a16:creationId xmlns:a16="http://schemas.microsoft.com/office/drawing/2014/main" id="{511B1138-B6B9-437D-B841-254449CE195F}"/>
              </a:ext>
            </a:extLst>
          </p:cNvPr>
          <p:cNvSpPr>
            <a:spLocks noGrp="1"/>
          </p:cNvSpPr>
          <p:nvPr>
            <p:ph idx="1"/>
          </p:nvPr>
        </p:nvSpPr>
        <p:spPr>
          <a:xfrm>
            <a:off x="4289128" y="1029600"/>
            <a:ext cx="4307869" cy="2208670"/>
          </a:xfrm>
        </p:spPr>
        <p:txBody>
          <a:bodyPr vert="horz" lIns="0" tIns="0" rIns="0" bIns="0" rtlCol="0" anchor="t">
            <a:normAutofit/>
          </a:bodyPr>
          <a:lstStyle/>
          <a:p>
            <a:pPr marL="285750" indent="-285750">
              <a:lnSpc>
                <a:spcPct val="114000"/>
              </a:lnSpc>
              <a:spcAft>
                <a:spcPts val="1600"/>
              </a:spcAft>
              <a:buClr>
                <a:srgbClr val="59468D"/>
              </a:buClr>
              <a:buFont typeface="Wingdings" panose="05000000000000000000" pitchFamily="2" charset="2"/>
              <a:buChar char="§"/>
            </a:pPr>
            <a:r>
              <a:rPr lang="en-GB" sz="1600" dirty="0">
                <a:latin typeface="Arial"/>
                <a:cs typeface="Arial"/>
              </a:rPr>
              <a:t>67% of </a:t>
            </a:r>
            <a:r>
              <a:rPr lang="en-GB" sz="1600" b="1" dirty="0">
                <a:latin typeface="Arial"/>
                <a:cs typeface="Arial"/>
              </a:rPr>
              <a:t>non-registered provider </a:t>
            </a:r>
            <a:r>
              <a:rPr lang="en-GB" sz="1600" dirty="0">
                <a:latin typeface="Arial"/>
                <a:cs typeface="Arial"/>
              </a:rPr>
              <a:t>respondents had engaged with RSH staff in the past year. </a:t>
            </a:r>
          </a:p>
          <a:p>
            <a:pPr marL="285750" indent="-285750">
              <a:lnSpc>
                <a:spcPct val="114000"/>
              </a:lnSpc>
              <a:spcAft>
                <a:spcPts val="1600"/>
              </a:spcAft>
              <a:buClr>
                <a:srgbClr val="59468D"/>
              </a:buClr>
              <a:buFont typeface="Wingdings" panose="05000000000000000000" pitchFamily="2" charset="2"/>
              <a:buChar char="§"/>
            </a:pPr>
            <a:r>
              <a:rPr lang="en-GB" sz="1600" dirty="0">
                <a:latin typeface="Arial"/>
                <a:cs typeface="Arial"/>
              </a:rPr>
              <a:t>Of those, 94% agreed that the regulator’s staff are knowledgeable about the nature and complexity of the sector. The remaining respondents were ‘neutral’. </a:t>
            </a:r>
            <a:endParaRPr lang="en-US" dirty="0"/>
          </a:p>
        </p:txBody>
      </p:sp>
      <p:sp>
        <p:nvSpPr>
          <p:cNvPr id="4" name="Date Placeholder 3">
            <a:extLst>
              <a:ext uri="{FF2B5EF4-FFF2-40B4-BE49-F238E27FC236}">
                <a16:creationId xmlns:a16="http://schemas.microsoft.com/office/drawing/2014/main" id="{7DE831D8-CA28-45C7-AC70-C43E2BB22413}"/>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2AF738BE-DFBC-4C14-9F79-B665E426C4A6}"/>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12EF725C-8E23-49D6-A412-4352A728C9D5}"/>
              </a:ext>
            </a:extLst>
          </p:cNvPr>
          <p:cNvSpPr>
            <a:spLocks noGrp="1"/>
          </p:cNvSpPr>
          <p:nvPr>
            <p:ph type="sldNum" sz="quarter" idx="12"/>
          </p:nvPr>
        </p:nvSpPr>
        <p:spPr/>
        <p:txBody>
          <a:bodyPr/>
          <a:lstStyle/>
          <a:p>
            <a:fld id="{F2DDE3AD-81DD-477C-B05F-9B8B1DADB4A3}" type="slidenum">
              <a:rPr lang="en-GB" smtClean="0"/>
              <a:t>11</a:t>
            </a:fld>
            <a:endParaRPr lang="en-GB" dirty="0"/>
          </a:p>
        </p:txBody>
      </p:sp>
      <p:graphicFrame>
        <p:nvGraphicFramePr>
          <p:cNvPr id="11" name="Table 7">
            <a:extLst>
              <a:ext uri="{FF2B5EF4-FFF2-40B4-BE49-F238E27FC236}">
                <a16:creationId xmlns:a16="http://schemas.microsoft.com/office/drawing/2014/main" id="{808A582B-CDAD-522A-0C6D-C7C1787DBF97}"/>
              </a:ext>
            </a:extLst>
          </p:cNvPr>
          <p:cNvGraphicFramePr>
            <a:graphicFrameLocks/>
          </p:cNvGraphicFramePr>
          <p:nvPr>
            <p:extLst>
              <p:ext uri="{D42A27DB-BD31-4B8C-83A1-F6EECF244321}">
                <p14:modId xmlns:p14="http://schemas.microsoft.com/office/powerpoint/2010/main" val="2161292183"/>
              </p:ext>
            </p:extLst>
          </p:nvPr>
        </p:nvGraphicFramePr>
        <p:xfrm>
          <a:off x="482598" y="1029600"/>
          <a:ext cx="3636000" cy="2305440"/>
        </p:xfrm>
        <a:graphic>
          <a:graphicData uri="http://schemas.openxmlformats.org/drawingml/2006/table">
            <a:tbl>
              <a:tblPr firstRow="1" bandRow="1">
                <a:tableStyleId>{69012ECD-51FC-41F1-AA8D-1B2483CD663E}</a:tableStyleId>
              </a:tblPr>
              <a:tblGrid>
                <a:gridCol w="3636000">
                  <a:extLst>
                    <a:ext uri="{9D8B030D-6E8A-4147-A177-3AD203B41FA5}">
                      <a16:colId xmlns:a16="http://schemas.microsoft.com/office/drawing/2014/main" val="1185838143"/>
                    </a:ext>
                  </a:extLst>
                </a:gridCol>
              </a:tblGrid>
              <a:tr h="421200">
                <a:tc>
                  <a:txBody>
                    <a:bodyPr/>
                    <a:lstStyle/>
                    <a:p>
                      <a:pPr algn="l"/>
                      <a:r>
                        <a:rPr lang="en-GB" sz="1400" dirty="0"/>
                        <a:t>Question 10</a:t>
                      </a:r>
                    </a:p>
                  </a:txBody>
                  <a:tcPr anchor="ctr">
                    <a:solidFill>
                      <a:srgbClr val="59468D"/>
                    </a:solidFill>
                  </a:tcPr>
                </a:tc>
                <a:extLst>
                  <a:ext uri="{0D108BD9-81ED-4DB2-BD59-A6C34878D82A}">
                    <a16:rowId xmlns:a16="http://schemas.microsoft.com/office/drawing/2014/main" val="341870895"/>
                  </a:ext>
                </a:extLst>
              </a:tr>
              <a:tr h="724513">
                <a:tc>
                  <a:txBody>
                    <a:bodyPr/>
                    <a:lstStyle/>
                    <a:p>
                      <a:pPr algn="l" fontAlgn="ctr"/>
                      <a:r>
                        <a:rPr lang="en-GB" sz="1400" kern="1200" dirty="0">
                          <a:solidFill>
                            <a:schemeClr val="tx1"/>
                          </a:solidFill>
                          <a:effectLst/>
                          <a:latin typeface="+mn-lt"/>
                          <a:ea typeface="+mn-ea"/>
                          <a:cs typeface="+mn-cs"/>
                        </a:rPr>
                        <a:t>Have you engaged with RSH staff in the past year, for example at an event, in a meeting, by email or phone call?</a:t>
                      </a:r>
                      <a:endParaRPr lang="en-GB" sz="1400" b="0" i="0" u="none" strike="noStrike" dirty="0">
                        <a:solidFill>
                          <a:srgbClr val="000000"/>
                        </a:solidFill>
                        <a:effectLst/>
                        <a:latin typeface="+mn-lt"/>
                      </a:endParaRPr>
                    </a:p>
                  </a:txBody>
                  <a:tcPr anchor="ctr"/>
                </a:tc>
                <a:extLst>
                  <a:ext uri="{0D108BD9-81ED-4DB2-BD59-A6C34878D82A}">
                    <a16:rowId xmlns:a16="http://schemas.microsoft.com/office/drawing/2014/main" val="3135315357"/>
                  </a:ext>
                </a:extLst>
              </a:tr>
              <a:tr h="421200">
                <a:tc>
                  <a:txBody>
                    <a:bodyPr/>
                    <a:lstStyle/>
                    <a:p>
                      <a:pPr algn="l" fontAlgn="b"/>
                      <a:r>
                        <a:rPr lang="en-GB" sz="1400" b="1" u="none" strike="noStrike" kern="1200" dirty="0">
                          <a:solidFill>
                            <a:schemeClr val="bg1"/>
                          </a:solidFill>
                          <a:effectLst/>
                          <a:latin typeface="+mn-lt"/>
                          <a:ea typeface="+mn-ea"/>
                          <a:cs typeface="+mn-cs"/>
                        </a:rPr>
                        <a:t>Question 11</a:t>
                      </a:r>
                    </a:p>
                  </a:txBody>
                  <a:tcPr anchor="ctr">
                    <a:solidFill>
                      <a:srgbClr val="59468D"/>
                    </a:solidFill>
                  </a:tcPr>
                </a:tc>
                <a:extLst>
                  <a:ext uri="{0D108BD9-81ED-4DB2-BD59-A6C34878D82A}">
                    <a16:rowId xmlns:a16="http://schemas.microsoft.com/office/drawing/2014/main" val="2230010671"/>
                  </a:ext>
                </a:extLst>
              </a:tr>
              <a:tr h="266237">
                <a:tc>
                  <a:txBody>
                    <a:bodyPr/>
                    <a:lstStyle/>
                    <a:p>
                      <a:pPr algn="l" fontAlgn="ctr"/>
                      <a:r>
                        <a:rPr lang="en-GB" sz="1400" u="none" strike="noStrike" kern="1200" dirty="0">
                          <a:solidFill>
                            <a:schemeClr val="tx1"/>
                          </a:solidFill>
                          <a:effectLst/>
                          <a:latin typeface="+mn-lt"/>
                          <a:ea typeface="+mn-ea"/>
                          <a:cs typeface="+mn-cs"/>
                        </a:rPr>
                        <a:t>In </a:t>
                      </a:r>
                      <a:r>
                        <a:rPr lang="en-GB" sz="1400" kern="1200" dirty="0">
                          <a:solidFill>
                            <a:schemeClr val="tx1"/>
                          </a:solidFill>
                          <a:effectLst/>
                          <a:latin typeface="+mn-lt"/>
                          <a:ea typeface="+mn-ea"/>
                          <a:cs typeface="+mn-cs"/>
                        </a:rPr>
                        <a:t>your experience, how knowledgeable are our staff about the nature and complexity of the social housing sector?</a:t>
                      </a:r>
                    </a:p>
                  </a:txBody>
                  <a:tcPr anchor="ctr"/>
                </a:tc>
                <a:extLst>
                  <a:ext uri="{0D108BD9-81ED-4DB2-BD59-A6C34878D82A}">
                    <a16:rowId xmlns:a16="http://schemas.microsoft.com/office/drawing/2014/main" val="2426755617"/>
                  </a:ext>
                </a:extLst>
              </a:tr>
            </a:tbl>
          </a:graphicData>
        </a:graphic>
      </p:graphicFrame>
      <p:graphicFrame>
        <p:nvGraphicFramePr>
          <p:cNvPr id="7" name="Chart 6">
            <a:extLst>
              <a:ext uri="{FF2B5EF4-FFF2-40B4-BE49-F238E27FC236}">
                <a16:creationId xmlns:a16="http://schemas.microsoft.com/office/drawing/2014/main" id="{6C48C3BE-C35D-4C8D-987C-D1A270BCDBD0}"/>
              </a:ext>
            </a:extLst>
          </p:cNvPr>
          <p:cNvGraphicFramePr>
            <a:graphicFrameLocks/>
          </p:cNvGraphicFramePr>
          <p:nvPr>
            <p:extLst>
              <p:ext uri="{D42A27DB-BD31-4B8C-83A1-F6EECF244321}">
                <p14:modId xmlns:p14="http://schemas.microsoft.com/office/powerpoint/2010/main" val="777787579"/>
              </p:ext>
            </p:extLst>
          </p:nvPr>
        </p:nvGraphicFramePr>
        <p:xfrm>
          <a:off x="482400" y="3542400"/>
          <a:ext cx="8108049" cy="25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6131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F344-67C5-41D7-9B27-D9AFAF962AAF}"/>
              </a:ext>
            </a:extLst>
          </p:cNvPr>
          <p:cNvSpPr>
            <a:spLocks noGrp="1"/>
          </p:cNvSpPr>
          <p:nvPr>
            <p:ph type="title"/>
          </p:nvPr>
        </p:nvSpPr>
        <p:spPr/>
        <p:txBody>
          <a:bodyPr/>
          <a:lstStyle/>
          <a:p>
            <a:r>
              <a:rPr lang="en-GB" dirty="0"/>
              <a:t>Section 3 – The regulator</a:t>
            </a:r>
          </a:p>
        </p:txBody>
      </p:sp>
      <p:sp>
        <p:nvSpPr>
          <p:cNvPr id="4" name="Date Placeholder 3">
            <a:extLst>
              <a:ext uri="{FF2B5EF4-FFF2-40B4-BE49-F238E27FC236}">
                <a16:creationId xmlns:a16="http://schemas.microsoft.com/office/drawing/2014/main" id="{B6D4B7A2-3EB2-47AD-A596-18018962AFF2}"/>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BC7460E0-C8FA-4770-BDF7-45B3082C9AD7}"/>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D44980B5-3AC0-4D9F-87E6-95609ADADA5E}"/>
              </a:ext>
            </a:extLst>
          </p:cNvPr>
          <p:cNvSpPr>
            <a:spLocks noGrp="1"/>
          </p:cNvSpPr>
          <p:nvPr>
            <p:ph type="sldNum" sz="quarter" idx="12"/>
          </p:nvPr>
        </p:nvSpPr>
        <p:spPr/>
        <p:txBody>
          <a:bodyPr/>
          <a:lstStyle/>
          <a:p>
            <a:fld id="{F2DDE3AD-81DD-477C-B05F-9B8B1DADB4A3}" type="slidenum">
              <a:rPr lang="en-GB" smtClean="0"/>
              <a:t>12</a:t>
            </a:fld>
            <a:endParaRPr lang="en-GB" dirty="0"/>
          </a:p>
        </p:txBody>
      </p:sp>
      <p:graphicFrame>
        <p:nvGraphicFramePr>
          <p:cNvPr id="8" name="Table 11">
            <a:extLst>
              <a:ext uri="{FF2B5EF4-FFF2-40B4-BE49-F238E27FC236}">
                <a16:creationId xmlns:a16="http://schemas.microsoft.com/office/drawing/2014/main" id="{E1C13CD8-D318-4C74-9F65-C2C4CEC692A8}"/>
              </a:ext>
            </a:extLst>
          </p:cNvPr>
          <p:cNvGraphicFramePr>
            <a:graphicFrameLocks noGrp="1"/>
          </p:cNvGraphicFramePr>
          <p:nvPr>
            <p:extLst>
              <p:ext uri="{D42A27DB-BD31-4B8C-83A1-F6EECF244321}">
                <p14:modId xmlns:p14="http://schemas.microsoft.com/office/powerpoint/2010/main" val="1052436015"/>
              </p:ext>
            </p:extLst>
          </p:nvPr>
        </p:nvGraphicFramePr>
        <p:xfrm>
          <a:off x="750623" y="5754645"/>
          <a:ext cx="8249351" cy="396240"/>
        </p:xfrm>
        <a:graphic>
          <a:graphicData uri="http://schemas.openxmlformats.org/drawingml/2006/table">
            <a:tbl>
              <a:tblPr firstRow="1" bandRow="1">
                <a:tableStyleId>{2D5ABB26-0587-4C30-8999-92F81FD0307C}</a:tableStyleId>
              </a:tblPr>
              <a:tblGrid>
                <a:gridCol w="749941">
                  <a:extLst>
                    <a:ext uri="{9D8B030D-6E8A-4147-A177-3AD203B41FA5}">
                      <a16:colId xmlns:a16="http://schemas.microsoft.com/office/drawing/2014/main" val="2359910216"/>
                    </a:ext>
                  </a:extLst>
                </a:gridCol>
                <a:gridCol w="749941">
                  <a:extLst>
                    <a:ext uri="{9D8B030D-6E8A-4147-A177-3AD203B41FA5}">
                      <a16:colId xmlns:a16="http://schemas.microsoft.com/office/drawing/2014/main" val="2919552784"/>
                    </a:ext>
                  </a:extLst>
                </a:gridCol>
                <a:gridCol w="749941">
                  <a:extLst>
                    <a:ext uri="{9D8B030D-6E8A-4147-A177-3AD203B41FA5}">
                      <a16:colId xmlns:a16="http://schemas.microsoft.com/office/drawing/2014/main" val="2768857241"/>
                    </a:ext>
                  </a:extLst>
                </a:gridCol>
                <a:gridCol w="749941">
                  <a:extLst>
                    <a:ext uri="{9D8B030D-6E8A-4147-A177-3AD203B41FA5}">
                      <a16:colId xmlns:a16="http://schemas.microsoft.com/office/drawing/2014/main" val="4192790"/>
                    </a:ext>
                  </a:extLst>
                </a:gridCol>
                <a:gridCol w="749941">
                  <a:extLst>
                    <a:ext uri="{9D8B030D-6E8A-4147-A177-3AD203B41FA5}">
                      <a16:colId xmlns:a16="http://schemas.microsoft.com/office/drawing/2014/main" val="3567613676"/>
                    </a:ext>
                  </a:extLst>
                </a:gridCol>
                <a:gridCol w="749941">
                  <a:extLst>
                    <a:ext uri="{9D8B030D-6E8A-4147-A177-3AD203B41FA5}">
                      <a16:colId xmlns:a16="http://schemas.microsoft.com/office/drawing/2014/main" val="104758231"/>
                    </a:ext>
                  </a:extLst>
                </a:gridCol>
                <a:gridCol w="749941">
                  <a:extLst>
                    <a:ext uri="{9D8B030D-6E8A-4147-A177-3AD203B41FA5}">
                      <a16:colId xmlns:a16="http://schemas.microsoft.com/office/drawing/2014/main" val="3595098902"/>
                    </a:ext>
                  </a:extLst>
                </a:gridCol>
                <a:gridCol w="749941">
                  <a:extLst>
                    <a:ext uri="{9D8B030D-6E8A-4147-A177-3AD203B41FA5}">
                      <a16:colId xmlns:a16="http://schemas.microsoft.com/office/drawing/2014/main" val="964774452"/>
                    </a:ext>
                  </a:extLst>
                </a:gridCol>
                <a:gridCol w="749941">
                  <a:extLst>
                    <a:ext uri="{9D8B030D-6E8A-4147-A177-3AD203B41FA5}">
                      <a16:colId xmlns:a16="http://schemas.microsoft.com/office/drawing/2014/main" val="2310532201"/>
                    </a:ext>
                  </a:extLst>
                </a:gridCol>
                <a:gridCol w="749941">
                  <a:extLst>
                    <a:ext uri="{9D8B030D-6E8A-4147-A177-3AD203B41FA5}">
                      <a16:colId xmlns:a16="http://schemas.microsoft.com/office/drawing/2014/main" val="3155640391"/>
                    </a:ext>
                  </a:extLst>
                </a:gridCol>
                <a:gridCol w="749941">
                  <a:extLst>
                    <a:ext uri="{9D8B030D-6E8A-4147-A177-3AD203B41FA5}">
                      <a16:colId xmlns:a16="http://schemas.microsoft.com/office/drawing/2014/main" val="1932835440"/>
                    </a:ext>
                  </a:extLst>
                </a:gridCol>
              </a:tblGrid>
              <a:tr h="370840">
                <a:tc>
                  <a:txBody>
                    <a:bodyPr/>
                    <a:lstStyle/>
                    <a:p>
                      <a:r>
                        <a:rPr lang="en-GB" sz="2000" dirty="0">
                          <a:solidFill>
                            <a:schemeClr val="accent1"/>
                          </a:solidFill>
                        </a:rPr>
                        <a:t>71%</a:t>
                      </a:r>
                    </a:p>
                  </a:txBody>
                  <a:tcPr/>
                </a:tc>
                <a:tc>
                  <a:txBody>
                    <a:bodyPr/>
                    <a:lstStyle/>
                    <a:p>
                      <a:r>
                        <a:rPr lang="en-GB" sz="2000" dirty="0">
                          <a:solidFill>
                            <a:schemeClr val="accent1"/>
                          </a:solidFill>
                        </a:rPr>
                        <a:t>87%</a:t>
                      </a:r>
                    </a:p>
                  </a:txBody>
                  <a:tcPr/>
                </a:tc>
                <a:tc>
                  <a:txBody>
                    <a:bodyPr/>
                    <a:lstStyle/>
                    <a:p>
                      <a:r>
                        <a:rPr lang="en-GB" sz="2000" dirty="0">
                          <a:solidFill>
                            <a:schemeClr val="accent1"/>
                          </a:solidFill>
                        </a:rPr>
                        <a:t>84%</a:t>
                      </a:r>
                    </a:p>
                  </a:txBody>
                  <a:tcPr/>
                </a:tc>
                <a:tc>
                  <a:txBody>
                    <a:bodyPr/>
                    <a:lstStyle/>
                    <a:p>
                      <a:r>
                        <a:rPr lang="en-GB" sz="2000" dirty="0">
                          <a:solidFill>
                            <a:schemeClr val="accent1"/>
                          </a:solidFill>
                        </a:rPr>
                        <a:t>58%</a:t>
                      </a:r>
                    </a:p>
                  </a:txBody>
                  <a:tcPr/>
                </a:tc>
                <a:tc>
                  <a:txBody>
                    <a:bodyPr/>
                    <a:lstStyle/>
                    <a:p>
                      <a:r>
                        <a:rPr lang="en-GB" sz="2000" dirty="0">
                          <a:solidFill>
                            <a:schemeClr val="accent1"/>
                          </a:solidFill>
                        </a:rPr>
                        <a:t>60%</a:t>
                      </a:r>
                    </a:p>
                  </a:txBody>
                  <a:tcPr/>
                </a:tc>
                <a:tc>
                  <a:txBody>
                    <a:bodyPr/>
                    <a:lstStyle/>
                    <a:p>
                      <a:r>
                        <a:rPr lang="en-GB" sz="2000" dirty="0">
                          <a:solidFill>
                            <a:schemeClr val="accent1"/>
                          </a:solidFill>
                        </a:rPr>
                        <a:t>75%</a:t>
                      </a:r>
                    </a:p>
                  </a:txBody>
                  <a:tcPr/>
                </a:tc>
                <a:tc>
                  <a:txBody>
                    <a:bodyPr/>
                    <a:lstStyle/>
                    <a:p>
                      <a:r>
                        <a:rPr lang="en-GB" sz="2000" dirty="0">
                          <a:solidFill>
                            <a:schemeClr val="accent1"/>
                          </a:solidFill>
                        </a:rPr>
                        <a:t>87%</a:t>
                      </a:r>
                    </a:p>
                  </a:txBody>
                  <a:tcPr/>
                </a:tc>
                <a:tc>
                  <a:txBody>
                    <a:bodyPr/>
                    <a:lstStyle/>
                    <a:p>
                      <a:r>
                        <a:rPr lang="en-GB" sz="2000" dirty="0">
                          <a:solidFill>
                            <a:schemeClr val="accent1"/>
                          </a:solidFill>
                        </a:rPr>
                        <a:t>82%</a:t>
                      </a:r>
                    </a:p>
                  </a:txBody>
                  <a:tcPr/>
                </a:tc>
                <a:tc>
                  <a:txBody>
                    <a:bodyPr/>
                    <a:lstStyle/>
                    <a:p>
                      <a:r>
                        <a:rPr lang="en-GB" sz="2000" dirty="0">
                          <a:solidFill>
                            <a:schemeClr val="accent1"/>
                          </a:solidFill>
                        </a:rPr>
                        <a:t>84%</a:t>
                      </a:r>
                    </a:p>
                  </a:txBody>
                  <a:tcPr/>
                </a:tc>
                <a:tc>
                  <a:txBody>
                    <a:bodyPr/>
                    <a:lstStyle/>
                    <a:p>
                      <a:r>
                        <a:rPr lang="en-GB" sz="2000" dirty="0">
                          <a:solidFill>
                            <a:schemeClr val="accent1"/>
                          </a:solidFill>
                        </a:rPr>
                        <a:t>78%</a:t>
                      </a:r>
                    </a:p>
                  </a:txBody>
                  <a:tcPr/>
                </a:tc>
                <a:tc>
                  <a:txBody>
                    <a:bodyPr/>
                    <a:lstStyle/>
                    <a:p>
                      <a:r>
                        <a:rPr lang="en-GB" sz="2000" dirty="0">
                          <a:solidFill>
                            <a:schemeClr val="accent1"/>
                          </a:solidFill>
                        </a:rPr>
                        <a:t>75%</a:t>
                      </a:r>
                    </a:p>
                  </a:txBody>
                  <a:tcPr/>
                </a:tc>
                <a:extLst>
                  <a:ext uri="{0D108BD9-81ED-4DB2-BD59-A6C34878D82A}">
                    <a16:rowId xmlns:a16="http://schemas.microsoft.com/office/drawing/2014/main" val="2632922745"/>
                  </a:ext>
                </a:extLst>
              </a:tr>
            </a:tbl>
          </a:graphicData>
        </a:graphic>
      </p:graphicFrame>
      <p:sp>
        <p:nvSpPr>
          <p:cNvPr id="11" name="TextBox 10">
            <a:extLst>
              <a:ext uri="{FF2B5EF4-FFF2-40B4-BE49-F238E27FC236}">
                <a16:creationId xmlns:a16="http://schemas.microsoft.com/office/drawing/2014/main" id="{55820893-FBD4-46C6-B105-416DBFAD410B}"/>
              </a:ext>
            </a:extLst>
          </p:cNvPr>
          <p:cNvSpPr txBox="1"/>
          <p:nvPr/>
        </p:nvSpPr>
        <p:spPr>
          <a:xfrm>
            <a:off x="0" y="5629599"/>
            <a:ext cx="926161" cy="646331"/>
          </a:xfrm>
          <a:prstGeom prst="rect">
            <a:avLst/>
          </a:prstGeom>
          <a:noFill/>
        </p:spPr>
        <p:txBody>
          <a:bodyPr wrap="square" rtlCol="0">
            <a:spAutoFit/>
          </a:bodyPr>
          <a:lstStyle/>
          <a:p>
            <a:pPr algn="ctr"/>
            <a:r>
              <a:rPr lang="en-GB" sz="1200" dirty="0">
                <a:solidFill>
                  <a:schemeClr val="accent1"/>
                </a:solidFill>
              </a:rPr>
              <a:t>Very or somewhat useful:</a:t>
            </a:r>
          </a:p>
        </p:txBody>
      </p:sp>
      <p:sp>
        <p:nvSpPr>
          <p:cNvPr id="12" name="Rectangle 11">
            <a:extLst>
              <a:ext uri="{FF2B5EF4-FFF2-40B4-BE49-F238E27FC236}">
                <a16:creationId xmlns:a16="http://schemas.microsoft.com/office/drawing/2014/main" id="{CE792139-6D0F-488D-824B-2F8D5F4EF98B}"/>
              </a:ext>
            </a:extLst>
          </p:cNvPr>
          <p:cNvSpPr/>
          <p:nvPr/>
        </p:nvSpPr>
        <p:spPr>
          <a:xfrm>
            <a:off x="2894265" y="1029600"/>
            <a:ext cx="6105709" cy="1376659"/>
          </a:xfrm>
          <a:prstGeom prst="rect">
            <a:avLst/>
          </a:prstGeom>
          <a:solidFill>
            <a:schemeClr val="bg1"/>
          </a:solidFill>
        </p:spPr>
        <p:txBody>
          <a:bodyPr wrap="square">
            <a:spAutoFit/>
          </a:bodyPr>
          <a:lstStyle/>
          <a:p>
            <a:pPr marL="285750" indent="-285750">
              <a:lnSpc>
                <a:spcPct val="114000"/>
              </a:lnSpc>
              <a:spcAft>
                <a:spcPts val="600"/>
              </a:spcAft>
              <a:buClr>
                <a:schemeClr val="accent1"/>
              </a:buClr>
              <a:buFont typeface="Wingdings" panose="05000000000000000000" pitchFamily="2" charset="2"/>
              <a:buChar char="§"/>
            </a:pPr>
            <a:r>
              <a:rPr lang="en-GB" sz="1400" dirty="0"/>
              <a:t>On average, 76% found RSH publications very or somewhat useful and only 5% found them not useful. This is broadly in line with 2022 (78%).</a:t>
            </a:r>
          </a:p>
          <a:p>
            <a:pPr marL="285750" indent="-285750">
              <a:lnSpc>
                <a:spcPct val="114000"/>
              </a:lnSpc>
              <a:spcAft>
                <a:spcPts val="600"/>
              </a:spcAft>
              <a:buClr>
                <a:schemeClr val="accent1"/>
              </a:buClr>
              <a:buFont typeface="Wingdings" panose="05000000000000000000" pitchFamily="2" charset="2"/>
              <a:buChar char="§"/>
            </a:pPr>
            <a:r>
              <a:rPr lang="en-GB" sz="1400" dirty="0"/>
              <a:t>The Codes of Practice and Regulating the Standards were found to be the most useful (87%), whilst 55% found the Sector Risk Profile ‘very useful’.</a:t>
            </a:r>
          </a:p>
        </p:txBody>
      </p:sp>
      <p:graphicFrame>
        <p:nvGraphicFramePr>
          <p:cNvPr id="3" name="Chart 2">
            <a:extLst>
              <a:ext uri="{FF2B5EF4-FFF2-40B4-BE49-F238E27FC236}">
                <a16:creationId xmlns:a16="http://schemas.microsoft.com/office/drawing/2014/main" id="{B9037581-788D-4C4B-8E05-3B12747E0327}"/>
              </a:ext>
            </a:extLst>
          </p:cNvPr>
          <p:cNvGraphicFramePr>
            <a:graphicFrameLocks/>
          </p:cNvGraphicFramePr>
          <p:nvPr>
            <p:extLst>
              <p:ext uri="{D42A27DB-BD31-4B8C-83A1-F6EECF244321}">
                <p14:modId xmlns:p14="http://schemas.microsoft.com/office/powerpoint/2010/main" val="806121365"/>
              </p:ext>
            </p:extLst>
          </p:nvPr>
        </p:nvGraphicFramePr>
        <p:xfrm>
          <a:off x="284229" y="2438235"/>
          <a:ext cx="8859771" cy="33606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8">
            <a:extLst>
              <a:ext uri="{FF2B5EF4-FFF2-40B4-BE49-F238E27FC236}">
                <a16:creationId xmlns:a16="http://schemas.microsoft.com/office/drawing/2014/main" id="{F1ECC6DB-222E-A3FB-E023-AD5D7F021577}"/>
              </a:ext>
            </a:extLst>
          </p:cNvPr>
          <p:cNvGraphicFramePr>
            <a:graphicFrameLocks/>
          </p:cNvGraphicFramePr>
          <p:nvPr>
            <p:extLst>
              <p:ext uri="{D42A27DB-BD31-4B8C-83A1-F6EECF244321}">
                <p14:modId xmlns:p14="http://schemas.microsoft.com/office/powerpoint/2010/main" val="1223168405"/>
              </p:ext>
            </p:extLst>
          </p:nvPr>
        </p:nvGraphicFramePr>
        <p:xfrm>
          <a:off x="482400" y="1029600"/>
          <a:ext cx="2411866" cy="1294832"/>
        </p:xfrm>
        <a:graphic>
          <a:graphicData uri="http://schemas.openxmlformats.org/drawingml/2006/table">
            <a:tbl>
              <a:tblPr firstRow="1" bandRow="1">
                <a:tableStyleId>{69012ECD-51FC-41F1-AA8D-1B2483CD663E}</a:tableStyleId>
              </a:tblPr>
              <a:tblGrid>
                <a:gridCol w="2411866">
                  <a:extLst>
                    <a:ext uri="{9D8B030D-6E8A-4147-A177-3AD203B41FA5}">
                      <a16:colId xmlns:a16="http://schemas.microsoft.com/office/drawing/2014/main" val="2647213351"/>
                    </a:ext>
                  </a:extLst>
                </a:gridCol>
              </a:tblGrid>
              <a:tr h="421200">
                <a:tc>
                  <a:txBody>
                    <a:bodyPr/>
                    <a:lstStyle/>
                    <a:p>
                      <a:pPr algn="l" fontAlgn="b"/>
                      <a:r>
                        <a:rPr lang="en-GB" sz="1400" u="none" strike="noStrike" dirty="0">
                          <a:effectLst/>
                        </a:rPr>
                        <a:t>Question 13</a:t>
                      </a:r>
                      <a:endParaRPr lang="en-GB" sz="1400" b="1" i="0" u="none" strike="noStrike" dirty="0">
                        <a:solidFill>
                          <a:srgbClr val="000000"/>
                        </a:solidFill>
                        <a:effectLst/>
                        <a:latin typeface="Arial"/>
                      </a:endParaRPr>
                    </a:p>
                  </a:txBody>
                  <a:tcPr anchor="ctr"/>
                </a:tc>
                <a:extLst>
                  <a:ext uri="{0D108BD9-81ED-4DB2-BD59-A6C34878D82A}">
                    <a16:rowId xmlns:a16="http://schemas.microsoft.com/office/drawing/2014/main" val="1369414684"/>
                  </a:ext>
                </a:extLst>
              </a:tr>
              <a:tr h="873632">
                <a:tc>
                  <a:txBody>
                    <a:bodyPr/>
                    <a:lstStyle/>
                    <a:p>
                      <a:pPr algn="l" fontAlgn="ctr"/>
                      <a:r>
                        <a:rPr lang="en-GB" sz="1400" kern="1200" dirty="0">
                          <a:solidFill>
                            <a:schemeClr val="tx1"/>
                          </a:solidFill>
                          <a:effectLst/>
                          <a:latin typeface="+mn-lt"/>
                          <a:ea typeface="+mn-ea"/>
                          <a:cs typeface="+mn-cs"/>
                        </a:rPr>
                        <a:t>Please indicate how useful you find the following publications:</a:t>
                      </a:r>
                      <a:endParaRPr lang="en-GB" sz="1100" b="0" i="0" u="none" strike="noStrike" dirty="0">
                        <a:solidFill>
                          <a:srgbClr val="000000"/>
                        </a:solidFill>
                        <a:effectLst/>
                        <a:latin typeface="Arial"/>
                      </a:endParaRPr>
                    </a:p>
                  </a:txBody>
                  <a:tcPr anchor="ctr"/>
                </a:tc>
                <a:extLst>
                  <a:ext uri="{0D108BD9-81ED-4DB2-BD59-A6C34878D82A}">
                    <a16:rowId xmlns:a16="http://schemas.microsoft.com/office/drawing/2014/main" val="2873806411"/>
                  </a:ext>
                </a:extLst>
              </a:tr>
            </a:tbl>
          </a:graphicData>
        </a:graphic>
      </p:graphicFrame>
      <p:sp>
        <p:nvSpPr>
          <p:cNvPr id="13" name="TextBox 12">
            <a:extLst>
              <a:ext uri="{FF2B5EF4-FFF2-40B4-BE49-F238E27FC236}">
                <a16:creationId xmlns:a16="http://schemas.microsoft.com/office/drawing/2014/main" id="{43DB64AD-2DEF-C341-4495-4DA4A3E33C87}"/>
              </a:ext>
            </a:extLst>
          </p:cNvPr>
          <p:cNvSpPr txBox="1"/>
          <p:nvPr/>
        </p:nvSpPr>
        <p:spPr>
          <a:xfrm>
            <a:off x="4661480" y="6590466"/>
            <a:ext cx="4597757" cy="230832"/>
          </a:xfrm>
          <a:prstGeom prst="rect">
            <a:avLst/>
          </a:prstGeom>
          <a:noFill/>
        </p:spPr>
        <p:txBody>
          <a:bodyPr wrap="square" rtlCol="0">
            <a:spAutoFit/>
          </a:bodyPr>
          <a:lstStyle/>
          <a:p>
            <a:r>
              <a:rPr lang="en-GB" sz="900" i="1" dirty="0"/>
              <a:t>*Accounts added to this question in 2023, previously has been ‘Annual Report’ only. </a:t>
            </a:r>
          </a:p>
        </p:txBody>
      </p:sp>
    </p:spTree>
    <p:extLst>
      <p:ext uri="{BB962C8B-B14F-4D97-AF65-F5344CB8AC3E}">
        <p14:creationId xmlns:p14="http://schemas.microsoft.com/office/powerpoint/2010/main" val="2776441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5BD1-2C30-4392-9E7D-4225BAAE7CC0}"/>
              </a:ext>
            </a:extLst>
          </p:cNvPr>
          <p:cNvSpPr>
            <a:spLocks noGrp="1"/>
          </p:cNvSpPr>
          <p:nvPr>
            <p:ph type="title"/>
          </p:nvPr>
        </p:nvSpPr>
        <p:spPr/>
        <p:txBody>
          <a:bodyPr/>
          <a:lstStyle/>
          <a:p>
            <a:r>
              <a:rPr lang="en-GB" dirty="0"/>
              <a:t>Section 3 – The regulator</a:t>
            </a:r>
          </a:p>
        </p:txBody>
      </p:sp>
      <p:sp>
        <p:nvSpPr>
          <p:cNvPr id="3" name="Content Placeholder 2">
            <a:extLst>
              <a:ext uri="{FF2B5EF4-FFF2-40B4-BE49-F238E27FC236}">
                <a16:creationId xmlns:a16="http://schemas.microsoft.com/office/drawing/2014/main" id="{9C5D2425-E696-4A5F-8368-98B3686D96B0}"/>
              </a:ext>
            </a:extLst>
          </p:cNvPr>
          <p:cNvSpPr>
            <a:spLocks noGrp="1"/>
          </p:cNvSpPr>
          <p:nvPr>
            <p:ph idx="1"/>
          </p:nvPr>
        </p:nvSpPr>
        <p:spPr>
          <a:xfrm>
            <a:off x="482600" y="1029600"/>
            <a:ext cx="4089400" cy="5213455"/>
          </a:xfrm>
        </p:spPr>
        <p:txBody>
          <a:bodyPr>
            <a:noAutofit/>
          </a:bodyPr>
          <a:lstStyle/>
          <a:p>
            <a:pPr>
              <a:spcAft>
                <a:spcPts val="1200"/>
              </a:spcAft>
              <a:buClr>
                <a:schemeClr val="accent1"/>
              </a:buClr>
            </a:pPr>
            <a:r>
              <a:rPr lang="en-GB" sz="1400" dirty="0"/>
              <a:t>Responses differed by stakeholder group, as would be expected given the different focus of stakeholders:</a:t>
            </a:r>
          </a:p>
          <a:p>
            <a:pPr marL="285750" lvl="1" indent="-285750">
              <a:lnSpc>
                <a:spcPct val="90000"/>
              </a:lnSpc>
              <a:spcAft>
                <a:spcPts val="1200"/>
              </a:spcAft>
              <a:buClr>
                <a:schemeClr val="accent1"/>
              </a:buClr>
              <a:buFont typeface="Wingdings" panose="05000000000000000000" pitchFamily="2" charset="2"/>
              <a:buChar char="§"/>
            </a:pPr>
            <a:r>
              <a:rPr lang="en-GB" dirty="0"/>
              <a:t>Almost all </a:t>
            </a:r>
            <a:r>
              <a:rPr lang="en-GB" b="1" dirty="0"/>
              <a:t>large PRPs </a:t>
            </a:r>
            <a:r>
              <a:rPr lang="en-GB" dirty="0"/>
              <a:t>(96%) find the Sector Risk Profile very or somewhat useful, with 77% finding it very useful. The vast majority of large PRPs also find Regulating the Standards and the Quarterly Survey and Consumer Regulation Review useful.</a:t>
            </a:r>
          </a:p>
          <a:p>
            <a:pPr marL="285750" lvl="1" indent="-285750">
              <a:lnSpc>
                <a:spcPct val="90000"/>
              </a:lnSpc>
              <a:spcAft>
                <a:spcPts val="1200"/>
              </a:spcAft>
              <a:buClr>
                <a:schemeClr val="accent1"/>
              </a:buClr>
              <a:buFont typeface="Wingdings" panose="05000000000000000000" pitchFamily="2" charset="2"/>
              <a:buChar char="§"/>
            </a:pPr>
            <a:r>
              <a:rPr lang="en-GB" dirty="0"/>
              <a:t>For </a:t>
            </a:r>
            <a:r>
              <a:rPr lang="en-GB" b="1" dirty="0"/>
              <a:t>small PRPs </a:t>
            </a:r>
            <a:r>
              <a:rPr lang="en-GB" dirty="0"/>
              <a:t>the Codes of Practice, Regulating the Standards and the Consumer Regulation Review are the most useful publications.</a:t>
            </a:r>
          </a:p>
          <a:p>
            <a:pPr marL="285750" lvl="1" indent="-285750">
              <a:lnSpc>
                <a:spcPct val="90000"/>
              </a:lnSpc>
              <a:spcAft>
                <a:spcPts val="1200"/>
              </a:spcAft>
              <a:buClr>
                <a:schemeClr val="accent1"/>
              </a:buClr>
              <a:buFont typeface="Wingdings" panose="05000000000000000000" pitchFamily="2" charset="2"/>
              <a:buChar char="§"/>
            </a:pPr>
            <a:r>
              <a:rPr lang="en-GB" dirty="0"/>
              <a:t>The same publications were found to be the most useful amongst </a:t>
            </a:r>
            <a:r>
              <a:rPr lang="en-GB" b="1" dirty="0"/>
              <a:t>LARPs</a:t>
            </a:r>
            <a:r>
              <a:rPr lang="en-GB" dirty="0"/>
              <a:t>, with 43% finding the Consumer Regulation Review very useful. </a:t>
            </a:r>
          </a:p>
          <a:p>
            <a:pPr marL="285750" lvl="1" indent="-285750">
              <a:lnSpc>
                <a:spcPct val="90000"/>
              </a:lnSpc>
              <a:spcAft>
                <a:spcPts val="1200"/>
              </a:spcAft>
              <a:buClr>
                <a:schemeClr val="accent1"/>
              </a:buClr>
              <a:buFont typeface="Wingdings" panose="05000000000000000000" pitchFamily="2" charset="2"/>
              <a:buChar char="§"/>
            </a:pPr>
            <a:r>
              <a:rPr lang="en-GB" b="1" dirty="0"/>
              <a:t>Other stakeholders </a:t>
            </a:r>
            <a:r>
              <a:rPr lang="en-GB" dirty="0"/>
              <a:t>found the Codes of Practice and Regulating the Standards most useful, followed by the Sector Risk Profile. Over half of other stakeholders find the Sector Risk Profile, Consumer Regulation Review and Regulatory judgements/notices very useful. </a:t>
            </a:r>
          </a:p>
        </p:txBody>
      </p:sp>
      <p:sp>
        <p:nvSpPr>
          <p:cNvPr id="4" name="Date Placeholder 3">
            <a:extLst>
              <a:ext uri="{FF2B5EF4-FFF2-40B4-BE49-F238E27FC236}">
                <a16:creationId xmlns:a16="http://schemas.microsoft.com/office/drawing/2014/main" id="{4BC0B50D-6DC0-4417-974A-ADAE4C21BAE8}"/>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9D12E4E3-B8D5-4BA0-A6ED-7A02F2768472}"/>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62C50B86-EE37-4271-A775-A6724E65B768}"/>
              </a:ext>
            </a:extLst>
          </p:cNvPr>
          <p:cNvSpPr>
            <a:spLocks noGrp="1"/>
          </p:cNvSpPr>
          <p:nvPr>
            <p:ph type="sldNum" sz="quarter" idx="12"/>
          </p:nvPr>
        </p:nvSpPr>
        <p:spPr/>
        <p:txBody>
          <a:bodyPr/>
          <a:lstStyle/>
          <a:p>
            <a:fld id="{F2DDE3AD-81DD-477C-B05F-9B8B1DADB4A3}" type="slidenum">
              <a:rPr lang="en-GB" smtClean="0"/>
              <a:t>13</a:t>
            </a:fld>
            <a:endParaRPr lang="en-GB" dirty="0"/>
          </a:p>
        </p:txBody>
      </p:sp>
      <p:graphicFrame>
        <p:nvGraphicFramePr>
          <p:cNvPr id="7" name="Table 6">
            <a:extLst>
              <a:ext uri="{FF2B5EF4-FFF2-40B4-BE49-F238E27FC236}">
                <a16:creationId xmlns:a16="http://schemas.microsoft.com/office/drawing/2014/main" id="{B8B378EF-8674-44DC-86BF-9FC213B5998F}"/>
              </a:ext>
            </a:extLst>
          </p:cNvPr>
          <p:cNvGraphicFramePr>
            <a:graphicFrameLocks noGrp="1"/>
          </p:cNvGraphicFramePr>
          <p:nvPr>
            <p:extLst>
              <p:ext uri="{D42A27DB-BD31-4B8C-83A1-F6EECF244321}">
                <p14:modId xmlns:p14="http://schemas.microsoft.com/office/powerpoint/2010/main" val="1810099061"/>
              </p:ext>
            </p:extLst>
          </p:nvPr>
        </p:nvGraphicFramePr>
        <p:xfrm>
          <a:off x="4747469" y="1029600"/>
          <a:ext cx="4227990" cy="5506315"/>
        </p:xfrm>
        <a:graphic>
          <a:graphicData uri="http://schemas.openxmlformats.org/drawingml/2006/table">
            <a:tbl>
              <a:tblPr firstRow="1">
                <a:tableStyleId>{B301B821-A1FF-4177-AEE7-76D212191A09}</a:tableStyleId>
              </a:tblPr>
              <a:tblGrid>
                <a:gridCol w="1621319">
                  <a:extLst>
                    <a:ext uri="{9D8B030D-6E8A-4147-A177-3AD203B41FA5}">
                      <a16:colId xmlns:a16="http://schemas.microsoft.com/office/drawing/2014/main" val="156140929"/>
                    </a:ext>
                  </a:extLst>
                </a:gridCol>
                <a:gridCol w="652995">
                  <a:extLst>
                    <a:ext uri="{9D8B030D-6E8A-4147-A177-3AD203B41FA5}">
                      <a16:colId xmlns:a16="http://schemas.microsoft.com/office/drawing/2014/main" val="3887436494"/>
                    </a:ext>
                  </a:extLst>
                </a:gridCol>
                <a:gridCol w="744643">
                  <a:extLst>
                    <a:ext uri="{9D8B030D-6E8A-4147-A177-3AD203B41FA5}">
                      <a16:colId xmlns:a16="http://schemas.microsoft.com/office/drawing/2014/main" val="4154371287"/>
                    </a:ext>
                  </a:extLst>
                </a:gridCol>
                <a:gridCol w="640390">
                  <a:extLst>
                    <a:ext uri="{9D8B030D-6E8A-4147-A177-3AD203B41FA5}">
                      <a16:colId xmlns:a16="http://schemas.microsoft.com/office/drawing/2014/main" val="2042229567"/>
                    </a:ext>
                  </a:extLst>
                </a:gridCol>
                <a:gridCol w="568643">
                  <a:extLst>
                    <a:ext uri="{9D8B030D-6E8A-4147-A177-3AD203B41FA5}">
                      <a16:colId xmlns:a16="http://schemas.microsoft.com/office/drawing/2014/main" val="1591242180"/>
                    </a:ext>
                  </a:extLst>
                </a:gridCol>
              </a:tblGrid>
              <a:tr h="506339">
                <a:tc>
                  <a:txBody>
                    <a:bodyPr/>
                    <a:lstStyle/>
                    <a:p>
                      <a:pPr algn="l" fontAlgn="b"/>
                      <a:r>
                        <a:rPr lang="en-GB" sz="1050" u="none" strike="noStrike" dirty="0">
                          <a:effectLst/>
                        </a:rPr>
                        <a:t>Very or somewhat useful</a:t>
                      </a:r>
                      <a:endParaRPr lang="en-GB" sz="1050" b="0" i="0" u="none" strike="noStrike" dirty="0">
                        <a:solidFill>
                          <a:srgbClr val="000000"/>
                        </a:solidFill>
                        <a:effectLst/>
                        <a:latin typeface="Calibri" panose="020F0502020204030204" pitchFamily="34" charset="0"/>
                      </a:endParaRPr>
                    </a:p>
                  </a:txBody>
                  <a:tcPr anchor="ctr"/>
                </a:tc>
                <a:tc>
                  <a:txBody>
                    <a:bodyPr/>
                    <a:lstStyle/>
                    <a:p>
                      <a:pPr algn="ctr" fontAlgn="b"/>
                      <a:r>
                        <a:rPr lang="en-GB" sz="1050" u="none" strike="noStrike" dirty="0">
                          <a:effectLst/>
                        </a:rPr>
                        <a:t>Large PRP</a:t>
                      </a:r>
                      <a:endParaRPr lang="en-GB" sz="1050" b="0" i="0" u="none" strike="noStrike" dirty="0">
                        <a:solidFill>
                          <a:srgbClr val="000000"/>
                        </a:solidFill>
                        <a:effectLst/>
                        <a:latin typeface="Calibri" panose="020F0502020204030204" pitchFamily="34" charset="0"/>
                      </a:endParaRPr>
                    </a:p>
                  </a:txBody>
                  <a:tcPr anchor="ctr"/>
                </a:tc>
                <a:tc>
                  <a:txBody>
                    <a:bodyPr/>
                    <a:lstStyle/>
                    <a:p>
                      <a:pPr algn="ctr" fontAlgn="b"/>
                      <a:r>
                        <a:rPr lang="en-GB" sz="1050" u="none" strike="noStrike" dirty="0">
                          <a:effectLst/>
                        </a:rPr>
                        <a:t>Small PRP</a:t>
                      </a:r>
                      <a:endParaRPr lang="en-GB" sz="1050" b="0" i="0" u="none" strike="noStrike" dirty="0">
                        <a:solidFill>
                          <a:srgbClr val="000000"/>
                        </a:solidFill>
                        <a:effectLst/>
                        <a:latin typeface="Calibri" panose="020F0502020204030204" pitchFamily="34" charset="0"/>
                      </a:endParaRPr>
                    </a:p>
                  </a:txBody>
                  <a:tcPr anchor="ctr"/>
                </a:tc>
                <a:tc>
                  <a:txBody>
                    <a:bodyPr/>
                    <a:lstStyle/>
                    <a:p>
                      <a:pPr algn="ctr" fontAlgn="b"/>
                      <a:r>
                        <a:rPr lang="en-GB" sz="1050" u="none" strike="noStrike" dirty="0">
                          <a:effectLst/>
                        </a:rPr>
                        <a:t>LARP</a:t>
                      </a:r>
                      <a:endParaRPr lang="en-GB" sz="1050" b="0" i="0" u="none" strike="noStrike" dirty="0">
                        <a:solidFill>
                          <a:srgbClr val="000000"/>
                        </a:solidFill>
                        <a:effectLst/>
                        <a:latin typeface="Calibri" panose="020F0502020204030204" pitchFamily="34" charset="0"/>
                      </a:endParaRPr>
                    </a:p>
                  </a:txBody>
                  <a:tcPr anchor="ctr"/>
                </a:tc>
                <a:tc>
                  <a:txBody>
                    <a:bodyPr/>
                    <a:lstStyle/>
                    <a:p>
                      <a:pPr algn="ctr" fontAlgn="b"/>
                      <a:r>
                        <a:rPr lang="en-GB" sz="1050" u="none" strike="noStrike" dirty="0">
                          <a:effectLst/>
                        </a:rPr>
                        <a:t>Other</a:t>
                      </a:r>
                      <a:endParaRPr lang="en-GB" sz="1050" b="0" i="0" u="none" strike="noStrike" dirty="0">
                        <a:solidFill>
                          <a:srgbClr val="000000"/>
                        </a:solidFill>
                        <a:effectLst/>
                        <a:latin typeface="Calibri" panose="020F0502020204030204" pitchFamily="34" charset="0"/>
                      </a:endParaRPr>
                    </a:p>
                  </a:txBody>
                  <a:tcPr anchor="ctr"/>
                </a:tc>
                <a:extLst>
                  <a:ext uri="{0D108BD9-81ED-4DB2-BD59-A6C34878D82A}">
                    <a16:rowId xmlns:a16="http://schemas.microsoft.com/office/drawing/2014/main" val="1357283505"/>
                  </a:ext>
                </a:extLst>
              </a:tr>
              <a:tr h="506339">
                <a:tc>
                  <a:txBody>
                    <a:bodyPr/>
                    <a:lstStyle/>
                    <a:p>
                      <a:pPr algn="l" fontAlgn="b"/>
                      <a:r>
                        <a:rPr lang="en-GB" sz="1050" b="0" i="0" u="none" strike="noStrike" dirty="0">
                          <a:solidFill>
                            <a:schemeClr val="tx1"/>
                          </a:solidFill>
                          <a:effectLst/>
                          <a:latin typeface="+mn-lt"/>
                        </a:rPr>
                        <a:t>Annual Report and Accounts*</a:t>
                      </a:r>
                    </a:p>
                  </a:txBody>
                  <a:tcPr anchor="ctr"/>
                </a:tc>
                <a:tc>
                  <a:txBody>
                    <a:bodyPr/>
                    <a:lstStyle/>
                    <a:p>
                      <a:pPr algn="ctr" fontAlgn="b"/>
                      <a:r>
                        <a:rPr lang="en-GB" sz="1050" b="0" i="0" u="none" strike="noStrike" dirty="0">
                          <a:solidFill>
                            <a:schemeClr val="tx1"/>
                          </a:solidFill>
                          <a:effectLst/>
                          <a:latin typeface="+mn-lt"/>
                        </a:rPr>
                        <a:t>77%</a:t>
                      </a:r>
                    </a:p>
                  </a:txBody>
                  <a:tcPr marL="6350" marR="6350" marT="6350" marB="0" anchor="ctr"/>
                </a:tc>
                <a:tc>
                  <a:txBody>
                    <a:bodyPr/>
                    <a:lstStyle/>
                    <a:p>
                      <a:pPr algn="ctr" fontAlgn="b"/>
                      <a:r>
                        <a:rPr lang="en-GB" sz="1050" b="0" i="0" u="none" strike="noStrike" dirty="0">
                          <a:solidFill>
                            <a:schemeClr val="tx1"/>
                          </a:solidFill>
                          <a:effectLst/>
                          <a:latin typeface="+mn-lt"/>
                        </a:rPr>
                        <a:t>61%</a:t>
                      </a:r>
                    </a:p>
                  </a:txBody>
                  <a:tcPr marL="6350" marR="6350" marT="6350" marB="0" anchor="ctr"/>
                </a:tc>
                <a:tc>
                  <a:txBody>
                    <a:bodyPr/>
                    <a:lstStyle/>
                    <a:p>
                      <a:pPr algn="ctr" fontAlgn="b"/>
                      <a:r>
                        <a:rPr lang="en-GB" sz="1050" b="0" i="0" u="none" strike="noStrike" dirty="0">
                          <a:solidFill>
                            <a:schemeClr val="tx1"/>
                          </a:solidFill>
                          <a:effectLst/>
                          <a:latin typeface="+mn-lt"/>
                        </a:rPr>
                        <a:t>68%</a:t>
                      </a:r>
                    </a:p>
                  </a:txBody>
                  <a:tcPr marL="6350" marR="6350" marT="6350" marB="0" anchor="ctr"/>
                </a:tc>
                <a:tc>
                  <a:txBody>
                    <a:bodyPr/>
                    <a:lstStyle/>
                    <a:p>
                      <a:pPr algn="ctr" fontAlgn="b"/>
                      <a:r>
                        <a:rPr lang="en-GB" sz="1050" b="0" i="0" u="none" strike="noStrike" dirty="0">
                          <a:solidFill>
                            <a:schemeClr val="tx1"/>
                          </a:solidFill>
                          <a:effectLst/>
                          <a:latin typeface="+mn-lt"/>
                        </a:rPr>
                        <a:t>75%</a:t>
                      </a:r>
                    </a:p>
                  </a:txBody>
                  <a:tcPr marL="6350" marR="6350" marT="6350" marB="0" anchor="ctr"/>
                </a:tc>
                <a:extLst>
                  <a:ext uri="{0D108BD9-81ED-4DB2-BD59-A6C34878D82A}">
                    <a16:rowId xmlns:a16="http://schemas.microsoft.com/office/drawing/2014/main" val="2485233632"/>
                  </a:ext>
                </a:extLst>
              </a:tr>
              <a:tr h="364564">
                <a:tc>
                  <a:txBody>
                    <a:bodyPr/>
                    <a:lstStyle/>
                    <a:p>
                      <a:pPr algn="l" fontAlgn="b"/>
                      <a:r>
                        <a:rPr lang="en-GB" sz="1050" b="0" i="0" u="none" strike="noStrike" dirty="0">
                          <a:solidFill>
                            <a:schemeClr val="tx1"/>
                          </a:solidFill>
                          <a:effectLst/>
                          <a:latin typeface="+mn-lt"/>
                        </a:rPr>
                        <a:t>Codes of Practice</a:t>
                      </a:r>
                    </a:p>
                  </a:txBody>
                  <a:tcPr anchor="ctr"/>
                </a:tc>
                <a:tc>
                  <a:txBody>
                    <a:bodyPr/>
                    <a:lstStyle/>
                    <a:p>
                      <a:pPr algn="ctr" fontAlgn="b"/>
                      <a:r>
                        <a:rPr lang="en-GB" sz="1050" b="0" i="0" u="none" strike="noStrike" dirty="0">
                          <a:solidFill>
                            <a:schemeClr val="tx1"/>
                          </a:solidFill>
                          <a:effectLst/>
                          <a:latin typeface="+mn-lt"/>
                        </a:rPr>
                        <a:t>90%</a:t>
                      </a:r>
                    </a:p>
                  </a:txBody>
                  <a:tcPr marL="6350" marR="6350" marT="6350" marB="0" anchor="ctr"/>
                </a:tc>
                <a:tc>
                  <a:txBody>
                    <a:bodyPr/>
                    <a:lstStyle/>
                    <a:p>
                      <a:pPr algn="ctr" fontAlgn="b"/>
                      <a:r>
                        <a:rPr lang="en-GB" sz="1050" b="0" i="0" u="none" strike="noStrike" dirty="0">
                          <a:solidFill>
                            <a:schemeClr val="tx1"/>
                          </a:solidFill>
                          <a:effectLst/>
                          <a:latin typeface="+mn-lt"/>
                        </a:rPr>
                        <a:t>86%</a:t>
                      </a:r>
                    </a:p>
                  </a:txBody>
                  <a:tcPr marL="6350" marR="6350" marT="6350" marB="0" anchor="ctr"/>
                </a:tc>
                <a:tc>
                  <a:txBody>
                    <a:bodyPr/>
                    <a:lstStyle/>
                    <a:p>
                      <a:pPr algn="ctr" fontAlgn="b"/>
                      <a:r>
                        <a:rPr lang="en-GB" sz="1050" b="0" i="0" u="none" strike="noStrike" dirty="0">
                          <a:solidFill>
                            <a:schemeClr val="tx1"/>
                          </a:solidFill>
                          <a:effectLst/>
                          <a:latin typeface="+mn-lt"/>
                        </a:rPr>
                        <a:t>85%</a:t>
                      </a:r>
                    </a:p>
                  </a:txBody>
                  <a:tcPr marL="6350" marR="6350" marT="6350" marB="0" anchor="ctr"/>
                </a:tc>
                <a:tc>
                  <a:txBody>
                    <a:bodyPr/>
                    <a:lstStyle/>
                    <a:p>
                      <a:pPr algn="ctr" fontAlgn="b"/>
                      <a:r>
                        <a:rPr lang="en-GB" sz="1050" b="0" i="0" u="none" strike="noStrike" dirty="0">
                          <a:solidFill>
                            <a:schemeClr val="tx1"/>
                          </a:solidFill>
                          <a:effectLst/>
                          <a:latin typeface="+mn-lt"/>
                        </a:rPr>
                        <a:t>83%</a:t>
                      </a:r>
                    </a:p>
                  </a:txBody>
                  <a:tcPr marL="6350" marR="6350" marT="6350" marB="0" anchor="ctr"/>
                </a:tc>
                <a:extLst>
                  <a:ext uri="{0D108BD9-81ED-4DB2-BD59-A6C34878D82A}">
                    <a16:rowId xmlns:a16="http://schemas.microsoft.com/office/drawing/2014/main" val="1129915692"/>
                  </a:ext>
                </a:extLst>
              </a:tr>
              <a:tr h="506339">
                <a:tc>
                  <a:txBody>
                    <a:bodyPr/>
                    <a:lstStyle/>
                    <a:p>
                      <a:pPr algn="l" fontAlgn="b"/>
                      <a:r>
                        <a:rPr lang="en-GB" sz="1050" b="0" i="0" u="none" strike="noStrike" dirty="0">
                          <a:solidFill>
                            <a:schemeClr val="tx1"/>
                          </a:solidFill>
                          <a:effectLst/>
                          <a:latin typeface="+mn-lt"/>
                        </a:rPr>
                        <a:t>Consumer Regulation Review</a:t>
                      </a:r>
                    </a:p>
                  </a:txBody>
                  <a:tcPr anchor="ctr"/>
                </a:tc>
                <a:tc>
                  <a:txBody>
                    <a:bodyPr/>
                    <a:lstStyle/>
                    <a:p>
                      <a:pPr algn="ctr" fontAlgn="b"/>
                      <a:r>
                        <a:rPr lang="en-GB" sz="1050" b="0" i="0" u="none" strike="noStrike" dirty="0">
                          <a:solidFill>
                            <a:schemeClr val="tx1"/>
                          </a:solidFill>
                          <a:effectLst/>
                          <a:latin typeface="+mn-lt"/>
                        </a:rPr>
                        <a:t>91%</a:t>
                      </a:r>
                    </a:p>
                  </a:txBody>
                  <a:tcPr marL="6350" marR="6350" marT="6350" marB="0" anchor="ctr"/>
                </a:tc>
                <a:tc>
                  <a:txBody>
                    <a:bodyPr/>
                    <a:lstStyle/>
                    <a:p>
                      <a:pPr algn="ctr" fontAlgn="b"/>
                      <a:r>
                        <a:rPr lang="en-GB" sz="1050" b="0" i="0" u="none" strike="noStrike" dirty="0">
                          <a:solidFill>
                            <a:schemeClr val="tx1"/>
                          </a:solidFill>
                          <a:effectLst/>
                          <a:latin typeface="+mn-lt"/>
                        </a:rPr>
                        <a:t>76%</a:t>
                      </a:r>
                    </a:p>
                  </a:txBody>
                  <a:tcPr marL="6350" marR="6350" marT="6350" marB="0" anchor="ctr"/>
                </a:tc>
                <a:tc>
                  <a:txBody>
                    <a:bodyPr/>
                    <a:lstStyle/>
                    <a:p>
                      <a:pPr algn="ctr" fontAlgn="b"/>
                      <a:r>
                        <a:rPr lang="en-GB" sz="1050" b="0" i="0" u="none" strike="noStrike" dirty="0">
                          <a:solidFill>
                            <a:schemeClr val="tx1"/>
                          </a:solidFill>
                          <a:effectLst/>
                          <a:latin typeface="+mn-lt"/>
                        </a:rPr>
                        <a:t>88%</a:t>
                      </a:r>
                    </a:p>
                  </a:txBody>
                  <a:tcPr marL="6350" marR="6350" marT="6350" marB="0" anchor="ctr"/>
                </a:tc>
                <a:tc>
                  <a:txBody>
                    <a:bodyPr/>
                    <a:lstStyle/>
                    <a:p>
                      <a:pPr algn="ctr" fontAlgn="b"/>
                      <a:r>
                        <a:rPr lang="en-GB" sz="1050" b="0" i="0" u="none" strike="noStrike" dirty="0">
                          <a:solidFill>
                            <a:schemeClr val="tx1"/>
                          </a:solidFill>
                          <a:effectLst/>
                          <a:latin typeface="+mn-lt"/>
                        </a:rPr>
                        <a:t>82%</a:t>
                      </a:r>
                    </a:p>
                  </a:txBody>
                  <a:tcPr marL="6350" marR="6350" marT="6350" marB="0" anchor="ctr"/>
                </a:tc>
                <a:extLst>
                  <a:ext uri="{0D108BD9-81ED-4DB2-BD59-A6C34878D82A}">
                    <a16:rowId xmlns:a16="http://schemas.microsoft.com/office/drawing/2014/main" val="256152652"/>
                  </a:ext>
                </a:extLst>
              </a:tr>
              <a:tr h="364564">
                <a:tc>
                  <a:txBody>
                    <a:bodyPr/>
                    <a:lstStyle/>
                    <a:p>
                      <a:pPr algn="l" fontAlgn="b"/>
                      <a:r>
                        <a:rPr lang="en-GB" sz="1050" b="0" i="0" u="none" strike="noStrike" dirty="0">
                          <a:solidFill>
                            <a:schemeClr val="tx1"/>
                          </a:solidFill>
                          <a:effectLst/>
                          <a:latin typeface="+mn-lt"/>
                        </a:rPr>
                        <a:t>Fees Statement</a:t>
                      </a:r>
                    </a:p>
                  </a:txBody>
                  <a:tcPr anchor="ctr"/>
                </a:tc>
                <a:tc>
                  <a:txBody>
                    <a:bodyPr/>
                    <a:lstStyle/>
                    <a:p>
                      <a:pPr algn="ctr" fontAlgn="b"/>
                      <a:r>
                        <a:rPr lang="en-GB" sz="1050" b="0" i="0" u="none" strike="noStrike" dirty="0">
                          <a:solidFill>
                            <a:schemeClr val="tx1"/>
                          </a:solidFill>
                          <a:effectLst/>
                          <a:latin typeface="+mn-lt"/>
                        </a:rPr>
                        <a:t>61%</a:t>
                      </a:r>
                    </a:p>
                  </a:txBody>
                  <a:tcPr marL="6350" marR="6350" marT="6350" marB="0" anchor="ctr"/>
                </a:tc>
                <a:tc>
                  <a:txBody>
                    <a:bodyPr/>
                    <a:lstStyle/>
                    <a:p>
                      <a:pPr algn="ctr" fontAlgn="b"/>
                      <a:r>
                        <a:rPr lang="en-GB" sz="1050" b="0" i="0" u="none" strike="noStrike" dirty="0">
                          <a:solidFill>
                            <a:schemeClr val="tx1"/>
                          </a:solidFill>
                          <a:effectLst/>
                          <a:latin typeface="+mn-lt"/>
                        </a:rPr>
                        <a:t>61%</a:t>
                      </a:r>
                    </a:p>
                  </a:txBody>
                  <a:tcPr marL="6350" marR="6350" marT="6350" marB="0" anchor="ctr"/>
                </a:tc>
                <a:tc>
                  <a:txBody>
                    <a:bodyPr/>
                    <a:lstStyle/>
                    <a:p>
                      <a:pPr algn="ctr" fontAlgn="b"/>
                      <a:r>
                        <a:rPr lang="en-GB" sz="1050" b="0" i="0" u="none" strike="noStrike" dirty="0">
                          <a:solidFill>
                            <a:schemeClr val="tx1"/>
                          </a:solidFill>
                          <a:effectLst/>
                          <a:latin typeface="+mn-lt"/>
                        </a:rPr>
                        <a:t>33%</a:t>
                      </a:r>
                    </a:p>
                  </a:txBody>
                  <a:tcPr marL="6350" marR="6350" marT="6350" marB="0" anchor="ctr"/>
                </a:tc>
                <a:tc>
                  <a:txBody>
                    <a:bodyPr/>
                    <a:lstStyle/>
                    <a:p>
                      <a:pPr algn="ctr" fontAlgn="b"/>
                      <a:r>
                        <a:rPr lang="en-GB" sz="1050" b="0" i="0" u="none" strike="noStrike" dirty="0">
                          <a:solidFill>
                            <a:schemeClr val="tx1"/>
                          </a:solidFill>
                          <a:effectLst/>
                          <a:latin typeface="+mn-lt"/>
                        </a:rPr>
                        <a:t>57%</a:t>
                      </a:r>
                    </a:p>
                  </a:txBody>
                  <a:tcPr marL="6350" marR="6350" marT="6350" marB="0" anchor="ctr"/>
                </a:tc>
                <a:extLst>
                  <a:ext uri="{0D108BD9-81ED-4DB2-BD59-A6C34878D82A}">
                    <a16:rowId xmlns:a16="http://schemas.microsoft.com/office/drawing/2014/main" val="1811100028"/>
                  </a:ext>
                </a:extLst>
              </a:tr>
              <a:tr h="364564">
                <a:tc>
                  <a:txBody>
                    <a:bodyPr/>
                    <a:lstStyle/>
                    <a:p>
                      <a:pPr algn="l" fontAlgn="b"/>
                      <a:r>
                        <a:rPr lang="en-GB" sz="1050" b="0" i="0" u="none" strike="noStrike" dirty="0">
                          <a:solidFill>
                            <a:schemeClr val="tx1"/>
                          </a:solidFill>
                          <a:effectLst/>
                          <a:latin typeface="+mn-lt"/>
                        </a:rPr>
                        <a:t>Global Accounts</a:t>
                      </a:r>
                    </a:p>
                  </a:txBody>
                  <a:tcPr anchor="ctr"/>
                </a:tc>
                <a:tc>
                  <a:txBody>
                    <a:bodyPr/>
                    <a:lstStyle/>
                    <a:p>
                      <a:pPr algn="ctr" fontAlgn="b"/>
                      <a:r>
                        <a:rPr lang="en-GB" sz="1050" b="0" i="0" u="none" strike="noStrike" dirty="0">
                          <a:solidFill>
                            <a:schemeClr val="tx1"/>
                          </a:solidFill>
                          <a:effectLst/>
                          <a:latin typeface="+mn-lt"/>
                        </a:rPr>
                        <a:t>88%</a:t>
                      </a:r>
                    </a:p>
                  </a:txBody>
                  <a:tcPr marL="6350" marR="6350" marT="6350" marB="0" anchor="ctr"/>
                </a:tc>
                <a:tc>
                  <a:txBody>
                    <a:bodyPr/>
                    <a:lstStyle/>
                    <a:p>
                      <a:pPr algn="ctr" fontAlgn="b"/>
                      <a:r>
                        <a:rPr lang="en-GB" sz="1050" b="0" i="0" u="none" strike="noStrike" dirty="0">
                          <a:solidFill>
                            <a:schemeClr val="tx1"/>
                          </a:solidFill>
                          <a:effectLst/>
                          <a:latin typeface="+mn-lt"/>
                        </a:rPr>
                        <a:t>39%</a:t>
                      </a:r>
                    </a:p>
                  </a:txBody>
                  <a:tcPr marL="6350" marR="6350" marT="6350" marB="0" anchor="ctr"/>
                </a:tc>
                <a:tc>
                  <a:txBody>
                    <a:bodyPr/>
                    <a:lstStyle/>
                    <a:p>
                      <a:pPr algn="ctr" fontAlgn="b"/>
                      <a:r>
                        <a:rPr lang="en-GB" sz="1050" b="0" i="0" u="none" strike="noStrike" dirty="0">
                          <a:solidFill>
                            <a:schemeClr val="tx1"/>
                          </a:solidFill>
                          <a:effectLst/>
                          <a:latin typeface="+mn-lt"/>
                        </a:rPr>
                        <a:t>26%</a:t>
                      </a:r>
                    </a:p>
                  </a:txBody>
                  <a:tcPr marL="6350" marR="6350" marT="6350" marB="0" anchor="ctr"/>
                </a:tc>
                <a:tc>
                  <a:txBody>
                    <a:bodyPr/>
                    <a:lstStyle/>
                    <a:p>
                      <a:pPr algn="ctr" fontAlgn="b"/>
                      <a:r>
                        <a:rPr lang="en-GB" sz="1050" b="0" i="0" u="none" strike="noStrike" dirty="0">
                          <a:solidFill>
                            <a:schemeClr val="tx1"/>
                          </a:solidFill>
                          <a:effectLst/>
                          <a:latin typeface="+mn-lt"/>
                        </a:rPr>
                        <a:t>60%</a:t>
                      </a:r>
                    </a:p>
                  </a:txBody>
                  <a:tcPr marL="6350" marR="6350" marT="6350" marB="0" anchor="ctr"/>
                </a:tc>
                <a:extLst>
                  <a:ext uri="{0D108BD9-81ED-4DB2-BD59-A6C34878D82A}">
                    <a16:rowId xmlns:a16="http://schemas.microsoft.com/office/drawing/2014/main" val="3261230096"/>
                  </a:ext>
                </a:extLst>
              </a:tr>
              <a:tr h="364564">
                <a:tc>
                  <a:txBody>
                    <a:bodyPr/>
                    <a:lstStyle/>
                    <a:p>
                      <a:pPr algn="l" fontAlgn="b"/>
                      <a:r>
                        <a:rPr lang="en-GB" sz="1050" b="0" i="0" u="none" strike="noStrike" dirty="0">
                          <a:solidFill>
                            <a:schemeClr val="tx1"/>
                          </a:solidFill>
                          <a:effectLst/>
                          <a:latin typeface="+mn-lt"/>
                        </a:rPr>
                        <a:t>Quarterly Survey</a:t>
                      </a:r>
                    </a:p>
                  </a:txBody>
                  <a:tcPr anchor="ctr"/>
                </a:tc>
                <a:tc>
                  <a:txBody>
                    <a:bodyPr/>
                    <a:lstStyle/>
                    <a:p>
                      <a:pPr algn="ctr" fontAlgn="b"/>
                      <a:r>
                        <a:rPr lang="en-GB" sz="1050" b="0" i="0" u="none" strike="noStrike" dirty="0">
                          <a:solidFill>
                            <a:schemeClr val="tx1"/>
                          </a:solidFill>
                          <a:effectLst/>
                          <a:latin typeface="+mn-lt"/>
                        </a:rPr>
                        <a:t>91%</a:t>
                      </a:r>
                    </a:p>
                  </a:txBody>
                  <a:tcPr marL="6350" marR="6350" marT="6350" marB="0" anchor="ctr"/>
                </a:tc>
                <a:tc>
                  <a:txBody>
                    <a:bodyPr/>
                    <a:lstStyle/>
                    <a:p>
                      <a:pPr algn="ctr" fontAlgn="b"/>
                      <a:r>
                        <a:rPr lang="en-GB" sz="1050" b="0" i="0" u="none" strike="noStrike" dirty="0">
                          <a:solidFill>
                            <a:schemeClr val="tx1"/>
                          </a:solidFill>
                          <a:effectLst/>
                          <a:latin typeface="+mn-lt"/>
                        </a:rPr>
                        <a:t>60%</a:t>
                      </a:r>
                    </a:p>
                  </a:txBody>
                  <a:tcPr marL="6350" marR="6350" marT="6350" marB="0" anchor="ctr"/>
                </a:tc>
                <a:tc>
                  <a:txBody>
                    <a:bodyPr/>
                    <a:lstStyle/>
                    <a:p>
                      <a:pPr algn="ctr" fontAlgn="b"/>
                      <a:r>
                        <a:rPr lang="en-GB" sz="1050" b="0" i="0" u="none" strike="noStrike" dirty="0">
                          <a:solidFill>
                            <a:schemeClr val="tx1"/>
                          </a:solidFill>
                          <a:effectLst/>
                          <a:latin typeface="+mn-lt"/>
                        </a:rPr>
                        <a:t>64%</a:t>
                      </a:r>
                    </a:p>
                  </a:txBody>
                  <a:tcPr marL="6350" marR="6350" marT="6350" marB="0" anchor="ctr"/>
                </a:tc>
                <a:tc>
                  <a:txBody>
                    <a:bodyPr/>
                    <a:lstStyle/>
                    <a:p>
                      <a:pPr algn="ctr" fontAlgn="b"/>
                      <a:r>
                        <a:rPr lang="en-GB" sz="1050" b="0" i="0" u="none" strike="noStrike" dirty="0">
                          <a:solidFill>
                            <a:schemeClr val="tx1"/>
                          </a:solidFill>
                          <a:effectLst/>
                          <a:latin typeface="+mn-lt"/>
                        </a:rPr>
                        <a:t>76%</a:t>
                      </a:r>
                    </a:p>
                  </a:txBody>
                  <a:tcPr marL="6350" marR="6350" marT="6350" marB="0" anchor="ctr"/>
                </a:tc>
                <a:extLst>
                  <a:ext uri="{0D108BD9-81ED-4DB2-BD59-A6C34878D82A}">
                    <a16:rowId xmlns:a16="http://schemas.microsoft.com/office/drawing/2014/main" val="1844830225"/>
                  </a:ext>
                </a:extLst>
              </a:tr>
              <a:tr h="506339">
                <a:tc>
                  <a:txBody>
                    <a:bodyPr/>
                    <a:lstStyle/>
                    <a:p>
                      <a:pPr algn="l" fontAlgn="b"/>
                      <a:r>
                        <a:rPr lang="en-GB" sz="1050" b="0" i="0" u="none" strike="noStrike" dirty="0">
                          <a:solidFill>
                            <a:schemeClr val="tx1"/>
                          </a:solidFill>
                          <a:effectLst/>
                          <a:latin typeface="+mn-lt"/>
                        </a:rPr>
                        <a:t>Regulating the Standards</a:t>
                      </a:r>
                    </a:p>
                  </a:txBody>
                  <a:tcPr anchor="ctr"/>
                </a:tc>
                <a:tc>
                  <a:txBody>
                    <a:bodyPr/>
                    <a:lstStyle/>
                    <a:p>
                      <a:pPr algn="ctr" fontAlgn="b"/>
                      <a:r>
                        <a:rPr lang="en-GB" sz="1050" b="0" i="0" u="none" strike="noStrike" dirty="0">
                          <a:solidFill>
                            <a:schemeClr val="tx1"/>
                          </a:solidFill>
                          <a:effectLst/>
                          <a:latin typeface="+mn-lt"/>
                        </a:rPr>
                        <a:t>95%</a:t>
                      </a:r>
                    </a:p>
                  </a:txBody>
                  <a:tcPr marL="6350" marR="6350" marT="6350" marB="0" anchor="ctr"/>
                </a:tc>
                <a:tc>
                  <a:txBody>
                    <a:bodyPr/>
                    <a:lstStyle/>
                    <a:p>
                      <a:pPr algn="ctr" fontAlgn="b"/>
                      <a:r>
                        <a:rPr lang="en-GB" sz="1050" b="0" i="0" u="none" strike="noStrike" dirty="0">
                          <a:solidFill>
                            <a:schemeClr val="tx1"/>
                          </a:solidFill>
                          <a:effectLst/>
                          <a:latin typeface="+mn-lt"/>
                        </a:rPr>
                        <a:t>80%</a:t>
                      </a:r>
                    </a:p>
                  </a:txBody>
                  <a:tcPr marL="6350" marR="6350" marT="6350" marB="0" anchor="ctr"/>
                </a:tc>
                <a:tc>
                  <a:txBody>
                    <a:bodyPr/>
                    <a:lstStyle/>
                    <a:p>
                      <a:pPr algn="ctr" fontAlgn="b"/>
                      <a:r>
                        <a:rPr lang="en-GB" sz="1050" b="0" i="0" u="none" strike="noStrike" dirty="0">
                          <a:solidFill>
                            <a:schemeClr val="tx1"/>
                          </a:solidFill>
                          <a:effectLst/>
                          <a:latin typeface="+mn-lt"/>
                        </a:rPr>
                        <a:t>90%</a:t>
                      </a:r>
                    </a:p>
                  </a:txBody>
                  <a:tcPr marL="6350" marR="6350" marT="6350" marB="0" anchor="ctr"/>
                </a:tc>
                <a:tc>
                  <a:txBody>
                    <a:bodyPr/>
                    <a:lstStyle/>
                    <a:p>
                      <a:pPr algn="ctr" fontAlgn="b"/>
                      <a:r>
                        <a:rPr lang="en-GB" sz="1050" b="0" i="0" u="none" strike="noStrike" dirty="0">
                          <a:solidFill>
                            <a:schemeClr val="tx1"/>
                          </a:solidFill>
                          <a:effectLst/>
                          <a:latin typeface="+mn-lt"/>
                        </a:rPr>
                        <a:t>82%</a:t>
                      </a:r>
                    </a:p>
                  </a:txBody>
                  <a:tcPr marL="6350" marR="6350" marT="6350" marB="0" anchor="ctr"/>
                </a:tc>
                <a:extLst>
                  <a:ext uri="{0D108BD9-81ED-4DB2-BD59-A6C34878D82A}">
                    <a16:rowId xmlns:a16="http://schemas.microsoft.com/office/drawing/2014/main" val="1770906860"/>
                  </a:ext>
                </a:extLst>
              </a:tr>
              <a:tr h="506339">
                <a:tc>
                  <a:txBody>
                    <a:bodyPr/>
                    <a:lstStyle/>
                    <a:p>
                      <a:pPr algn="l" fontAlgn="b"/>
                      <a:r>
                        <a:rPr lang="en-GB" sz="1050" b="0" i="0" u="none" strike="noStrike" dirty="0">
                          <a:solidFill>
                            <a:schemeClr val="tx1"/>
                          </a:solidFill>
                          <a:effectLst/>
                          <a:latin typeface="+mn-lt"/>
                        </a:rPr>
                        <a:t>Regulatory judgements/ notices</a:t>
                      </a:r>
                    </a:p>
                  </a:txBody>
                  <a:tcPr anchor="ctr"/>
                </a:tc>
                <a:tc>
                  <a:txBody>
                    <a:bodyPr/>
                    <a:lstStyle/>
                    <a:p>
                      <a:pPr algn="ctr" fontAlgn="b"/>
                      <a:r>
                        <a:rPr lang="en-GB" sz="1050" b="0" i="0" u="none" strike="noStrike" dirty="0">
                          <a:solidFill>
                            <a:schemeClr val="tx1"/>
                          </a:solidFill>
                          <a:effectLst/>
                          <a:latin typeface="+mn-lt"/>
                        </a:rPr>
                        <a:t>91%</a:t>
                      </a:r>
                    </a:p>
                  </a:txBody>
                  <a:tcPr marL="6350" marR="6350" marT="6350" marB="0" anchor="ctr"/>
                </a:tc>
                <a:tc>
                  <a:txBody>
                    <a:bodyPr/>
                    <a:lstStyle/>
                    <a:p>
                      <a:pPr algn="ctr" fontAlgn="b"/>
                      <a:r>
                        <a:rPr lang="en-GB" sz="1050" b="0" i="0" u="none" strike="noStrike" dirty="0">
                          <a:solidFill>
                            <a:schemeClr val="tx1"/>
                          </a:solidFill>
                          <a:effectLst/>
                          <a:latin typeface="+mn-lt"/>
                        </a:rPr>
                        <a:t>70%</a:t>
                      </a:r>
                    </a:p>
                  </a:txBody>
                  <a:tcPr marL="6350" marR="6350" marT="6350" marB="0" anchor="ctr"/>
                </a:tc>
                <a:tc>
                  <a:txBody>
                    <a:bodyPr/>
                    <a:lstStyle/>
                    <a:p>
                      <a:pPr algn="ctr" fontAlgn="b"/>
                      <a:r>
                        <a:rPr lang="en-GB" sz="1050" b="0" i="0" u="none" strike="noStrike" dirty="0">
                          <a:solidFill>
                            <a:schemeClr val="tx1"/>
                          </a:solidFill>
                          <a:effectLst/>
                          <a:latin typeface="+mn-lt"/>
                        </a:rPr>
                        <a:t>82%</a:t>
                      </a:r>
                    </a:p>
                  </a:txBody>
                  <a:tcPr marL="6350" marR="6350" marT="6350" marB="0" anchor="ctr"/>
                </a:tc>
                <a:tc>
                  <a:txBody>
                    <a:bodyPr/>
                    <a:lstStyle/>
                    <a:p>
                      <a:pPr algn="ctr" fontAlgn="b"/>
                      <a:r>
                        <a:rPr lang="en-GB" sz="1050" b="0" i="0" u="none" strike="noStrike" dirty="0">
                          <a:solidFill>
                            <a:schemeClr val="tx1"/>
                          </a:solidFill>
                          <a:effectLst/>
                          <a:latin typeface="+mn-lt"/>
                        </a:rPr>
                        <a:t>85%</a:t>
                      </a:r>
                    </a:p>
                  </a:txBody>
                  <a:tcPr marL="6350" marR="6350" marT="6350" marB="0" anchor="ctr"/>
                </a:tc>
                <a:extLst>
                  <a:ext uri="{0D108BD9-81ED-4DB2-BD59-A6C34878D82A}">
                    <a16:rowId xmlns:a16="http://schemas.microsoft.com/office/drawing/2014/main" val="1153055756"/>
                  </a:ext>
                </a:extLst>
              </a:tr>
              <a:tr h="364564">
                <a:tc>
                  <a:txBody>
                    <a:bodyPr/>
                    <a:lstStyle/>
                    <a:p>
                      <a:pPr algn="l" fontAlgn="b"/>
                      <a:r>
                        <a:rPr lang="en-GB" sz="1050" b="0" i="0" u="none" strike="noStrike" dirty="0">
                          <a:solidFill>
                            <a:schemeClr val="tx1"/>
                          </a:solidFill>
                          <a:effectLst/>
                          <a:latin typeface="+mn-lt"/>
                        </a:rPr>
                        <a:t>Sector Risk Profile</a:t>
                      </a:r>
                    </a:p>
                  </a:txBody>
                  <a:tcPr anchor="ctr"/>
                </a:tc>
                <a:tc>
                  <a:txBody>
                    <a:bodyPr/>
                    <a:lstStyle/>
                    <a:p>
                      <a:pPr algn="ctr" fontAlgn="b"/>
                      <a:r>
                        <a:rPr lang="en-GB" sz="1050" b="0" i="0" u="none" strike="noStrike" dirty="0">
                          <a:solidFill>
                            <a:schemeClr val="tx1"/>
                          </a:solidFill>
                          <a:effectLst/>
                          <a:latin typeface="+mn-lt"/>
                        </a:rPr>
                        <a:t>96%</a:t>
                      </a:r>
                    </a:p>
                  </a:txBody>
                  <a:tcPr marL="6350" marR="6350" marT="6350" marB="0" anchor="ctr"/>
                </a:tc>
                <a:tc>
                  <a:txBody>
                    <a:bodyPr/>
                    <a:lstStyle/>
                    <a:p>
                      <a:pPr algn="ctr" fontAlgn="b"/>
                      <a:r>
                        <a:rPr lang="en-GB" sz="1050" b="0" i="0" u="none" strike="noStrike" dirty="0">
                          <a:solidFill>
                            <a:schemeClr val="tx1"/>
                          </a:solidFill>
                          <a:effectLst/>
                          <a:latin typeface="+mn-lt"/>
                        </a:rPr>
                        <a:t>73%</a:t>
                      </a:r>
                    </a:p>
                  </a:txBody>
                  <a:tcPr marL="6350" marR="6350" marT="6350" marB="0" anchor="ctr"/>
                </a:tc>
                <a:tc>
                  <a:txBody>
                    <a:bodyPr/>
                    <a:lstStyle/>
                    <a:p>
                      <a:pPr algn="ctr" fontAlgn="b"/>
                      <a:r>
                        <a:rPr lang="en-GB" sz="1050" b="0" i="0" u="none" strike="noStrike" dirty="0">
                          <a:solidFill>
                            <a:schemeClr val="tx1"/>
                          </a:solidFill>
                          <a:effectLst/>
                          <a:latin typeface="+mn-lt"/>
                        </a:rPr>
                        <a:t>79%</a:t>
                      </a:r>
                    </a:p>
                  </a:txBody>
                  <a:tcPr marL="6350" marR="6350" marT="6350" marB="0" anchor="ctr"/>
                </a:tc>
                <a:tc>
                  <a:txBody>
                    <a:bodyPr/>
                    <a:lstStyle/>
                    <a:p>
                      <a:pPr algn="ctr" fontAlgn="b"/>
                      <a:r>
                        <a:rPr lang="en-GB" sz="1050" b="0" i="0" u="none" strike="noStrike" dirty="0">
                          <a:solidFill>
                            <a:schemeClr val="tx1"/>
                          </a:solidFill>
                          <a:effectLst/>
                          <a:latin typeface="+mn-lt"/>
                        </a:rPr>
                        <a:t>82%</a:t>
                      </a:r>
                    </a:p>
                  </a:txBody>
                  <a:tcPr marL="6350" marR="6350" marT="6350" marB="0" anchor="ctr"/>
                </a:tc>
                <a:extLst>
                  <a:ext uri="{0D108BD9-81ED-4DB2-BD59-A6C34878D82A}">
                    <a16:rowId xmlns:a16="http://schemas.microsoft.com/office/drawing/2014/main" val="1922869704"/>
                  </a:ext>
                </a:extLst>
              </a:tr>
              <a:tr h="364564">
                <a:tc>
                  <a:txBody>
                    <a:bodyPr/>
                    <a:lstStyle/>
                    <a:p>
                      <a:pPr algn="l" fontAlgn="b"/>
                      <a:r>
                        <a:rPr lang="en-GB" sz="1050" b="0" i="0" u="none" strike="noStrike" dirty="0">
                          <a:solidFill>
                            <a:schemeClr val="tx1"/>
                          </a:solidFill>
                          <a:effectLst/>
                          <a:latin typeface="+mn-lt"/>
                        </a:rPr>
                        <a:t>Statistical Data Return</a:t>
                      </a:r>
                    </a:p>
                  </a:txBody>
                  <a:tcPr anchor="ctr"/>
                </a:tc>
                <a:tc>
                  <a:txBody>
                    <a:bodyPr/>
                    <a:lstStyle/>
                    <a:p>
                      <a:pPr algn="ctr" fontAlgn="b"/>
                      <a:r>
                        <a:rPr lang="en-GB" sz="1050" b="0" i="0" u="none" strike="noStrike" dirty="0">
                          <a:solidFill>
                            <a:schemeClr val="tx1"/>
                          </a:solidFill>
                          <a:effectLst/>
                          <a:latin typeface="+mn-lt"/>
                        </a:rPr>
                        <a:t>83%</a:t>
                      </a:r>
                    </a:p>
                  </a:txBody>
                  <a:tcPr marL="6350" marR="6350" marT="6350" marB="0" anchor="ctr"/>
                </a:tc>
                <a:tc>
                  <a:txBody>
                    <a:bodyPr/>
                    <a:lstStyle/>
                    <a:p>
                      <a:pPr algn="ctr" fontAlgn="b"/>
                      <a:r>
                        <a:rPr lang="en-GB" sz="1050" b="0" i="0" u="none" strike="noStrike" dirty="0">
                          <a:solidFill>
                            <a:schemeClr val="tx1"/>
                          </a:solidFill>
                          <a:effectLst/>
                          <a:latin typeface="+mn-lt"/>
                        </a:rPr>
                        <a:t>73%</a:t>
                      </a:r>
                    </a:p>
                  </a:txBody>
                  <a:tcPr marL="6350" marR="6350" marT="6350" marB="0" anchor="ctr"/>
                </a:tc>
                <a:tc>
                  <a:txBody>
                    <a:bodyPr/>
                    <a:lstStyle/>
                    <a:p>
                      <a:pPr algn="ctr" fontAlgn="b"/>
                      <a:r>
                        <a:rPr lang="en-GB" sz="1050" b="0" i="0" u="none" strike="noStrike" dirty="0">
                          <a:solidFill>
                            <a:schemeClr val="tx1"/>
                          </a:solidFill>
                          <a:effectLst/>
                          <a:latin typeface="+mn-lt"/>
                        </a:rPr>
                        <a:t>76%</a:t>
                      </a:r>
                    </a:p>
                  </a:txBody>
                  <a:tcPr marL="6350" marR="6350" marT="6350" marB="0" anchor="ctr"/>
                </a:tc>
                <a:tc>
                  <a:txBody>
                    <a:bodyPr/>
                    <a:lstStyle/>
                    <a:p>
                      <a:pPr algn="ctr" fontAlgn="b"/>
                      <a:r>
                        <a:rPr lang="en-GB" sz="1050" b="0" i="0" u="none" strike="noStrike" dirty="0">
                          <a:solidFill>
                            <a:schemeClr val="tx1"/>
                          </a:solidFill>
                          <a:effectLst/>
                          <a:latin typeface="+mn-lt"/>
                        </a:rPr>
                        <a:t>77%</a:t>
                      </a:r>
                    </a:p>
                  </a:txBody>
                  <a:tcPr marL="6350" marR="6350" marT="6350" marB="0" anchor="ctr"/>
                </a:tc>
                <a:extLst>
                  <a:ext uri="{0D108BD9-81ED-4DB2-BD59-A6C34878D82A}">
                    <a16:rowId xmlns:a16="http://schemas.microsoft.com/office/drawing/2014/main" val="932906734"/>
                  </a:ext>
                </a:extLst>
              </a:tr>
              <a:tr h="506339">
                <a:tc>
                  <a:txBody>
                    <a:bodyPr/>
                    <a:lstStyle/>
                    <a:p>
                      <a:pPr algn="l" fontAlgn="b"/>
                      <a:r>
                        <a:rPr lang="en-GB" sz="1050" b="0" i="0" u="none" strike="noStrike" dirty="0">
                          <a:solidFill>
                            <a:schemeClr val="tx1"/>
                          </a:solidFill>
                          <a:effectLst/>
                          <a:latin typeface="+mn-lt"/>
                        </a:rPr>
                        <a:t>Value for money reports</a:t>
                      </a:r>
                    </a:p>
                  </a:txBody>
                  <a:tcPr anchor="ctr"/>
                </a:tc>
                <a:tc>
                  <a:txBody>
                    <a:bodyPr/>
                    <a:lstStyle/>
                    <a:p>
                      <a:pPr algn="ctr" fontAlgn="b"/>
                      <a:r>
                        <a:rPr lang="en-GB" sz="1050" b="0" i="0" u="none" strike="noStrike" dirty="0">
                          <a:solidFill>
                            <a:schemeClr val="tx1"/>
                          </a:solidFill>
                          <a:effectLst/>
                          <a:latin typeface="+mn-lt"/>
                        </a:rPr>
                        <a:t>83%</a:t>
                      </a:r>
                    </a:p>
                  </a:txBody>
                  <a:tcPr marL="6350" marR="6350" marT="6350" marB="0" anchor="ctr"/>
                </a:tc>
                <a:tc>
                  <a:txBody>
                    <a:bodyPr/>
                    <a:lstStyle/>
                    <a:p>
                      <a:pPr algn="ctr" fontAlgn="b"/>
                      <a:r>
                        <a:rPr lang="en-GB" sz="1050" b="0" i="0" u="none" strike="noStrike" dirty="0">
                          <a:solidFill>
                            <a:schemeClr val="tx1"/>
                          </a:solidFill>
                          <a:effectLst/>
                          <a:latin typeface="+mn-lt"/>
                        </a:rPr>
                        <a:t>69%</a:t>
                      </a:r>
                    </a:p>
                  </a:txBody>
                  <a:tcPr marL="6350" marR="6350" marT="6350" marB="0" anchor="ctr"/>
                </a:tc>
                <a:tc>
                  <a:txBody>
                    <a:bodyPr/>
                    <a:lstStyle/>
                    <a:p>
                      <a:pPr algn="ctr" fontAlgn="b"/>
                      <a:r>
                        <a:rPr lang="en-GB" sz="1050" b="0" i="0" u="none" strike="noStrike" dirty="0">
                          <a:solidFill>
                            <a:schemeClr val="tx1"/>
                          </a:solidFill>
                          <a:effectLst/>
                          <a:latin typeface="+mn-lt"/>
                        </a:rPr>
                        <a:t>66%</a:t>
                      </a:r>
                    </a:p>
                  </a:txBody>
                  <a:tcPr marL="6350" marR="6350" marT="6350" marB="0" anchor="ctr"/>
                </a:tc>
                <a:tc>
                  <a:txBody>
                    <a:bodyPr/>
                    <a:lstStyle/>
                    <a:p>
                      <a:pPr algn="ctr" fontAlgn="b"/>
                      <a:r>
                        <a:rPr lang="en-GB" sz="1050" b="0" i="0" u="none" strike="noStrike" dirty="0">
                          <a:solidFill>
                            <a:schemeClr val="tx1"/>
                          </a:solidFill>
                          <a:effectLst/>
                          <a:latin typeface="+mn-lt"/>
                        </a:rPr>
                        <a:t>75%</a:t>
                      </a:r>
                    </a:p>
                  </a:txBody>
                  <a:tcPr marL="6350" marR="6350" marT="6350" marB="0" anchor="ctr"/>
                </a:tc>
                <a:extLst>
                  <a:ext uri="{0D108BD9-81ED-4DB2-BD59-A6C34878D82A}">
                    <a16:rowId xmlns:a16="http://schemas.microsoft.com/office/drawing/2014/main" val="1104771043"/>
                  </a:ext>
                </a:extLst>
              </a:tr>
              <a:tr h="280897">
                <a:tc>
                  <a:txBody>
                    <a:bodyPr/>
                    <a:lstStyle/>
                    <a:p>
                      <a:pPr algn="l" fontAlgn="b"/>
                      <a:r>
                        <a:rPr lang="en-GB" sz="1050" b="1" u="none" strike="noStrike" dirty="0">
                          <a:solidFill>
                            <a:schemeClr val="tx1"/>
                          </a:solidFill>
                          <a:effectLst/>
                          <a:latin typeface="+mn-lt"/>
                        </a:rPr>
                        <a:t>Overall</a:t>
                      </a:r>
                      <a:endParaRPr lang="en-GB" sz="1050" b="1" i="0" u="none" strike="noStrike" dirty="0">
                        <a:solidFill>
                          <a:schemeClr val="tx1"/>
                        </a:solidFill>
                        <a:effectLst/>
                        <a:latin typeface="+mn-lt"/>
                      </a:endParaRPr>
                    </a:p>
                  </a:txBody>
                  <a:tcPr anchor="ctr"/>
                </a:tc>
                <a:tc>
                  <a:txBody>
                    <a:bodyPr/>
                    <a:lstStyle/>
                    <a:p>
                      <a:pPr algn="ctr" fontAlgn="b"/>
                      <a:r>
                        <a:rPr lang="en-GB" sz="1050" b="1" i="0" u="none" strike="noStrike" dirty="0">
                          <a:solidFill>
                            <a:schemeClr val="tx1"/>
                          </a:solidFill>
                          <a:effectLst/>
                          <a:latin typeface="+mn-lt"/>
                        </a:rPr>
                        <a:t>86%</a:t>
                      </a:r>
                    </a:p>
                  </a:txBody>
                  <a:tcPr marL="6350" marR="6350" marT="6350" marB="0" anchor="ctr"/>
                </a:tc>
                <a:tc>
                  <a:txBody>
                    <a:bodyPr/>
                    <a:lstStyle/>
                    <a:p>
                      <a:pPr algn="ctr" fontAlgn="b"/>
                      <a:r>
                        <a:rPr lang="en-GB" sz="1050" b="1" i="0" u="none" strike="noStrike" dirty="0">
                          <a:solidFill>
                            <a:schemeClr val="tx1"/>
                          </a:solidFill>
                          <a:effectLst/>
                          <a:latin typeface="+mn-lt"/>
                        </a:rPr>
                        <a:t>68%</a:t>
                      </a:r>
                    </a:p>
                  </a:txBody>
                  <a:tcPr marL="6350" marR="6350" marT="6350" marB="0" anchor="ctr"/>
                </a:tc>
                <a:tc>
                  <a:txBody>
                    <a:bodyPr/>
                    <a:lstStyle/>
                    <a:p>
                      <a:pPr algn="ctr" fontAlgn="b"/>
                      <a:r>
                        <a:rPr lang="en-GB" sz="1050" b="1" i="0" u="none" strike="noStrike" dirty="0">
                          <a:solidFill>
                            <a:schemeClr val="tx1"/>
                          </a:solidFill>
                          <a:effectLst/>
                          <a:latin typeface="+mn-lt"/>
                        </a:rPr>
                        <a:t>69%</a:t>
                      </a:r>
                    </a:p>
                  </a:txBody>
                  <a:tcPr marL="6350" marR="6350" marT="6350" marB="0" anchor="ctr"/>
                </a:tc>
                <a:tc>
                  <a:txBody>
                    <a:bodyPr/>
                    <a:lstStyle/>
                    <a:p>
                      <a:pPr algn="ctr" fontAlgn="b"/>
                      <a:r>
                        <a:rPr lang="en-GB" sz="1050" b="1" i="0" u="none" strike="noStrike" dirty="0">
                          <a:solidFill>
                            <a:schemeClr val="tx1"/>
                          </a:solidFill>
                          <a:effectLst/>
                          <a:latin typeface="+mn-lt"/>
                        </a:rPr>
                        <a:t>76%</a:t>
                      </a:r>
                    </a:p>
                  </a:txBody>
                  <a:tcPr marL="6350" marR="6350" marT="6350" marB="0" anchor="ctr"/>
                </a:tc>
                <a:extLst>
                  <a:ext uri="{0D108BD9-81ED-4DB2-BD59-A6C34878D82A}">
                    <a16:rowId xmlns:a16="http://schemas.microsoft.com/office/drawing/2014/main" val="2880215471"/>
                  </a:ext>
                </a:extLst>
              </a:tr>
            </a:tbl>
          </a:graphicData>
        </a:graphic>
      </p:graphicFrame>
    </p:spTree>
    <p:extLst>
      <p:ext uri="{BB962C8B-B14F-4D97-AF65-F5344CB8AC3E}">
        <p14:creationId xmlns:p14="http://schemas.microsoft.com/office/powerpoint/2010/main" val="3444699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5BD1-2C30-4392-9E7D-4225BAAE7CC0}"/>
              </a:ext>
            </a:extLst>
          </p:cNvPr>
          <p:cNvSpPr>
            <a:spLocks noGrp="1"/>
          </p:cNvSpPr>
          <p:nvPr>
            <p:ph type="title"/>
          </p:nvPr>
        </p:nvSpPr>
        <p:spPr/>
        <p:txBody>
          <a:bodyPr/>
          <a:lstStyle/>
          <a:p>
            <a:r>
              <a:rPr lang="en-GB" dirty="0"/>
              <a:t>Section 3 – The regulator</a:t>
            </a:r>
          </a:p>
        </p:txBody>
      </p:sp>
      <p:sp>
        <p:nvSpPr>
          <p:cNvPr id="4" name="Date Placeholder 3">
            <a:extLst>
              <a:ext uri="{FF2B5EF4-FFF2-40B4-BE49-F238E27FC236}">
                <a16:creationId xmlns:a16="http://schemas.microsoft.com/office/drawing/2014/main" id="{4BC0B50D-6DC0-4417-974A-ADAE4C21BAE8}"/>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9D12E4E3-B8D5-4BA0-A6ED-7A02F2768472}"/>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62C50B86-EE37-4271-A775-A6724E65B768}"/>
              </a:ext>
            </a:extLst>
          </p:cNvPr>
          <p:cNvSpPr>
            <a:spLocks noGrp="1"/>
          </p:cNvSpPr>
          <p:nvPr>
            <p:ph type="sldNum" sz="quarter" idx="12"/>
          </p:nvPr>
        </p:nvSpPr>
        <p:spPr/>
        <p:txBody>
          <a:bodyPr/>
          <a:lstStyle/>
          <a:p>
            <a:fld id="{F2DDE3AD-81DD-477C-B05F-9B8B1DADB4A3}" type="slidenum">
              <a:rPr lang="en-GB" smtClean="0"/>
              <a:t>14</a:t>
            </a:fld>
            <a:endParaRPr lang="en-GB" dirty="0"/>
          </a:p>
        </p:txBody>
      </p:sp>
      <p:graphicFrame>
        <p:nvGraphicFramePr>
          <p:cNvPr id="8" name="Table 7">
            <a:extLst>
              <a:ext uri="{FF2B5EF4-FFF2-40B4-BE49-F238E27FC236}">
                <a16:creationId xmlns:a16="http://schemas.microsoft.com/office/drawing/2014/main" id="{39FF8DAB-A411-41C1-A032-59D6291F7EA0}"/>
              </a:ext>
            </a:extLst>
          </p:cNvPr>
          <p:cNvGraphicFramePr>
            <a:graphicFrameLocks/>
          </p:cNvGraphicFramePr>
          <p:nvPr>
            <p:extLst>
              <p:ext uri="{D42A27DB-BD31-4B8C-83A1-F6EECF244321}">
                <p14:modId xmlns:p14="http://schemas.microsoft.com/office/powerpoint/2010/main" val="1828477645"/>
              </p:ext>
            </p:extLst>
          </p:nvPr>
        </p:nvGraphicFramePr>
        <p:xfrm>
          <a:off x="482600" y="1029600"/>
          <a:ext cx="2520000" cy="2006160"/>
        </p:xfrm>
        <a:graphic>
          <a:graphicData uri="http://schemas.openxmlformats.org/drawingml/2006/table">
            <a:tbl>
              <a:tblPr firstRow="1" bandRow="1">
                <a:tableStyleId>{69012ECD-51FC-41F1-AA8D-1B2483CD663E}</a:tableStyleId>
              </a:tblPr>
              <a:tblGrid>
                <a:gridCol w="2520000">
                  <a:extLst>
                    <a:ext uri="{9D8B030D-6E8A-4147-A177-3AD203B41FA5}">
                      <a16:colId xmlns:a16="http://schemas.microsoft.com/office/drawing/2014/main" val="394843272"/>
                    </a:ext>
                  </a:extLst>
                </a:gridCol>
              </a:tblGrid>
              <a:tr h="421200">
                <a:tc>
                  <a:txBody>
                    <a:bodyPr/>
                    <a:lstStyle/>
                    <a:p>
                      <a:pPr algn="l"/>
                      <a:r>
                        <a:rPr lang="en-GB" sz="1400" dirty="0"/>
                        <a:t>Question 14</a:t>
                      </a:r>
                    </a:p>
                  </a:txBody>
                  <a:tcPr anchor="ctr"/>
                </a:tc>
                <a:extLst>
                  <a:ext uri="{0D108BD9-81ED-4DB2-BD59-A6C34878D82A}">
                    <a16:rowId xmlns:a16="http://schemas.microsoft.com/office/drawing/2014/main" val="4138555996"/>
                  </a:ext>
                </a:extLst>
              </a:tr>
              <a:tr h="370840">
                <a:tc>
                  <a:txBody>
                    <a:bodyPr/>
                    <a:lstStyle/>
                    <a:p>
                      <a:pPr algn="l"/>
                      <a:r>
                        <a:rPr lang="en-GB" sz="1400" dirty="0"/>
                        <a:t>To what extent do you agree or disagree that we take action where possible to ensure that confidence in the sector is maintained, and access to finance on competitive terms continues?</a:t>
                      </a:r>
                    </a:p>
                  </a:txBody>
                  <a:tcPr anchor="ctr"/>
                </a:tc>
                <a:extLst>
                  <a:ext uri="{0D108BD9-81ED-4DB2-BD59-A6C34878D82A}">
                    <a16:rowId xmlns:a16="http://schemas.microsoft.com/office/drawing/2014/main" val="4072982032"/>
                  </a:ext>
                </a:extLst>
              </a:tr>
            </a:tbl>
          </a:graphicData>
        </a:graphic>
      </p:graphicFrame>
      <p:sp>
        <p:nvSpPr>
          <p:cNvPr id="11" name="TextBox 10">
            <a:extLst>
              <a:ext uri="{FF2B5EF4-FFF2-40B4-BE49-F238E27FC236}">
                <a16:creationId xmlns:a16="http://schemas.microsoft.com/office/drawing/2014/main" id="{8D8478DD-1A0B-4BAD-B746-6838873B89ED}"/>
              </a:ext>
            </a:extLst>
          </p:cNvPr>
          <p:cNvSpPr txBox="1"/>
          <p:nvPr/>
        </p:nvSpPr>
        <p:spPr>
          <a:xfrm>
            <a:off x="417601" y="3247562"/>
            <a:ext cx="2807999" cy="2927083"/>
          </a:xfrm>
          <a:prstGeom prst="rect">
            <a:avLst/>
          </a:prstGeom>
          <a:noFill/>
        </p:spPr>
        <p:txBody>
          <a:bodyPr wrap="square" rtlCol="0">
            <a:spAutoFit/>
          </a:bodyPr>
          <a:lstStyle/>
          <a:p>
            <a:pPr marL="285750" indent="-285750">
              <a:lnSpc>
                <a:spcPct val="114000"/>
              </a:lnSpc>
              <a:spcAft>
                <a:spcPts val="600"/>
              </a:spcAft>
              <a:buClr>
                <a:schemeClr val="accent1"/>
              </a:buClr>
              <a:buFont typeface="Wingdings" panose="05000000000000000000" pitchFamily="2" charset="2"/>
              <a:buChar char="§"/>
            </a:pPr>
            <a:r>
              <a:rPr lang="en-GB" sz="1400" dirty="0"/>
              <a:t>Overall, 76% of respondents agreed with this statement with only 4% disagreeing.</a:t>
            </a:r>
          </a:p>
          <a:p>
            <a:pPr marL="285750" indent="-285750">
              <a:lnSpc>
                <a:spcPct val="114000"/>
              </a:lnSpc>
              <a:spcAft>
                <a:spcPts val="600"/>
              </a:spcAft>
              <a:buClr>
                <a:schemeClr val="accent1"/>
              </a:buClr>
              <a:buFont typeface="Wingdings" panose="05000000000000000000" pitchFamily="2" charset="2"/>
              <a:buChar char="§"/>
            </a:pPr>
            <a:r>
              <a:rPr lang="en-GB" sz="1400" dirty="0"/>
              <a:t>Agreement has fallen slightly since 2022 (79%), however this is due to a higher proportion of ‘neutral’ responses. </a:t>
            </a:r>
          </a:p>
          <a:p>
            <a:pPr marL="285750" indent="-285750">
              <a:lnSpc>
                <a:spcPct val="114000"/>
              </a:lnSpc>
              <a:spcAft>
                <a:spcPts val="600"/>
              </a:spcAft>
              <a:buClr>
                <a:schemeClr val="accent1"/>
              </a:buClr>
              <a:buFont typeface="Wingdings" panose="05000000000000000000" pitchFamily="2" charset="2"/>
              <a:buChar char="§"/>
            </a:pPr>
            <a:r>
              <a:rPr lang="en-GB" sz="1400" dirty="0"/>
              <a:t>Large PRPs and LARPs had the highest agreement (82% and 83% respectively).</a:t>
            </a:r>
          </a:p>
        </p:txBody>
      </p:sp>
      <p:graphicFrame>
        <p:nvGraphicFramePr>
          <p:cNvPr id="3" name="Chart 2">
            <a:extLst>
              <a:ext uri="{FF2B5EF4-FFF2-40B4-BE49-F238E27FC236}">
                <a16:creationId xmlns:a16="http://schemas.microsoft.com/office/drawing/2014/main" id="{6C48C3BE-C35D-4C8D-987C-D1A270BCDBD0}"/>
              </a:ext>
            </a:extLst>
          </p:cNvPr>
          <p:cNvGraphicFramePr>
            <a:graphicFrameLocks/>
          </p:cNvGraphicFramePr>
          <p:nvPr>
            <p:extLst>
              <p:ext uri="{D42A27DB-BD31-4B8C-83A1-F6EECF244321}">
                <p14:modId xmlns:p14="http://schemas.microsoft.com/office/powerpoint/2010/main" val="2983296424"/>
              </p:ext>
            </p:extLst>
          </p:nvPr>
        </p:nvGraphicFramePr>
        <p:xfrm>
          <a:off x="3225600" y="1029600"/>
          <a:ext cx="5580000" cy="252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AC02CE68-7967-4446-827F-5D24C9505268}"/>
              </a:ext>
            </a:extLst>
          </p:cNvPr>
          <p:cNvGraphicFramePr>
            <a:graphicFrameLocks/>
          </p:cNvGraphicFramePr>
          <p:nvPr>
            <p:extLst>
              <p:ext uri="{D42A27DB-BD31-4B8C-83A1-F6EECF244321}">
                <p14:modId xmlns:p14="http://schemas.microsoft.com/office/powerpoint/2010/main" val="250579966"/>
              </p:ext>
            </p:extLst>
          </p:nvPr>
        </p:nvGraphicFramePr>
        <p:xfrm>
          <a:off x="3225600" y="3709397"/>
          <a:ext cx="5580000" cy="252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1300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5BD1-2C30-4392-9E7D-4225BAAE7CC0}"/>
              </a:ext>
            </a:extLst>
          </p:cNvPr>
          <p:cNvSpPr>
            <a:spLocks noGrp="1"/>
          </p:cNvSpPr>
          <p:nvPr>
            <p:ph type="title"/>
          </p:nvPr>
        </p:nvSpPr>
        <p:spPr/>
        <p:txBody>
          <a:bodyPr/>
          <a:lstStyle/>
          <a:p>
            <a:r>
              <a:rPr lang="en-GB" dirty="0"/>
              <a:t>Section 3 – The regulator</a:t>
            </a:r>
          </a:p>
        </p:txBody>
      </p:sp>
      <p:sp>
        <p:nvSpPr>
          <p:cNvPr id="4" name="Date Placeholder 3">
            <a:extLst>
              <a:ext uri="{FF2B5EF4-FFF2-40B4-BE49-F238E27FC236}">
                <a16:creationId xmlns:a16="http://schemas.microsoft.com/office/drawing/2014/main" id="{4BC0B50D-6DC0-4417-974A-ADAE4C21BAE8}"/>
              </a:ext>
            </a:extLst>
          </p:cNvPr>
          <p:cNvSpPr>
            <a:spLocks noGrp="1"/>
          </p:cNvSpPr>
          <p:nvPr>
            <p:ph type="dt" sz="half" idx="10"/>
          </p:nvPr>
        </p:nvSpPr>
        <p:spPr>
          <a:xfrm>
            <a:off x="2510948" y="6387820"/>
            <a:ext cx="2150532" cy="110087"/>
          </a:xfrm>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9D12E4E3-B8D5-4BA0-A6ED-7A02F2768472}"/>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62C50B86-EE37-4271-A775-A6724E65B768}"/>
              </a:ext>
            </a:extLst>
          </p:cNvPr>
          <p:cNvSpPr>
            <a:spLocks noGrp="1"/>
          </p:cNvSpPr>
          <p:nvPr>
            <p:ph type="sldNum" sz="quarter" idx="12"/>
          </p:nvPr>
        </p:nvSpPr>
        <p:spPr/>
        <p:txBody>
          <a:bodyPr/>
          <a:lstStyle/>
          <a:p>
            <a:fld id="{F2DDE3AD-81DD-477C-B05F-9B8B1DADB4A3}" type="slidenum">
              <a:rPr lang="en-GB" smtClean="0"/>
              <a:t>15</a:t>
            </a:fld>
            <a:endParaRPr lang="en-GB" dirty="0"/>
          </a:p>
        </p:txBody>
      </p:sp>
      <p:graphicFrame>
        <p:nvGraphicFramePr>
          <p:cNvPr id="8" name="Table 7">
            <a:extLst>
              <a:ext uri="{FF2B5EF4-FFF2-40B4-BE49-F238E27FC236}">
                <a16:creationId xmlns:a16="http://schemas.microsoft.com/office/drawing/2014/main" id="{39FF8DAB-A411-41C1-A032-59D6291F7EA0}"/>
              </a:ext>
            </a:extLst>
          </p:cNvPr>
          <p:cNvGraphicFramePr>
            <a:graphicFrameLocks/>
          </p:cNvGraphicFramePr>
          <p:nvPr>
            <p:extLst>
              <p:ext uri="{D42A27DB-BD31-4B8C-83A1-F6EECF244321}">
                <p14:modId xmlns:p14="http://schemas.microsoft.com/office/powerpoint/2010/main" val="1952022560"/>
              </p:ext>
            </p:extLst>
          </p:nvPr>
        </p:nvGraphicFramePr>
        <p:xfrm>
          <a:off x="482400" y="1029601"/>
          <a:ext cx="3349065" cy="1782779"/>
        </p:xfrm>
        <a:graphic>
          <a:graphicData uri="http://schemas.openxmlformats.org/drawingml/2006/table">
            <a:tbl>
              <a:tblPr firstRow="1" bandRow="1">
                <a:tableStyleId>{69012ECD-51FC-41F1-AA8D-1B2483CD663E}</a:tableStyleId>
              </a:tblPr>
              <a:tblGrid>
                <a:gridCol w="3349065">
                  <a:extLst>
                    <a:ext uri="{9D8B030D-6E8A-4147-A177-3AD203B41FA5}">
                      <a16:colId xmlns:a16="http://schemas.microsoft.com/office/drawing/2014/main" val="394843272"/>
                    </a:ext>
                  </a:extLst>
                </a:gridCol>
              </a:tblGrid>
              <a:tr h="421200">
                <a:tc>
                  <a:txBody>
                    <a:bodyPr/>
                    <a:lstStyle/>
                    <a:p>
                      <a:pPr algn="l"/>
                      <a:r>
                        <a:rPr lang="en-GB" sz="1400" dirty="0"/>
                        <a:t>Question 15 </a:t>
                      </a:r>
                    </a:p>
                  </a:txBody>
                  <a:tcPr anchor="ctr"/>
                </a:tc>
                <a:extLst>
                  <a:ext uri="{0D108BD9-81ED-4DB2-BD59-A6C34878D82A}">
                    <a16:rowId xmlns:a16="http://schemas.microsoft.com/office/drawing/2014/main" val="4138555996"/>
                  </a:ext>
                </a:extLst>
              </a:tr>
              <a:tr h="1361579">
                <a:tc>
                  <a:txBody>
                    <a:bodyPr/>
                    <a:lstStyle/>
                    <a:p>
                      <a:pPr algn="l"/>
                      <a:r>
                        <a:rPr lang="en-GB" sz="1400" dirty="0"/>
                        <a:t>Are you aware of our proposed plan for implementing the Social Housing Regulation Bill, which we set out in</a:t>
                      </a:r>
                      <a:r>
                        <a:rPr lang="en-GB" sz="1400" i="1" dirty="0"/>
                        <a:t> </a:t>
                      </a:r>
                      <a:r>
                        <a:rPr lang="en-GB" sz="1400" i="1" dirty="0">
                          <a:hlinkClick r:id="rId2"/>
                        </a:rPr>
                        <a:t>Reshaping Consumer Regulation: Our Implementation Plan</a:t>
                      </a:r>
                      <a:r>
                        <a:rPr lang="en-GB" sz="1400" dirty="0"/>
                        <a:t>?</a:t>
                      </a:r>
                    </a:p>
                  </a:txBody>
                  <a:tcPr anchor="ctr"/>
                </a:tc>
                <a:extLst>
                  <a:ext uri="{0D108BD9-81ED-4DB2-BD59-A6C34878D82A}">
                    <a16:rowId xmlns:a16="http://schemas.microsoft.com/office/drawing/2014/main" val="4072982032"/>
                  </a:ext>
                </a:extLst>
              </a:tr>
            </a:tbl>
          </a:graphicData>
        </a:graphic>
      </p:graphicFrame>
      <p:sp>
        <p:nvSpPr>
          <p:cNvPr id="7" name="TextBox 6">
            <a:extLst>
              <a:ext uri="{FF2B5EF4-FFF2-40B4-BE49-F238E27FC236}">
                <a16:creationId xmlns:a16="http://schemas.microsoft.com/office/drawing/2014/main" id="{791FFBB3-E1F6-422D-B26B-1BC959ECEDC2}"/>
              </a:ext>
            </a:extLst>
          </p:cNvPr>
          <p:cNvSpPr txBox="1"/>
          <p:nvPr/>
        </p:nvSpPr>
        <p:spPr>
          <a:xfrm>
            <a:off x="3966694" y="1029600"/>
            <a:ext cx="4630306" cy="1677382"/>
          </a:xfrm>
          <a:prstGeom prst="rect">
            <a:avLst/>
          </a:prstGeom>
          <a:noFill/>
        </p:spPr>
        <p:txBody>
          <a:bodyPr wrap="square" rtlCol="0">
            <a:spAutoFit/>
          </a:bodyPr>
          <a:lstStyle/>
          <a:p>
            <a:pPr marL="285750" indent="-285750">
              <a:spcAft>
                <a:spcPts val="600"/>
              </a:spcAft>
              <a:buClr>
                <a:srgbClr val="59468D"/>
              </a:buClr>
              <a:buFont typeface="Wingdings" panose="05000000000000000000" pitchFamily="2" charset="2"/>
              <a:buChar char="§"/>
            </a:pPr>
            <a:r>
              <a:rPr lang="en-GB" sz="1400" dirty="0"/>
              <a:t>Overall, 84% said that they were aware </a:t>
            </a:r>
            <a:r>
              <a:rPr lang="en-GB" sz="1400" kern="1200" dirty="0">
                <a:solidFill>
                  <a:schemeClr val="tx1"/>
                </a:solidFill>
                <a:effectLst/>
                <a:latin typeface="+mn-lt"/>
                <a:ea typeface="+mn-ea"/>
                <a:cs typeface="+mn-cs"/>
              </a:rPr>
              <a:t>of the regulator’s proposed plan for implementing the Social Housing </a:t>
            </a:r>
            <a:r>
              <a:rPr lang="en-GB" sz="1400" dirty="0"/>
              <a:t>Regulation Bill, as set out in our Reshaping Consumer Regulation</a:t>
            </a:r>
            <a:r>
              <a:rPr lang="en-GB" sz="1400" i="1" dirty="0"/>
              <a:t> </a:t>
            </a:r>
            <a:r>
              <a:rPr lang="en-GB" sz="1400" dirty="0"/>
              <a:t>implementation plan.</a:t>
            </a:r>
          </a:p>
          <a:p>
            <a:pPr marL="285750" indent="-285750">
              <a:spcAft>
                <a:spcPts val="600"/>
              </a:spcAft>
              <a:buClr>
                <a:srgbClr val="59468D"/>
              </a:buClr>
              <a:buFont typeface="Wingdings" panose="05000000000000000000" pitchFamily="2" charset="2"/>
              <a:buChar char="§"/>
            </a:pPr>
            <a:r>
              <a:rPr lang="en-GB" sz="1400" kern="1200" dirty="0">
                <a:solidFill>
                  <a:schemeClr val="tx1"/>
                </a:solidFill>
                <a:effectLst/>
                <a:latin typeface="+mn-lt"/>
                <a:ea typeface="+mn-ea"/>
                <a:cs typeface="+mn-cs"/>
              </a:rPr>
              <a:t>Awareness ranged from 94% amongst large PRPs  to 76% amongst other stakeholders. </a:t>
            </a:r>
          </a:p>
        </p:txBody>
      </p:sp>
      <p:graphicFrame>
        <p:nvGraphicFramePr>
          <p:cNvPr id="9" name="Chart 8">
            <a:extLst>
              <a:ext uri="{FF2B5EF4-FFF2-40B4-BE49-F238E27FC236}">
                <a16:creationId xmlns:a16="http://schemas.microsoft.com/office/drawing/2014/main" id="{DF21B820-E8B1-43C4-8E1D-9E53DEECD785}"/>
              </a:ext>
            </a:extLst>
          </p:cNvPr>
          <p:cNvGraphicFramePr>
            <a:graphicFrameLocks/>
          </p:cNvGraphicFramePr>
          <p:nvPr>
            <p:extLst>
              <p:ext uri="{D42A27DB-BD31-4B8C-83A1-F6EECF244321}">
                <p14:modId xmlns:p14="http://schemas.microsoft.com/office/powerpoint/2010/main" val="1280486100"/>
              </p:ext>
            </p:extLst>
          </p:nvPr>
        </p:nvGraphicFramePr>
        <p:xfrm>
          <a:off x="522000" y="3188312"/>
          <a:ext cx="8100000" cy="30633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1272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5BD1-2C30-4392-9E7D-4225BAAE7CC0}"/>
              </a:ext>
            </a:extLst>
          </p:cNvPr>
          <p:cNvSpPr>
            <a:spLocks noGrp="1"/>
          </p:cNvSpPr>
          <p:nvPr>
            <p:ph type="title"/>
          </p:nvPr>
        </p:nvSpPr>
        <p:spPr/>
        <p:txBody>
          <a:bodyPr/>
          <a:lstStyle/>
          <a:p>
            <a:r>
              <a:rPr lang="en-GB" dirty="0"/>
              <a:t>Section 3 – The regulator</a:t>
            </a:r>
          </a:p>
        </p:txBody>
      </p:sp>
      <p:sp>
        <p:nvSpPr>
          <p:cNvPr id="4" name="Date Placeholder 3">
            <a:extLst>
              <a:ext uri="{FF2B5EF4-FFF2-40B4-BE49-F238E27FC236}">
                <a16:creationId xmlns:a16="http://schemas.microsoft.com/office/drawing/2014/main" id="{4BC0B50D-6DC0-4417-974A-ADAE4C21BAE8}"/>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9D12E4E3-B8D5-4BA0-A6ED-7A02F2768472}"/>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62C50B86-EE37-4271-A775-A6724E65B768}"/>
              </a:ext>
            </a:extLst>
          </p:cNvPr>
          <p:cNvSpPr>
            <a:spLocks noGrp="1"/>
          </p:cNvSpPr>
          <p:nvPr>
            <p:ph type="sldNum" sz="quarter" idx="12"/>
          </p:nvPr>
        </p:nvSpPr>
        <p:spPr/>
        <p:txBody>
          <a:bodyPr/>
          <a:lstStyle/>
          <a:p>
            <a:fld id="{F2DDE3AD-81DD-477C-B05F-9B8B1DADB4A3}" type="slidenum">
              <a:rPr lang="en-GB" smtClean="0"/>
              <a:t>16</a:t>
            </a:fld>
            <a:endParaRPr lang="en-GB" dirty="0"/>
          </a:p>
        </p:txBody>
      </p:sp>
      <p:graphicFrame>
        <p:nvGraphicFramePr>
          <p:cNvPr id="8" name="Table 7">
            <a:extLst>
              <a:ext uri="{FF2B5EF4-FFF2-40B4-BE49-F238E27FC236}">
                <a16:creationId xmlns:a16="http://schemas.microsoft.com/office/drawing/2014/main" id="{39FF8DAB-A411-41C1-A032-59D6291F7EA0}"/>
              </a:ext>
            </a:extLst>
          </p:cNvPr>
          <p:cNvGraphicFramePr>
            <a:graphicFrameLocks/>
          </p:cNvGraphicFramePr>
          <p:nvPr>
            <p:extLst>
              <p:ext uri="{D42A27DB-BD31-4B8C-83A1-F6EECF244321}">
                <p14:modId xmlns:p14="http://schemas.microsoft.com/office/powerpoint/2010/main" val="2364822546"/>
              </p:ext>
            </p:extLst>
          </p:nvPr>
        </p:nvGraphicFramePr>
        <p:xfrm>
          <a:off x="482400" y="1029600"/>
          <a:ext cx="2520000" cy="1582043"/>
        </p:xfrm>
        <a:graphic>
          <a:graphicData uri="http://schemas.openxmlformats.org/drawingml/2006/table">
            <a:tbl>
              <a:tblPr firstRow="1" bandRow="1">
                <a:tableStyleId>{69012ECD-51FC-41F1-AA8D-1B2483CD663E}</a:tableStyleId>
              </a:tblPr>
              <a:tblGrid>
                <a:gridCol w="2520000">
                  <a:extLst>
                    <a:ext uri="{9D8B030D-6E8A-4147-A177-3AD203B41FA5}">
                      <a16:colId xmlns:a16="http://schemas.microsoft.com/office/drawing/2014/main" val="394843272"/>
                    </a:ext>
                  </a:extLst>
                </a:gridCol>
              </a:tblGrid>
              <a:tr h="421200">
                <a:tc>
                  <a:txBody>
                    <a:bodyPr/>
                    <a:lstStyle/>
                    <a:p>
                      <a:pPr algn="l"/>
                      <a:r>
                        <a:rPr lang="en-GB" sz="1400" dirty="0"/>
                        <a:t>Question 16</a:t>
                      </a:r>
                    </a:p>
                  </a:txBody>
                  <a:tcPr anchor="ctr"/>
                </a:tc>
                <a:extLst>
                  <a:ext uri="{0D108BD9-81ED-4DB2-BD59-A6C34878D82A}">
                    <a16:rowId xmlns:a16="http://schemas.microsoft.com/office/drawing/2014/main" val="4138555996"/>
                  </a:ext>
                </a:extLst>
              </a:tr>
              <a:tr h="1160843">
                <a:tc>
                  <a:txBody>
                    <a:bodyPr/>
                    <a:lstStyle/>
                    <a:p>
                      <a:pPr algn="l"/>
                      <a:r>
                        <a:rPr lang="en-GB" sz="1400" kern="1200" dirty="0">
                          <a:solidFill>
                            <a:schemeClr val="tx1"/>
                          </a:solidFill>
                          <a:effectLst/>
                          <a:latin typeface="+mn-lt"/>
                          <a:ea typeface="+mn-ea"/>
                          <a:cs typeface="+mn-cs"/>
                        </a:rPr>
                        <a:t>How confident are you that we will deliver the regulatory changes set out in the Social</a:t>
                      </a:r>
                    </a:p>
                    <a:p>
                      <a:pPr algn="l"/>
                      <a:r>
                        <a:rPr lang="en-GB" sz="1400" kern="1200" dirty="0">
                          <a:solidFill>
                            <a:schemeClr val="tx1"/>
                          </a:solidFill>
                          <a:effectLst/>
                          <a:latin typeface="+mn-lt"/>
                          <a:ea typeface="+mn-ea"/>
                          <a:cs typeface="+mn-cs"/>
                        </a:rPr>
                        <a:t>Housing Regulation Bill?</a:t>
                      </a:r>
                    </a:p>
                  </a:txBody>
                  <a:tcPr anchor="ctr"/>
                </a:tc>
                <a:extLst>
                  <a:ext uri="{0D108BD9-81ED-4DB2-BD59-A6C34878D82A}">
                    <a16:rowId xmlns:a16="http://schemas.microsoft.com/office/drawing/2014/main" val="4072982032"/>
                  </a:ext>
                </a:extLst>
              </a:tr>
            </a:tbl>
          </a:graphicData>
        </a:graphic>
      </p:graphicFrame>
      <p:sp>
        <p:nvSpPr>
          <p:cNvPr id="3" name="TextBox 2">
            <a:extLst>
              <a:ext uri="{FF2B5EF4-FFF2-40B4-BE49-F238E27FC236}">
                <a16:creationId xmlns:a16="http://schemas.microsoft.com/office/drawing/2014/main" id="{9776BC8C-A3D8-4D15-AAD0-F6859BA5EDDA}"/>
              </a:ext>
            </a:extLst>
          </p:cNvPr>
          <p:cNvSpPr txBox="1"/>
          <p:nvPr/>
        </p:nvSpPr>
        <p:spPr>
          <a:xfrm>
            <a:off x="417600" y="3337188"/>
            <a:ext cx="2628000" cy="2323713"/>
          </a:xfrm>
          <a:prstGeom prst="rect">
            <a:avLst/>
          </a:prstGeom>
          <a:noFill/>
        </p:spPr>
        <p:txBody>
          <a:bodyPr wrap="square" rtlCol="0">
            <a:spAutoFit/>
          </a:bodyPr>
          <a:lstStyle/>
          <a:p>
            <a:pPr marL="285750" indent="-285750">
              <a:spcAft>
                <a:spcPts val="600"/>
              </a:spcAft>
              <a:buClr>
                <a:srgbClr val="59468D"/>
              </a:buClr>
              <a:buFont typeface="Wingdings" panose="05000000000000000000" pitchFamily="2" charset="2"/>
              <a:buChar char="§"/>
            </a:pPr>
            <a:r>
              <a:rPr lang="en-GB" sz="1400" dirty="0"/>
              <a:t>Overall, 78% of respondents were very or somewhat confident that the regulator will deliver on the regulatory changes set out in the Social Housing Regulation Bill. </a:t>
            </a:r>
          </a:p>
          <a:p>
            <a:pPr marL="285750" indent="-285750">
              <a:spcAft>
                <a:spcPts val="600"/>
              </a:spcAft>
              <a:buClr>
                <a:srgbClr val="59468D"/>
              </a:buClr>
              <a:buFont typeface="Wingdings" panose="05000000000000000000" pitchFamily="2" charset="2"/>
              <a:buChar char="§"/>
            </a:pPr>
            <a:r>
              <a:rPr lang="en-GB" sz="1400" dirty="0"/>
              <a:t>Just three respondents (0.7%) were ‘not at all confident’.</a:t>
            </a:r>
          </a:p>
        </p:txBody>
      </p:sp>
      <p:graphicFrame>
        <p:nvGraphicFramePr>
          <p:cNvPr id="7" name="Chart 6">
            <a:extLst>
              <a:ext uri="{FF2B5EF4-FFF2-40B4-BE49-F238E27FC236}">
                <a16:creationId xmlns:a16="http://schemas.microsoft.com/office/drawing/2014/main" id="{DA71DC25-8925-4171-A200-E4993F2502AC}"/>
              </a:ext>
            </a:extLst>
          </p:cNvPr>
          <p:cNvGraphicFramePr>
            <a:graphicFrameLocks/>
          </p:cNvGraphicFramePr>
          <p:nvPr>
            <p:extLst>
              <p:ext uri="{D42A27DB-BD31-4B8C-83A1-F6EECF244321}">
                <p14:modId xmlns:p14="http://schemas.microsoft.com/office/powerpoint/2010/main" val="663276732"/>
              </p:ext>
            </p:extLst>
          </p:nvPr>
        </p:nvGraphicFramePr>
        <p:xfrm>
          <a:off x="3225600" y="3709397"/>
          <a:ext cx="5580000" cy="252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3CA6EEDD-E054-491C-A67E-55E753814CF4}"/>
              </a:ext>
            </a:extLst>
          </p:cNvPr>
          <p:cNvGraphicFramePr>
            <a:graphicFrameLocks/>
          </p:cNvGraphicFramePr>
          <p:nvPr>
            <p:extLst>
              <p:ext uri="{D42A27DB-BD31-4B8C-83A1-F6EECF244321}">
                <p14:modId xmlns:p14="http://schemas.microsoft.com/office/powerpoint/2010/main" val="3536124156"/>
              </p:ext>
            </p:extLst>
          </p:nvPr>
        </p:nvGraphicFramePr>
        <p:xfrm>
          <a:off x="3225600" y="1029600"/>
          <a:ext cx="5580000" cy="252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9143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5BD1-2C30-4392-9E7D-4225BAAE7CC0}"/>
              </a:ext>
            </a:extLst>
          </p:cNvPr>
          <p:cNvSpPr>
            <a:spLocks noGrp="1"/>
          </p:cNvSpPr>
          <p:nvPr>
            <p:ph type="title"/>
          </p:nvPr>
        </p:nvSpPr>
        <p:spPr/>
        <p:txBody>
          <a:bodyPr/>
          <a:lstStyle/>
          <a:p>
            <a:r>
              <a:rPr lang="en-GB" dirty="0"/>
              <a:t>Section 3 – The regulator</a:t>
            </a:r>
          </a:p>
        </p:txBody>
      </p:sp>
      <p:sp>
        <p:nvSpPr>
          <p:cNvPr id="4" name="Date Placeholder 3">
            <a:extLst>
              <a:ext uri="{FF2B5EF4-FFF2-40B4-BE49-F238E27FC236}">
                <a16:creationId xmlns:a16="http://schemas.microsoft.com/office/drawing/2014/main" id="{4BC0B50D-6DC0-4417-974A-ADAE4C21BAE8}"/>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9D12E4E3-B8D5-4BA0-A6ED-7A02F2768472}"/>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62C50B86-EE37-4271-A775-A6724E65B768}"/>
              </a:ext>
            </a:extLst>
          </p:cNvPr>
          <p:cNvSpPr>
            <a:spLocks noGrp="1"/>
          </p:cNvSpPr>
          <p:nvPr>
            <p:ph type="sldNum" sz="quarter" idx="12"/>
          </p:nvPr>
        </p:nvSpPr>
        <p:spPr/>
        <p:txBody>
          <a:bodyPr/>
          <a:lstStyle/>
          <a:p>
            <a:fld id="{F2DDE3AD-81DD-477C-B05F-9B8B1DADB4A3}" type="slidenum">
              <a:rPr lang="en-GB" smtClean="0"/>
              <a:t>17</a:t>
            </a:fld>
            <a:endParaRPr lang="en-GB" dirty="0"/>
          </a:p>
        </p:txBody>
      </p:sp>
      <p:graphicFrame>
        <p:nvGraphicFramePr>
          <p:cNvPr id="8" name="Table 7">
            <a:extLst>
              <a:ext uri="{FF2B5EF4-FFF2-40B4-BE49-F238E27FC236}">
                <a16:creationId xmlns:a16="http://schemas.microsoft.com/office/drawing/2014/main" id="{39FF8DAB-A411-41C1-A032-59D6291F7EA0}"/>
              </a:ext>
            </a:extLst>
          </p:cNvPr>
          <p:cNvGraphicFramePr>
            <a:graphicFrameLocks/>
          </p:cNvGraphicFramePr>
          <p:nvPr>
            <p:extLst>
              <p:ext uri="{D42A27DB-BD31-4B8C-83A1-F6EECF244321}">
                <p14:modId xmlns:p14="http://schemas.microsoft.com/office/powerpoint/2010/main" val="2027626078"/>
              </p:ext>
            </p:extLst>
          </p:nvPr>
        </p:nvGraphicFramePr>
        <p:xfrm>
          <a:off x="482400" y="1029600"/>
          <a:ext cx="2520000" cy="1366080"/>
        </p:xfrm>
        <a:graphic>
          <a:graphicData uri="http://schemas.openxmlformats.org/drawingml/2006/table">
            <a:tbl>
              <a:tblPr firstRow="1" bandRow="1">
                <a:tableStyleId>{69012ECD-51FC-41F1-AA8D-1B2483CD663E}</a:tableStyleId>
              </a:tblPr>
              <a:tblGrid>
                <a:gridCol w="2520000">
                  <a:extLst>
                    <a:ext uri="{9D8B030D-6E8A-4147-A177-3AD203B41FA5}">
                      <a16:colId xmlns:a16="http://schemas.microsoft.com/office/drawing/2014/main" val="394843272"/>
                    </a:ext>
                  </a:extLst>
                </a:gridCol>
              </a:tblGrid>
              <a:tr h="421200">
                <a:tc>
                  <a:txBody>
                    <a:bodyPr/>
                    <a:lstStyle/>
                    <a:p>
                      <a:pPr algn="l"/>
                      <a:r>
                        <a:rPr lang="en-GB" sz="1400" dirty="0"/>
                        <a:t>Question 17</a:t>
                      </a:r>
                    </a:p>
                  </a:txBody>
                  <a:tcPr anchor="ctr"/>
                </a:tc>
                <a:extLst>
                  <a:ext uri="{0D108BD9-81ED-4DB2-BD59-A6C34878D82A}">
                    <a16:rowId xmlns:a16="http://schemas.microsoft.com/office/drawing/2014/main" val="4138555996"/>
                  </a:ext>
                </a:extLst>
              </a:tr>
              <a:tr h="710274">
                <a:tc>
                  <a:txBody>
                    <a:bodyPr/>
                    <a:lstStyle/>
                    <a:p>
                      <a:pPr algn="l"/>
                      <a:r>
                        <a:rPr lang="en-GB" sz="1400" kern="1200" dirty="0">
                          <a:solidFill>
                            <a:schemeClr val="tx1"/>
                          </a:solidFill>
                          <a:effectLst/>
                          <a:latin typeface="+mn-lt"/>
                          <a:ea typeface="+mn-ea"/>
                          <a:cs typeface="+mn-cs"/>
                        </a:rPr>
                        <a:t>To what extent do you agree or disagree that we take appropriate action in line with our current remit?</a:t>
                      </a:r>
                      <a:endParaRPr lang="en-GB" sz="1400" dirty="0"/>
                    </a:p>
                  </a:txBody>
                  <a:tcPr anchor="ctr"/>
                </a:tc>
                <a:extLst>
                  <a:ext uri="{0D108BD9-81ED-4DB2-BD59-A6C34878D82A}">
                    <a16:rowId xmlns:a16="http://schemas.microsoft.com/office/drawing/2014/main" val="4072982032"/>
                  </a:ext>
                </a:extLst>
              </a:tr>
            </a:tbl>
          </a:graphicData>
        </a:graphic>
      </p:graphicFrame>
      <p:sp>
        <p:nvSpPr>
          <p:cNvPr id="11" name="TextBox 10">
            <a:extLst>
              <a:ext uri="{FF2B5EF4-FFF2-40B4-BE49-F238E27FC236}">
                <a16:creationId xmlns:a16="http://schemas.microsoft.com/office/drawing/2014/main" id="{8F4FF0F8-D515-4DCF-A1EA-F1FA0345EBCD}"/>
              </a:ext>
            </a:extLst>
          </p:cNvPr>
          <p:cNvSpPr txBox="1"/>
          <p:nvPr/>
        </p:nvSpPr>
        <p:spPr>
          <a:xfrm>
            <a:off x="417600" y="3334364"/>
            <a:ext cx="2744163" cy="2113399"/>
          </a:xfrm>
          <a:prstGeom prst="rect">
            <a:avLst/>
          </a:prstGeom>
          <a:noFill/>
        </p:spPr>
        <p:txBody>
          <a:bodyPr wrap="square" rtlCol="0">
            <a:spAutoFit/>
          </a:bodyPr>
          <a:lstStyle/>
          <a:p>
            <a:pPr marL="285750" indent="-285750">
              <a:lnSpc>
                <a:spcPct val="114000"/>
              </a:lnSpc>
              <a:spcAft>
                <a:spcPts val="600"/>
              </a:spcAft>
              <a:buClr>
                <a:schemeClr val="accent1"/>
              </a:buClr>
              <a:buFont typeface="Wingdings" panose="05000000000000000000" pitchFamily="2" charset="2"/>
              <a:buChar char="§"/>
            </a:pPr>
            <a:r>
              <a:rPr lang="en-GB" sz="1400" dirty="0"/>
              <a:t>Overall, 77% of stakeholders agreed with this statement. Just two respondents strongly disagreed.</a:t>
            </a:r>
          </a:p>
          <a:p>
            <a:pPr marL="285750" indent="-285750">
              <a:lnSpc>
                <a:spcPct val="114000"/>
              </a:lnSpc>
              <a:spcAft>
                <a:spcPts val="600"/>
              </a:spcAft>
              <a:buClr>
                <a:schemeClr val="accent1"/>
              </a:buClr>
              <a:buFont typeface="Wingdings" panose="05000000000000000000" pitchFamily="2" charset="2"/>
              <a:buChar char="§"/>
            </a:pPr>
            <a:r>
              <a:rPr lang="en-GB" sz="1400" dirty="0"/>
              <a:t>The highest level of agreement was amongst LARPs (88%), followed by large PRPs (84%).</a:t>
            </a:r>
          </a:p>
        </p:txBody>
      </p:sp>
      <p:graphicFrame>
        <p:nvGraphicFramePr>
          <p:cNvPr id="7" name="Chart 6">
            <a:extLst>
              <a:ext uri="{FF2B5EF4-FFF2-40B4-BE49-F238E27FC236}">
                <a16:creationId xmlns:a16="http://schemas.microsoft.com/office/drawing/2014/main" id="{2119EAB6-A5D2-4A42-9CF6-C1A4D910A6C4}"/>
              </a:ext>
            </a:extLst>
          </p:cNvPr>
          <p:cNvGraphicFramePr>
            <a:graphicFrameLocks/>
          </p:cNvGraphicFramePr>
          <p:nvPr>
            <p:extLst>
              <p:ext uri="{D42A27DB-BD31-4B8C-83A1-F6EECF244321}">
                <p14:modId xmlns:p14="http://schemas.microsoft.com/office/powerpoint/2010/main" val="2661383570"/>
              </p:ext>
            </p:extLst>
          </p:nvPr>
        </p:nvGraphicFramePr>
        <p:xfrm>
          <a:off x="3225600" y="1029600"/>
          <a:ext cx="5580000" cy="252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82F65C85-091C-46F9-A554-5086B332F259}"/>
              </a:ext>
            </a:extLst>
          </p:cNvPr>
          <p:cNvGraphicFramePr>
            <a:graphicFrameLocks/>
          </p:cNvGraphicFramePr>
          <p:nvPr>
            <p:extLst>
              <p:ext uri="{D42A27DB-BD31-4B8C-83A1-F6EECF244321}">
                <p14:modId xmlns:p14="http://schemas.microsoft.com/office/powerpoint/2010/main" val="2654403779"/>
              </p:ext>
            </p:extLst>
          </p:nvPr>
        </p:nvGraphicFramePr>
        <p:xfrm>
          <a:off x="3225600" y="3709397"/>
          <a:ext cx="5580000" cy="252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5867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5BD1-2C30-4392-9E7D-4225BAAE7CC0}"/>
              </a:ext>
            </a:extLst>
          </p:cNvPr>
          <p:cNvSpPr>
            <a:spLocks noGrp="1"/>
          </p:cNvSpPr>
          <p:nvPr>
            <p:ph type="title"/>
          </p:nvPr>
        </p:nvSpPr>
        <p:spPr/>
        <p:txBody>
          <a:bodyPr/>
          <a:lstStyle/>
          <a:p>
            <a:r>
              <a:rPr lang="en-GB" dirty="0"/>
              <a:t>Section 3 – The regulator</a:t>
            </a:r>
          </a:p>
        </p:txBody>
      </p:sp>
      <p:sp>
        <p:nvSpPr>
          <p:cNvPr id="4" name="Date Placeholder 3">
            <a:extLst>
              <a:ext uri="{FF2B5EF4-FFF2-40B4-BE49-F238E27FC236}">
                <a16:creationId xmlns:a16="http://schemas.microsoft.com/office/drawing/2014/main" id="{4BC0B50D-6DC0-4417-974A-ADAE4C21BAE8}"/>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9D12E4E3-B8D5-4BA0-A6ED-7A02F2768472}"/>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62C50B86-EE37-4271-A775-A6724E65B768}"/>
              </a:ext>
            </a:extLst>
          </p:cNvPr>
          <p:cNvSpPr>
            <a:spLocks noGrp="1"/>
          </p:cNvSpPr>
          <p:nvPr>
            <p:ph type="sldNum" sz="quarter" idx="12"/>
          </p:nvPr>
        </p:nvSpPr>
        <p:spPr/>
        <p:txBody>
          <a:bodyPr/>
          <a:lstStyle/>
          <a:p>
            <a:fld id="{F2DDE3AD-81DD-477C-B05F-9B8B1DADB4A3}" type="slidenum">
              <a:rPr lang="en-GB" dirty="0" smtClean="0"/>
              <a:t>18</a:t>
            </a:fld>
            <a:endParaRPr lang="en-GB" dirty="0"/>
          </a:p>
        </p:txBody>
      </p:sp>
      <p:graphicFrame>
        <p:nvGraphicFramePr>
          <p:cNvPr id="13" name="Table 12">
            <a:extLst>
              <a:ext uri="{FF2B5EF4-FFF2-40B4-BE49-F238E27FC236}">
                <a16:creationId xmlns:a16="http://schemas.microsoft.com/office/drawing/2014/main" id="{1C749A5A-F8B1-4CA3-A594-2971713D8CAC}"/>
              </a:ext>
            </a:extLst>
          </p:cNvPr>
          <p:cNvGraphicFramePr>
            <a:graphicFrameLocks noGrp="1"/>
          </p:cNvGraphicFramePr>
          <p:nvPr>
            <p:extLst>
              <p:ext uri="{D42A27DB-BD31-4B8C-83A1-F6EECF244321}">
                <p14:modId xmlns:p14="http://schemas.microsoft.com/office/powerpoint/2010/main" val="446393457"/>
              </p:ext>
            </p:extLst>
          </p:nvPr>
        </p:nvGraphicFramePr>
        <p:xfrm>
          <a:off x="482602" y="1029600"/>
          <a:ext cx="4178878" cy="2395215"/>
        </p:xfrm>
        <a:graphic>
          <a:graphicData uri="http://schemas.openxmlformats.org/drawingml/2006/table">
            <a:tbl>
              <a:tblPr firstRow="1">
                <a:tableStyleId>{69012ECD-51FC-41F1-AA8D-1B2483CD663E}</a:tableStyleId>
              </a:tblPr>
              <a:tblGrid>
                <a:gridCol w="3187877">
                  <a:extLst>
                    <a:ext uri="{9D8B030D-6E8A-4147-A177-3AD203B41FA5}">
                      <a16:colId xmlns:a16="http://schemas.microsoft.com/office/drawing/2014/main" val="20000"/>
                    </a:ext>
                  </a:extLst>
                </a:gridCol>
                <a:gridCol w="991001">
                  <a:extLst>
                    <a:ext uri="{9D8B030D-6E8A-4147-A177-3AD203B41FA5}">
                      <a16:colId xmlns:a16="http://schemas.microsoft.com/office/drawing/2014/main" val="20001"/>
                    </a:ext>
                  </a:extLst>
                </a:gridCol>
              </a:tblGrid>
              <a:tr h="628902">
                <a:tc>
                  <a:txBody>
                    <a:bodyPr/>
                    <a:lstStyle/>
                    <a:p>
                      <a:pPr algn="l" fontAlgn="b"/>
                      <a:r>
                        <a:rPr lang="en-GB" sz="1200" u="none" strike="noStrike" dirty="0">
                          <a:effectLst/>
                        </a:rPr>
                        <a:t>Question 18: Which of the following do you find helpful in getting information about the requirements of our standards, publications and any other news?</a:t>
                      </a:r>
                      <a:endParaRPr lang="en-GB" sz="1200" b="1" i="0" u="none" strike="noStrike" dirty="0">
                        <a:solidFill>
                          <a:srgbClr val="000000"/>
                        </a:solidFill>
                        <a:effectLst/>
                        <a:latin typeface="Arial"/>
                      </a:endParaRPr>
                    </a:p>
                  </a:txBody>
                  <a:tcPr anchor="ctr"/>
                </a:tc>
                <a:tc>
                  <a:txBody>
                    <a:bodyPr/>
                    <a:lstStyle/>
                    <a:p>
                      <a:pPr algn="ctr" fontAlgn="b"/>
                      <a:r>
                        <a:rPr lang="en-GB" sz="1200" u="none" strike="noStrike" dirty="0">
                          <a:effectLst/>
                        </a:rPr>
                        <a:t>Very or </a:t>
                      </a:r>
                      <a:br>
                        <a:rPr lang="en-GB" sz="1200" u="none" strike="noStrike" dirty="0">
                          <a:effectLst/>
                        </a:rPr>
                      </a:br>
                      <a:r>
                        <a:rPr lang="en-GB" sz="1200" u="none" strike="noStrike" dirty="0">
                          <a:effectLst/>
                        </a:rPr>
                        <a:t>somewhat </a:t>
                      </a:r>
                      <a:br>
                        <a:rPr lang="en-GB" sz="1200" u="none" strike="noStrike" dirty="0">
                          <a:effectLst/>
                        </a:rPr>
                      </a:br>
                      <a:r>
                        <a:rPr lang="en-GB" sz="1200" u="none" strike="noStrike" dirty="0">
                          <a:effectLst/>
                        </a:rPr>
                        <a:t>helpful</a:t>
                      </a:r>
                      <a:endParaRPr lang="en-GB" sz="1200" b="1" i="0" u="none" strike="noStrike" dirty="0">
                        <a:solidFill>
                          <a:srgbClr val="000000"/>
                        </a:solidFill>
                        <a:effectLst/>
                        <a:latin typeface="Arial"/>
                      </a:endParaRPr>
                    </a:p>
                  </a:txBody>
                  <a:tcPr anchor="ctr"/>
                </a:tc>
                <a:extLst>
                  <a:ext uri="{0D108BD9-81ED-4DB2-BD59-A6C34878D82A}">
                    <a16:rowId xmlns:a16="http://schemas.microsoft.com/office/drawing/2014/main" val="10000"/>
                  </a:ext>
                </a:extLst>
              </a:tr>
              <a:tr h="314451">
                <a:tc>
                  <a:txBody>
                    <a:bodyPr/>
                    <a:lstStyle/>
                    <a:p>
                      <a:pPr algn="l" fontAlgn="b"/>
                      <a:r>
                        <a:rPr lang="en-GB" sz="1200" u="none" strike="noStrike" dirty="0">
                          <a:effectLst/>
                        </a:rPr>
                        <a:t>Letter / email</a:t>
                      </a:r>
                      <a:endParaRPr lang="en-GB" sz="1200" b="0" i="0" u="none" strike="noStrike" dirty="0">
                        <a:solidFill>
                          <a:srgbClr val="000000"/>
                        </a:solidFill>
                        <a:effectLst/>
                        <a:latin typeface="Arial"/>
                      </a:endParaRPr>
                    </a:p>
                  </a:txBody>
                  <a:tcPr anchor="ctr"/>
                </a:tc>
                <a:tc>
                  <a:txBody>
                    <a:bodyPr/>
                    <a:lstStyle/>
                    <a:p>
                      <a:pPr algn="ctr" fontAlgn="b"/>
                      <a:r>
                        <a:rPr lang="en-GB" sz="1200" b="0" i="0" u="none" strike="noStrike" dirty="0">
                          <a:solidFill>
                            <a:srgbClr val="000000"/>
                          </a:solidFill>
                          <a:effectLst/>
                          <a:latin typeface="+mn-lt"/>
                        </a:rPr>
                        <a:t>92%</a:t>
                      </a:r>
                    </a:p>
                  </a:txBody>
                  <a:tcPr anchor="ctr"/>
                </a:tc>
                <a:extLst>
                  <a:ext uri="{0D108BD9-81ED-4DB2-BD59-A6C34878D82A}">
                    <a16:rowId xmlns:a16="http://schemas.microsoft.com/office/drawing/2014/main" val="10001"/>
                  </a:ext>
                </a:extLst>
              </a:tr>
              <a:tr h="314451">
                <a:tc>
                  <a:txBody>
                    <a:bodyPr/>
                    <a:lstStyle/>
                    <a:p>
                      <a:pPr algn="l" fontAlgn="b"/>
                      <a:r>
                        <a:rPr lang="en-GB" sz="1200" u="none" strike="noStrike" dirty="0">
                          <a:effectLst/>
                        </a:rPr>
                        <a:t>Website information / alert</a:t>
                      </a:r>
                      <a:endParaRPr lang="en-GB" sz="1200" b="0" i="0" u="none" strike="noStrike" dirty="0">
                        <a:solidFill>
                          <a:srgbClr val="000000"/>
                        </a:solidFill>
                        <a:effectLst/>
                        <a:latin typeface="Arial"/>
                      </a:endParaRPr>
                    </a:p>
                  </a:txBody>
                  <a:tcPr anchor="ctr"/>
                </a:tc>
                <a:tc>
                  <a:txBody>
                    <a:bodyPr/>
                    <a:lstStyle/>
                    <a:p>
                      <a:pPr algn="ctr" fontAlgn="b"/>
                      <a:r>
                        <a:rPr lang="en-GB" sz="1200" b="0" i="0" u="none" strike="noStrike" dirty="0">
                          <a:solidFill>
                            <a:srgbClr val="000000"/>
                          </a:solidFill>
                          <a:effectLst/>
                          <a:latin typeface="+mn-lt"/>
                        </a:rPr>
                        <a:t>79%</a:t>
                      </a:r>
                    </a:p>
                  </a:txBody>
                  <a:tcPr anchor="ctr"/>
                </a:tc>
                <a:extLst>
                  <a:ext uri="{0D108BD9-81ED-4DB2-BD59-A6C34878D82A}">
                    <a16:rowId xmlns:a16="http://schemas.microsoft.com/office/drawing/2014/main" val="10002"/>
                  </a:ext>
                </a:extLst>
              </a:tr>
              <a:tr h="314451">
                <a:tc>
                  <a:txBody>
                    <a:bodyPr/>
                    <a:lstStyle/>
                    <a:p>
                      <a:pPr algn="l" fontAlgn="b"/>
                      <a:r>
                        <a:rPr lang="en-GB" sz="1200" u="none" strike="noStrike" dirty="0">
                          <a:effectLst/>
                        </a:rPr>
                        <a:t>Stakeholder event</a:t>
                      </a:r>
                      <a:endParaRPr lang="en-GB" sz="1200" b="0" i="0" u="none" strike="noStrike" dirty="0">
                        <a:solidFill>
                          <a:srgbClr val="000000"/>
                        </a:solidFill>
                        <a:effectLst/>
                        <a:latin typeface="Arial"/>
                      </a:endParaRPr>
                    </a:p>
                  </a:txBody>
                  <a:tcPr anchor="ctr"/>
                </a:tc>
                <a:tc>
                  <a:txBody>
                    <a:bodyPr/>
                    <a:lstStyle/>
                    <a:p>
                      <a:pPr algn="ctr" fontAlgn="b"/>
                      <a:r>
                        <a:rPr lang="en-GB" sz="1200" b="0" i="0" u="none" strike="noStrike" dirty="0">
                          <a:solidFill>
                            <a:srgbClr val="000000"/>
                          </a:solidFill>
                          <a:effectLst/>
                          <a:latin typeface="+mn-lt"/>
                        </a:rPr>
                        <a:t>69%</a:t>
                      </a:r>
                    </a:p>
                  </a:txBody>
                  <a:tcPr anchor="ctr"/>
                </a:tc>
                <a:extLst>
                  <a:ext uri="{0D108BD9-81ED-4DB2-BD59-A6C34878D82A}">
                    <a16:rowId xmlns:a16="http://schemas.microsoft.com/office/drawing/2014/main" val="10003"/>
                  </a:ext>
                </a:extLst>
              </a:tr>
              <a:tr h="314451">
                <a:tc>
                  <a:txBody>
                    <a:bodyPr/>
                    <a:lstStyle/>
                    <a:p>
                      <a:pPr algn="l" fontAlgn="b"/>
                      <a:r>
                        <a:rPr lang="en-GB" sz="1200" u="none" strike="noStrike" dirty="0">
                          <a:effectLst/>
                        </a:rPr>
                        <a:t>Trade press article / column</a:t>
                      </a:r>
                      <a:endParaRPr lang="en-GB" sz="1200" b="0" i="0" u="none" strike="noStrike" dirty="0">
                        <a:solidFill>
                          <a:srgbClr val="000000"/>
                        </a:solidFill>
                        <a:effectLst/>
                        <a:latin typeface="Arial"/>
                      </a:endParaRPr>
                    </a:p>
                  </a:txBody>
                  <a:tcPr anchor="ctr"/>
                </a:tc>
                <a:tc>
                  <a:txBody>
                    <a:bodyPr/>
                    <a:lstStyle/>
                    <a:p>
                      <a:pPr algn="ctr" fontAlgn="b"/>
                      <a:r>
                        <a:rPr lang="en-GB" sz="1200" b="0" i="0" u="none" strike="noStrike" dirty="0">
                          <a:solidFill>
                            <a:srgbClr val="000000"/>
                          </a:solidFill>
                          <a:effectLst/>
                          <a:latin typeface="+mn-lt"/>
                        </a:rPr>
                        <a:t>69%</a:t>
                      </a:r>
                    </a:p>
                  </a:txBody>
                  <a:tcPr anchor="ctr"/>
                </a:tc>
                <a:extLst>
                  <a:ext uri="{0D108BD9-81ED-4DB2-BD59-A6C34878D82A}">
                    <a16:rowId xmlns:a16="http://schemas.microsoft.com/office/drawing/2014/main" val="10004"/>
                  </a:ext>
                </a:extLst>
              </a:tr>
              <a:tr h="314451">
                <a:tc>
                  <a:txBody>
                    <a:bodyPr/>
                    <a:lstStyle/>
                    <a:p>
                      <a:pPr algn="l" fontAlgn="b"/>
                      <a:r>
                        <a:rPr lang="en-GB" sz="1200" u="none" strike="noStrike" dirty="0">
                          <a:effectLst/>
                        </a:rPr>
                        <a:t>Twitter/ LinkedIn</a:t>
                      </a:r>
                      <a:endParaRPr lang="en-GB" sz="1200" b="0" i="0" u="none" strike="noStrike" dirty="0">
                        <a:solidFill>
                          <a:srgbClr val="000000"/>
                        </a:solidFill>
                        <a:effectLst/>
                        <a:latin typeface="Arial"/>
                      </a:endParaRPr>
                    </a:p>
                  </a:txBody>
                  <a:tcPr anchor="ctr"/>
                </a:tc>
                <a:tc>
                  <a:txBody>
                    <a:bodyPr/>
                    <a:lstStyle/>
                    <a:p>
                      <a:pPr algn="ctr" fontAlgn="b"/>
                      <a:r>
                        <a:rPr lang="en-GB" sz="1200" b="0" i="0" u="none" strike="noStrike" dirty="0">
                          <a:solidFill>
                            <a:srgbClr val="000000"/>
                          </a:solidFill>
                          <a:effectLst/>
                          <a:latin typeface="+mn-lt"/>
                        </a:rPr>
                        <a:t>34%</a:t>
                      </a:r>
                    </a:p>
                  </a:txBody>
                  <a:tcPr anchor="ctr"/>
                </a:tc>
                <a:extLst>
                  <a:ext uri="{0D108BD9-81ED-4DB2-BD59-A6C34878D82A}">
                    <a16:rowId xmlns:a16="http://schemas.microsoft.com/office/drawing/2014/main" val="2887001837"/>
                  </a:ext>
                </a:extLst>
              </a:tr>
            </a:tbl>
          </a:graphicData>
        </a:graphic>
      </p:graphicFrame>
      <p:sp>
        <p:nvSpPr>
          <p:cNvPr id="8" name="TextBox 7">
            <a:extLst>
              <a:ext uri="{FF2B5EF4-FFF2-40B4-BE49-F238E27FC236}">
                <a16:creationId xmlns:a16="http://schemas.microsoft.com/office/drawing/2014/main" id="{5096F473-8EC8-43C2-9EAD-B25CD3E1D050}"/>
              </a:ext>
            </a:extLst>
          </p:cNvPr>
          <p:cNvSpPr txBox="1"/>
          <p:nvPr/>
        </p:nvSpPr>
        <p:spPr>
          <a:xfrm>
            <a:off x="4688227" y="1029600"/>
            <a:ext cx="4178878" cy="2344231"/>
          </a:xfrm>
          <a:prstGeom prst="rect">
            <a:avLst/>
          </a:prstGeom>
          <a:noFill/>
        </p:spPr>
        <p:txBody>
          <a:bodyPr wrap="square" rtlCol="0">
            <a:spAutoFit/>
          </a:bodyPr>
          <a:lstStyle/>
          <a:p>
            <a:pPr marL="285750" indent="-285750">
              <a:lnSpc>
                <a:spcPct val="114000"/>
              </a:lnSpc>
              <a:spcAft>
                <a:spcPts val="1200"/>
              </a:spcAft>
              <a:buClr>
                <a:schemeClr val="accent1"/>
              </a:buClr>
              <a:buFont typeface="Wingdings" panose="05000000000000000000" pitchFamily="2" charset="2"/>
              <a:buChar char="§"/>
            </a:pPr>
            <a:r>
              <a:rPr lang="en-GB" sz="1400" dirty="0"/>
              <a:t>Direct contact by letter or e-mail remains the communication method found most useful by stakeholders.</a:t>
            </a:r>
          </a:p>
          <a:p>
            <a:pPr marL="285750" indent="-285750">
              <a:lnSpc>
                <a:spcPct val="114000"/>
              </a:lnSpc>
              <a:spcAft>
                <a:spcPts val="1200"/>
              </a:spcAft>
              <a:buClr>
                <a:schemeClr val="accent1"/>
              </a:buClr>
              <a:buFont typeface="Wingdings" panose="05000000000000000000" pitchFamily="2" charset="2"/>
              <a:buChar char="§"/>
            </a:pPr>
            <a:r>
              <a:rPr lang="en-GB" sz="1400" dirty="0"/>
              <a:t>Views were more mixed on social media, with only 34% finding Twitter or LinkedIn posts very or somewhat helpful and 4% finding this method of communication unhelpful. </a:t>
            </a:r>
          </a:p>
          <a:p>
            <a:pPr marL="285750" indent="-285750">
              <a:lnSpc>
                <a:spcPct val="114000"/>
              </a:lnSpc>
              <a:spcAft>
                <a:spcPts val="1200"/>
              </a:spcAft>
              <a:buClr>
                <a:schemeClr val="accent1"/>
              </a:buClr>
              <a:buFont typeface="Wingdings" panose="05000000000000000000" pitchFamily="2" charset="2"/>
              <a:buChar char="§"/>
            </a:pPr>
            <a:r>
              <a:rPr lang="en-GB" sz="1400" dirty="0"/>
              <a:t>These findings are broadly in line with 2022.</a:t>
            </a:r>
          </a:p>
        </p:txBody>
      </p:sp>
      <p:graphicFrame>
        <p:nvGraphicFramePr>
          <p:cNvPr id="3" name="Chart 2">
            <a:extLst>
              <a:ext uri="{FF2B5EF4-FFF2-40B4-BE49-F238E27FC236}">
                <a16:creationId xmlns:a16="http://schemas.microsoft.com/office/drawing/2014/main" id="{5795DE4F-0E49-4BCA-88E1-6EFD7AAB57A3}"/>
              </a:ext>
            </a:extLst>
          </p:cNvPr>
          <p:cNvGraphicFramePr>
            <a:graphicFrameLocks/>
          </p:cNvGraphicFramePr>
          <p:nvPr>
            <p:extLst>
              <p:ext uri="{D42A27DB-BD31-4B8C-83A1-F6EECF244321}">
                <p14:modId xmlns:p14="http://schemas.microsoft.com/office/powerpoint/2010/main" val="3529838917"/>
              </p:ext>
            </p:extLst>
          </p:nvPr>
        </p:nvGraphicFramePr>
        <p:xfrm>
          <a:off x="463368" y="3530856"/>
          <a:ext cx="8217263" cy="2749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7445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AE94EDC1-6B22-4DC1-8210-3BE757D7E8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1566" y="5230531"/>
            <a:ext cx="592200" cy="680400"/>
          </a:xfrm>
          <a:prstGeom prst="rect">
            <a:avLst/>
          </a:prstGeom>
        </p:spPr>
      </p:pic>
      <p:pic>
        <p:nvPicPr>
          <p:cNvPr id="16" name="Picture 15">
            <a:extLst>
              <a:ext uri="{FF2B5EF4-FFF2-40B4-BE49-F238E27FC236}">
                <a16:creationId xmlns:a16="http://schemas.microsoft.com/office/drawing/2014/main" id="{3BCDAE04-03C6-483B-9BD7-753D331D4B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96217" y="5211188"/>
            <a:ext cx="757161" cy="720000"/>
          </a:xfrm>
          <a:prstGeom prst="rect">
            <a:avLst/>
          </a:prstGeom>
        </p:spPr>
      </p:pic>
      <p:sp>
        <p:nvSpPr>
          <p:cNvPr id="4" name="Date Placeholder 3"/>
          <p:cNvSpPr>
            <a:spLocks noGrp="1"/>
          </p:cNvSpPr>
          <p:nvPr>
            <p:ph type="dt" sz="half" idx="10"/>
          </p:nvPr>
        </p:nvSpPr>
        <p:spPr/>
        <p:txBody>
          <a:body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14" name="Slide Number Placeholder 5">
            <a:extLst>
              <a:ext uri="{FF2B5EF4-FFF2-40B4-BE49-F238E27FC236}">
                <a16:creationId xmlns:a16="http://schemas.microsoft.com/office/drawing/2014/main" id="{FD67E3BE-05B0-4D4E-8580-C9CCD369C858}"/>
              </a:ext>
            </a:extLst>
          </p:cNvPr>
          <p:cNvSpPr>
            <a:spLocks noGrp="1"/>
          </p:cNvSpPr>
          <p:nvPr>
            <p:ph type="sldNum" sz="quarter" idx="12"/>
          </p:nvPr>
        </p:nvSpPr>
        <p:spPr/>
        <p:txBody>
          <a:bodyPr/>
          <a:lstStyle/>
          <a:p>
            <a:fld id="{F2DDE3AD-81DD-477C-B05F-9B8B1DADB4A3}" type="slidenum">
              <a:rPr lang="en-GB" smtClean="0"/>
              <a:pPr/>
              <a:t>19</a:t>
            </a:fld>
            <a:endParaRPr lang="en-GB" dirty="0"/>
          </a:p>
        </p:txBody>
      </p:sp>
      <p:pic>
        <p:nvPicPr>
          <p:cNvPr id="8" name="Picture 7" descr="House key image" title="House key"/>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09950" y="5230531"/>
            <a:ext cx="722942" cy="689190"/>
          </a:xfrm>
          <a:prstGeom prst="rect">
            <a:avLst/>
          </a:prstGeom>
          <a:noFill/>
          <a:ln>
            <a:noFill/>
          </a:ln>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78994" y="5216980"/>
            <a:ext cx="714208" cy="714208"/>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70720" y="5234690"/>
            <a:ext cx="714208" cy="714208"/>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62446" y="5234690"/>
            <a:ext cx="856252" cy="719086"/>
          </a:xfrm>
          <a:prstGeom prst="rect">
            <a:avLst/>
          </a:prstGeom>
        </p:spPr>
      </p:pic>
      <p:sp>
        <p:nvSpPr>
          <p:cNvPr id="25" name="Content Placeholder 2">
            <a:extLst>
              <a:ext uri="{FF2B5EF4-FFF2-40B4-BE49-F238E27FC236}">
                <a16:creationId xmlns:a16="http://schemas.microsoft.com/office/drawing/2014/main" id="{2115F5C7-8AA9-4757-86F6-62D9E24DB13A}"/>
              </a:ext>
            </a:extLst>
          </p:cNvPr>
          <p:cNvSpPr>
            <a:spLocks noGrp="1"/>
          </p:cNvSpPr>
          <p:nvPr>
            <p:ph idx="1"/>
          </p:nvPr>
        </p:nvSpPr>
        <p:spPr>
          <a:xfrm>
            <a:off x="482400" y="1432801"/>
            <a:ext cx="8187872" cy="3328258"/>
          </a:xfrm>
        </p:spPr>
        <p:txBody>
          <a:bodyPr>
            <a:normAutofit/>
          </a:bodyPr>
          <a:lstStyle/>
          <a:p>
            <a:pPr marL="0" lvl="2" indent="0">
              <a:buNone/>
            </a:pPr>
            <a:r>
              <a:rPr lang="en-GB" sz="1600" dirty="0">
                <a:solidFill>
                  <a:srgbClr val="59468D"/>
                </a:solidFill>
              </a:rPr>
              <a:t>Regulator of Social Housing</a:t>
            </a:r>
          </a:p>
          <a:p>
            <a:pPr marL="0" lvl="2" indent="0">
              <a:buNone/>
            </a:pPr>
            <a:r>
              <a:rPr lang="en-GB" sz="1600" dirty="0">
                <a:solidFill>
                  <a:srgbClr val="59468D"/>
                </a:solidFill>
              </a:rPr>
              <a:t>0300 124 5225 </a:t>
            </a:r>
          </a:p>
          <a:p>
            <a:pPr marL="0" lvl="2" indent="0">
              <a:buNone/>
            </a:pPr>
            <a:r>
              <a:rPr lang="en-GB" sz="1600" dirty="0">
                <a:solidFill>
                  <a:srgbClr val="59468D"/>
                </a:solidFill>
                <a:hlinkClick r:id="rId8"/>
              </a:rPr>
              <a:t>enquiries@rsh.gov.uk</a:t>
            </a:r>
            <a:endParaRPr lang="en-GB" sz="1600" dirty="0">
              <a:solidFill>
                <a:srgbClr val="59468D"/>
              </a:solidFill>
            </a:endParaRPr>
          </a:p>
          <a:p>
            <a:pPr marL="0" lvl="2" indent="0">
              <a:buNone/>
            </a:pPr>
            <a:r>
              <a:rPr lang="en-GB" sz="1600" dirty="0">
                <a:solidFill>
                  <a:srgbClr val="59468D"/>
                </a:solidFill>
                <a:hlinkClick r:id="rId9"/>
              </a:rPr>
              <a:t>www.gov.uk/rsh</a:t>
            </a:r>
            <a:endParaRPr lang="en-GB" sz="1600" dirty="0">
              <a:solidFill>
                <a:srgbClr val="59468D"/>
              </a:solidFill>
            </a:endParaRPr>
          </a:p>
          <a:p>
            <a:pPr lvl="2" indent="0">
              <a:buNone/>
            </a:pPr>
            <a:endParaRPr lang="en-GB" sz="1600" dirty="0">
              <a:solidFill>
                <a:srgbClr val="59468D"/>
              </a:solidFill>
            </a:endParaRPr>
          </a:p>
          <a:p>
            <a:pPr marL="0" lvl="2" indent="0">
              <a:buNone/>
            </a:pPr>
            <a:r>
              <a:rPr lang="en-GB" sz="1600" dirty="0">
                <a:solidFill>
                  <a:srgbClr val="59468D"/>
                </a:solidFill>
                <a:hlinkClick r:id="rId10"/>
              </a:rPr>
              <a:t>twitter.com/rshengland</a:t>
            </a:r>
            <a:endParaRPr lang="en-GB" sz="1600" dirty="0">
              <a:solidFill>
                <a:srgbClr val="59468D"/>
              </a:solidFill>
            </a:endParaRPr>
          </a:p>
          <a:p>
            <a:pPr marL="0" lvl="2" indent="0">
              <a:buNone/>
            </a:pPr>
            <a:r>
              <a:rPr lang="en-GB" sz="1600" dirty="0">
                <a:solidFill>
                  <a:srgbClr val="59468D"/>
                </a:solidFill>
                <a:hlinkClick r:id="rId11"/>
              </a:rPr>
              <a:t>www.linkedin.com/company/regulator-of-social-housing</a:t>
            </a:r>
            <a:endParaRPr lang="en-GB" sz="1600" dirty="0">
              <a:solidFill>
                <a:srgbClr val="59468D"/>
              </a:solidFill>
            </a:endParaRPr>
          </a:p>
          <a:p>
            <a:endParaRPr lang="en-GB" sz="1600" dirty="0">
              <a:solidFill>
                <a:srgbClr val="59468D"/>
              </a:solidFill>
            </a:endParaRPr>
          </a:p>
          <a:p>
            <a:r>
              <a:rPr lang="en-GB" sz="1600" dirty="0">
                <a:solidFill>
                  <a:srgbClr val="59468D"/>
                </a:solidFill>
              </a:rPr>
              <a:t>The Regulator of Social Housing regulates registered providers of social housing </a:t>
            </a:r>
            <a:br>
              <a:rPr lang="en-GB" sz="1600" dirty="0">
                <a:solidFill>
                  <a:srgbClr val="59468D"/>
                </a:solidFill>
              </a:rPr>
            </a:br>
            <a:r>
              <a:rPr lang="en-GB" sz="1600" dirty="0">
                <a:solidFill>
                  <a:srgbClr val="59468D"/>
                </a:solidFill>
              </a:rPr>
              <a:t>to promote a viable, efficient and well-governed social housing sector able to </a:t>
            </a:r>
            <a:br>
              <a:rPr lang="en-GB" sz="1600" dirty="0">
                <a:solidFill>
                  <a:srgbClr val="59468D"/>
                </a:solidFill>
              </a:rPr>
            </a:br>
            <a:r>
              <a:rPr lang="en-GB" sz="1600" dirty="0">
                <a:solidFill>
                  <a:srgbClr val="59468D"/>
                </a:solidFill>
              </a:rPr>
              <a:t>deliver homes that meet a range of needs.</a:t>
            </a:r>
            <a:endParaRPr lang="en-GB" sz="1400" dirty="0"/>
          </a:p>
        </p:txBody>
      </p:sp>
      <p:pic>
        <p:nvPicPr>
          <p:cNvPr id="13" name="Picture 12" descr="Regulator of Social Housing">
            <a:extLst>
              <a:ext uri="{FF2B5EF4-FFF2-40B4-BE49-F238E27FC236}">
                <a16:creationId xmlns:a16="http://schemas.microsoft.com/office/drawing/2014/main" id="{34D20064-AB41-4D2B-9E01-3A1472D6540F}"/>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06907" y="397072"/>
            <a:ext cx="1368000" cy="756818"/>
          </a:xfrm>
          <a:prstGeom prst="rect">
            <a:avLst/>
          </a:prstGeom>
        </p:spPr>
      </p:pic>
    </p:spTree>
    <p:extLst>
      <p:ext uri="{BB962C8B-B14F-4D97-AF65-F5344CB8AC3E}">
        <p14:creationId xmlns:p14="http://schemas.microsoft.com/office/powerpoint/2010/main" val="423229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Introduction</a:t>
            </a:r>
          </a:p>
        </p:txBody>
      </p:sp>
      <p:sp>
        <p:nvSpPr>
          <p:cNvPr id="3" name="Content Placeholder 2"/>
          <p:cNvSpPr>
            <a:spLocks noGrp="1"/>
          </p:cNvSpPr>
          <p:nvPr>
            <p:ph idx="1"/>
          </p:nvPr>
        </p:nvSpPr>
        <p:spPr>
          <a:xfrm>
            <a:off x="482600" y="1028196"/>
            <a:ext cx="8114400" cy="4605866"/>
          </a:xfrm>
        </p:spPr>
        <p:txBody>
          <a:bodyPr>
            <a:noAutofit/>
          </a:bodyPr>
          <a:lstStyle/>
          <a:p>
            <a:pPr>
              <a:lnSpc>
                <a:spcPct val="114000"/>
              </a:lnSpc>
              <a:spcAft>
                <a:spcPts val="1200"/>
              </a:spcAft>
              <a:buClr>
                <a:schemeClr val="accent1"/>
              </a:buClr>
            </a:pPr>
            <a:r>
              <a:rPr lang="en-GB" sz="1600" dirty="0"/>
              <a:t>The Regulator of Social Housing has carried out a stakeholder survey, with fieldwork completed in March and April 2023. </a:t>
            </a:r>
          </a:p>
          <a:p>
            <a:pPr>
              <a:lnSpc>
                <a:spcPct val="114000"/>
              </a:lnSpc>
              <a:spcAft>
                <a:spcPts val="1200"/>
              </a:spcAft>
              <a:buClr>
                <a:schemeClr val="accent1"/>
              </a:buClr>
            </a:pPr>
            <a:r>
              <a:rPr lang="en-GB" sz="1600" dirty="0"/>
              <a:t>We have sought the views of registered providers and other stakeholders on a range of issues.</a:t>
            </a:r>
          </a:p>
          <a:p>
            <a:pPr>
              <a:lnSpc>
                <a:spcPct val="114000"/>
              </a:lnSpc>
              <a:spcAft>
                <a:spcPts val="1200"/>
              </a:spcAft>
              <a:buClr>
                <a:schemeClr val="accent1"/>
              </a:buClr>
            </a:pPr>
            <a:r>
              <a:rPr lang="en-GB" sz="1600" dirty="0"/>
              <a:t>We will use the results to inform </a:t>
            </a:r>
          </a:p>
          <a:p>
            <a:pPr marL="612900" lvl="2" indent="-342900">
              <a:lnSpc>
                <a:spcPct val="114000"/>
              </a:lnSpc>
              <a:spcAft>
                <a:spcPts val="0"/>
              </a:spcAft>
              <a:buClr>
                <a:schemeClr val="accent1"/>
              </a:buClr>
            </a:pPr>
            <a:r>
              <a:rPr lang="en-GB" sz="1600" dirty="0"/>
              <a:t>our performance monitoring</a:t>
            </a:r>
          </a:p>
          <a:p>
            <a:pPr marL="612900" lvl="2" indent="-342900">
              <a:lnSpc>
                <a:spcPct val="114000"/>
              </a:lnSpc>
              <a:spcAft>
                <a:spcPts val="0"/>
              </a:spcAft>
              <a:buClr>
                <a:schemeClr val="accent1"/>
              </a:buClr>
            </a:pPr>
            <a:r>
              <a:rPr lang="en-GB" sz="1600" dirty="0"/>
              <a:t>continuous development of our operational approach</a:t>
            </a:r>
          </a:p>
          <a:p>
            <a:pPr marL="612900" lvl="2" indent="-342900">
              <a:lnSpc>
                <a:spcPct val="114000"/>
              </a:lnSpc>
              <a:spcAft>
                <a:spcPts val="0"/>
              </a:spcAft>
              <a:buClr>
                <a:schemeClr val="accent1"/>
              </a:buClr>
            </a:pPr>
            <a:r>
              <a:rPr lang="en-GB" sz="1600" dirty="0"/>
              <a:t>our corporate planning</a:t>
            </a:r>
            <a:br>
              <a:rPr lang="en-GB" sz="1600" dirty="0"/>
            </a:br>
            <a:endParaRPr lang="en-GB" sz="1600" dirty="0"/>
          </a:p>
          <a:p>
            <a:pPr lvl="1">
              <a:lnSpc>
                <a:spcPct val="114000"/>
              </a:lnSpc>
              <a:spcAft>
                <a:spcPts val="0"/>
              </a:spcAft>
              <a:buClr>
                <a:schemeClr val="accent1"/>
              </a:buClr>
            </a:pPr>
            <a:r>
              <a:rPr lang="en-GB" sz="1600" dirty="0"/>
              <a:t>Our last stakeholder survey was published in 2022. </a:t>
            </a:r>
            <a:br>
              <a:rPr lang="en-GB" sz="1600" dirty="0"/>
            </a:br>
            <a:endParaRPr lang="en-GB" sz="1600" dirty="0"/>
          </a:p>
          <a:p>
            <a:pPr>
              <a:lnSpc>
                <a:spcPct val="114000"/>
              </a:lnSpc>
              <a:spcAft>
                <a:spcPts val="1200"/>
              </a:spcAft>
              <a:buClr>
                <a:schemeClr val="accent1"/>
              </a:buClr>
            </a:pPr>
            <a:r>
              <a:rPr lang="en-GB" sz="1600" dirty="0"/>
              <a:t>In 2022 we changed the methodology we use in our survey to better reflect best practice. This included the addition of ‘neutral’ or ‘not applicable’ options for questions with choice scales. </a:t>
            </a:r>
          </a:p>
        </p:txBody>
      </p:sp>
      <p:sp>
        <p:nvSpPr>
          <p:cNvPr id="4" name="Date Placeholder 3"/>
          <p:cNvSpPr>
            <a:spLocks noGrp="1"/>
          </p:cNvSpPr>
          <p:nvPr>
            <p:ph type="dt" sz="half" idx="10"/>
          </p:nvPr>
        </p:nvSpPr>
        <p:spPr/>
        <p:txBody>
          <a:bodyPr/>
          <a:lstStyle/>
          <a:p>
            <a:r>
              <a:rPr lang="en-US" dirty="0"/>
              <a:t>May 2023</a:t>
            </a:r>
            <a:endParaRPr lang="en-GB" dirty="0"/>
          </a:p>
        </p:txBody>
      </p:sp>
      <p:sp>
        <p:nvSpPr>
          <p:cNvPr id="5" name="Footer Placeholder 4"/>
          <p:cNvSpPr>
            <a:spLocks noGrp="1"/>
          </p:cNvSpPr>
          <p:nvPr>
            <p:ph type="ftr" sz="quarter" idx="11"/>
          </p:nvPr>
        </p:nvSpPr>
        <p:spPr/>
        <p:txBody>
          <a:bodyPr/>
          <a:lstStyle/>
          <a:p>
            <a:r>
              <a:rPr lang="en-GB" dirty="0"/>
              <a:t>Regulator of Social Housing</a:t>
            </a:r>
          </a:p>
        </p:txBody>
      </p:sp>
      <p:sp>
        <p:nvSpPr>
          <p:cNvPr id="6" name="Slide Number Placeholder 5"/>
          <p:cNvSpPr>
            <a:spLocks noGrp="1"/>
          </p:cNvSpPr>
          <p:nvPr>
            <p:ph type="sldNum" sz="quarter" idx="12"/>
          </p:nvPr>
        </p:nvSpPr>
        <p:spPr/>
        <p:txBody>
          <a:bodyPr/>
          <a:lstStyle/>
          <a:p>
            <a:fld id="{F2DDE3AD-81DD-477C-B05F-9B8B1DADB4A3}" type="slidenum">
              <a:rPr lang="en-GB" smtClean="0"/>
              <a:t>2</a:t>
            </a:fld>
            <a:endParaRPr lang="en-GB" dirty="0"/>
          </a:p>
        </p:txBody>
      </p:sp>
    </p:spTree>
    <p:extLst>
      <p:ext uri="{BB962C8B-B14F-4D97-AF65-F5344CB8AC3E}">
        <p14:creationId xmlns:p14="http://schemas.microsoft.com/office/powerpoint/2010/main" val="416034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2D897-981B-4802-83D8-755CB93054A8}"/>
              </a:ext>
            </a:extLst>
          </p:cNvPr>
          <p:cNvSpPr>
            <a:spLocks noGrp="1"/>
          </p:cNvSpPr>
          <p:nvPr>
            <p:ph type="title"/>
          </p:nvPr>
        </p:nvSpPr>
        <p:spPr/>
        <p:txBody>
          <a:bodyPr/>
          <a:lstStyle/>
          <a:p>
            <a:r>
              <a:rPr lang="en-GB" dirty="0"/>
              <a:t>Key findings</a:t>
            </a:r>
          </a:p>
        </p:txBody>
      </p:sp>
      <p:sp>
        <p:nvSpPr>
          <p:cNvPr id="3" name="Content Placeholder 2">
            <a:extLst>
              <a:ext uri="{FF2B5EF4-FFF2-40B4-BE49-F238E27FC236}">
                <a16:creationId xmlns:a16="http://schemas.microsoft.com/office/drawing/2014/main" id="{30504FCC-8883-45DC-B0F2-A1142DBE0112}"/>
              </a:ext>
            </a:extLst>
          </p:cNvPr>
          <p:cNvSpPr>
            <a:spLocks noGrp="1"/>
          </p:cNvSpPr>
          <p:nvPr>
            <p:ph idx="1"/>
          </p:nvPr>
        </p:nvSpPr>
        <p:spPr>
          <a:xfrm>
            <a:off x="482600" y="1079582"/>
            <a:ext cx="8114400" cy="5139683"/>
          </a:xfrm>
        </p:spPr>
        <p:txBody>
          <a:bodyPr>
            <a:noAutofit/>
          </a:bodyPr>
          <a:lstStyle/>
          <a:p>
            <a:pPr>
              <a:spcAft>
                <a:spcPts val="1200"/>
              </a:spcAft>
            </a:pPr>
            <a:r>
              <a:rPr lang="en-GB" sz="1400" dirty="0">
                <a:latin typeface="+mj-lt"/>
              </a:rPr>
              <a:t>The number of stakeholders responding to the survey continues to rise with 435 responses received this year, up from 409 in 2022. </a:t>
            </a:r>
          </a:p>
          <a:p>
            <a:pPr>
              <a:spcAft>
                <a:spcPts val="1200"/>
              </a:spcAft>
            </a:pPr>
            <a:r>
              <a:rPr lang="en-GB" sz="1400" dirty="0">
                <a:latin typeface="+mj-lt"/>
              </a:rPr>
              <a:t>As in previous years, the majority of responses were from registered providers (RPs) however there has been an increase in the number of tenants taking part. This change in profile can have an impact on overall scores, even where individual stakeholders are no more or less satisfied.</a:t>
            </a:r>
          </a:p>
          <a:p>
            <a:pPr>
              <a:lnSpc>
                <a:spcPct val="90000"/>
              </a:lnSpc>
              <a:spcAft>
                <a:spcPts val="1200"/>
              </a:spcAft>
            </a:pPr>
            <a:r>
              <a:rPr lang="en-GB" sz="1400" b="1" dirty="0">
                <a:latin typeface="+mj-lt"/>
              </a:rPr>
              <a:t>Regulatory framework</a:t>
            </a:r>
            <a:endParaRPr lang="en-GB" sz="1400" dirty="0">
              <a:highlight>
                <a:srgbClr val="FFFF00"/>
              </a:highlight>
              <a:latin typeface="+mj-lt"/>
            </a:endParaRPr>
          </a:p>
          <a:p>
            <a:pPr marL="285750" indent="-285750">
              <a:lnSpc>
                <a:spcPct val="90000"/>
              </a:lnSpc>
              <a:spcAft>
                <a:spcPts val="1200"/>
              </a:spcAft>
              <a:buClr>
                <a:srgbClr val="59468D"/>
              </a:buClr>
              <a:buFont typeface="Wingdings" panose="05000000000000000000" pitchFamily="2" charset="2"/>
              <a:buChar char="§"/>
            </a:pPr>
            <a:r>
              <a:rPr lang="en-GB" sz="1400" dirty="0">
                <a:latin typeface="+mj-lt"/>
              </a:rPr>
              <a:t>The results remain positive, with at least seven in ten respondents agreeing that:</a:t>
            </a:r>
          </a:p>
          <a:p>
            <a:pPr marL="540000" lvl="1" indent="-285750">
              <a:lnSpc>
                <a:spcPct val="90000"/>
              </a:lnSpc>
              <a:spcAft>
                <a:spcPts val="1200"/>
              </a:spcAft>
              <a:buClr>
                <a:srgbClr val="59468D"/>
              </a:buClr>
              <a:buFont typeface="Arial" panose="020B0604020202020204" pitchFamily="34" charset="0"/>
              <a:buChar char="•"/>
            </a:pPr>
            <a:r>
              <a:rPr lang="en-GB" dirty="0">
                <a:latin typeface="+mj-lt"/>
              </a:rPr>
              <a:t>Our approach is co-regulatory </a:t>
            </a:r>
          </a:p>
          <a:p>
            <a:pPr marL="540000" lvl="1" indent="-285750">
              <a:lnSpc>
                <a:spcPct val="90000"/>
              </a:lnSpc>
              <a:spcAft>
                <a:spcPts val="1200"/>
              </a:spcAft>
              <a:buClr>
                <a:srgbClr val="59468D"/>
              </a:buClr>
              <a:buFont typeface="Arial" panose="020B0604020202020204" pitchFamily="34" charset="0"/>
              <a:buChar char="•"/>
            </a:pPr>
            <a:r>
              <a:rPr lang="en-GB" dirty="0">
                <a:latin typeface="+mj-lt"/>
              </a:rPr>
              <a:t>The regulator meets it’s objectives to be proportionate and minimise interference</a:t>
            </a:r>
          </a:p>
          <a:p>
            <a:pPr marL="540000" lvl="1" indent="-285750">
              <a:lnSpc>
                <a:spcPct val="90000"/>
              </a:lnSpc>
              <a:spcAft>
                <a:spcPts val="1200"/>
              </a:spcAft>
              <a:buClr>
                <a:srgbClr val="59468D"/>
              </a:buClr>
              <a:buFont typeface="Arial" panose="020B0604020202020204" pitchFamily="34" charset="0"/>
              <a:buChar char="•"/>
            </a:pPr>
            <a:r>
              <a:rPr lang="en-GB" dirty="0">
                <a:latin typeface="+mj-lt"/>
              </a:rPr>
              <a:t>The regulatory framework and our approach to regulation are consistent with our objectives on both economic and consumer regulation.</a:t>
            </a:r>
          </a:p>
          <a:p>
            <a:pPr>
              <a:lnSpc>
                <a:spcPct val="90000"/>
              </a:lnSpc>
              <a:spcAft>
                <a:spcPts val="1200"/>
              </a:spcAft>
            </a:pPr>
            <a:r>
              <a:rPr lang="en-GB" sz="1400" b="1" dirty="0">
                <a:latin typeface="+mj-lt"/>
              </a:rPr>
              <a:t>Delivery and practice</a:t>
            </a:r>
          </a:p>
          <a:p>
            <a:pPr marL="285750" indent="-285750">
              <a:lnSpc>
                <a:spcPct val="90000"/>
              </a:lnSpc>
              <a:spcAft>
                <a:spcPts val="1200"/>
              </a:spcAft>
              <a:buClr>
                <a:srgbClr val="59468D"/>
              </a:buClr>
              <a:buFont typeface="Wingdings" panose="05000000000000000000" pitchFamily="2" charset="2"/>
              <a:buChar char="§"/>
            </a:pPr>
            <a:r>
              <a:rPr lang="en-GB" sz="1400" dirty="0">
                <a:latin typeface="+mj-lt"/>
              </a:rPr>
              <a:t>Over three quarters of respondents agreed that our approach to regulation is risk-based and assurance-based, and that this approach is reflected in their experience of being a regulated RP or how they understand RPs are regulated.</a:t>
            </a:r>
          </a:p>
          <a:p>
            <a:pPr marL="285750" indent="-285750">
              <a:lnSpc>
                <a:spcPct val="90000"/>
              </a:lnSpc>
              <a:spcAft>
                <a:spcPts val="1200"/>
              </a:spcAft>
              <a:buClr>
                <a:srgbClr val="59468D"/>
              </a:buClr>
              <a:buFont typeface="Wingdings" panose="05000000000000000000" pitchFamily="2" charset="2"/>
              <a:buChar char="§"/>
            </a:pPr>
            <a:r>
              <a:rPr lang="en-GB" sz="1400" dirty="0">
                <a:latin typeface="+mj-lt"/>
              </a:rPr>
              <a:t>Of those stakeholders that had engaged with us, the vast majority continue to report that our requests for information and/or evidence are clear and that our regulatory staff are knowledgeable about the nature and complexity of the sector. Large PRPs were the most positive, with 93% agreeing.</a:t>
            </a:r>
            <a:endParaRPr lang="en-GB" sz="1400" dirty="0">
              <a:highlight>
                <a:srgbClr val="FFFF00"/>
              </a:highlight>
              <a:latin typeface="+mj-lt"/>
            </a:endParaRPr>
          </a:p>
        </p:txBody>
      </p:sp>
      <p:sp>
        <p:nvSpPr>
          <p:cNvPr id="4" name="Date Placeholder 3">
            <a:extLst>
              <a:ext uri="{FF2B5EF4-FFF2-40B4-BE49-F238E27FC236}">
                <a16:creationId xmlns:a16="http://schemas.microsoft.com/office/drawing/2014/main" id="{B2677D69-7C91-454C-8C0B-6EA28E8F0BC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May 2023</a:t>
            </a:r>
            <a:endPar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Footer Placeholder 4">
            <a:extLst>
              <a:ext uri="{FF2B5EF4-FFF2-40B4-BE49-F238E27FC236}">
                <a16:creationId xmlns:a16="http://schemas.microsoft.com/office/drawing/2014/main" id="{DF8B4BD5-4953-434A-9CF1-1FF089CD191D}"/>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Regulator of Social Housing</a:t>
            </a:r>
          </a:p>
        </p:txBody>
      </p:sp>
      <p:sp>
        <p:nvSpPr>
          <p:cNvPr id="6" name="Slide Number Placeholder 5">
            <a:extLst>
              <a:ext uri="{FF2B5EF4-FFF2-40B4-BE49-F238E27FC236}">
                <a16:creationId xmlns:a16="http://schemas.microsoft.com/office/drawing/2014/main" id="{BB44AC63-4957-4B65-AB48-C0D0963227C5}"/>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2DDE3AD-81DD-477C-B05F-9B8B1DADB4A3}" type="slidenum">
              <a:rPr kumimoji="0" lang="en-GB" sz="1050" b="1"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GB"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06400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2D897-981B-4802-83D8-755CB93054A8}"/>
              </a:ext>
            </a:extLst>
          </p:cNvPr>
          <p:cNvSpPr>
            <a:spLocks noGrp="1"/>
          </p:cNvSpPr>
          <p:nvPr>
            <p:ph type="title"/>
          </p:nvPr>
        </p:nvSpPr>
        <p:spPr/>
        <p:txBody>
          <a:bodyPr/>
          <a:lstStyle/>
          <a:p>
            <a:r>
              <a:rPr lang="en-GB" dirty="0"/>
              <a:t>Key findings</a:t>
            </a:r>
          </a:p>
        </p:txBody>
      </p:sp>
      <p:sp>
        <p:nvSpPr>
          <p:cNvPr id="3" name="Content Placeholder 2">
            <a:extLst>
              <a:ext uri="{FF2B5EF4-FFF2-40B4-BE49-F238E27FC236}">
                <a16:creationId xmlns:a16="http://schemas.microsoft.com/office/drawing/2014/main" id="{30504FCC-8883-45DC-B0F2-A1142DBE0112}"/>
              </a:ext>
            </a:extLst>
          </p:cNvPr>
          <p:cNvSpPr>
            <a:spLocks noGrp="1"/>
          </p:cNvSpPr>
          <p:nvPr>
            <p:ph idx="1"/>
          </p:nvPr>
        </p:nvSpPr>
        <p:spPr>
          <a:xfrm>
            <a:off x="482600" y="1079582"/>
            <a:ext cx="8114400" cy="5220929"/>
          </a:xfrm>
        </p:spPr>
        <p:txBody>
          <a:bodyPr>
            <a:noAutofit/>
          </a:bodyPr>
          <a:lstStyle/>
          <a:p>
            <a:pPr>
              <a:spcAft>
                <a:spcPts val="1200"/>
              </a:spcAft>
            </a:pPr>
            <a:r>
              <a:rPr lang="en-GB" sz="1400" b="1" dirty="0"/>
              <a:t>The regulator</a:t>
            </a:r>
          </a:p>
          <a:p>
            <a:pPr marL="285750" indent="-285750">
              <a:spcAft>
                <a:spcPts val="1200"/>
              </a:spcAft>
              <a:buClr>
                <a:srgbClr val="59468D"/>
              </a:buClr>
              <a:buFont typeface="Wingdings" panose="05000000000000000000" pitchFamily="2" charset="2"/>
              <a:buChar char="§"/>
            </a:pPr>
            <a:r>
              <a:rPr lang="en-GB" sz="1400" dirty="0"/>
              <a:t>76% of respondents said that they find RSH publications very or somewhat useful. </a:t>
            </a:r>
          </a:p>
          <a:p>
            <a:pPr marL="285750" indent="-285750">
              <a:spcAft>
                <a:spcPts val="1200"/>
              </a:spcAft>
              <a:buClr>
                <a:srgbClr val="59468D"/>
              </a:buClr>
              <a:buFont typeface="Wingdings" panose="05000000000000000000" pitchFamily="2" charset="2"/>
              <a:buChar char="§"/>
            </a:pPr>
            <a:r>
              <a:rPr lang="en-GB" sz="1400" dirty="0"/>
              <a:t>76% agreed that we take action where possible to ensure that confidence in the sector is maintained, and access to finance on competitive terms continues. </a:t>
            </a:r>
          </a:p>
          <a:p>
            <a:pPr marL="285750" indent="-285750">
              <a:spcAft>
                <a:spcPts val="1200"/>
              </a:spcAft>
              <a:buClr>
                <a:srgbClr val="59468D"/>
              </a:buClr>
              <a:buFont typeface="Wingdings" panose="05000000000000000000" pitchFamily="2" charset="2"/>
              <a:buChar char="§"/>
            </a:pPr>
            <a:r>
              <a:rPr lang="en-GB" sz="1400" dirty="0"/>
              <a:t>77% agreed that we take appropriate action in line with our current remit.</a:t>
            </a:r>
          </a:p>
          <a:p>
            <a:pPr marL="285750" indent="-285750">
              <a:spcAft>
                <a:spcPts val="1200"/>
              </a:spcAft>
              <a:buClr>
                <a:srgbClr val="59468D"/>
              </a:buClr>
              <a:buFont typeface="Wingdings" panose="05000000000000000000" pitchFamily="2" charset="2"/>
              <a:buChar char="§"/>
            </a:pPr>
            <a:r>
              <a:rPr lang="en-GB" sz="1400" dirty="0"/>
              <a:t>Looking ahead, 84% were aware of our proposal plan for implementing the Social Housing Regulation Bill, and 78% of respondents were confident that we will deliver the regulatory changes set out in the Bill. </a:t>
            </a:r>
          </a:p>
          <a:p>
            <a:pPr marL="285750" indent="-285750">
              <a:spcAft>
                <a:spcPts val="1200"/>
              </a:spcAft>
              <a:buClr>
                <a:srgbClr val="59468D"/>
              </a:buClr>
              <a:buFont typeface="Wingdings" panose="05000000000000000000" pitchFamily="2" charset="2"/>
              <a:buChar char="§"/>
            </a:pPr>
            <a:r>
              <a:rPr lang="en-GB" sz="1400" dirty="0"/>
              <a:t>For information sharing, direct contact by letter or email remains the most preferred method followed by the website and stakeholder events. </a:t>
            </a:r>
          </a:p>
          <a:p>
            <a:pPr>
              <a:spcAft>
                <a:spcPts val="1200"/>
              </a:spcAft>
            </a:pPr>
            <a:r>
              <a:rPr lang="en-GB" sz="1400" b="1" dirty="0"/>
              <a:t>Perceptions by stakeholder group</a:t>
            </a:r>
          </a:p>
          <a:p>
            <a:pPr marL="285750" indent="-285750">
              <a:spcAft>
                <a:spcPts val="1200"/>
              </a:spcAft>
              <a:buClr>
                <a:srgbClr val="59468D"/>
              </a:buClr>
              <a:buFont typeface="Wingdings" panose="05000000000000000000" pitchFamily="2" charset="2"/>
              <a:buChar char="§"/>
            </a:pPr>
            <a:r>
              <a:rPr lang="en-GB" sz="1400" dirty="0"/>
              <a:t>Large private registered providers (large PRPs) and local authority registered providers (LARPs) were generally the most positive across the results whilst other stakeholders were positive overall. Private registered providers were the most positive about us meeting our objectives.</a:t>
            </a:r>
          </a:p>
          <a:p>
            <a:pPr marL="285750" indent="-285750">
              <a:spcAft>
                <a:spcPts val="1200"/>
              </a:spcAft>
              <a:buClr>
                <a:srgbClr val="59468D"/>
              </a:buClr>
              <a:buFont typeface="Wingdings" panose="05000000000000000000" pitchFamily="2" charset="2"/>
              <a:buChar char="§"/>
            </a:pPr>
            <a:r>
              <a:rPr lang="en-GB" sz="1400" dirty="0"/>
              <a:t>Looking at the breakdown of registered providers, in general for-profit registered providers were the most positive. 82% of for-profit registered providers agreed that we are meeting our objectives and 86% agreed that our regulation is risk-based and assurance-based, and that this is reflected in their experience of being a registered provider. </a:t>
            </a:r>
          </a:p>
        </p:txBody>
      </p:sp>
      <p:sp>
        <p:nvSpPr>
          <p:cNvPr id="4" name="Date Placeholder 3">
            <a:extLst>
              <a:ext uri="{FF2B5EF4-FFF2-40B4-BE49-F238E27FC236}">
                <a16:creationId xmlns:a16="http://schemas.microsoft.com/office/drawing/2014/main" id="{B2677D69-7C91-454C-8C0B-6EA28E8F0BC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May 2023</a:t>
            </a:r>
            <a:endPar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Footer Placeholder 4">
            <a:extLst>
              <a:ext uri="{FF2B5EF4-FFF2-40B4-BE49-F238E27FC236}">
                <a16:creationId xmlns:a16="http://schemas.microsoft.com/office/drawing/2014/main" id="{DF8B4BD5-4953-434A-9CF1-1FF089CD191D}"/>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Regulator of Social Housing</a:t>
            </a:r>
          </a:p>
        </p:txBody>
      </p:sp>
      <p:sp>
        <p:nvSpPr>
          <p:cNvPr id="6" name="Slide Number Placeholder 5">
            <a:extLst>
              <a:ext uri="{FF2B5EF4-FFF2-40B4-BE49-F238E27FC236}">
                <a16:creationId xmlns:a16="http://schemas.microsoft.com/office/drawing/2014/main" id="{BB44AC63-4957-4B65-AB48-C0D0963227C5}"/>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2DDE3AD-81DD-477C-B05F-9B8B1DADB4A3}" type="slidenum">
              <a:rPr kumimoji="0" lang="en-GB" sz="1050" b="1"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GB"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14675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7B043-F2FB-4628-9DB6-EAD493B02776}"/>
              </a:ext>
            </a:extLst>
          </p:cNvPr>
          <p:cNvSpPr>
            <a:spLocks noGrp="1"/>
          </p:cNvSpPr>
          <p:nvPr>
            <p:ph type="title"/>
          </p:nvPr>
        </p:nvSpPr>
        <p:spPr/>
        <p:txBody>
          <a:bodyPr/>
          <a:lstStyle/>
          <a:p>
            <a:r>
              <a:rPr lang="en-GB" dirty="0"/>
              <a:t>Responses</a:t>
            </a:r>
          </a:p>
        </p:txBody>
      </p:sp>
      <p:sp>
        <p:nvSpPr>
          <p:cNvPr id="3" name="Content Placeholder 2">
            <a:extLst>
              <a:ext uri="{FF2B5EF4-FFF2-40B4-BE49-F238E27FC236}">
                <a16:creationId xmlns:a16="http://schemas.microsoft.com/office/drawing/2014/main" id="{573B5755-3D73-4B43-9C57-B988843DE43A}"/>
              </a:ext>
            </a:extLst>
          </p:cNvPr>
          <p:cNvSpPr>
            <a:spLocks noGrp="1"/>
          </p:cNvSpPr>
          <p:nvPr>
            <p:ph idx="1"/>
          </p:nvPr>
        </p:nvSpPr>
        <p:spPr>
          <a:xfrm>
            <a:off x="482599" y="1029600"/>
            <a:ext cx="8114400" cy="1488901"/>
          </a:xfrm>
        </p:spPr>
        <p:txBody>
          <a:bodyPr>
            <a:noAutofit/>
          </a:bodyPr>
          <a:lstStyle/>
          <a:p>
            <a:r>
              <a:rPr lang="en-GB" sz="1300" dirty="0"/>
              <a:t>435 stakeholders completed the survey, 26 more than in 2022.</a:t>
            </a:r>
          </a:p>
          <a:p>
            <a:r>
              <a:rPr lang="en-GB" sz="1300" dirty="0"/>
              <a:t>Over three quarters of respondents (336, 77%) were registered providers, including local authority registered providers. This compares to 81% in 2022, with a greater number of individual tenants completing the survey this year (32 took part in 2022). This change in profile can have an impact on overall scores, even where individual stakeholders are no more or less satisfied.</a:t>
            </a:r>
          </a:p>
          <a:p>
            <a:r>
              <a:rPr lang="en-GB" sz="1300" dirty="0"/>
              <a:t>Other stakeholders who responded include: lenders, investors, or credit rating agencies, government departments, individual tenants, tenant organisations, and trade bodies.</a:t>
            </a:r>
          </a:p>
          <a:p>
            <a:endParaRPr lang="en-GB" sz="1300" dirty="0"/>
          </a:p>
          <a:p>
            <a:endParaRPr lang="en-GB" sz="1300" dirty="0"/>
          </a:p>
          <a:p>
            <a:endParaRPr lang="en-GB" sz="1300" dirty="0"/>
          </a:p>
        </p:txBody>
      </p:sp>
      <p:sp>
        <p:nvSpPr>
          <p:cNvPr id="4" name="Date Placeholder 3">
            <a:extLst>
              <a:ext uri="{FF2B5EF4-FFF2-40B4-BE49-F238E27FC236}">
                <a16:creationId xmlns:a16="http://schemas.microsoft.com/office/drawing/2014/main" id="{246561F2-081A-4AB6-A9F7-74E81767B280}"/>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5842D813-E144-427A-AE60-F5ED8CCED4DC}"/>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9FD76C32-820C-4CCF-AFFD-C92224E4AB1E}"/>
              </a:ext>
            </a:extLst>
          </p:cNvPr>
          <p:cNvSpPr>
            <a:spLocks noGrp="1"/>
          </p:cNvSpPr>
          <p:nvPr>
            <p:ph type="sldNum" sz="quarter" idx="12"/>
          </p:nvPr>
        </p:nvSpPr>
        <p:spPr/>
        <p:txBody>
          <a:bodyPr/>
          <a:lstStyle/>
          <a:p>
            <a:fld id="{F2DDE3AD-81DD-477C-B05F-9B8B1DADB4A3}" type="slidenum">
              <a:rPr lang="en-GB" smtClean="0"/>
              <a:t>5</a:t>
            </a:fld>
            <a:endParaRPr lang="en-GB" dirty="0"/>
          </a:p>
        </p:txBody>
      </p:sp>
      <p:graphicFrame>
        <p:nvGraphicFramePr>
          <p:cNvPr id="10" name="Table 9">
            <a:extLst>
              <a:ext uri="{FF2B5EF4-FFF2-40B4-BE49-F238E27FC236}">
                <a16:creationId xmlns:a16="http://schemas.microsoft.com/office/drawing/2014/main" id="{AAE6906B-5E78-4E7B-B9F9-87E88246A191}"/>
              </a:ext>
            </a:extLst>
          </p:cNvPr>
          <p:cNvGraphicFramePr>
            <a:graphicFrameLocks noGrp="1"/>
          </p:cNvGraphicFramePr>
          <p:nvPr>
            <p:extLst>
              <p:ext uri="{D42A27DB-BD31-4B8C-83A1-F6EECF244321}">
                <p14:modId xmlns:p14="http://schemas.microsoft.com/office/powerpoint/2010/main" val="208053556"/>
              </p:ext>
            </p:extLst>
          </p:nvPr>
        </p:nvGraphicFramePr>
        <p:xfrm>
          <a:off x="482599" y="2681304"/>
          <a:ext cx="3959311" cy="3619500"/>
        </p:xfrm>
        <a:graphic>
          <a:graphicData uri="http://schemas.openxmlformats.org/drawingml/2006/table">
            <a:tbl>
              <a:tblPr firstRow="1">
                <a:tableStyleId>{B301B821-A1FF-4177-AEE7-76D212191A09}</a:tableStyleId>
              </a:tblPr>
              <a:tblGrid>
                <a:gridCol w="1943311">
                  <a:extLst>
                    <a:ext uri="{9D8B030D-6E8A-4147-A177-3AD203B41FA5}">
                      <a16:colId xmlns:a16="http://schemas.microsoft.com/office/drawing/2014/main" val="1443766809"/>
                    </a:ext>
                  </a:extLst>
                </a:gridCol>
                <a:gridCol w="936000">
                  <a:extLst>
                    <a:ext uri="{9D8B030D-6E8A-4147-A177-3AD203B41FA5}">
                      <a16:colId xmlns:a16="http://schemas.microsoft.com/office/drawing/2014/main" val="256406746"/>
                    </a:ext>
                  </a:extLst>
                </a:gridCol>
                <a:gridCol w="1080000">
                  <a:extLst>
                    <a:ext uri="{9D8B030D-6E8A-4147-A177-3AD203B41FA5}">
                      <a16:colId xmlns:a16="http://schemas.microsoft.com/office/drawing/2014/main" val="3947014525"/>
                    </a:ext>
                  </a:extLst>
                </a:gridCol>
              </a:tblGrid>
              <a:tr h="509730">
                <a:tc>
                  <a:txBody>
                    <a:bodyPr/>
                    <a:lstStyle/>
                    <a:p>
                      <a:pPr algn="l" fontAlgn="b"/>
                      <a:r>
                        <a:rPr lang="en-GB" sz="1050" b="1" u="none" strike="noStrike" kern="1200" dirty="0">
                          <a:solidFill>
                            <a:schemeClr val="lt1"/>
                          </a:solidFill>
                          <a:effectLst/>
                          <a:latin typeface="Arial" panose="020B0604020202020204" pitchFamily="34" charset="0"/>
                          <a:ea typeface="+mn-ea"/>
                          <a:cs typeface="Arial" panose="020B0604020202020204" pitchFamily="34" charset="0"/>
                        </a:rPr>
                        <a:t>Which of these stakeholder groups best describes your organisation?</a:t>
                      </a:r>
                    </a:p>
                  </a:txBody>
                  <a:tcPr marL="45720" marR="45720" anchor="ctr"/>
                </a:tc>
                <a:tc>
                  <a:txBody>
                    <a:bodyPr/>
                    <a:lstStyle/>
                    <a:p>
                      <a:pPr algn="ctr" fontAlgn="b"/>
                      <a:r>
                        <a:rPr lang="en-GB" sz="1050" b="1" u="none" strike="noStrike" dirty="0">
                          <a:effectLst/>
                          <a:latin typeface="Arial" panose="020B0604020202020204" pitchFamily="34" charset="0"/>
                          <a:cs typeface="Arial" panose="020B0604020202020204" pitchFamily="34" charset="0"/>
                        </a:rPr>
                        <a:t>Responses</a:t>
                      </a:r>
                      <a:endParaRPr lang="en-GB" sz="1050" b="1"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tc>
                  <a:txBody>
                    <a:bodyPr/>
                    <a:lstStyle/>
                    <a:p>
                      <a:pPr algn="ctr" fontAlgn="b"/>
                      <a:r>
                        <a:rPr lang="en-GB" sz="1050" b="1" u="none" strike="noStrike" dirty="0">
                          <a:effectLst/>
                          <a:latin typeface="Arial" panose="020B0604020202020204" pitchFamily="34" charset="0"/>
                          <a:cs typeface="Arial" panose="020B0604020202020204" pitchFamily="34" charset="0"/>
                        </a:rPr>
                        <a:t>Proportion of responses</a:t>
                      </a:r>
                      <a:endParaRPr lang="en-GB" sz="1050" b="1"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extLst>
                  <a:ext uri="{0D108BD9-81ED-4DB2-BD59-A6C34878D82A}">
                    <a16:rowId xmlns:a16="http://schemas.microsoft.com/office/drawing/2014/main" val="81576241"/>
                  </a:ext>
                </a:extLst>
              </a:tr>
              <a:tr h="368139">
                <a:tc>
                  <a:txBody>
                    <a:bodyPr/>
                    <a:lstStyle/>
                    <a:p>
                      <a:pPr algn="l" fontAlgn="b"/>
                      <a:r>
                        <a:rPr lang="en-GB" sz="1000" u="none" strike="noStrike" dirty="0">
                          <a:effectLst/>
                          <a:latin typeface="Arial" panose="020B0604020202020204" pitchFamily="34" charset="0"/>
                          <a:cs typeface="Arial" panose="020B0604020202020204" pitchFamily="34" charset="0"/>
                        </a:rPr>
                        <a:t>Large Private Registered Provider</a:t>
                      </a: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154</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35%</a:t>
                      </a:r>
                    </a:p>
                  </a:txBody>
                  <a:tcPr marL="45720" marR="45720" anchor="ctr"/>
                </a:tc>
                <a:extLst>
                  <a:ext uri="{0D108BD9-81ED-4DB2-BD59-A6C34878D82A}">
                    <a16:rowId xmlns:a16="http://schemas.microsoft.com/office/drawing/2014/main" val="2513802753"/>
                  </a:ext>
                </a:extLst>
              </a:tr>
              <a:tr h="368139">
                <a:tc>
                  <a:txBody>
                    <a:bodyPr/>
                    <a:lstStyle/>
                    <a:p>
                      <a:pPr algn="l" fontAlgn="b"/>
                      <a:r>
                        <a:rPr lang="en-GB" sz="1000" u="none" strike="noStrike" dirty="0">
                          <a:effectLst/>
                          <a:latin typeface="Arial" panose="020B0604020202020204" pitchFamily="34" charset="0"/>
                          <a:cs typeface="Arial" panose="020B0604020202020204" pitchFamily="34" charset="0"/>
                        </a:rPr>
                        <a:t>Small Private Registered Provider</a:t>
                      </a: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141</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32%</a:t>
                      </a:r>
                    </a:p>
                  </a:txBody>
                  <a:tcPr marL="45720" marR="45720" anchor="ctr"/>
                </a:tc>
                <a:extLst>
                  <a:ext uri="{0D108BD9-81ED-4DB2-BD59-A6C34878D82A}">
                    <a16:rowId xmlns:a16="http://schemas.microsoft.com/office/drawing/2014/main" val="2512704903"/>
                  </a:ext>
                </a:extLst>
              </a:tr>
              <a:tr h="22654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000" u="none" strike="noStrike" dirty="0">
                          <a:effectLst/>
                          <a:latin typeface="Arial" panose="020B0604020202020204" pitchFamily="34" charset="0"/>
                          <a:cs typeface="Arial" panose="020B0604020202020204" pitchFamily="34" charset="0"/>
                        </a:rPr>
                        <a:t>Individual tenant</a:t>
                      </a: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42</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10%</a:t>
                      </a:r>
                    </a:p>
                  </a:txBody>
                  <a:tcPr marL="45720" marR="45720" anchor="ctr"/>
                </a:tc>
                <a:extLst>
                  <a:ext uri="{0D108BD9-81ED-4DB2-BD59-A6C34878D82A}">
                    <a16:rowId xmlns:a16="http://schemas.microsoft.com/office/drawing/2014/main" val="747807751"/>
                  </a:ext>
                </a:extLst>
              </a:tr>
              <a:tr h="368139">
                <a:tc>
                  <a:txBody>
                    <a:bodyPr/>
                    <a:lstStyle/>
                    <a:p>
                      <a:pPr algn="l" fontAlgn="b"/>
                      <a:r>
                        <a:rPr lang="en-GB" sz="1000" b="0" i="0" u="none" strike="noStrike" dirty="0">
                          <a:solidFill>
                            <a:srgbClr val="000000"/>
                          </a:solidFill>
                          <a:effectLst/>
                          <a:latin typeface="Arial" panose="020B0604020202020204" pitchFamily="34" charset="0"/>
                          <a:cs typeface="Arial" panose="020B0604020202020204" pitchFamily="34" charset="0"/>
                        </a:rPr>
                        <a:t>Local Authority Registered Provider</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41</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9%</a:t>
                      </a:r>
                    </a:p>
                  </a:txBody>
                  <a:tcPr marL="45720" marR="45720" anchor="ctr"/>
                </a:tc>
                <a:extLst>
                  <a:ext uri="{0D108BD9-81ED-4DB2-BD59-A6C34878D82A}">
                    <a16:rowId xmlns:a16="http://schemas.microsoft.com/office/drawing/2014/main" val="2023735290"/>
                  </a:ext>
                </a:extLst>
              </a:tr>
              <a:tr h="226547">
                <a:tc>
                  <a:txBody>
                    <a:bodyPr/>
                    <a:lstStyle/>
                    <a:p>
                      <a:pPr algn="l" fontAlgn="b"/>
                      <a:r>
                        <a:rPr lang="en-GB" sz="1000" u="none" strike="noStrike" dirty="0">
                          <a:effectLst/>
                          <a:latin typeface="Arial" panose="020B0604020202020204" pitchFamily="34" charset="0"/>
                          <a:cs typeface="Arial" panose="020B0604020202020204" pitchFamily="34" charset="0"/>
                        </a:rPr>
                        <a:t>Government department</a:t>
                      </a: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14</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3%</a:t>
                      </a:r>
                    </a:p>
                  </a:txBody>
                  <a:tcPr marL="45720" marR="45720" anchor="ctr"/>
                </a:tc>
                <a:extLst>
                  <a:ext uri="{0D108BD9-81ED-4DB2-BD59-A6C34878D82A}">
                    <a16:rowId xmlns:a16="http://schemas.microsoft.com/office/drawing/2014/main" val="2530945462"/>
                  </a:ext>
                </a:extLst>
              </a:tr>
              <a:tr h="368139">
                <a:tc>
                  <a:txBody>
                    <a:bodyPr/>
                    <a:lstStyle/>
                    <a:p>
                      <a:pPr algn="l" fontAlgn="b"/>
                      <a:r>
                        <a:rPr lang="en-GB" sz="1000" u="none" strike="noStrike" dirty="0">
                          <a:effectLst/>
                          <a:latin typeface="Arial" panose="020B0604020202020204" pitchFamily="34" charset="0"/>
                          <a:cs typeface="Arial" panose="020B0604020202020204" pitchFamily="34" charset="0"/>
                        </a:rPr>
                        <a:t>Lender, investor or credit rating agency</a:t>
                      </a: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10</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2%</a:t>
                      </a:r>
                    </a:p>
                  </a:txBody>
                  <a:tcPr marL="45720" marR="45720" anchor="ctr"/>
                </a:tc>
                <a:extLst>
                  <a:ext uri="{0D108BD9-81ED-4DB2-BD59-A6C34878D82A}">
                    <a16:rowId xmlns:a16="http://schemas.microsoft.com/office/drawing/2014/main" val="2520939965"/>
                  </a:ext>
                </a:extLst>
              </a:tr>
              <a:tr h="226547">
                <a:tc>
                  <a:txBody>
                    <a:bodyPr/>
                    <a:lstStyle/>
                    <a:p>
                      <a:pPr algn="l" fontAlgn="b"/>
                      <a:r>
                        <a:rPr lang="en-GB" sz="1000" b="0" i="0" u="none" strike="noStrike" dirty="0">
                          <a:solidFill>
                            <a:srgbClr val="000000"/>
                          </a:solidFill>
                          <a:effectLst/>
                          <a:latin typeface="Arial" panose="020B0604020202020204" pitchFamily="34" charset="0"/>
                          <a:cs typeface="Arial" panose="020B0604020202020204" pitchFamily="34" charset="0"/>
                        </a:rPr>
                        <a:t>Tenant organisation</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9</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2%</a:t>
                      </a:r>
                    </a:p>
                  </a:txBody>
                  <a:tcPr marL="45720" marR="45720" anchor="ctr"/>
                </a:tc>
                <a:extLst>
                  <a:ext uri="{0D108BD9-81ED-4DB2-BD59-A6C34878D82A}">
                    <a16:rowId xmlns:a16="http://schemas.microsoft.com/office/drawing/2014/main" val="955197075"/>
                  </a:ext>
                </a:extLst>
              </a:tr>
              <a:tr h="22654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000" u="none" strike="noStrike" dirty="0">
                          <a:effectLst/>
                          <a:latin typeface="Arial" panose="020B0604020202020204" pitchFamily="34" charset="0"/>
                          <a:cs typeface="Arial" panose="020B0604020202020204" pitchFamily="34" charset="0"/>
                        </a:rPr>
                        <a:t>Trade body</a:t>
                      </a: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5</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1%</a:t>
                      </a:r>
                    </a:p>
                  </a:txBody>
                  <a:tcPr marL="45720" marR="45720" anchor="ctr"/>
                </a:tc>
                <a:extLst>
                  <a:ext uri="{0D108BD9-81ED-4DB2-BD59-A6C34878D82A}">
                    <a16:rowId xmlns:a16="http://schemas.microsoft.com/office/drawing/2014/main" val="3998978571"/>
                  </a:ext>
                </a:extLst>
              </a:tr>
              <a:tr h="226547">
                <a:tc>
                  <a:txBody>
                    <a:bodyPr/>
                    <a:lstStyle/>
                    <a:p>
                      <a:pPr algn="l" fontAlgn="b"/>
                      <a:r>
                        <a:rPr lang="en-GB" sz="1000" b="0" i="0" u="none" strike="noStrike" dirty="0">
                          <a:solidFill>
                            <a:srgbClr val="000000"/>
                          </a:solidFill>
                          <a:effectLst/>
                          <a:latin typeface="Arial" panose="020B0604020202020204" pitchFamily="34" charset="0"/>
                          <a:cs typeface="Arial" panose="020B0604020202020204" pitchFamily="34" charset="0"/>
                        </a:rPr>
                        <a:t>Other individual</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3</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1%</a:t>
                      </a:r>
                    </a:p>
                  </a:txBody>
                  <a:tcPr marL="45720" marR="45720" anchor="ctr"/>
                </a:tc>
                <a:extLst>
                  <a:ext uri="{0D108BD9-81ED-4DB2-BD59-A6C34878D82A}">
                    <a16:rowId xmlns:a16="http://schemas.microsoft.com/office/drawing/2014/main" val="4085733321"/>
                  </a:ext>
                </a:extLst>
              </a:tr>
              <a:tr h="226547">
                <a:tc>
                  <a:txBody>
                    <a:bodyPr/>
                    <a:lstStyle/>
                    <a:p>
                      <a:pPr algn="l" fontAlgn="b"/>
                      <a:r>
                        <a:rPr lang="en-GB" sz="1000" u="none" strike="noStrike" dirty="0">
                          <a:effectLst/>
                          <a:latin typeface="Arial" panose="020B0604020202020204" pitchFamily="34" charset="0"/>
                          <a:cs typeface="Arial" panose="020B0604020202020204" pitchFamily="34" charset="0"/>
                        </a:rPr>
                        <a:t>Other</a:t>
                      </a: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16</a:t>
                      </a:r>
                    </a:p>
                  </a:txBody>
                  <a:tcPr marL="45720" marR="45720" anchor="ctr"/>
                </a:tc>
                <a:tc>
                  <a:txBody>
                    <a:bodyPr/>
                    <a:lstStyle/>
                    <a:p>
                      <a:pPr algn="ctr" fontAlgn="b"/>
                      <a:r>
                        <a:rPr lang="en-GB" sz="1000" b="0" i="0" u="none" strike="noStrike" dirty="0">
                          <a:solidFill>
                            <a:srgbClr val="000000"/>
                          </a:solidFill>
                          <a:effectLst/>
                          <a:latin typeface="Arial" panose="020B0604020202020204" pitchFamily="34" charset="0"/>
                          <a:cs typeface="Arial" panose="020B0604020202020204" pitchFamily="34" charset="0"/>
                        </a:rPr>
                        <a:t>4%</a:t>
                      </a:r>
                    </a:p>
                  </a:txBody>
                  <a:tcPr marL="45720" marR="45720" anchor="ctr"/>
                </a:tc>
                <a:extLst>
                  <a:ext uri="{0D108BD9-81ED-4DB2-BD59-A6C34878D82A}">
                    <a16:rowId xmlns:a16="http://schemas.microsoft.com/office/drawing/2014/main" val="4000002036"/>
                  </a:ext>
                </a:extLst>
              </a:tr>
            </a:tbl>
          </a:graphicData>
        </a:graphic>
      </p:graphicFrame>
      <p:graphicFrame>
        <p:nvGraphicFramePr>
          <p:cNvPr id="7" name="Chart 6">
            <a:extLst>
              <a:ext uri="{FF2B5EF4-FFF2-40B4-BE49-F238E27FC236}">
                <a16:creationId xmlns:a16="http://schemas.microsoft.com/office/drawing/2014/main" id="{3DBD07F5-4E7C-48FA-86CD-528F2FB78845}"/>
              </a:ext>
            </a:extLst>
          </p:cNvPr>
          <p:cNvGraphicFramePr>
            <a:graphicFrameLocks/>
          </p:cNvGraphicFramePr>
          <p:nvPr>
            <p:extLst>
              <p:ext uri="{D42A27DB-BD31-4B8C-83A1-F6EECF244321}">
                <p14:modId xmlns:p14="http://schemas.microsoft.com/office/powerpoint/2010/main" val="2145007788"/>
              </p:ext>
            </p:extLst>
          </p:nvPr>
        </p:nvGraphicFramePr>
        <p:xfrm>
          <a:off x="4335327" y="2688052"/>
          <a:ext cx="4568825" cy="35118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072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7CAE1-6460-42A3-AEEC-05346CC6910B}"/>
              </a:ext>
            </a:extLst>
          </p:cNvPr>
          <p:cNvSpPr>
            <a:spLocks noGrp="1"/>
          </p:cNvSpPr>
          <p:nvPr>
            <p:ph type="title"/>
          </p:nvPr>
        </p:nvSpPr>
        <p:spPr/>
        <p:txBody>
          <a:bodyPr/>
          <a:lstStyle/>
          <a:p>
            <a:r>
              <a:rPr lang="en-GB" dirty="0"/>
              <a:t>Profile of registered provider respondents</a:t>
            </a:r>
          </a:p>
        </p:txBody>
      </p:sp>
      <p:sp>
        <p:nvSpPr>
          <p:cNvPr id="3" name="Content Placeholder 2">
            <a:extLst>
              <a:ext uri="{FF2B5EF4-FFF2-40B4-BE49-F238E27FC236}">
                <a16:creationId xmlns:a16="http://schemas.microsoft.com/office/drawing/2014/main" id="{B31DD515-4513-4D41-806C-8C01A5BC1BB7}"/>
              </a:ext>
            </a:extLst>
          </p:cNvPr>
          <p:cNvSpPr>
            <a:spLocks noGrp="1"/>
          </p:cNvSpPr>
          <p:nvPr>
            <p:ph idx="1"/>
          </p:nvPr>
        </p:nvSpPr>
        <p:spPr>
          <a:xfrm>
            <a:off x="482600" y="1029600"/>
            <a:ext cx="8114400" cy="1790873"/>
          </a:xfrm>
        </p:spPr>
        <p:txBody>
          <a:bodyPr>
            <a:normAutofit/>
          </a:bodyPr>
          <a:lstStyle/>
          <a:p>
            <a:pPr>
              <a:spcAft>
                <a:spcPts val="1200"/>
              </a:spcAft>
              <a:buClr>
                <a:srgbClr val="59468D"/>
              </a:buClr>
            </a:pPr>
            <a:r>
              <a:rPr lang="en-GB" sz="1400" dirty="0"/>
              <a:t>Of the registered providers that responded, 154 were large private registered providers (PRPs) (&gt;1,000 units), and 141 were small PRPs (&lt;1,000 units). </a:t>
            </a:r>
          </a:p>
          <a:p>
            <a:pPr>
              <a:spcAft>
                <a:spcPts val="1200"/>
              </a:spcAft>
              <a:buClr>
                <a:srgbClr val="59468D"/>
              </a:buClr>
            </a:pPr>
            <a:r>
              <a:rPr lang="en-GB" sz="1400" dirty="0"/>
              <a:t>A further 41 responses were from local authority registered providers (LARPs), an increase from 28 LARP responses in 2022. We have separated out LARPs in our analysis.</a:t>
            </a:r>
          </a:p>
          <a:p>
            <a:pPr>
              <a:spcAft>
                <a:spcPts val="1200"/>
              </a:spcAft>
              <a:buClr>
                <a:srgbClr val="59468D"/>
              </a:buClr>
            </a:pPr>
            <a:r>
              <a:rPr lang="en-GB" sz="1400" dirty="0"/>
              <a:t>72% of provider respondents classified themselves as housing associations (the same proportion as in 2022), 28 were </a:t>
            </a:r>
            <a:r>
              <a:rPr lang="en-GB" sz="1400" dirty="0" err="1"/>
              <a:t>almshouses</a:t>
            </a:r>
            <a:r>
              <a:rPr lang="en-GB" sz="1400" dirty="0"/>
              <a:t>, 18 for-profit providers and 6 were ALMOs. </a:t>
            </a:r>
          </a:p>
        </p:txBody>
      </p:sp>
      <p:sp>
        <p:nvSpPr>
          <p:cNvPr id="4" name="Date Placeholder 3">
            <a:extLst>
              <a:ext uri="{FF2B5EF4-FFF2-40B4-BE49-F238E27FC236}">
                <a16:creationId xmlns:a16="http://schemas.microsoft.com/office/drawing/2014/main" id="{7ACF35B3-52A8-4611-BF15-3EA2D68AA54F}"/>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5B3FAD84-7A55-4EFF-BCD6-3B101F7F01B9}"/>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EF8F0070-EAD7-457A-B881-10C0C0129723}"/>
              </a:ext>
            </a:extLst>
          </p:cNvPr>
          <p:cNvSpPr>
            <a:spLocks noGrp="1"/>
          </p:cNvSpPr>
          <p:nvPr>
            <p:ph type="sldNum" sz="quarter" idx="12"/>
          </p:nvPr>
        </p:nvSpPr>
        <p:spPr/>
        <p:txBody>
          <a:bodyPr/>
          <a:lstStyle/>
          <a:p>
            <a:fld id="{F2DDE3AD-81DD-477C-B05F-9B8B1DADB4A3}" type="slidenum">
              <a:rPr lang="en-GB" smtClean="0"/>
              <a:t>6</a:t>
            </a:fld>
            <a:endParaRPr lang="en-GB" dirty="0"/>
          </a:p>
        </p:txBody>
      </p:sp>
      <p:graphicFrame>
        <p:nvGraphicFramePr>
          <p:cNvPr id="9" name="Chart 8">
            <a:extLst>
              <a:ext uri="{FF2B5EF4-FFF2-40B4-BE49-F238E27FC236}">
                <a16:creationId xmlns:a16="http://schemas.microsoft.com/office/drawing/2014/main" id="{869F92B0-536D-43EA-BFEE-DB5A97661381}"/>
              </a:ext>
            </a:extLst>
          </p:cNvPr>
          <p:cNvGraphicFramePr>
            <a:graphicFrameLocks/>
          </p:cNvGraphicFramePr>
          <p:nvPr>
            <p:extLst>
              <p:ext uri="{D42A27DB-BD31-4B8C-83A1-F6EECF244321}">
                <p14:modId xmlns:p14="http://schemas.microsoft.com/office/powerpoint/2010/main" val="2341951539"/>
              </p:ext>
            </p:extLst>
          </p:nvPr>
        </p:nvGraphicFramePr>
        <p:xfrm>
          <a:off x="482600" y="2955703"/>
          <a:ext cx="4907209" cy="31553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869F92B0-536D-43EA-BFEE-DB5A97661381}"/>
              </a:ext>
            </a:extLst>
          </p:cNvPr>
          <p:cNvGraphicFramePr>
            <a:graphicFrameLocks/>
          </p:cNvGraphicFramePr>
          <p:nvPr>
            <p:extLst>
              <p:ext uri="{D42A27DB-BD31-4B8C-83A1-F6EECF244321}">
                <p14:modId xmlns:p14="http://schemas.microsoft.com/office/powerpoint/2010/main" val="1590184268"/>
              </p:ext>
            </p:extLst>
          </p:nvPr>
        </p:nvGraphicFramePr>
        <p:xfrm>
          <a:off x="5434884" y="2955704"/>
          <a:ext cx="3162116" cy="31553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2710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23AB-4741-4B05-809E-396934EB41F3}"/>
              </a:ext>
            </a:extLst>
          </p:cNvPr>
          <p:cNvSpPr>
            <a:spLocks noGrp="1"/>
          </p:cNvSpPr>
          <p:nvPr>
            <p:ph type="title"/>
          </p:nvPr>
        </p:nvSpPr>
        <p:spPr/>
        <p:txBody>
          <a:bodyPr/>
          <a:lstStyle/>
          <a:p>
            <a:r>
              <a:rPr lang="en-GB" dirty="0"/>
              <a:t>Section 1 – Regulatory framework</a:t>
            </a:r>
          </a:p>
        </p:txBody>
      </p:sp>
      <p:sp>
        <p:nvSpPr>
          <p:cNvPr id="4" name="Date Placeholder 3">
            <a:extLst>
              <a:ext uri="{FF2B5EF4-FFF2-40B4-BE49-F238E27FC236}">
                <a16:creationId xmlns:a16="http://schemas.microsoft.com/office/drawing/2014/main" id="{E5AE717C-A3D7-4249-9368-A158B29B95B9}"/>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B02AF973-C99E-4533-A460-D5F223FCEAC0}"/>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B51C068F-B79C-4934-9769-E81FBFF063E1}"/>
              </a:ext>
            </a:extLst>
          </p:cNvPr>
          <p:cNvSpPr>
            <a:spLocks noGrp="1"/>
          </p:cNvSpPr>
          <p:nvPr>
            <p:ph type="sldNum" sz="quarter" idx="12"/>
          </p:nvPr>
        </p:nvSpPr>
        <p:spPr/>
        <p:txBody>
          <a:bodyPr/>
          <a:lstStyle/>
          <a:p>
            <a:fld id="{F2DDE3AD-81DD-477C-B05F-9B8B1DADB4A3}" type="slidenum">
              <a:rPr lang="en-GB" smtClean="0"/>
              <a:t>7</a:t>
            </a:fld>
            <a:endParaRPr lang="en-GB" dirty="0"/>
          </a:p>
        </p:txBody>
      </p:sp>
      <p:graphicFrame>
        <p:nvGraphicFramePr>
          <p:cNvPr id="8" name="Table 7">
            <a:extLst>
              <a:ext uri="{FF2B5EF4-FFF2-40B4-BE49-F238E27FC236}">
                <a16:creationId xmlns:a16="http://schemas.microsoft.com/office/drawing/2014/main" id="{9A802B63-56BA-40C0-8A29-5C52652100E5}"/>
              </a:ext>
            </a:extLst>
          </p:cNvPr>
          <p:cNvGraphicFramePr>
            <a:graphicFrameLocks/>
          </p:cNvGraphicFramePr>
          <p:nvPr>
            <p:extLst>
              <p:ext uri="{D42A27DB-BD31-4B8C-83A1-F6EECF244321}">
                <p14:modId xmlns:p14="http://schemas.microsoft.com/office/powerpoint/2010/main" val="2770675824"/>
              </p:ext>
            </p:extLst>
          </p:nvPr>
        </p:nvGraphicFramePr>
        <p:xfrm>
          <a:off x="482400" y="1029600"/>
          <a:ext cx="2520000" cy="3891922"/>
        </p:xfrm>
        <a:graphic>
          <a:graphicData uri="http://schemas.openxmlformats.org/drawingml/2006/table">
            <a:tbl>
              <a:tblPr firstRow="1" bandRow="1">
                <a:tableStyleId>{69012ECD-51FC-41F1-AA8D-1B2483CD663E}</a:tableStyleId>
              </a:tblPr>
              <a:tblGrid>
                <a:gridCol w="338370">
                  <a:extLst>
                    <a:ext uri="{9D8B030D-6E8A-4147-A177-3AD203B41FA5}">
                      <a16:colId xmlns:a16="http://schemas.microsoft.com/office/drawing/2014/main" val="1862411288"/>
                    </a:ext>
                  </a:extLst>
                </a:gridCol>
                <a:gridCol w="2181630">
                  <a:extLst>
                    <a:ext uri="{9D8B030D-6E8A-4147-A177-3AD203B41FA5}">
                      <a16:colId xmlns:a16="http://schemas.microsoft.com/office/drawing/2014/main" val="1185838143"/>
                    </a:ext>
                  </a:extLst>
                </a:gridCol>
              </a:tblGrid>
              <a:tr h="576000">
                <a:tc gridSpan="2">
                  <a:txBody>
                    <a:bodyPr/>
                    <a:lstStyle/>
                    <a:p>
                      <a:pPr algn="l" fontAlgn="b"/>
                      <a:r>
                        <a:rPr lang="en-GB" sz="1400" u="none" strike="noStrike" dirty="0">
                          <a:effectLst/>
                        </a:rPr>
                        <a:t>Question 4: To what</a:t>
                      </a:r>
                      <a:r>
                        <a:rPr lang="en-GB" sz="1400" u="none" strike="noStrike" baseline="0" dirty="0">
                          <a:effectLst/>
                        </a:rPr>
                        <a:t> extent </a:t>
                      </a:r>
                      <a:r>
                        <a:rPr lang="en-GB" sz="1400" u="none" strike="noStrike" dirty="0">
                          <a:effectLst/>
                        </a:rPr>
                        <a:t>do you agree that:</a:t>
                      </a:r>
                      <a:endParaRPr lang="en-GB" sz="1400" b="1" i="0" u="none" strike="noStrike" dirty="0">
                        <a:solidFill>
                          <a:srgbClr val="000000"/>
                        </a:solidFill>
                        <a:effectLst/>
                        <a:latin typeface="Arial"/>
                      </a:endParaRPr>
                    </a:p>
                  </a:txBody>
                  <a:tcPr anchor="ctr"/>
                </a:tc>
                <a:tc hMerge="1">
                  <a:txBody>
                    <a:bodyPr/>
                    <a:lstStyle/>
                    <a:p>
                      <a:endParaRPr lang="en-GB"/>
                    </a:p>
                  </a:txBody>
                  <a:tcPr/>
                </a:tc>
                <a:extLst>
                  <a:ext uri="{0D108BD9-81ED-4DB2-BD59-A6C34878D82A}">
                    <a16:rowId xmlns:a16="http://schemas.microsoft.com/office/drawing/2014/main" val="341870895"/>
                  </a:ext>
                </a:extLst>
              </a:tr>
              <a:tr h="652121">
                <a:tc>
                  <a:txBody>
                    <a:bodyPr/>
                    <a:lstStyle/>
                    <a:p>
                      <a:pPr algn="ctr" fontAlgn="ctr">
                        <a:spcBef>
                          <a:spcPts val="200"/>
                        </a:spcBef>
                        <a:spcAft>
                          <a:spcPts val="200"/>
                        </a:spcAft>
                      </a:pPr>
                      <a:r>
                        <a:rPr lang="en-GB" sz="1200" b="0" i="0" u="none" strike="noStrike" dirty="0">
                          <a:solidFill>
                            <a:srgbClr val="000000"/>
                          </a:solidFill>
                          <a:effectLst/>
                          <a:latin typeface="Arial"/>
                        </a:rPr>
                        <a:t>a</a:t>
                      </a:r>
                    </a:p>
                  </a:txBody>
                  <a:tcPr anchor="ctr"/>
                </a:tc>
                <a:tc>
                  <a:txBody>
                    <a:bodyPr/>
                    <a:lstStyle/>
                    <a:p>
                      <a:pPr algn="l" fontAlgn="ctr">
                        <a:spcBef>
                          <a:spcPts val="200"/>
                        </a:spcBef>
                        <a:spcAft>
                          <a:spcPts val="200"/>
                        </a:spcAft>
                      </a:pPr>
                      <a:r>
                        <a:rPr lang="en-GB" sz="1200" u="none" strike="noStrike" dirty="0">
                          <a:effectLst/>
                        </a:rPr>
                        <a:t>the regulator’s approach is co-regulatory</a:t>
                      </a:r>
                      <a:endParaRPr lang="en-GB" sz="1200" b="0" i="0" u="none" strike="noStrike" dirty="0">
                        <a:solidFill>
                          <a:srgbClr val="000000"/>
                        </a:solidFill>
                        <a:effectLst/>
                        <a:latin typeface="Arial"/>
                      </a:endParaRPr>
                    </a:p>
                  </a:txBody>
                  <a:tcPr anchor="ctr"/>
                </a:tc>
                <a:extLst>
                  <a:ext uri="{0D108BD9-81ED-4DB2-BD59-A6C34878D82A}">
                    <a16:rowId xmlns:a16="http://schemas.microsoft.com/office/drawing/2014/main" val="3135315357"/>
                  </a:ext>
                </a:extLst>
              </a:tr>
              <a:tr h="652121">
                <a:tc>
                  <a:txBody>
                    <a:bodyPr/>
                    <a:lstStyle/>
                    <a:p>
                      <a:pPr algn="ctr" fontAlgn="ctr">
                        <a:spcBef>
                          <a:spcPts val="200"/>
                        </a:spcBef>
                        <a:spcAft>
                          <a:spcPts val="200"/>
                        </a:spcAft>
                      </a:pPr>
                      <a:r>
                        <a:rPr lang="en-GB" sz="1200" b="0" i="0" u="none" strike="noStrike" dirty="0">
                          <a:solidFill>
                            <a:srgbClr val="000000"/>
                          </a:solidFill>
                          <a:effectLst/>
                          <a:latin typeface="Arial"/>
                        </a:rPr>
                        <a:t>b</a:t>
                      </a:r>
                    </a:p>
                  </a:txBody>
                  <a:tcPr anchor="ctr"/>
                </a:tc>
                <a:tc>
                  <a:txBody>
                    <a:bodyPr/>
                    <a:lstStyle/>
                    <a:p>
                      <a:pPr algn="l" fontAlgn="ctr">
                        <a:spcBef>
                          <a:spcPts val="200"/>
                        </a:spcBef>
                        <a:spcAft>
                          <a:spcPts val="200"/>
                        </a:spcAft>
                      </a:pPr>
                      <a:r>
                        <a:rPr lang="en-GB" sz="1200" u="none" strike="noStrike" dirty="0">
                          <a:effectLst/>
                        </a:rPr>
                        <a:t>the regulator meets its objectives to be proportionate and minimise interference</a:t>
                      </a:r>
                      <a:endParaRPr lang="en-GB" sz="1200" b="0" i="0" u="none" strike="noStrike" dirty="0">
                        <a:solidFill>
                          <a:srgbClr val="000000"/>
                        </a:solidFill>
                        <a:effectLst/>
                        <a:latin typeface="Arial"/>
                      </a:endParaRPr>
                    </a:p>
                  </a:txBody>
                  <a:tcPr anchor="ctr"/>
                </a:tc>
                <a:extLst>
                  <a:ext uri="{0D108BD9-81ED-4DB2-BD59-A6C34878D82A}">
                    <a16:rowId xmlns:a16="http://schemas.microsoft.com/office/drawing/2014/main" val="2230010671"/>
                  </a:ext>
                </a:extLst>
              </a:tr>
              <a:tr h="1001819">
                <a:tc>
                  <a:txBody>
                    <a:bodyPr/>
                    <a:lstStyle/>
                    <a:p>
                      <a:pPr algn="ctr" fontAlgn="ctr">
                        <a:spcBef>
                          <a:spcPts val="200"/>
                        </a:spcBef>
                        <a:spcAft>
                          <a:spcPts val="200"/>
                        </a:spcAft>
                      </a:pPr>
                      <a:r>
                        <a:rPr lang="en-GB" sz="1200" b="0" i="0" u="none" strike="noStrike" dirty="0">
                          <a:solidFill>
                            <a:srgbClr val="000000"/>
                          </a:solidFill>
                          <a:effectLst/>
                          <a:latin typeface="Arial"/>
                        </a:rPr>
                        <a:t>c</a:t>
                      </a:r>
                    </a:p>
                  </a:txBody>
                  <a:tcPr anchor="ctr"/>
                </a:tc>
                <a:tc>
                  <a:txBody>
                    <a:bodyPr/>
                    <a:lstStyle/>
                    <a:p>
                      <a:pPr algn="l" fontAlgn="ctr">
                        <a:spcBef>
                          <a:spcPts val="200"/>
                        </a:spcBef>
                        <a:spcAft>
                          <a:spcPts val="200"/>
                        </a:spcAft>
                      </a:pPr>
                      <a:r>
                        <a:rPr lang="en-GB" sz="1200" u="none" strike="noStrike" dirty="0">
                          <a:effectLst/>
                        </a:rPr>
                        <a:t>the regulatory framework and our approach to regulation are consistent with our objectives on economic regulation</a:t>
                      </a:r>
                      <a:endParaRPr lang="en-GB" sz="1200" b="0" i="0" u="none" strike="noStrike" dirty="0">
                        <a:solidFill>
                          <a:srgbClr val="000000"/>
                        </a:solidFill>
                        <a:effectLst/>
                        <a:latin typeface="Arial"/>
                      </a:endParaRPr>
                    </a:p>
                  </a:txBody>
                  <a:tcPr anchor="ctr"/>
                </a:tc>
                <a:extLst>
                  <a:ext uri="{0D108BD9-81ED-4DB2-BD59-A6C34878D82A}">
                    <a16:rowId xmlns:a16="http://schemas.microsoft.com/office/drawing/2014/main" val="3889878343"/>
                  </a:ext>
                </a:extLst>
              </a:tr>
              <a:tr h="1001819">
                <a:tc>
                  <a:txBody>
                    <a:bodyPr/>
                    <a:lstStyle/>
                    <a:p>
                      <a:pPr algn="ctr" fontAlgn="ctr">
                        <a:spcBef>
                          <a:spcPts val="200"/>
                        </a:spcBef>
                        <a:spcAft>
                          <a:spcPts val="200"/>
                        </a:spcAft>
                      </a:pPr>
                      <a:r>
                        <a:rPr lang="en-GB" sz="1200" b="0" i="0" u="none" strike="noStrike" dirty="0">
                          <a:solidFill>
                            <a:srgbClr val="000000"/>
                          </a:solidFill>
                          <a:effectLst/>
                          <a:latin typeface="Arial"/>
                        </a:rPr>
                        <a:t> d</a:t>
                      </a:r>
                    </a:p>
                  </a:txBody>
                  <a:tcPr anchor="ctr"/>
                </a:tc>
                <a:tc>
                  <a:txBody>
                    <a:bodyPr/>
                    <a:lstStyle/>
                    <a:p>
                      <a:pPr algn="l" fontAlgn="ctr">
                        <a:spcBef>
                          <a:spcPts val="200"/>
                        </a:spcBef>
                        <a:spcAft>
                          <a:spcPts val="200"/>
                        </a:spcAft>
                      </a:pPr>
                      <a:r>
                        <a:rPr lang="en-GB" sz="1200" b="0" i="0" u="none" strike="noStrike" dirty="0">
                          <a:solidFill>
                            <a:srgbClr val="000000"/>
                          </a:solidFill>
                          <a:effectLst/>
                          <a:latin typeface="+mn-lt"/>
                        </a:rPr>
                        <a:t>the regulatory framework and our approach to regulation are consistent with our current objectives on consumer regulation </a:t>
                      </a:r>
                      <a:endParaRPr lang="en-GB" sz="1200" b="0" i="0" u="none" strike="noStrike" dirty="0">
                        <a:solidFill>
                          <a:srgbClr val="000000"/>
                        </a:solidFill>
                        <a:effectLst/>
                        <a:latin typeface="Arial"/>
                      </a:endParaRPr>
                    </a:p>
                  </a:txBody>
                  <a:tcPr anchor="ctr"/>
                </a:tc>
                <a:extLst>
                  <a:ext uri="{0D108BD9-81ED-4DB2-BD59-A6C34878D82A}">
                    <a16:rowId xmlns:a16="http://schemas.microsoft.com/office/drawing/2014/main" val="3695310639"/>
                  </a:ext>
                </a:extLst>
              </a:tr>
            </a:tbl>
          </a:graphicData>
        </a:graphic>
      </p:graphicFrame>
      <p:sp>
        <p:nvSpPr>
          <p:cNvPr id="7" name="TextBox 6">
            <a:extLst>
              <a:ext uri="{FF2B5EF4-FFF2-40B4-BE49-F238E27FC236}">
                <a16:creationId xmlns:a16="http://schemas.microsoft.com/office/drawing/2014/main" id="{17997637-5061-498C-A0D1-AFD3EF9AF499}"/>
              </a:ext>
            </a:extLst>
          </p:cNvPr>
          <p:cNvSpPr txBox="1"/>
          <p:nvPr/>
        </p:nvSpPr>
        <p:spPr>
          <a:xfrm>
            <a:off x="3226157" y="4658849"/>
            <a:ext cx="5580000" cy="1169551"/>
          </a:xfrm>
          <a:prstGeom prst="rect">
            <a:avLst/>
          </a:prstGeom>
          <a:noFill/>
        </p:spPr>
        <p:txBody>
          <a:bodyPr wrap="square" lIns="91440" tIns="45720" rIns="91440" bIns="45720" rtlCol="0" anchor="t">
            <a:spAutoFit/>
          </a:bodyPr>
          <a:lstStyle/>
          <a:p>
            <a:pPr marL="285750" indent="-285750">
              <a:buClr>
                <a:srgbClr val="59468D"/>
              </a:buClr>
              <a:buFont typeface="Wingdings" panose="05000000000000000000" pitchFamily="2" charset="2"/>
              <a:buChar char="§"/>
            </a:pPr>
            <a:r>
              <a:rPr lang="en-GB" sz="1400" dirty="0"/>
              <a:t>Overall, 72% of respondents agreed with these statements, with 7% disagreeing.</a:t>
            </a:r>
          </a:p>
          <a:p>
            <a:pPr marL="285750" indent="-285750">
              <a:buClr>
                <a:srgbClr val="59468D"/>
              </a:buClr>
              <a:buFont typeface="Wingdings" panose="05000000000000000000" pitchFamily="2" charset="2"/>
              <a:buChar char="§"/>
            </a:pPr>
            <a:r>
              <a:rPr lang="en-GB" sz="1400" dirty="0"/>
              <a:t>In 2022, these were 79% and 5% respectively. </a:t>
            </a:r>
          </a:p>
          <a:p>
            <a:pPr marL="285750" indent="-285750">
              <a:buClr>
                <a:srgbClr val="59468D"/>
              </a:buClr>
              <a:buFont typeface="Wingdings" panose="05000000000000000000" pitchFamily="2" charset="2"/>
              <a:buChar char="§"/>
            </a:pPr>
            <a:r>
              <a:rPr lang="en-GB" sz="1400" dirty="0"/>
              <a:t>Large PRPs were the most positive across the statements (79%), followed by small PRPs (70%) and LARPs (67%).</a:t>
            </a:r>
          </a:p>
        </p:txBody>
      </p:sp>
      <p:graphicFrame>
        <p:nvGraphicFramePr>
          <p:cNvPr id="3" name="Chart 2">
            <a:extLst>
              <a:ext uri="{FF2B5EF4-FFF2-40B4-BE49-F238E27FC236}">
                <a16:creationId xmlns:a16="http://schemas.microsoft.com/office/drawing/2014/main" id="{BA9DE518-2079-4413-9D48-A013F9D01A85}"/>
              </a:ext>
            </a:extLst>
          </p:cNvPr>
          <p:cNvGraphicFramePr>
            <a:graphicFrameLocks/>
          </p:cNvGraphicFramePr>
          <p:nvPr>
            <p:extLst>
              <p:ext uri="{D42A27DB-BD31-4B8C-83A1-F6EECF244321}">
                <p14:modId xmlns:p14="http://schemas.microsoft.com/office/powerpoint/2010/main" val="2950761454"/>
              </p:ext>
            </p:extLst>
          </p:nvPr>
        </p:nvGraphicFramePr>
        <p:xfrm>
          <a:off x="3226157" y="1029600"/>
          <a:ext cx="5580000" cy="32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7735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4E458-E3E8-4980-897E-0A1015EE5D12}"/>
              </a:ext>
            </a:extLst>
          </p:cNvPr>
          <p:cNvSpPr>
            <a:spLocks noGrp="1"/>
          </p:cNvSpPr>
          <p:nvPr>
            <p:ph type="title"/>
          </p:nvPr>
        </p:nvSpPr>
        <p:spPr/>
        <p:txBody>
          <a:bodyPr/>
          <a:lstStyle/>
          <a:p>
            <a:r>
              <a:rPr lang="en-GB" dirty="0"/>
              <a:t>Section 2 – Delivery and practice</a:t>
            </a:r>
          </a:p>
        </p:txBody>
      </p:sp>
      <p:sp>
        <p:nvSpPr>
          <p:cNvPr id="4" name="Date Placeholder 3">
            <a:extLst>
              <a:ext uri="{FF2B5EF4-FFF2-40B4-BE49-F238E27FC236}">
                <a16:creationId xmlns:a16="http://schemas.microsoft.com/office/drawing/2014/main" id="{5D893543-3D93-4694-9C0B-496106E09322}"/>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01CCDA25-6A76-4FB1-8BD2-194820D047BE}"/>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62AE0307-CF80-407C-AF82-98A17AFDA2E5}"/>
              </a:ext>
            </a:extLst>
          </p:cNvPr>
          <p:cNvSpPr>
            <a:spLocks noGrp="1"/>
          </p:cNvSpPr>
          <p:nvPr>
            <p:ph type="sldNum" sz="quarter" idx="12"/>
          </p:nvPr>
        </p:nvSpPr>
        <p:spPr/>
        <p:txBody>
          <a:bodyPr/>
          <a:lstStyle/>
          <a:p>
            <a:fld id="{F2DDE3AD-81DD-477C-B05F-9B8B1DADB4A3}" type="slidenum">
              <a:rPr lang="en-GB" smtClean="0"/>
              <a:t>8</a:t>
            </a:fld>
            <a:endParaRPr lang="en-GB" dirty="0"/>
          </a:p>
        </p:txBody>
      </p:sp>
      <p:graphicFrame>
        <p:nvGraphicFramePr>
          <p:cNvPr id="7" name="Table 7">
            <a:extLst>
              <a:ext uri="{FF2B5EF4-FFF2-40B4-BE49-F238E27FC236}">
                <a16:creationId xmlns:a16="http://schemas.microsoft.com/office/drawing/2014/main" id="{2AD6843B-BC22-4241-8707-AD56F4BD7A03}"/>
              </a:ext>
            </a:extLst>
          </p:cNvPr>
          <p:cNvGraphicFramePr>
            <a:graphicFrameLocks/>
          </p:cNvGraphicFramePr>
          <p:nvPr>
            <p:extLst>
              <p:ext uri="{D42A27DB-BD31-4B8C-83A1-F6EECF244321}">
                <p14:modId xmlns:p14="http://schemas.microsoft.com/office/powerpoint/2010/main" val="3133728197"/>
              </p:ext>
            </p:extLst>
          </p:nvPr>
        </p:nvGraphicFramePr>
        <p:xfrm>
          <a:off x="482400" y="1029600"/>
          <a:ext cx="2520000" cy="2223258"/>
        </p:xfrm>
        <a:graphic>
          <a:graphicData uri="http://schemas.openxmlformats.org/drawingml/2006/table">
            <a:tbl>
              <a:tblPr firstRow="1" bandRow="1">
                <a:tableStyleId>{69012ECD-51FC-41F1-AA8D-1B2483CD663E}</a:tableStyleId>
              </a:tblPr>
              <a:tblGrid>
                <a:gridCol w="497868">
                  <a:extLst>
                    <a:ext uri="{9D8B030D-6E8A-4147-A177-3AD203B41FA5}">
                      <a16:colId xmlns:a16="http://schemas.microsoft.com/office/drawing/2014/main" val="1862411288"/>
                    </a:ext>
                  </a:extLst>
                </a:gridCol>
                <a:gridCol w="2022132">
                  <a:extLst>
                    <a:ext uri="{9D8B030D-6E8A-4147-A177-3AD203B41FA5}">
                      <a16:colId xmlns:a16="http://schemas.microsoft.com/office/drawing/2014/main" val="1185838143"/>
                    </a:ext>
                  </a:extLst>
                </a:gridCol>
              </a:tblGrid>
              <a:tr h="577338">
                <a:tc gridSpan="2">
                  <a:txBody>
                    <a:bodyPr/>
                    <a:lstStyle/>
                    <a:p>
                      <a:pPr algn="l" fontAlgn="b"/>
                      <a:r>
                        <a:rPr lang="en-GB" sz="1400" u="none" strike="noStrike" dirty="0">
                          <a:effectLst/>
                        </a:rPr>
                        <a:t>Question 5: To what</a:t>
                      </a:r>
                      <a:r>
                        <a:rPr lang="en-GB" sz="1400" u="none" strike="noStrike" baseline="0" dirty="0">
                          <a:effectLst/>
                        </a:rPr>
                        <a:t> extent </a:t>
                      </a:r>
                      <a:r>
                        <a:rPr lang="en-GB" sz="1400" u="none" strike="noStrike" dirty="0">
                          <a:effectLst/>
                        </a:rPr>
                        <a:t>do you agree that:</a:t>
                      </a:r>
                      <a:endParaRPr lang="en-GB" sz="1400" b="1" i="0" u="none" strike="noStrike" dirty="0">
                        <a:solidFill>
                          <a:srgbClr val="000000"/>
                        </a:solidFill>
                        <a:effectLst/>
                        <a:latin typeface="Arial"/>
                      </a:endParaRPr>
                    </a:p>
                  </a:txBody>
                  <a:tcPr anchor="ctr"/>
                </a:tc>
                <a:tc hMerge="1">
                  <a:txBody>
                    <a:bodyPr/>
                    <a:lstStyle/>
                    <a:p>
                      <a:endParaRPr lang="en-GB"/>
                    </a:p>
                  </a:txBody>
                  <a:tcPr/>
                </a:tc>
                <a:extLst>
                  <a:ext uri="{0D108BD9-81ED-4DB2-BD59-A6C34878D82A}">
                    <a16:rowId xmlns:a16="http://schemas.microsoft.com/office/drawing/2014/main" val="341870895"/>
                  </a:ext>
                </a:extLst>
              </a:tr>
              <a:tr h="577338">
                <a:tc>
                  <a:txBody>
                    <a:bodyPr/>
                    <a:lstStyle/>
                    <a:p>
                      <a:pPr algn="ctr" fontAlgn="ctr"/>
                      <a:r>
                        <a:rPr lang="en-GB" sz="1200" b="0" i="0" u="none" strike="noStrike" dirty="0">
                          <a:solidFill>
                            <a:srgbClr val="000000"/>
                          </a:solidFill>
                          <a:effectLst/>
                          <a:latin typeface="Arial"/>
                        </a:rPr>
                        <a:t>a.</a:t>
                      </a:r>
                    </a:p>
                  </a:txBody>
                  <a:tcPr anchor="ctr"/>
                </a:tc>
                <a:tc>
                  <a:txBody>
                    <a:bodyPr/>
                    <a:lstStyle/>
                    <a:p>
                      <a:pPr algn="l" fontAlgn="b"/>
                      <a:r>
                        <a:rPr lang="en-GB" sz="1200" u="none" strike="noStrike" kern="1200" dirty="0">
                          <a:solidFill>
                            <a:schemeClr val="tx1"/>
                          </a:solidFill>
                          <a:effectLst/>
                          <a:latin typeface="+mn-lt"/>
                          <a:ea typeface="+mn-ea"/>
                          <a:cs typeface="+mn-cs"/>
                        </a:rPr>
                        <a:t>our approach to regulation is risk-based and assurance-based?</a:t>
                      </a:r>
                    </a:p>
                  </a:txBody>
                  <a:tcPr anchor="b"/>
                </a:tc>
                <a:extLst>
                  <a:ext uri="{0D108BD9-81ED-4DB2-BD59-A6C34878D82A}">
                    <a16:rowId xmlns:a16="http://schemas.microsoft.com/office/drawing/2014/main" val="3135315357"/>
                  </a:ext>
                </a:extLst>
              </a:tr>
              <a:tr h="577338">
                <a:tc>
                  <a:txBody>
                    <a:bodyPr/>
                    <a:lstStyle/>
                    <a:p>
                      <a:pPr algn="ctr" fontAlgn="ctr"/>
                      <a:r>
                        <a:rPr lang="en-GB" sz="1200" b="0" i="0" u="none" strike="noStrike" dirty="0">
                          <a:solidFill>
                            <a:srgbClr val="000000"/>
                          </a:solidFill>
                          <a:effectLst/>
                          <a:latin typeface="Arial"/>
                        </a:rPr>
                        <a:t>b.</a:t>
                      </a:r>
                    </a:p>
                  </a:txBody>
                  <a:tcPr anchor="ctr"/>
                </a:tc>
                <a:tc>
                  <a:txBody>
                    <a:bodyPr/>
                    <a:lstStyle/>
                    <a:p>
                      <a:pPr algn="l" fontAlgn="b"/>
                      <a:r>
                        <a:rPr lang="en-GB" sz="1200" u="none" strike="noStrike" kern="1200" dirty="0">
                          <a:solidFill>
                            <a:schemeClr val="tx1"/>
                          </a:solidFill>
                          <a:effectLst/>
                          <a:latin typeface="+mn-lt"/>
                          <a:ea typeface="+mn-ea"/>
                          <a:cs typeface="+mn-cs"/>
                        </a:rPr>
                        <a:t>this approach is reflected in your experience of being a regulated RP or how you understand RPs are regulated?</a:t>
                      </a:r>
                    </a:p>
                  </a:txBody>
                  <a:tcPr anchor="b"/>
                </a:tc>
                <a:extLst>
                  <a:ext uri="{0D108BD9-81ED-4DB2-BD59-A6C34878D82A}">
                    <a16:rowId xmlns:a16="http://schemas.microsoft.com/office/drawing/2014/main" val="2230010671"/>
                  </a:ext>
                </a:extLst>
              </a:tr>
            </a:tbl>
          </a:graphicData>
        </a:graphic>
      </p:graphicFrame>
      <p:graphicFrame>
        <p:nvGraphicFramePr>
          <p:cNvPr id="12" name="Content Placeholder 7">
            <a:extLst>
              <a:ext uri="{FF2B5EF4-FFF2-40B4-BE49-F238E27FC236}">
                <a16:creationId xmlns:a16="http://schemas.microsoft.com/office/drawing/2014/main" id="{699ADA96-6F18-40E0-8BA8-4BC2336EAA5B}"/>
              </a:ext>
            </a:extLst>
          </p:cNvPr>
          <p:cNvGraphicFramePr>
            <a:graphicFrameLocks noGrp="1"/>
          </p:cNvGraphicFramePr>
          <p:nvPr>
            <p:extLst>
              <p:ext uri="{D42A27DB-BD31-4B8C-83A1-F6EECF244321}">
                <p14:modId xmlns:p14="http://schemas.microsoft.com/office/powerpoint/2010/main" val="1827649722"/>
              </p:ext>
            </p:extLst>
          </p:nvPr>
        </p:nvGraphicFramePr>
        <p:xfrm>
          <a:off x="3225600" y="1029600"/>
          <a:ext cx="5580000" cy="252000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7402E6D4-29FD-9DAE-DE49-34441EC9B037}"/>
              </a:ext>
            </a:extLst>
          </p:cNvPr>
          <p:cNvSpPr txBox="1"/>
          <p:nvPr/>
        </p:nvSpPr>
        <p:spPr>
          <a:xfrm>
            <a:off x="418563" y="3696268"/>
            <a:ext cx="2807037" cy="2031325"/>
          </a:xfrm>
          <a:prstGeom prst="rect">
            <a:avLst/>
          </a:prstGeom>
          <a:noFill/>
        </p:spPr>
        <p:txBody>
          <a:bodyPr wrap="square" lIns="91440" tIns="45720" rIns="91440" bIns="45720" rtlCol="0" anchor="t">
            <a:spAutoFit/>
          </a:bodyPr>
          <a:lstStyle/>
          <a:p>
            <a:pPr marL="285750" indent="-285750">
              <a:buClr>
                <a:srgbClr val="59468D"/>
              </a:buClr>
              <a:buFont typeface="Wingdings" panose="05000000000000000000" pitchFamily="2" charset="2"/>
              <a:buChar char="§"/>
            </a:pPr>
            <a:r>
              <a:rPr lang="en-GB" sz="1400" dirty="0"/>
              <a:t>Overall, 76% of respondents agreed with these statements.</a:t>
            </a:r>
          </a:p>
          <a:p>
            <a:pPr marL="285750" indent="-285750">
              <a:buClr>
                <a:srgbClr val="59468D"/>
              </a:buClr>
              <a:buFont typeface="Wingdings" panose="05000000000000000000" pitchFamily="2" charset="2"/>
              <a:buChar char="§"/>
            </a:pPr>
            <a:r>
              <a:rPr lang="en-GB" sz="1400" dirty="0"/>
              <a:t>19% of respondents were neutral and only 6% dissatisfied.</a:t>
            </a:r>
          </a:p>
          <a:p>
            <a:pPr marL="285750" indent="-285750">
              <a:buClr>
                <a:srgbClr val="59468D"/>
              </a:buClr>
              <a:buFont typeface="Wingdings" panose="05000000000000000000" pitchFamily="2" charset="2"/>
              <a:buChar char="§"/>
            </a:pPr>
            <a:r>
              <a:rPr lang="en-GB" sz="1400" dirty="0"/>
              <a:t>By stakeholder group, large PRP’s were the most positive (85%).</a:t>
            </a:r>
          </a:p>
        </p:txBody>
      </p:sp>
      <p:graphicFrame>
        <p:nvGraphicFramePr>
          <p:cNvPr id="3" name="Chart 2">
            <a:extLst>
              <a:ext uri="{FF2B5EF4-FFF2-40B4-BE49-F238E27FC236}">
                <a16:creationId xmlns:a16="http://schemas.microsoft.com/office/drawing/2014/main" id="{3B778467-D4C0-486B-8AC6-147F7303C1B2}"/>
              </a:ext>
            </a:extLst>
          </p:cNvPr>
          <p:cNvGraphicFramePr>
            <a:graphicFrameLocks/>
          </p:cNvGraphicFramePr>
          <p:nvPr>
            <p:extLst>
              <p:ext uri="{D42A27DB-BD31-4B8C-83A1-F6EECF244321}">
                <p14:modId xmlns:p14="http://schemas.microsoft.com/office/powerpoint/2010/main" val="700243256"/>
              </p:ext>
            </p:extLst>
          </p:nvPr>
        </p:nvGraphicFramePr>
        <p:xfrm>
          <a:off x="3225600" y="3709397"/>
          <a:ext cx="5580000" cy="252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5159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DE610-54D1-4D9D-B1E4-C108CEFC3BEE}"/>
              </a:ext>
            </a:extLst>
          </p:cNvPr>
          <p:cNvSpPr>
            <a:spLocks noGrp="1"/>
          </p:cNvSpPr>
          <p:nvPr>
            <p:ph type="title"/>
          </p:nvPr>
        </p:nvSpPr>
        <p:spPr/>
        <p:txBody>
          <a:bodyPr/>
          <a:lstStyle/>
          <a:p>
            <a:r>
              <a:rPr lang="en-GB" dirty="0"/>
              <a:t>Section 2 – Delivery and practice </a:t>
            </a:r>
            <a:r>
              <a:rPr lang="en-GB" sz="2800" dirty="0"/>
              <a:t>(RPs only)</a:t>
            </a:r>
            <a:endParaRPr lang="en-GB" dirty="0"/>
          </a:p>
        </p:txBody>
      </p:sp>
      <p:sp>
        <p:nvSpPr>
          <p:cNvPr id="4" name="Date Placeholder 3">
            <a:extLst>
              <a:ext uri="{FF2B5EF4-FFF2-40B4-BE49-F238E27FC236}">
                <a16:creationId xmlns:a16="http://schemas.microsoft.com/office/drawing/2014/main" id="{7BF18827-6CD8-42D1-A962-E68328D67C5E}"/>
              </a:ext>
            </a:extLst>
          </p:cNvPr>
          <p:cNvSpPr>
            <a:spLocks noGrp="1"/>
          </p:cNvSpPr>
          <p:nvPr>
            <p:ph type="dt" sz="half"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80631249-7D94-4E48-AFD2-28DB078B2343}"/>
              </a:ext>
            </a:extLst>
          </p:cNvPr>
          <p:cNvSpPr>
            <a:spLocks noGrp="1"/>
          </p:cNvSpPr>
          <p:nvPr>
            <p:ph type="ftr" sz="quarter" idx="11"/>
          </p:nvPr>
        </p:nvSpPr>
        <p:spPr/>
        <p:txBody>
          <a:bodyPr/>
          <a:lstStyle/>
          <a:p>
            <a:r>
              <a:rPr lang="en-GB" dirty="0"/>
              <a:t>Regulator of Social Housing</a:t>
            </a:r>
          </a:p>
        </p:txBody>
      </p:sp>
      <p:sp>
        <p:nvSpPr>
          <p:cNvPr id="6" name="Slide Number Placeholder 5">
            <a:extLst>
              <a:ext uri="{FF2B5EF4-FFF2-40B4-BE49-F238E27FC236}">
                <a16:creationId xmlns:a16="http://schemas.microsoft.com/office/drawing/2014/main" id="{1AE82EA2-D912-4D12-95CF-9361902E05CD}"/>
              </a:ext>
            </a:extLst>
          </p:cNvPr>
          <p:cNvSpPr>
            <a:spLocks noGrp="1"/>
          </p:cNvSpPr>
          <p:nvPr>
            <p:ph type="sldNum" sz="quarter" idx="12"/>
          </p:nvPr>
        </p:nvSpPr>
        <p:spPr/>
        <p:txBody>
          <a:bodyPr/>
          <a:lstStyle/>
          <a:p>
            <a:fld id="{F2DDE3AD-81DD-477C-B05F-9B8B1DADB4A3}" type="slidenum">
              <a:rPr lang="en-GB" smtClean="0"/>
              <a:t>9</a:t>
            </a:fld>
            <a:endParaRPr lang="en-GB" dirty="0"/>
          </a:p>
        </p:txBody>
      </p:sp>
      <p:graphicFrame>
        <p:nvGraphicFramePr>
          <p:cNvPr id="7" name="Table 8">
            <a:extLst>
              <a:ext uri="{FF2B5EF4-FFF2-40B4-BE49-F238E27FC236}">
                <a16:creationId xmlns:a16="http://schemas.microsoft.com/office/drawing/2014/main" id="{EFF11499-F6AE-4F73-AA8B-9427A38569F1}"/>
              </a:ext>
            </a:extLst>
          </p:cNvPr>
          <p:cNvGraphicFramePr>
            <a:graphicFrameLocks/>
          </p:cNvGraphicFramePr>
          <p:nvPr>
            <p:extLst>
              <p:ext uri="{D42A27DB-BD31-4B8C-83A1-F6EECF244321}">
                <p14:modId xmlns:p14="http://schemas.microsoft.com/office/powerpoint/2010/main" val="641120567"/>
              </p:ext>
            </p:extLst>
          </p:nvPr>
        </p:nvGraphicFramePr>
        <p:xfrm>
          <a:off x="482600" y="1029600"/>
          <a:ext cx="2520000" cy="1421110"/>
        </p:xfrm>
        <a:graphic>
          <a:graphicData uri="http://schemas.openxmlformats.org/drawingml/2006/table">
            <a:tbl>
              <a:tblPr firstRow="1" bandRow="1">
                <a:tableStyleId>{69012ECD-51FC-41F1-AA8D-1B2483CD663E}</a:tableStyleId>
              </a:tblPr>
              <a:tblGrid>
                <a:gridCol w="2520000">
                  <a:extLst>
                    <a:ext uri="{9D8B030D-6E8A-4147-A177-3AD203B41FA5}">
                      <a16:colId xmlns:a16="http://schemas.microsoft.com/office/drawing/2014/main" val="2647213351"/>
                    </a:ext>
                  </a:extLst>
                </a:gridCol>
              </a:tblGrid>
              <a:tr h="421200">
                <a:tc>
                  <a:txBody>
                    <a:bodyPr/>
                    <a:lstStyle/>
                    <a:p>
                      <a:pPr algn="l" fontAlgn="b"/>
                      <a:r>
                        <a:rPr lang="en-GB" sz="1400" u="none" strike="noStrike" dirty="0">
                          <a:effectLst/>
                        </a:rPr>
                        <a:t>Question 7</a:t>
                      </a:r>
                      <a:endParaRPr lang="en-GB" sz="1400" b="1" i="0" u="none" strike="noStrike" dirty="0">
                        <a:solidFill>
                          <a:srgbClr val="000000"/>
                        </a:solidFill>
                        <a:effectLst/>
                        <a:latin typeface="Arial"/>
                      </a:endParaRPr>
                    </a:p>
                  </a:txBody>
                  <a:tcPr anchor="ctr"/>
                </a:tc>
                <a:extLst>
                  <a:ext uri="{0D108BD9-81ED-4DB2-BD59-A6C34878D82A}">
                    <a16:rowId xmlns:a16="http://schemas.microsoft.com/office/drawing/2014/main" val="1369414684"/>
                  </a:ext>
                </a:extLst>
              </a:tr>
              <a:tr h="999910">
                <a:tc>
                  <a:txBody>
                    <a:bodyPr/>
                    <a:lstStyle/>
                    <a:p>
                      <a:pPr algn="l" fontAlgn="ctr"/>
                      <a:r>
                        <a:rPr lang="en-GB" sz="1400" kern="1200" dirty="0">
                          <a:solidFill>
                            <a:schemeClr val="tx1"/>
                          </a:solidFill>
                          <a:effectLst/>
                          <a:latin typeface="+mn-lt"/>
                          <a:ea typeface="+mn-ea"/>
                          <a:cs typeface="+mn-cs"/>
                        </a:rPr>
                        <a:t>When we request information and/or evidence from you, how clear do you find our request?</a:t>
                      </a:r>
                      <a:endParaRPr lang="en-GB" sz="1400" b="0" i="0" u="none" strike="noStrike" dirty="0">
                        <a:solidFill>
                          <a:srgbClr val="000000"/>
                        </a:solidFill>
                        <a:effectLst/>
                        <a:latin typeface="Arial"/>
                      </a:endParaRPr>
                    </a:p>
                  </a:txBody>
                  <a:tcPr anchor="ctr"/>
                </a:tc>
                <a:extLst>
                  <a:ext uri="{0D108BD9-81ED-4DB2-BD59-A6C34878D82A}">
                    <a16:rowId xmlns:a16="http://schemas.microsoft.com/office/drawing/2014/main" val="2873806411"/>
                  </a:ext>
                </a:extLst>
              </a:tr>
            </a:tbl>
          </a:graphicData>
        </a:graphic>
      </p:graphicFrame>
      <p:sp>
        <p:nvSpPr>
          <p:cNvPr id="10" name="TextBox 9">
            <a:extLst>
              <a:ext uri="{FF2B5EF4-FFF2-40B4-BE49-F238E27FC236}">
                <a16:creationId xmlns:a16="http://schemas.microsoft.com/office/drawing/2014/main" id="{3EC8D92D-E451-F333-9B00-39D7EB5871B4}"/>
              </a:ext>
            </a:extLst>
          </p:cNvPr>
          <p:cNvSpPr txBox="1"/>
          <p:nvPr/>
        </p:nvSpPr>
        <p:spPr>
          <a:xfrm>
            <a:off x="418706" y="3187472"/>
            <a:ext cx="2695394" cy="2462213"/>
          </a:xfrm>
          <a:prstGeom prst="rect">
            <a:avLst/>
          </a:prstGeom>
          <a:noFill/>
        </p:spPr>
        <p:txBody>
          <a:bodyPr wrap="square" lIns="91440" tIns="45720" rIns="91440" bIns="45720" rtlCol="0" anchor="t">
            <a:spAutoFit/>
          </a:bodyPr>
          <a:lstStyle/>
          <a:p>
            <a:pPr marL="285750" indent="-285750">
              <a:buClr>
                <a:srgbClr val="59468D"/>
              </a:buClr>
              <a:buFont typeface="Wingdings" panose="05000000000000000000" pitchFamily="2" charset="2"/>
              <a:buChar char="§"/>
            </a:pPr>
            <a:r>
              <a:rPr lang="en-GB" sz="1400" dirty="0"/>
              <a:t>Overall, 87% of </a:t>
            </a:r>
            <a:r>
              <a:rPr lang="en-GB" sz="1400" b="1" dirty="0"/>
              <a:t>registered providers </a:t>
            </a:r>
            <a:r>
              <a:rPr lang="en-GB" sz="1400" dirty="0"/>
              <a:t>were very or somewhat clear about the information or evidence requested. Just 4% of respondents felt it was not clear.</a:t>
            </a:r>
          </a:p>
          <a:p>
            <a:pPr marL="285750" indent="-285750">
              <a:buClr>
                <a:srgbClr val="59468D"/>
              </a:buClr>
              <a:buFont typeface="Wingdings" panose="05000000000000000000" pitchFamily="2" charset="2"/>
              <a:buChar char="§"/>
            </a:pPr>
            <a:r>
              <a:rPr lang="en-GB" sz="1400" dirty="0"/>
              <a:t>Just two registered providers (0.6%) felt requests were ‘not clear at all’.</a:t>
            </a:r>
          </a:p>
        </p:txBody>
      </p:sp>
      <p:graphicFrame>
        <p:nvGraphicFramePr>
          <p:cNvPr id="9" name="Chart 8">
            <a:extLst>
              <a:ext uri="{FF2B5EF4-FFF2-40B4-BE49-F238E27FC236}">
                <a16:creationId xmlns:a16="http://schemas.microsoft.com/office/drawing/2014/main" id="{2193E6FA-AD11-4A79-A9BD-3B763B056C5B}"/>
              </a:ext>
            </a:extLst>
          </p:cNvPr>
          <p:cNvGraphicFramePr>
            <a:graphicFrameLocks/>
          </p:cNvGraphicFramePr>
          <p:nvPr>
            <p:extLst>
              <p:ext uri="{D42A27DB-BD31-4B8C-83A1-F6EECF244321}">
                <p14:modId xmlns:p14="http://schemas.microsoft.com/office/powerpoint/2010/main" val="1907347808"/>
              </p:ext>
            </p:extLst>
          </p:nvPr>
        </p:nvGraphicFramePr>
        <p:xfrm>
          <a:off x="3225600" y="3709397"/>
          <a:ext cx="5580000" cy="252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2119EAB6-A5D2-4A42-9CF6-C1A4D910A6C4}"/>
              </a:ext>
            </a:extLst>
          </p:cNvPr>
          <p:cNvGraphicFramePr>
            <a:graphicFrameLocks/>
          </p:cNvGraphicFramePr>
          <p:nvPr>
            <p:extLst>
              <p:ext uri="{D42A27DB-BD31-4B8C-83A1-F6EECF244321}">
                <p14:modId xmlns:p14="http://schemas.microsoft.com/office/powerpoint/2010/main" val="1735205980"/>
              </p:ext>
            </p:extLst>
          </p:nvPr>
        </p:nvGraphicFramePr>
        <p:xfrm>
          <a:off x="3225600" y="1029600"/>
          <a:ext cx="5580000" cy="252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27054627"/>
      </p:ext>
    </p:extLst>
  </p:cSld>
  <p:clrMapOvr>
    <a:masterClrMapping/>
  </p:clrMapOvr>
</p:sld>
</file>

<file path=ppt/theme/theme1.xml><?xml version="1.0" encoding="utf-8"?>
<a:theme xmlns:a="http://schemas.openxmlformats.org/drawingml/2006/main" name="RSH PowerPoint template (standard)">
  <a:themeElements>
    <a:clrScheme name="Regulator of Social Housing">
      <a:dk1>
        <a:sysClr val="windowText" lastClr="000000"/>
      </a:dk1>
      <a:lt1>
        <a:sysClr val="window" lastClr="FFFFFF"/>
      </a:lt1>
      <a:dk2>
        <a:srgbClr val="000000"/>
      </a:dk2>
      <a:lt2>
        <a:srgbClr val="FFFFFF"/>
      </a:lt2>
      <a:accent1>
        <a:srgbClr val="59468D"/>
      </a:accent1>
      <a:accent2>
        <a:srgbClr val="FCBE37"/>
      </a:accent2>
      <a:accent3>
        <a:srgbClr val="AECFE6"/>
      </a:accent3>
      <a:accent4>
        <a:srgbClr val="97D88A"/>
      </a:accent4>
      <a:accent5>
        <a:srgbClr val="4097DB"/>
      </a:accent5>
      <a:accent6>
        <a:srgbClr val="C33A32"/>
      </a:accent6>
      <a:hlink>
        <a:srgbClr val="4097DB"/>
      </a:hlink>
      <a:folHlink>
        <a:srgbClr val="C33A32"/>
      </a:folHlink>
    </a:clrScheme>
    <a:fontScheme name="RSH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SH PowerPoint template.potx" id="{1494FB8C-FEF6-44BF-AC53-54E70DEC62D7}" vid="{1055A0B9-9DBB-498F-A757-523F5CB77D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FC728FAA783AD4998082B13776AFBE5" ma:contentTypeVersion="12" ma:contentTypeDescription="Create a new document." ma:contentTypeScope="" ma:versionID="41c56bf2a8c24e8fe7edcd4a10497b49">
  <xsd:schema xmlns:xsd="http://www.w3.org/2001/XMLSchema" xmlns:xs="http://www.w3.org/2001/XMLSchema" xmlns:p="http://schemas.microsoft.com/office/2006/metadata/properties" xmlns:ns3="76d40bf0-8062-4911-812d-d0825dc37555" xmlns:ns4="cbdb8789-1816-44af-b982-9a680c2dfe9f" targetNamespace="http://schemas.microsoft.com/office/2006/metadata/properties" ma:root="true" ma:fieldsID="4d9bcd51ff1a44328f926230ee3ab366" ns3:_="" ns4:_="">
    <xsd:import namespace="76d40bf0-8062-4911-812d-d0825dc37555"/>
    <xsd:import namespace="cbdb8789-1816-44af-b982-9a680c2dfe9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40bf0-8062-4911-812d-d0825dc375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db8789-1816-44af-b982-9a680c2dfe9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C6C7EF-B64A-4834-9711-2DDCA07488B2}">
  <ds:schemaRefs>
    <ds:schemaRef ds:uri="http://schemas.microsoft.com/sharepoint/v3/contenttype/forms"/>
  </ds:schemaRefs>
</ds:datastoreItem>
</file>

<file path=customXml/itemProps2.xml><?xml version="1.0" encoding="utf-8"?>
<ds:datastoreItem xmlns:ds="http://schemas.openxmlformats.org/officeDocument/2006/customXml" ds:itemID="{7F30E9B8-5E31-4854-97A1-653942BCE902}">
  <ds:schemaRefs>
    <ds:schemaRef ds:uri="76d40bf0-8062-4911-812d-d0825dc37555"/>
    <ds:schemaRef ds:uri="cbdb8789-1816-44af-b982-9a680c2dfe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A4E97E4-D083-4D21-B3EC-40B6A3BCB66F}">
  <ds:schemaRefs>
    <ds:schemaRef ds:uri="76d40bf0-8062-4911-812d-d0825dc37555"/>
    <ds:schemaRef ds:uri="cbdb8789-1816-44af-b982-9a680c2dfe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3071</TotalTime>
  <Words>2498</Words>
  <Application>Microsoft Office PowerPoint</Application>
  <PresentationFormat>On-screen Show (4:3)</PresentationFormat>
  <Paragraphs>360</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RSH PowerPoint template (standard)</vt:lpstr>
      <vt:lpstr>Stakeholder survey results 2022-2023</vt:lpstr>
      <vt:lpstr>Introduction</vt:lpstr>
      <vt:lpstr>Key findings</vt:lpstr>
      <vt:lpstr>Key findings</vt:lpstr>
      <vt:lpstr>Responses</vt:lpstr>
      <vt:lpstr>Profile of registered provider respondents</vt:lpstr>
      <vt:lpstr>Section 1 – Regulatory framework</vt:lpstr>
      <vt:lpstr>Section 2 – Delivery and practice</vt:lpstr>
      <vt:lpstr>Section 2 – Delivery and practice (RPs only)</vt:lpstr>
      <vt:lpstr>Section 2 – Delivery and practice (RPs only)</vt:lpstr>
      <vt:lpstr>Section 2 – Delivery and practice (Non-RPs only)</vt:lpstr>
      <vt:lpstr>Section 3 – The regulator</vt:lpstr>
      <vt:lpstr>Section 3 – The regulator</vt:lpstr>
      <vt:lpstr>Section 3 – The regulator</vt:lpstr>
      <vt:lpstr>Section 3 – The regulator</vt:lpstr>
      <vt:lpstr>Section 3 – The regulator</vt:lpstr>
      <vt:lpstr>Section 3 – The regulator</vt:lpstr>
      <vt:lpstr>Section 3 – The regulator</vt:lpstr>
      <vt:lpstr>PowerPoint Presentation</vt:lpstr>
    </vt:vector>
  </TitlesOfParts>
  <Manager>Regulator of Social Housing</Manager>
  <Company>Regulator of Social Housing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 type title here</dc:title>
  <dc:subject>[Subtitle or description]</dc:subject>
  <dc:creator>Philip Gowenlock</dc:creator>
  <cp:keywords>[Key words separated by commas]</cp:keywords>
  <cp:lastModifiedBy>Sam Jones</cp:lastModifiedBy>
  <cp:revision>57</cp:revision>
  <dcterms:created xsi:type="dcterms:W3CDTF">2020-11-09T09:42:11Z</dcterms:created>
  <dcterms:modified xsi:type="dcterms:W3CDTF">2023-05-04T12:35:32Z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9d628950-5df7-4c1f-b260-604db279d520</vt:lpwstr>
  </property>
  <property fmtid="{D5CDD505-2E9C-101B-9397-08002B2CF9AE}" pid="3" name="HCAGPMS">
    <vt:lpwstr>OFFICIAL</vt:lpwstr>
  </property>
  <property fmtid="{D5CDD505-2E9C-101B-9397-08002B2CF9AE}" pid="4" name="ContentTypeId">
    <vt:lpwstr>0x0101004FC728FAA783AD4998082B13776AFBE5</vt:lpwstr>
  </property>
  <property fmtid="{D5CDD505-2E9C-101B-9397-08002B2CF9AE}" pid="5" name="MSIP_Label_727fb50e-81d5-40a5-b712-4eff31972ce4_Enabled">
    <vt:lpwstr>true</vt:lpwstr>
  </property>
  <property fmtid="{D5CDD505-2E9C-101B-9397-08002B2CF9AE}" pid="6" name="MSIP_Label_727fb50e-81d5-40a5-b712-4eff31972ce4_SetDate">
    <vt:lpwstr>2023-05-04T12:14:33Z</vt:lpwstr>
  </property>
  <property fmtid="{D5CDD505-2E9C-101B-9397-08002B2CF9AE}" pid="7" name="MSIP_Label_727fb50e-81d5-40a5-b712-4eff31972ce4_Method">
    <vt:lpwstr>Standard</vt:lpwstr>
  </property>
  <property fmtid="{D5CDD505-2E9C-101B-9397-08002B2CF9AE}" pid="8" name="MSIP_Label_727fb50e-81d5-40a5-b712-4eff31972ce4_Name">
    <vt:lpwstr>727fb50e-81d5-40a5-b712-4eff31972ce4</vt:lpwstr>
  </property>
  <property fmtid="{D5CDD505-2E9C-101B-9397-08002B2CF9AE}" pid="9" name="MSIP_Label_727fb50e-81d5-40a5-b712-4eff31972ce4_SiteId">
    <vt:lpwstr>faa8e269-0811-4538-82e7-4d29009219bf</vt:lpwstr>
  </property>
  <property fmtid="{D5CDD505-2E9C-101B-9397-08002B2CF9AE}" pid="10" name="MSIP_Label_727fb50e-81d5-40a5-b712-4eff31972ce4_ActionId">
    <vt:lpwstr>38452b90-4865-4bf1-b22f-dd4a3010df16</vt:lpwstr>
  </property>
  <property fmtid="{D5CDD505-2E9C-101B-9397-08002B2CF9AE}" pid="11" name="MSIP_Label_727fb50e-81d5-40a5-b712-4eff31972ce4_ContentBits">
    <vt:lpwstr>2</vt:lpwstr>
  </property>
</Properties>
</file>