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9"/>
  </p:notesMasterIdLst>
  <p:handoutMasterIdLst>
    <p:handoutMasterId r:id="rId30"/>
  </p:handoutMasterIdLst>
  <p:sldIdLst>
    <p:sldId id="281" r:id="rId3"/>
    <p:sldId id="353" r:id="rId4"/>
    <p:sldId id="309" r:id="rId5"/>
    <p:sldId id="345" r:id="rId6"/>
    <p:sldId id="1777" r:id="rId7"/>
    <p:sldId id="1778" r:id="rId8"/>
    <p:sldId id="1782" r:id="rId9"/>
    <p:sldId id="347" r:id="rId10"/>
    <p:sldId id="349" r:id="rId11"/>
    <p:sldId id="346" r:id="rId12"/>
    <p:sldId id="1779" r:id="rId13"/>
    <p:sldId id="354" r:id="rId14"/>
    <p:sldId id="355" r:id="rId15"/>
    <p:sldId id="357" r:id="rId16"/>
    <p:sldId id="350" r:id="rId17"/>
    <p:sldId id="1769" r:id="rId18"/>
    <p:sldId id="1770" r:id="rId19"/>
    <p:sldId id="1780" r:id="rId20"/>
    <p:sldId id="1765" r:id="rId21"/>
    <p:sldId id="360" r:id="rId22"/>
    <p:sldId id="1783" r:id="rId23"/>
    <p:sldId id="1772" r:id="rId24"/>
    <p:sldId id="1766" r:id="rId25"/>
    <p:sldId id="1774" r:id="rId26"/>
    <p:sldId id="1775" r:id="rId27"/>
    <p:sldId id="176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F2FB"/>
    <a:srgbClr val="EEF8FE"/>
    <a:srgbClr val="201547"/>
    <a:srgbClr val="8989C3"/>
    <a:srgbClr val="FEECC4"/>
    <a:srgbClr val="8989C9"/>
    <a:srgbClr val="CAE6F8"/>
    <a:srgbClr val="8895B2"/>
    <a:srgbClr val="EEF7FE"/>
    <a:srgbClr val="E5F3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37" autoAdjust="0"/>
    <p:restoredTop sz="25073" autoAdjust="0"/>
  </p:normalViewPr>
  <p:slideViewPr>
    <p:cSldViewPr snapToGrid="0">
      <p:cViewPr varScale="1">
        <p:scale>
          <a:sx n="10" d="100"/>
          <a:sy n="10" d="100"/>
        </p:scale>
        <p:origin x="1686"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6" d="100"/>
          <a:sy n="96" d="100"/>
        </p:scale>
        <p:origin x="355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078962238467828"/>
          <c:y val="0.14243657812721491"/>
          <c:w val="0.6676616259264283"/>
          <c:h val="0.75394934520516121"/>
        </c:manualLayout>
      </c:layout>
      <c:barChart>
        <c:barDir val="bar"/>
        <c:grouping val="percentStacked"/>
        <c:varyColors val="0"/>
        <c:ser>
          <c:idx val="0"/>
          <c:order val="0"/>
          <c:tx>
            <c:strRef>
              <c:f>Sheet1!$B$1</c:f>
              <c:strCache>
                <c:ptCount val="1"/>
                <c:pt idx="0">
                  <c:v> Several times a year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Sheet1!$A$2:$A$7</c:f>
              <c:strCache>
                <c:ptCount val="6"/>
                <c:pt idx="0">
                  <c:v> A colleague or another trustee</c:v>
                </c:pt>
                <c:pt idx="1">
                  <c:v> Looking on the internet</c:v>
                </c:pt>
                <c:pt idx="2">
                  <c:v> A friend or family member (expert)</c:v>
                </c:pt>
                <c:pt idx="3">
                  <c:v> The Charity Commission</c:v>
                </c:pt>
                <c:pt idx="4">
                  <c:v> Another charity or advisory body</c:v>
                </c:pt>
                <c:pt idx="5">
                  <c:v> A friend or family member (non-expert)</c:v>
                </c:pt>
              </c:strCache>
            </c:strRef>
          </c:cat>
          <c:val>
            <c:numRef>
              <c:f>Sheet1!$B$2:$B$7</c:f>
              <c:numCache>
                <c:formatCode>0%</c:formatCode>
                <c:ptCount val="6"/>
                <c:pt idx="0">
                  <c:v>0.42</c:v>
                </c:pt>
                <c:pt idx="1">
                  <c:v>0.35</c:v>
                </c:pt>
                <c:pt idx="2">
                  <c:v>0.11</c:v>
                </c:pt>
                <c:pt idx="3">
                  <c:v>0.1</c:v>
                </c:pt>
                <c:pt idx="4">
                  <c:v>0.09</c:v>
                </c:pt>
                <c:pt idx="5">
                  <c:v>0.05</c:v>
                </c:pt>
              </c:numCache>
            </c:numRef>
          </c:val>
          <c:extLst>
            <c:ext xmlns:c16="http://schemas.microsoft.com/office/drawing/2014/chart" uri="{C3380CC4-5D6E-409C-BE32-E72D297353CC}">
              <c16:uniqueId val="{00000000-D671-4E03-803E-4A485C76C1DF}"/>
            </c:ext>
          </c:extLst>
        </c:ser>
        <c:ser>
          <c:idx val="1"/>
          <c:order val="1"/>
          <c:tx>
            <c:strRef>
              <c:f>Sheet1!$C$1</c:f>
              <c:strCache>
                <c:ptCount val="1"/>
                <c:pt idx="0">
                  <c:v> About once a year</c:v>
                </c:pt>
              </c:strCache>
            </c:strRef>
          </c:tx>
          <c:spPr>
            <a:solidFill>
              <a:schemeClr val="accent2"/>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Sheet1!$A$2:$A$7</c:f>
              <c:strCache>
                <c:ptCount val="6"/>
                <c:pt idx="0">
                  <c:v> A colleague or another trustee</c:v>
                </c:pt>
                <c:pt idx="1">
                  <c:v> Looking on the internet</c:v>
                </c:pt>
                <c:pt idx="2">
                  <c:v> A friend or family member (expert)</c:v>
                </c:pt>
                <c:pt idx="3">
                  <c:v> The Charity Commission</c:v>
                </c:pt>
                <c:pt idx="4">
                  <c:v> Another charity or advisory body</c:v>
                </c:pt>
                <c:pt idx="5">
                  <c:v> A friend or family member (non-expert)</c:v>
                </c:pt>
              </c:strCache>
            </c:strRef>
          </c:cat>
          <c:val>
            <c:numRef>
              <c:f>Sheet1!$C$2:$C$7</c:f>
              <c:numCache>
                <c:formatCode>0%</c:formatCode>
                <c:ptCount val="6"/>
                <c:pt idx="0">
                  <c:v>0.28000000000000003</c:v>
                </c:pt>
                <c:pt idx="1">
                  <c:v>0.24</c:v>
                </c:pt>
                <c:pt idx="2">
                  <c:v>0.17</c:v>
                </c:pt>
                <c:pt idx="3">
                  <c:v>0.19</c:v>
                </c:pt>
                <c:pt idx="4">
                  <c:v>0.14000000000000001</c:v>
                </c:pt>
                <c:pt idx="5">
                  <c:v>0.08</c:v>
                </c:pt>
              </c:numCache>
            </c:numRef>
          </c:val>
          <c:extLst>
            <c:ext xmlns:c16="http://schemas.microsoft.com/office/drawing/2014/chart" uri="{C3380CC4-5D6E-409C-BE32-E72D297353CC}">
              <c16:uniqueId val="{00000001-D671-4E03-803E-4A485C76C1DF}"/>
            </c:ext>
          </c:extLst>
        </c:ser>
        <c:ser>
          <c:idx val="2"/>
          <c:order val="2"/>
          <c:tx>
            <c:strRef>
              <c:f>Sheet1!$D$1</c:f>
              <c:strCache>
                <c:ptCount val="1"/>
                <c:pt idx="0">
                  <c:v> Less than once a year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Sheet1!$A$2:$A$7</c:f>
              <c:strCache>
                <c:ptCount val="6"/>
                <c:pt idx="0">
                  <c:v> A colleague or another trustee</c:v>
                </c:pt>
                <c:pt idx="1">
                  <c:v> Looking on the internet</c:v>
                </c:pt>
                <c:pt idx="2">
                  <c:v> A friend or family member (expert)</c:v>
                </c:pt>
                <c:pt idx="3">
                  <c:v> The Charity Commission</c:v>
                </c:pt>
                <c:pt idx="4">
                  <c:v> Another charity or advisory body</c:v>
                </c:pt>
                <c:pt idx="5">
                  <c:v> A friend or family member (non-expert)</c:v>
                </c:pt>
              </c:strCache>
            </c:strRef>
          </c:cat>
          <c:val>
            <c:numRef>
              <c:f>Sheet1!$D$2:$D$7</c:f>
              <c:numCache>
                <c:formatCode>0%</c:formatCode>
                <c:ptCount val="6"/>
                <c:pt idx="0">
                  <c:v>0.21</c:v>
                </c:pt>
                <c:pt idx="1">
                  <c:v>0.2</c:v>
                </c:pt>
                <c:pt idx="2">
                  <c:v>0.24</c:v>
                </c:pt>
                <c:pt idx="3">
                  <c:v>0.28999999999999998</c:v>
                </c:pt>
                <c:pt idx="4">
                  <c:v>0.14000000000000001</c:v>
                </c:pt>
                <c:pt idx="5">
                  <c:v>0.16</c:v>
                </c:pt>
              </c:numCache>
            </c:numRef>
          </c:val>
          <c:extLst>
            <c:ext xmlns:c16="http://schemas.microsoft.com/office/drawing/2014/chart" uri="{C3380CC4-5D6E-409C-BE32-E72D297353CC}">
              <c16:uniqueId val="{00000002-D671-4E03-803E-4A485C76C1DF}"/>
            </c:ext>
          </c:extLst>
        </c:ser>
        <c:ser>
          <c:idx val="3"/>
          <c:order val="3"/>
          <c:tx>
            <c:strRef>
              <c:f>Sheet1!$E$1</c:f>
              <c:strCache>
                <c:ptCount val="1"/>
                <c:pt idx="0">
                  <c:v> Never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Sheet1!$A$2:$A$7</c:f>
              <c:strCache>
                <c:ptCount val="6"/>
                <c:pt idx="0">
                  <c:v> A colleague or another trustee</c:v>
                </c:pt>
                <c:pt idx="1">
                  <c:v> Looking on the internet</c:v>
                </c:pt>
                <c:pt idx="2">
                  <c:v> A friend or family member (expert)</c:v>
                </c:pt>
                <c:pt idx="3">
                  <c:v> The Charity Commission</c:v>
                </c:pt>
                <c:pt idx="4">
                  <c:v> Another charity or advisory body</c:v>
                </c:pt>
                <c:pt idx="5">
                  <c:v> A friend or family member (non-expert)</c:v>
                </c:pt>
              </c:strCache>
            </c:strRef>
          </c:cat>
          <c:val>
            <c:numRef>
              <c:f>Sheet1!$E$2:$E$7</c:f>
              <c:numCache>
                <c:formatCode>0%</c:formatCode>
                <c:ptCount val="6"/>
                <c:pt idx="0">
                  <c:v>0.08</c:v>
                </c:pt>
                <c:pt idx="1">
                  <c:v>0.22</c:v>
                </c:pt>
                <c:pt idx="2">
                  <c:v>0.48</c:v>
                </c:pt>
                <c:pt idx="3">
                  <c:v>0.41</c:v>
                </c:pt>
                <c:pt idx="4">
                  <c:v>0.62</c:v>
                </c:pt>
                <c:pt idx="5">
                  <c:v>0.71</c:v>
                </c:pt>
              </c:numCache>
            </c:numRef>
          </c:val>
          <c:extLst>
            <c:ext xmlns:c16="http://schemas.microsoft.com/office/drawing/2014/chart" uri="{C3380CC4-5D6E-409C-BE32-E72D297353CC}">
              <c16:uniqueId val="{00000003-D671-4E03-803E-4A485C76C1DF}"/>
            </c:ext>
          </c:extLst>
        </c:ser>
        <c:dLbls>
          <c:showLegendKey val="0"/>
          <c:showVal val="0"/>
          <c:showCatName val="0"/>
          <c:showSerName val="0"/>
          <c:showPercent val="0"/>
          <c:showBubbleSize val="0"/>
        </c:dLbls>
        <c:gapWidth val="150"/>
        <c:overlap val="100"/>
        <c:axId val="1389273216"/>
        <c:axId val="1389274048"/>
      </c:barChart>
      <c:catAx>
        <c:axId val="1389273216"/>
        <c:scaling>
          <c:orientation val="maxMin"/>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389274048"/>
        <c:crosses val="autoZero"/>
        <c:auto val="1"/>
        <c:lblAlgn val="ctr"/>
        <c:lblOffset val="100"/>
        <c:noMultiLvlLbl val="0"/>
      </c:catAx>
      <c:valAx>
        <c:axId val="1389274048"/>
        <c:scaling>
          <c:orientation val="minMax"/>
        </c:scaling>
        <c:delete val="0"/>
        <c:axPos val="t"/>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389273216"/>
        <c:crosses val="autoZero"/>
        <c:crossBetween val="between"/>
      </c:valAx>
      <c:spPr>
        <a:pattFill prst="ltDnDiag">
          <a:fgClr>
            <a:schemeClr val="dk1">
              <a:lumMod val="15000"/>
              <a:lumOff val="85000"/>
            </a:schemeClr>
          </a:fgClr>
          <a:bgClr>
            <a:schemeClr val="lt1"/>
          </a:bgClr>
        </a:pattFill>
        <a:ln>
          <a:solidFill>
            <a:srgbClr val="FFFFFF"/>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338754907459339E-2"/>
          <c:y val="8.7848944899150253E-2"/>
          <c:w val="0.97532249018508133"/>
          <c:h val="0.50476356916544496"/>
        </c:manualLayout>
      </c:layout>
      <c:barChart>
        <c:barDir val="col"/>
        <c:grouping val="clustered"/>
        <c:varyColors val="0"/>
        <c:ser>
          <c:idx val="0"/>
          <c:order val="0"/>
          <c:tx>
            <c:strRef>
              <c:f>Sheet1!$B$1</c:f>
              <c:strCache>
                <c:ptCount val="1"/>
                <c:pt idx="0">
                  <c:v>All trustees in survey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Sheet1!$A$2:$A$8</c:f>
              <c:strCache>
                <c:ptCount val="7"/>
                <c:pt idx="0">
                  <c:v>Checking and approving the charity's annual accounts and trustees' report</c:v>
                </c:pt>
                <c:pt idx="1">
                  <c:v>Making sure the charity sends the right information to the Commission at the right time</c:v>
                </c:pt>
                <c:pt idx="2">
                  <c:v>Making sure the charity's resources are kept safe, properly used and accounted for</c:v>
                </c:pt>
                <c:pt idx="3">
                  <c:v>Managing conflicts of interest so that they don't wrongly influence trustee decisions</c:v>
                </c:pt>
                <c:pt idx="4">
                  <c:v>Ensuring the charity's governing document, policies and procedures are fit for purpose and are being followed</c:v>
                </c:pt>
                <c:pt idx="5">
                  <c:v>Ensuring that all of the charity's activities help to achieve the purposes for which it was set up</c:v>
                </c:pt>
                <c:pt idx="6">
                  <c:v>Keeping up to date with relevant Charity Commission guidance</c:v>
                </c:pt>
              </c:strCache>
            </c:strRef>
          </c:cat>
          <c:val>
            <c:numRef>
              <c:f>Sheet1!$B$2:$B$8</c:f>
              <c:numCache>
                <c:formatCode>0%</c:formatCode>
                <c:ptCount val="7"/>
                <c:pt idx="0">
                  <c:v>0.74</c:v>
                </c:pt>
                <c:pt idx="1">
                  <c:v>0.51</c:v>
                </c:pt>
                <c:pt idx="2">
                  <c:v>0.78</c:v>
                </c:pt>
                <c:pt idx="3">
                  <c:v>0.74</c:v>
                </c:pt>
                <c:pt idx="4">
                  <c:v>0.83</c:v>
                </c:pt>
                <c:pt idx="5">
                  <c:v>0.92</c:v>
                </c:pt>
                <c:pt idx="6">
                  <c:v>0.7</c:v>
                </c:pt>
              </c:numCache>
            </c:numRef>
          </c:val>
          <c:extLst>
            <c:ext xmlns:c16="http://schemas.microsoft.com/office/drawing/2014/chart" uri="{C3380CC4-5D6E-409C-BE32-E72D297353CC}">
              <c16:uniqueId val="{00000000-12FC-4F54-B1F9-150B430B9943}"/>
            </c:ext>
          </c:extLst>
        </c:ser>
        <c:ser>
          <c:idx val="1"/>
          <c:order val="1"/>
          <c:tx>
            <c:strRef>
              <c:f>Sheet1!$C$1</c:f>
              <c:strCache>
                <c:ptCount val="1"/>
                <c:pt idx="0">
                  <c:v>Never use the Commission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Sheet1!$A$2:$A$8</c:f>
              <c:strCache>
                <c:ptCount val="7"/>
                <c:pt idx="0">
                  <c:v>Checking and approving the charity's annual accounts and trustees' report</c:v>
                </c:pt>
                <c:pt idx="1">
                  <c:v>Making sure the charity sends the right information to the Commission at the right time</c:v>
                </c:pt>
                <c:pt idx="2">
                  <c:v>Making sure the charity's resources are kept safe, properly used and accounted for</c:v>
                </c:pt>
                <c:pt idx="3">
                  <c:v>Managing conflicts of interest so that they don't wrongly influence trustee decisions</c:v>
                </c:pt>
                <c:pt idx="4">
                  <c:v>Ensuring the charity's governing document, policies and procedures are fit for purpose and are being followed</c:v>
                </c:pt>
                <c:pt idx="5">
                  <c:v>Ensuring that all of the charity's activities help to achieve the purposes for which it was set up</c:v>
                </c:pt>
                <c:pt idx="6">
                  <c:v>Keeping up to date with relevant Charity Commission guidance</c:v>
                </c:pt>
              </c:strCache>
            </c:strRef>
          </c:cat>
          <c:val>
            <c:numRef>
              <c:f>Sheet1!$C$2:$C$8</c:f>
              <c:numCache>
                <c:formatCode>0%</c:formatCode>
                <c:ptCount val="7"/>
                <c:pt idx="0">
                  <c:v>0.69</c:v>
                </c:pt>
                <c:pt idx="1">
                  <c:v>0.45</c:v>
                </c:pt>
                <c:pt idx="2">
                  <c:v>0.73</c:v>
                </c:pt>
                <c:pt idx="3">
                  <c:v>0.71</c:v>
                </c:pt>
                <c:pt idx="4">
                  <c:v>0.79</c:v>
                </c:pt>
                <c:pt idx="5">
                  <c:v>0.9</c:v>
                </c:pt>
                <c:pt idx="6">
                  <c:v>0.61</c:v>
                </c:pt>
              </c:numCache>
            </c:numRef>
          </c:val>
          <c:extLst>
            <c:ext xmlns:c16="http://schemas.microsoft.com/office/drawing/2014/chart" uri="{C3380CC4-5D6E-409C-BE32-E72D297353CC}">
              <c16:uniqueId val="{00000001-12FC-4F54-B1F9-150B430B9943}"/>
            </c:ext>
          </c:extLst>
        </c:ser>
        <c:ser>
          <c:idx val="2"/>
          <c:order val="2"/>
          <c:tx>
            <c:strRef>
              <c:f>Sheet1!$D$1</c:f>
              <c:strCache>
                <c:ptCount val="1"/>
                <c:pt idx="0">
                  <c:v>Uses the Commission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Sheet1!$A$2:$A$8</c:f>
              <c:strCache>
                <c:ptCount val="7"/>
                <c:pt idx="0">
                  <c:v>Checking and approving the charity's annual accounts and trustees' report</c:v>
                </c:pt>
                <c:pt idx="1">
                  <c:v>Making sure the charity sends the right information to the Commission at the right time</c:v>
                </c:pt>
                <c:pt idx="2">
                  <c:v>Making sure the charity's resources are kept safe, properly used and accounted for</c:v>
                </c:pt>
                <c:pt idx="3">
                  <c:v>Managing conflicts of interest so that they don't wrongly influence trustee decisions</c:v>
                </c:pt>
                <c:pt idx="4">
                  <c:v>Ensuring the charity's governing document, policies and procedures are fit for purpose and are being followed</c:v>
                </c:pt>
                <c:pt idx="5">
                  <c:v>Ensuring that all of the charity's activities help to achieve the purposes for which it was set up</c:v>
                </c:pt>
                <c:pt idx="6">
                  <c:v>Keeping up to date with relevant Charity Commission guidance</c:v>
                </c:pt>
              </c:strCache>
            </c:strRef>
          </c:cat>
          <c:val>
            <c:numRef>
              <c:f>Sheet1!$D$2:$D$8</c:f>
              <c:numCache>
                <c:formatCode>0%</c:formatCode>
                <c:ptCount val="7"/>
                <c:pt idx="0">
                  <c:v>0.78</c:v>
                </c:pt>
                <c:pt idx="1">
                  <c:v>0.55000000000000004</c:v>
                </c:pt>
                <c:pt idx="2">
                  <c:v>0.81</c:v>
                </c:pt>
                <c:pt idx="3">
                  <c:v>0.76</c:v>
                </c:pt>
                <c:pt idx="4">
                  <c:v>0.86</c:v>
                </c:pt>
                <c:pt idx="5">
                  <c:v>0.94</c:v>
                </c:pt>
                <c:pt idx="6">
                  <c:v>0.76</c:v>
                </c:pt>
              </c:numCache>
            </c:numRef>
          </c:val>
          <c:extLst>
            <c:ext xmlns:c16="http://schemas.microsoft.com/office/drawing/2014/chart" uri="{C3380CC4-5D6E-409C-BE32-E72D297353CC}">
              <c16:uniqueId val="{00000002-12FC-4F54-B1F9-150B430B9943}"/>
            </c:ext>
          </c:extLst>
        </c:ser>
        <c:dLbls>
          <c:showLegendKey val="0"/>
          <c:showVal val="0"/>
          <c:showCatName val="0"/>
          <c:showSerName val="0"/>
          <c:showPercent val="0"/>
          <c:showBubbleSize val="0"/>
        </c:dLbls>
        <c:gapWidth val="267"/>
        <c:overlap val="-43"/>
        <c:axId val="574333999"/>
        <c:axId val="574320687"/>
      </c:barChart>
      <c:catAx>
        <c:axId val="574333999"/>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574320687"/>
        <c:crosses val="autoZero"/>
        <c:auto val="1"/>
        <c:lblAlgn val="ctr"/>
        <c:lblOffset val="100"/>
        <c:noMultiLvlLbl val="0"/>
      </c:catAx>
      <c:valAx>
        <c:axId val="574320687"/>
        <c:scaling>
          <c:orientation val="minMax"/>
          <c:max val="1"/>
        </c:scaling>
        <c:delete val="1"/>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crossAx val="574333999"/>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nchor="b"/>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458609-152F-4C1A-A36E-54340A7D4D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47D7752-5EF4-49BE-A242-DC32847231B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A95418-A5B9-4345-979D-5DA701BC453D}" type="datetimeFigureOut">
              <a:rPr lang="en-GB" smtClean="0"/>
              <a:t>19/10/2022</a:t>
            </a:fld>
            <a:endParaRPr lang="en-GB"/>
          </a:p>
        </p:txBody>
      </p:sp>
      <p:sp>
        <p:nvSpPr>
          <p:cNvPr id="4" name="Footer Placeholder 3">
            <a:extLst>
              <a:ext uri="{FF2B5EF4-FFF2-40B4-BE49-F238E27FC236}">
                <a16:creationId xmlns:a16="http://schemas.microsoft.com/office/drawing/2014/main" id="{EF4945D0-032F-4C39-A183-9FB4E26001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7390494-AC47-4B33-8637-CFE3E4755A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3DC163-40F4-4493-AD67-62F37C139EA2}" type="slidenum">
              <a:rPr lang="en-GB" smtClean="0"/>
              <a:t>‹#›</a:t>
            </a:fld>
            <a:endParaRPr lang="en-GB"/>
          </a:p>
        </p:txBody>
      </p:sp>
    </p:spTree>
    <p:extLst>
      <p:ext uri="{BB962C8B-B14F-4D97-AF65-F5344CB8AC3E}">
        <p14:creationId xmlns:p14="http://schemas.microsoft.com/office/powerpoint/2010/main" val="3655705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DC6B5-EF4D-482B-8E75-1C0D9232707C}" type="datetimeFigureOut">
              <a:rPr lang="en-GB" smtClean="0"/>
              <a:t>19/10/2022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03732C-4514-4812-B3EE-0A910CB9773C}" type="slidenum">
              <a:rPr lang="en-GB" smtClean="0"/>
              <a:t>‹#›</a:t>
            </a:fld>
            <a:endParaRPr lang="en-GB"/>
          </a:p>
        </p:txBody>
      </p:sp>
    </p:spTree>
    <p:extLst>
      <p:ext uri="{BB962C8B-B14F-4D97-AF65-F5344CB8AC3E}">
        <p14:creationId xmlns:p14="http://schemas.microsoft.com/office/powerpoint/2010/main" val="366924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tx1"/>
                </a:solidFill>
              </a:rPr>
              <a:t>Hello, and thank you for taking part in our annual public meeting.</a:t>
            </a:r>
          </a:p>
          <a:p>
            <a:endParaRPr lang="en-GB" sz="1200" dirty="0">
              <a:solidFill>
                <a:schemeClr val="tx1"/>
              </a:solidFill>
            </a:endParaRPr>
          </a:p>
          <a:p>
            <a:r>
              <a:rPr lang="en-GB" sz="1200" dirty="0">
                <a:solidFill>
                  <a:schemeClr val="tx1"/>
                </a:solidFill>
              </a:rPr>
              <a:t>This meeting is taking place both as a traditional in-person event here in Cardiff, and online. </a:t>
            </a:r>
          </a:p>
          <a:p>
            <a:endParaRPr lang="en-GB" sz="1200" dirty="0">
              <a:solidFill>
                <a:schemeClr val="tx1"/>
              </a:solidFill>
            </a:endParaRPr>
          </a:p>
          <a:p>
            <a:r>
              <a:rPr lang="en-GB" sz="1200" dirty="0">
                <a:solidFill>
                  <a:schemeClr val="tx1"/>
                </a:solidFill>
              </a:rPr>
              <a:t>We hope this format offers a good balance in terms of access to the Commission – to our people and our work – and we welcome your feedback on how you experience today’s meeting. </a:t>
            </a:r>
          </a:p>
          <a:p>
            <a:endParaRPr lang="en-GB" sz="1200" dirty="0">
              <a:solidFill>
                <a:schemeClr val="tx1"/>
              </a:solidFill>
            </a:endParaRPr>
          </a:p>
          <a:p>
            <a:r>
              <a:rPr lang="en-GB" sz="1200" dirty="0">
                <a:solidFill>
                  <a:schemeClr val="tx1"/>
                </a:solidFill>
              </a:rPr>
              <a:t>A hybrid public meeting is just one small example of a wider theme of </a:t>
            </a:r>
            <a:r>
              <a:rPr lang="en-GB" sz="1200" b="1" dirty="0">
                <a:solidFill>
                  <a:schemeClr val="tx1"/>
                </a:solidFill>
              </a:rPr>
              <a:t>continuity and change</a:t>
            </a:r>
            <a:r>
              <a:rPr lang="en-GB" sz="1200" dirty="0">
                <a:solidFill>
                  <a:schemeClr val="tx1"/>
                </a:solidFill>
              </a:rPr>
              <a:t>. </a:t>
            </a:r>
          </a:p>
          <a:p>
            <a:endParaRPr lang="en-GB" sz="1200" dirty="0">
              <a:solidFill>
                <a:schemeClr val="tx1"/>
              </a:solidFill>
            </a:endParaRPr>
          </a:p>
          <a:p>
            <a:r>
              <a:rPr lang="en-GB" sz="1200" dirty="0">
                <a:solidFill>
                  <a:schemeClr val="tx1"/>
                </a:solidFill>
              </a:rPr>
              <a:t>The theme applies to society more widely, and charities’ role within it. But it has resonance for us as regulator too. </a:t>
            </a:r>
          </a:p>
          <a:p>
            <a:r>
              <a:rPr lang="en-GB" sz="1200" dirty="0">
                <a:solidFill>
                  <a:schemeClr val="tx1"/>
                </a:solidFill>
              </a:rPr>
              <a:t> </a:t>
            </a:r>
          </a:p>
          <a:p>
            <a:r>
              <a:rPr lang="en-GB" sz="1200" dirty="0">
                <a:solidFill>
                  <a:schemeClr val="tx1"/>
                </a:solidFill>
              </a:rPr>
              <a:t>Our core purpose has remained unchanged for decades, and arguably centuries. </a:t>
            </a:r>
          </a:p>
          <a:p>
            <a:endParaRPr lang="en-GB" sz="1200" dirty="0">
              <a:solidFill>
                <a:schemeClr val="tx1"/>
              </a:solidFill>
            </a:endParaRPr>
          </a:p>
          <a:p>
            <a:r>
              <a:rPr lang="en-GB" sz="1200" dirty="0">
                <a:solidFill>
                  <a:schemeClr val="tx1"/>
                </a:solidFill>
              </a:rPr>
              <a:t>We are the oldest still-surviving regulatory body in England and Wales (and quite possibly the world), having been formed in the mid 19</a:t>
            </a:r>
            <a:r>
              <a:rPr lang="en-GB" sz="1200" baseline="30000" dirty="0">
                <a:solidFill>
                  <a:schemeClr val="tx1"/>
                </a:solidFill>
              </a:rPr>
              <a:t>th</a:t>
            </a:r>
            <a:r>
              <a:rPr lang="en-GB" sz="1200" dirty="0">
                <a:solidFill>
                  <a:schemeClr val="tx1"/>
                </a:solidFill>
              </a:rPr>
              <a:t> century. </a:t>
            </a:r>
          </a:p>
          <a:p>
            <a:endParaRPr lang="en-GB" sz="1200" dirty="0">
              <a:solidFill>
                <a:schemeClr val="tx1"/>
              </a:solidFill>
            </a:endParaRPr>
          </a:p>
          <a:p>
            <a:r>
              <a:rPr lang="en-GB" sz="1200" dirty="0">
                <a:solidFill>
                  <a:schemeClr val="tx1"/>
                </a:solidFill>
              </a:rPr>
              <a:t>And indeed legislation to promote charitable acts and charitable assets dates far further back in history. </a:t>
            </a:r>
          </a:p>
          <a:p>
            <a:endParaRPr lang="en-GB" sz="1200" dirty="0">
              <a:solidFill>
                <a:schemeClr val="tx1"/>
              </a:solidFill>
            </a:endParaRPr>
          </a:p>
        </p:txBody>
      </p:sp>
      <p:sp>
        <p:nvSpPr>
          <p:cNvPr id="4" name="Slide Number Placeholder 3"/>
          <p:cNvSpPr>
            <a:spLocks noGrp="1"/>
          </p:cNvSpPr>
          <p:nvPr>
            <p:ph type="sldNum" sz="quarter" idx="10"/>
          </p:nvPr>
        </p:nvSpPr>
        <p:spPr/>
        <p:txBody>
          <a:bodyPr/>
          <a:lstStyle/>
          <a:p>
            <a:fld id="{D703732C-4514-4812-B3EE-0A910CB9773C}" type="slidenum">
              <a:rPr lang="en-GB" smtClean="0"/>
              <a:t>1</a:t>
            </a:fld>
            <a:endParaRPr lang="en-GB"/>
          </a:p>
        </p:txBody>
      </p:sp>
    </p:spTree>
    <p:extLst>
      <p:ext uri="{BB962C8B-B14F-4D97-AF65-F5344CB8AC3E}">
        <p14:creationId xmlns:p14="http://schemas.microsoft.com/office/powerpoint/2010/main" val="1647313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Finally, the new system will give trustees a better sense of agency ensuring that all the right people – but only the right authorised people – have access to the ‘behind the scenes’ information about their charities.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From next month, we’ll begin the process of onboarding charities.</a:t>
            </a:r>
          </a:p>
          <a:p>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703732C-4514-4812-B3EE-0A910CB9773C}" type="slidenum">
              <a:rPr lang="en-GB" smtClean="0"/>
              <a:t>10</a:t>
            </a:fld>
            <a:endParaRPr lang="en-GB"/>
          </a:p>
        </p:txBody>
      </p:sp>
    </p:spTree>
    <p:extLst>
      <p:ext uri="{BB962C8B-B14F-4D97-AF65-F5344CB8AC3E}">
        <p14:creationId xmlns:p14="http://schemas.microsoft.com/office/powerpoint/2010/main" val="1885490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dirty="0">
                <a:effectLst/>
                <a:latin typeface="Arial" panose="020B0604020202020204" pitchFamily="34" charset="0"/>
                <a:ea typeface="Calibri" panose="020F0502020204030204" pitchFamily="34" charset="0"/>
                <a:cs typeface="Arial" panose="020B0604020202020204" pitchFamily="34" charset="0"/>
              </a:rPr>
              <a:t>We will begin by inviting </a:t>
            </a:r>
            <a:r>
              <a:rPr lang="en-GB" sz="1200" b="1" i="0" dirty="0">
                <a:effectLst/>
                <a:latin typeface="Arial" panose="020B0604020202020204" pitchFamily="34" charset="0"/>
                <a:ea typeface="Calibri" panose="020F0502020204030204" pitchFamily="34" charset="0"/>
                <a:cs typeface="Arial" panose="020B0604020202020204" pitchFamily="34" charset="0"/>
              </a:rPr>
              <a:t>registered contacts </a:t>
            </a:r>
            <a:r>
              <a:rPr lang="en-GB" sz="1200" i="0" dirty="0">
                <a:effectLst/>
                <a:latin typeface="Arial" panose="020B0604020202020204" pitchFamily="34" charset="0"/>
                <a:ea typeface="Calibri" panose="020F0502020204030204" pitchFamily="34" charset="0"/>
                <a:cs typeface="Arial" panose="020B0604020202020204" pitchFamily="34" charset="0"/>
              </a:rPr>
              <a:t>at charities to set up their accounts in readiness.</a:t>
            </a:r>
          </a:p>
          <a:p>
            <a:endParaRPr lang="en-GB" sz="1200" dirty="0">
              <a:effectLst/>
              <a:latin typeface="Arial" panose="020B0604020202020204" pitchFamily="34" charset="0"/>
              <a:ea typeface="Calibri" panose="020F0502020204030204" pitchFamily="34" charset="0"/>
              <a:cs typeface="Arial" panose="020B0604020202020204" pitchFamily="34" charset="0"/>
            </a:endParaRPr>
          </a:p>
          <a:p>
            <a:r>
              <a:rPr lang="en-GB" sz="1200" dirty="0">
                <a:effectLst/>
                <a:latin typeface="Arial" panose="020B0604020202020204" pitchFamily="34" charset="0"/>
                <a:ea typeface="Calibri" panose="020F0502020204030204" pitchFamily="34" charset="0"/>
                <a:cs typeface="Arial" panose="020B0604020202020204" pitchFamily="34" charset="0"/>
              </a:rPr>
              <a:t>This will happen in stages. </a:t>
            </a:r>
          </a:p>
          <a:p>
            <a:endParaRPr lang="en-GB" sz="1200" dirty="0">
              <a:effectLst/>
              <a:latin typeface="Arial" panose="020B0604020202020204" pitchFamily="34" charset="0"/>
              <a:ea typeface="Calibri" panose="020F0502020204030204" pitchFamily="34" charset="0"/>
              <a:cs typeface="Arial" panose="020B0604020202020204" pitchFamily="34" charset="0"/>
            </a:endParaRPr>
          </a:p>
          <a:p>
            <a:r>
              <a:rPr lang="en-GB" sz="1200" dirty="0">
                <a:effectLst/>
                <a:latin typeface="Arial" panose="020B0604020202020204" pitchFamily="34" charset="0"/>
                <a:ea typeface="Calibri" panose="020F0502020204030204" pitchFamily="34" charset="0"/>
                <a:cs typeface="Arial" panose="020B0604020202020204" pitchFamily="34" charset="0"/>
              </a:rPr>
              <a:t>Over the months ahead, we’ll be writing to all registered charity contacts. </a:t>
            </a:r>
          </a:p>
          <a:p>
            <a:endParaRPr lang="en-GB" sz="1200" dirty="0">
              <a:effectLst/>
              <a:latin typeface="Arial" panose="020B0604020202020204" pitchFamily="34" charset="0"/>
              <a:ea typeface="Calibri" panose="020F0502020204030204" pitchFamily="34" charset="0"/>
              <a:cs typeface="Arial" panose="020B0604020202020204" pitchFamily="34" charset="0"/>
            </a:endParaRPr>
          </a:p>
          <a:p>
            <a:r>
              <a:rPr lang="en-GB" sz="1200" dirty="0">
                <a:effectLst/>
                <a:latin typeface="Arial" panose="020B0604020202020204" pitchFamily="34" charset="0"/>
                <a:ea typeface="Calibri" panose="020F0502020204030204" pitchFamily="34" charset="0"/>
                <a:cs typeface="Arial" panose="020B0604020202020204" pitchFamily="34" charset="0"/>
              </a:rPr>
              <a:t>If you are the main contact for a charity - please look out for that email, and </a:t>
            </a:r>
            <a:r>
              <a:rPr lang="en-GB" sz="1200" dirty="0">
                <a:effectLst/>
                <a:highlight>
                  <a:srgbClr val="FFFF00"/>
                </a:highlight>
                <a:latin typeface="Arial" panose="020B0604020202020204" pitchFamily="34" charset="0"/>
                <a:ea typeface="Calibri" panose="020F0502020204030204" pitchFamily="34" charset="0"/>
                <a:cs typeface="Arial" panose="020B0604020202020204" pitchFamily="34" charset="0"/>
              </a:rPr>
              <a:t>set up your</a:t>
            </a:r>
            <a:r>
              <a:rPr lang="en-GB" sz="1200" dirty="0">
                <a:effectLst/>
                <a:latin typeface="Arial" panose="020B0604020202020204" pitchFamily="34" charset="0"/>
                <a:ea typeface="Calibri" panose="020F0502020204030204" pitchFamily="34" charset="0"/>
                <a:cs typeface="Arial" panose="020B0604020202020204" pitchFamily="34" charset="0"/>
              </a:rPr>
              <a:t> My Charity Commission Account when you receive it. </a:t>
            </a:r>
          </a:p>
          <a:p>
            <a:endParaRPr lang="en-GB" sz="1200" dirty="0">
              <a:effectLst/>
              <a:latin typeface="Arial" panose="020B0604020202020204" pitchFamily="34" charset="0"/>
              <a:ea typeface="Calibri" panose="020F0502020204030204" pitchFamily="34" charset="0"/>
              <a:cs typeface="Arial" panose="020B0604020202020204" pitchFamily="34" charset="0"/>
            </a:endParaRPr>
          </a:p>
          <a:p>
            <a:r>
              <a:rPr lang="en-GB" sz="1200" dirty="0">
                <a:effectLst/>
                <a:latin typeface="Arial" panose="020B0604020202020204" pitchFamily="34" charset="0"/>
                <a:ea typeface="Calibri" panose="020F0502020204030204" pitchFamily="34" charset="0"/>
                <a:cs typeface="Arial" panose="020B0604020202020204" pitchFamily="34" charset="0"/>
              </a:rPr>
              <a:t>Once charities’ main contacts are onboarded </a:t>
            </a:r>
            <a:r>
              <a:rPr lang="en-GB" sz="1200" i="0" dirty="0">
                <a:effectLst/>
                <a:highlight>
                  <a:srgbClr val="FFFF00"/>
                </a:highlight>
                <a:latin typeface="Arial" panose="020B0604020202020204" pitchFamily="34" charset="0"/>
                <a:ea typeface="Calibri" panose="020F0502020204030204" pitchFamily="34" charset="0"/>
                <a:cs typeface="Arial" panose="020B0604020202020204" pitchFamily="34" charset="0"/>
              </a:rPr>
              <a:t>and our new system is live</a:t>
            </a:r>
            <a:r>
              <a:rPr lang="en-GB" sz="1200" i="0" dirty="0">
                <a:effectLst/>
                <a:latin typeface="Arial" panose="020B0604020202020204" pitchFamily="34" charset="0"/>
                <a:ea typeface="Calibri" panose="020F0502020204030204" pitchFamily="34" charset="0"/>
                <a:cs typeface="Arial" panose="020B0604020202020204" pitchFamily="34" charset="0"/>
              </a:rPr>
              <a:t>, the process of inviting individual trustees will begin</a:t>
            </a:r>
            <a:r>
              <a:rPr lang="en-GB" sz="1200" dirty="0">
                <a:effectLst/>
                <a:latin typeface="Arial" panose="020B0604020202020204" pitchFamily="34" charset="0"/>
                <a:ea typeface="Calibri" panose="020F0502020204030204" pitchFamily="34" charset="0"/>
                <a:cs typeface="Arial" panose="020B0604020202020204" pitchFamily="34" charset="0"/>
              </a:rPr>
              <a:t>.</a:t>
            </a:r>
          </a:p>
          <a:p>
            <a:endParaRPr lang="en-GB" dirty="0"/>
          </a:p>
        </p:txBody>
      </p:sp>
      <p:sp>
        <p:nvSpPr>
          <p:cNvPr id="4" name="Slide Number Placeholder 3"/>
          <p:cNvSpPr>
            <a:spLocks noGrp="1"/>
          </p:cNvSpPr>
          <p:nvPr>
            <p:ph type="sldNum" sz="quarter" idx="10"/>
          </p:nvPr>
        </p:nvSpPr>
        <p:spPr/>
        <p:txBody>
          <a:bodyPr/>
          <a:lstStyle/>
          <a:p>
            <a:fld id="{D703732C-4514-4812-B3EE-0A910CB9773C}" type="slidenum">
              <a:rPr lang="en-GB" smtClean="0"/>
              <a:t>11</a:t>
            </a:fld>
            <a:endParaRPr lang="en-GB"/>
          </a:p>
        </p:txBody>
      </p:sp>
    </p:spTree>
    <p:extLst>
      <p:ext uri="{BB962C8B-B14F-4D97-AF65-F5344CB8AC3E}">
        <p14:creationId xmlns:p14="http://schemas.microsoft.com/office/powerpoint/2010/main" val="300417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dirty="0">
                <a:effectLst/>
                <a:latin typeface="Arial" panose="020B0604020202020204" pitchFamily="34" charset="0"/>
                <a:ea typeface="Calibri" panose="020F0502020204030204" pitchFamily="34" charset="0"/>
                <a:cs typeface="Arial" panose="020B0604020202020204" pitchFamily="34" charset="0"/>
              </a:rPr>
              <a:t>In the meantime, a request to charities: please check the right person is listed with us as your main contact </a:t>
            </a:r>
            <a:r>
              <a:rPr lang="en-GB" sz="1200" i="0" dirty="0">
                <a:effectLst/>
                <a:highlight>
                  <a:srgbClr val="FFFF00"/>
                </a:highlight>
                <a:latin typeface="Arial" panose="020B0604020202020204" pitchFamily="34" charset="0"/>
                <a:ea typeface="Calibri" panose="020F0502020204030204" pitchFamily="34" charset="0"/>
                <a:cs typeface="Arial" panose="020B0604020202020204" pitchFamily="34" charset="0"/>
              </a:rPr>
              <a:t>as charity contacts will play a key role in helping manage  accounts for your charity</a:t>
            </a:r>
            <a:r>
              <a:rPr lang="en-GB" sz="1200" i="0" dirty="0">
                <a:effectLst/>
                <a:latin typeface="Arial" panose="020B0604020202020204" pitchFamily="34" charset="0"/>
                <a:ea typeface="Calibri" panose="020F0502020204030204" pitchFamily="34" charset="0"/>
                <a:cs typeface="Arial" panose="020B0604020202020204" pitchFamily="34" charset="0"/>
              </a:rPr>
              <a:t> – if not, please ensure your details are updated in the weeks ahead. </a:t>
            </a:r>
          </a:p>
          <a:p>
            <a:endParaRPr lang="en-GB" sz="1200" i="0" dirty="0">
              <a:latin typeface="Arial" panose="020B0604020202020204" pitchFamily="34" charset="0"/>
              <a:cs typeface="Arial" panose="020B0604020202020204" pitchFamily="34" charset="0"/>
            </a:endParaRPr>
          </a:p>
          <a:p>
            <a:r>
              <a:rPr lang="en-GB" sz="1200" i="0" dirty="0">
                <a:latin typeface="Arial" panose="020B0604020202020204" pitchFamily="34" charset="0"/>
                <a:cs typeface="Arial" panose="020B0604020202020204" pitchFamily="34" charset="0"/>
              </a:rPr>
              <a:t>We are conscious that we’re asking charities to adjust to quite a significant shift in the long run.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This will be a gradual process. And while the My Charity Commission Account is in some ways a simple concept, but over time, and as we build functionality, it should transform our ability to reach individual trustees with helpful messaging, and make it more straightforward for trustees to interact with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For example, in ensuring their annual return and where appropriate their accounts are filed on time. </a:t>
            </a:r>
          </a:p>
        </p:txBody>
      </p:sp>
      <p:sp>
        <p:nvSpPr>
          <p:cNvPr id="4" name="Slide Number Placeholder 3"/>
          <p:cNvSpPr>
            <a:spLocks noGrp="1"/>
          </p:cNvSpPr>
          <p:nvPr>
            <p:ph type="sldNum" sz="quarter" idx="10"/>
          </p:nvPr>
        </p:nvSpPr>
        <p:spPr/>
        <p:txBody>
          <a:bodyPr/>
          <a:lstStyle/>
          <a:p>
            <a:fld id="{D703732C-4514-4812-B3EE-0A910CB9773C}" type="slidenum">
              <a:rPr lang="en-GB" smtClean="0"/>
              <a:t>12</a:t>
            </a:fld>
            <a:endParaRPr lang="en-GB"/>
          </a:p>
        </p:txBody>
      </p:sp>
    </p:spTree>
    <p:extLst>
      <p:ext uri="{BB962C8B-B14F-4D97-AF65-F5344CB8AC3E}">
        <p14:creationId xmlns:p14="http://schemas.microsoft.com/office/powerpoint/2010/main" val="3873188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0"/>
              </a:spcAft>
            </a:pPr>
            <a:r>
              <a:rPr lang="en-GB" sz="1200" i="0" dirty="0">
                <a:latin typeface="Arial" panose="020B0604020202020204" pitchFamily="34" charset="0"/>
                <a:cs typeface="Arial" panose="020B0604020202020204" pitchFamily="34" charset="0"/>
              </a:rPr>
              <a:t>Which brings me on to a further change, namely to the annual return…</a:t>
            </a:r>
          </a:p>
          <a:p>
            <a:pPr>
              <a:lnSpc>
                <a:spcPct val="100000"/>
              </a:lnSpc>
              <a:spcAft>
                <a:spcPts val="0"/>
              </a:spcAft>
            </a:pPr>
            <a:endParaRPr lang="en-GB" sz="1200" i="0" dirty="0">
              <a:latin typeface="Arial" panose="020B0604020202020204" pitchFamily="34" charset="0"/>
              <a:cs typeface="Arial" panose="020B0604020202020204" pitchFamily="34" charset="0"/>
            </a:endParaRPr>
          </a:p>
          <a:p>
            <a:pPr>
              <a:lnSpc>
                <a:spcPct val="100000"/>
              </a:lnSpc>
              <a:spcAft>
                <a:spcPts val="0"/>
              </a:spcAft>
            </a:pPr>
            <a:r>
              <a:rPr lang="en-GB" sz="1200" i="0" dirty="0">
                <a:latin typeface="Arial" panose="020B0604020202020204" pitchFamily="34" charset="0"/>
                <a:cs typeface="Arial" panose="020B0604020202020204" pitchFamily="34" charset="0"/>
              </a:rPr>
              <a:t>As many of you will know, we recently consulted on the annual return for 2023 onwards. </a:t>
            </a:r>
            <a:r>
              <a:rPr lang="en-GB" sz="1200" i="0" dirty="0">
                <a:effectLst/>
                <a:latin typeface="Arial" panose="020B0604020202020204" pitchFamily="34" charset="0"/>
                <a:ea typeface="Calibri" panose="020F0502020204030204" pitchFamily="34" charset="0"/>
                <a:cs typeface="Arial" panose="020B0604020202020204" pitchFamily="34" charset="0"/>
              </a:rPr>
              <a:t>I’ll come on to speak about the responses we have received in a moment. </a:t>
            </a:r>
          </a:p>
          <a:p>
            <a:pPr>
              <a:lnSpc>
                <a:spcPct val="100000"/>
              </a:lnSpc>
              <a:spcAft>
                <a:spcPts val="0"/>
              </a:spcAft>
            </a:pPr>
            <a:endParaRPr lang="en-GB" sz="1200" i="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200" i="0" dirty="0">
                <a:effectLst/>
                <a:latin typeface="Arial" panose="020B0604020202020204" pitchFamily="34" charset="0"/>
                <a:ea typeface="Calibri" panose="020F0502020204030204" pitchFamily="34" charset="0"/>
                <a:cs typeface="Arial" panose="020B0604020202020204" pitchFamily="34" charset="0"/>
              </a:rPr>
              <a:t>A few words on why we are proposing changes. We have committed to becoming a more data-driven regulator, and that, of course requires us to capture the right data in a form that allows us to interrogate it. And there are wider purposes for the data we want to gather through the annual return too. </a:t>
            </a:r>
          </a:p>
          <a:p>
            <a:pPr>
              <a:lnSpc>
                <a:spcPct val="100000"/>
              </a:lnSpc>
              <a:spcAft>
                <a:spcPts val="0"/>
              </a:spcAft>
            </a:pPr>
            <a:endParaRPr lang="en-GB" sz="1200" i="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200" i="0" dirty="0">
                <a:effectLst/>
                <a:latin typeface="Arial" panose="020B0604020202020204" pitchFamily="34" charset="0"/>
                <a:ea typeface="Calibri" panose="020F0502020204030204" pitchFamily="34" charset="0"/>
                <a:cs typeface="Arial" panose="020B0604020202020204" pitchFamily="34" charset="0"/>
              </a:rPr>
              <a:t>Including ensuring we hold and display information that encourages the public to use our register, and make good decisions about which charities to support. </a:t>
            </a:r>
          </a:p>
          <a:p>
            <a:pPr>
              <a:lnSpc>
                <a:spcPct val="100000"/>
              </a:lnSpc>
              <a:spcAft>
                <a:spcPts val="0"/>
              </a:spcAft>
            </a:pPr>
            <a:endParaRPr lang="en-GB" sz="1200" i="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200" i="0" dirty="0">
                <a:effectLst/>
                <a:latin typeface="Arial" panose="020B0604020202020204" pitchFamily="34" charset="0"/>
                <a:ea typeface="Calibri" panose="020F0502020204030204" pitchFamily="34" charset="0"/>
                <a:cs typeface="Arial" panose="020B0604020202020204" pitchFamily="34" charset="0"/>
              </a:rPr>
              <a:t>Finally, the Commission is an authoritative source of information about charities. </a:t>
            </a:r>
          </a:p>
          <a:p>
            <a:pPr>
              <a:lnSpc>
                <a:spcPct val="100000"/>
              </a:lnSpc>
              <a:spcAft>
                <a:spcPts val="0"/>
              </a:spcAft>
            </a:pPr>
            <a:endParaRPr lang="en-GB" sz="1200" i="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200" i="0" dirty="0">
                <a:effectLst/>
                <a:latin typeface="Arial" panose="020B0604020202020204" pitchFamily="34" charset="0"/>
                <a:ea typeface="Calibri" panose="020F0502020204030204" pitchFamily="34" charset="0"/>
                <a:cs typeface="Arial" panose="020B0604020202020204" pitchFamily="34" charset="0"/>
              </a:rPr>
              <a:t>We have the potential help policy-makers, researchers, the sector, and the public to gain a richer understanding of the sector in England and Wales…informing better policy making about charities that ultimately benefits the people charities serve. </a:t>
            </a:r>
          </a:p>
          <a:p>
            <a:pPr>
              <a:lnSpc>
                <a:spcPct val="100000"/>
              </a:lnSpc>
              <a:spcAft>
                <a:spcPts val="0"/>
              </a:spcAft>
            </a:pPr>
            <a:endParaRPr lang="en-GB" sz="1200" i="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200" i="0" dirty="0">
                <a:effectLst/>
                <a:latin typeface="Arial" panose="020B0604020202020204" pitchFamily="34" charset="0"/>
                <a:ea typeface="Calibri" panose="020F0502020204030204" pitchFamily="34" charset="0"/>
                <a:cs typeface="Arial" panose="020B0604020202020204" pitchFamily="34" charset="0"/>
              </a:rPr>
              <a:t>We know charities are often concerned about a new Annual Return, and about potential increases in the regulatory burden. </a:t>
            </a:r>
          </a:p>
          <a:p>
            <a:pPr>
              <a:lnSpc>
                <a:spcPct val="100000"/>
              </a:lnSpc>
              <a:spcAft>
                <a:spcPts val="0"/>
              </a:spcAft>
            </a:pPr>
            <a:endParaRPr lang="en-GB" sz="1200" i="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200" i="0" dirty="0">
                <a:effectLst/>
                <a:latin typeface="Arial" panose="020B0604020202020204" pitchFamily="34" charset="0"/>
                <a:ea typeface="Calibri" panose="020F0502020204030204" pitchFamily="34" charset="0"/>
                <a:cs typeface="Arial" panose="020B0604020202020204" pitchFamily="34" charset="0"/>
              </a:rPr>
              <a:t>We have aimed to ensure the time burden on charities in completing the return remains reasonable and proportionate while also being focused on our goal of becoming a more data-led regulator…</a:t>
            </a:r>
          </a:p>
          <a:p>
            <a:endParaRPr lang="en-GB" dirty="0"/>
          </a:p>
        </p:txBody>
      </p:sp>
      <p:sp>
        <p:nvSpPr>
          <p:cNvPr id="4" name="Slide Number Placeholder 3"/>
          <p:cNvSpPr>
            <a:spLocks noGrp="1"/>
          </p:cNvSpPr>
          <p:nvPr>
            <p:ph type="sldNum" sz="quarter" idx="10"/>
          </p:nvPr>
        </p:nvSpPr>
        <p:spPr/>
        <p:txBody>
          <a:bodyPr/>
          <a:lstStyle/>
          <a:p>
            <a:fld id="{D703732C-4514-4812-B3EE-0A910CB9773C}" type="slidenum">
              <a:rPr lang="en-GB" smtClean="0"/>
              <a:t>13</a:t>
            </a:fld>
            <a:endParaRPr lang="en-GB"/>
          </a:p>
        </p:txBody>
      </p:sp>
    </p:spTree>
    <p:extLst>
      <p:ext uri="{BB962C8B-B14F-4D97-AF65-F5344CB8AC3E}">
        <p14:creationId xmlns:p14="http://schemas.microsoft.com/office/powerpoint/2010/main" val="923375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dirty="0">
                <a:latin typeface="Arial" panose="020B0604020202020204" pitchFamily="34" charset="0"/>
                <a:cs typeface="Arial" panose="020B0604020202020204" pitchFamily="34" charset="0"/>
              </a:rPr>
              <a:t>As I mentioned, the consultation on the Annual return for 2023 concluded in early September. </a:t>
            </a:r>
          </a:p>
          <a:p>
            <a:endParaRPr lang="en-GB" sz="1200" i="0" dirty="0">
              <a:effectLst/>
              <a:latin typeface="Arial" panose="020B0604020202020204" pitchFamily="34" charset="0"/>
              <a:ea typeface="Calibri" panose="020F0502020204030204" pitchFamily="34" charset="0"/>
              <a:cs typeface="Arial" panose="020B0604020202020204" pitchFamily="34" charset="0"/>
            </a:endParaRPr>
          </a:p>
          <a:p>
            <a:r>
              <a:rPr lang="en-GB" sz="1200" i="0" dirty="0">
                <a:effectLst/>
                <a:latin typeface="Arial" panose="020B0604020202020204" pitchFamily="34" charset="0"/>
                <a:ea typeface="Calibri" panose="020F0502020204030204" pitchFamily="34" charset="0"/>
                <a:cs typeface="Arial" panose="020B0604020202020204" pitchFamily="34" charset="0"/>
              </a:rPr>
              <a:t>I’d like to again thank all those who made time to have their say…</a:t>
            </a:r>
          </a:p>
          <a:p>
            <a:endParaRPr lang="en-GB" sz="1200" i="0" dirty="0">
              <a:effectLst/>
              <a:latin typeface="Arial" panose="020B0604020202020204" pitchFamily="34" charset="0"/>
              <a:ea typeface="Calibri" panose="020F0502020204030204" pitchFamily="34" charset="0"/>
              <a:cs typeface="Arial" panose="020B0604020202020204" pitchFamily="34" charset="0"/>
            </a:endParaRPr>
          </a:p>
          <a:p>
            <a:r>
              <a:rPr lang="en-GB" sz="1200" i="0" dirty="0">
                <a:effectLst/>
                <a:latin typeface="Arial" panose="020B0604020202020204" pitchFamily="34" charset="0"/>
                <a:ea typeface="Calibri" panose="020F0502020204030204" pitchFamily="34" charset="0"/>
                <a:cs typeface="Arial" panose="020B0604020202020204" pitchFamily="34" charset="0"/>
              </a:rPr>
              <a:t>We received over 460 responses to the consultation.  </a:t>
            </a:r>
          </a:p>
          <a:p>
            <a:endParaRPr lang="en-GB" sz="1200" i="0" dirty="0">
              <a:effectLst/>
              <a:latin typeface="Arial" panose="020B0604020202020204" pitchFamily="34" charset="0"/>
              <a:ea typeface="Calibri" panose="020F0502020204030204" pitchFamily="34" charset="0"/>
              <a:cs typeface="Arial" panose="020B0604020202020204" pitchFamily="34" charset="0"/>
            </a:endParaRPr>
          </a:p>
          <a:p>
            <a:r>
              <a:rPr lang="en-GB" sz="1200" i="0" dirty="0">
                <a:effectLst/>
                <a:latin typeface="Arial" panose="020B0604020202020204" pitchFamily="34" charset="0"/>
                <a:ea typeface="Calibri" panose="020F0502020204030204" pitchFamily="34" charset="0"/>
                <a:cs typeface="Arial" panose="020B0604020202020204" pitchFamily="34" charset="0"/>
              </a:rPr>
              <a:t>Overall, the sentiment was positive, but there is much for us to reflect on. </a:t>
            </a:r>
          </a:p>
          <a:p>
            <a:endParaRPr lang="en-GB" sz="1200" i="0" dirty="0">
              <a:effectLst/>
              <a:latin typeface="Arial" panose="020B0604020202020204" pitchFamily="34" charset="0"/>
              <a:ea typeface="Calibri" panose="020F0502020204030204" pitchFamily="34" charset="0"/>
              <a:cs typeface="Arial" panose="020B0604020202020204" pitchFamily="34" charset="0"/>
            </a:endParaRPr>
          </a:p>
          <a:p>
            <a:r>
              <a:rPr lang="en-GB" sz="1200" i="0" dirty="0">
                <a:effectLst/>
                <a:latin typeface="Arial" panose="020B0604020202020204" pitchFamily="34" charset="0"/>
                <a:ea typeface="Calibri" panose="020F0502020204030204" pitchFamily="34" charset="0"/>
                <a:cs typeface="Arial" panose="020B0604020202020204" pitchFamily="34" charset="0"/>
              </a:rPr>
              <a:t>As expected, the way we proposed gathering additional data and its relevance to charities are prominent points in the feedback we received… </a:t>
            </a:r>
          </a:p>
          <a:p>
            <a:endParaRPr lang="en-GB" sz="1200" i="0" dirty="0">
              <a:effectLst/>
              <a:latin typeface="Arial" panose="020B0604020202020204" pitchFamily="34" charset="0"/>
              <a:ea typeface="Calibri" panose="020F0502020204030204" pitchFamily="34" charset="0"/>
              <a:cs typeface="Arial" panose="020B0604020202020204" pitchFamily="34" charset="0"/>
            </a:endParaRPr>
          </a:p>
          <a:p>
            <a:r>
              <a:rPr lang="en-GB" sz="1200" i="0" dirty="0">
                <a:effectLst/>
                <a:latin typeface="Arial" panose="020B0604020202020204" pitchFamily="34" charset="0"/>
                <a:ea typeface="Calibri" panose="020F0502020204030204" pitchFamily="34" charset="0"/>
                <a:cs typeface="Arial" panose="020B0604020202020204" pitchFamily="34" charset="0"/>
              </a:rPr>
              <a:t>Separately, we’re grateful to the charities – over 270 – that helped us user test the proposed questions. This is an important part of ‘road testing’ the annual return, and is about getting a sense of how easy it is for trustees to understand the questions as drafted, and how comfortable they felt about being able to answer the questions.   We’re now carefully assessing all of this feedback, and will publish a full response towards the end of the year. </a:t>
            </a:r>
            <a:endParaRPr lang="en-GB" dirty="0"/>
          </a:p>
        </p:txBody>
      </p:sp>
      <p:sp>
        <p:nvSpPr>
          <p:cNvPr id="4" name="Slide Number Placeholder 3"/>
          <p:cNvSpPr>
            <a:spLocks noGrp="1"/>
          </p:cNvSpPr>
          <p:nvPr>
            <p:ph type="sldNum" sz="quarter" idx="10"/>
          </p:nvPr>
        </p:nvSpPr>
        <p:spPr/>
        <p:txBody>
          <a:bodyPr/>
          <a:lstStyle/>
          <a:p>
            <a:fld id="{D703732C-4514-4812-B3EE-0A910CB9773C}" type="slidenum">
              <a:rPr lang="en-GB" smtClean="0"/>
              <a:t>14</a:t>
            </a:fld>
            <a:endParaRPr lang="en-GB"/>
          </a:p>
        </p:txBody>
      </p:sp>
    </p:spTree>
    <p:extLst>
      <p:ext uri="{BB962C8B-B14F-4D97-AF65-F5344CB8AC3E}">
        <p14:creationId xmlns:p14="http://schemas.microsoft.com/office/powerpoint/2010/main" val="2428078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Arial" panose="020B0604020202020204" pitchFamily="34" charset="0"/>
                <a:cs typeface="Arial" panose="020B0604020202020204" pitchFamily="34" charset="0"/>
              </a:rPr>
              <a:t>I’ve mentioned the importance of data in our work for the years ahead. This is why.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Arial" panose="020B0604020202020204" pitchFamily="34" charset="0"/>
                <a:cs typeface="Arial" panose="020B0604020202020204" pitchFamily="34" charset="0"/>
              </a:rPr>
              <a:t>There are nearly 170,000 charities on our register, and it continues to grow. Over 8,000 organisations applied to register as a charity in 2021-22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Arial" panose="020B0604020202020204" pitchFamily="34" charset="0"/>
                <a:cs typeface="Arial" panose="020B0604020202020204" pitchFamily="34" charset="0"/>
              </a:rPr>
              <a:t>The sector’s income last year reached 84 billion pounds. Charity spending also exceeded 80 billion pounds.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Arial" panose="020B0604020202020204" pitchFamily="34" charset="0"/>
                <a:cs typeface="Arial" panose="020B0604020202020204" pitchFamily="34" charset="0"/>
              </a:rPr>
              <a:t>The value of charity cannot be measured in pounds and pennies alone.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Arial" panose="020B0604020202020204" pitchFamily="34" charset="0"/>
                <a:cs typeface="Arial" panose="020B0604020202020204" pitchFamily="34" charset="0"/>
              </a:rPr>
              <a:t>But these figures nonetheless tell a story of the scale and reach of charities in our society and our communities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703732C-4514-4812-B3EE-0A910CB9773C}" type="slidenum">
              <a:rPr lang="en-GB" smtClean="0"/>
              <a:t>15</a:t>
            </a:fld>
            <a:endParaRPr lang="en-GB"/>
          </a:p>
        </p:txBody>
      </p:sp>
    </p:spTree>
    <p:extLst>
      <p:ext uri="{BB962C8B-B14F-4D97-AF65-F5344CB8AC3E}">
        <p14:creationId xmlns:p14="http://schemas.microsoft.com/office/powerpoint/2010/main" val="2755505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Arial" panose="020B0604020202020204" pitchFamily="34" charset="0"/>
                <a:cs typeface="Arial" panose="020B0604020202020204" pitchFamily="34" charset="0"/>
              </a:rPr>
              <a:t>But compared to the income and expenditure of the charities we regulate, the Commission’s own funding is small – we operate on around 30 million pounds.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Arial" panose="020B0604020202020204" pitchFamily="34" charset="0"/>
                <a:cs typeface="Arial" panose="020B0604020202020204" pitchFamily="34" charset="0"/>
              </a:rPr>
              <a:t>We therefore have to punch well above our weight.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Arial" panose="020B0604020202020204" pitchFamily="34" charset="0"/>
                <a:cs typeface="Arial" panose="020B0604020202020204" pitchFamily="34" charset="0"/>
              </a:rPr>
              <a:t>Just as Orlando pointed to the importance of prudence and efficiency in charities, we too need to ensure every pound we spend goes a long way in promoting compliance, and enhancing public trust.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Arial" panose="020B0604020202020204" pitchFamily="34" charset="0"/>
                <a:cs typeface="Arial" panose="020B0604020202020204" pitchFamily="34" charset="0"/>
              </a:rPr>
              <a:t>Which is part of the reason we place such emphasis on better data, and is why we focus too on improved technology, and on helping trustees get it right, avoiding the need for us to intervene where there are concerns about mismanagement in the first place.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703732C-4514-4812-B3EE-0A910CB9773C}" type="slidenum">
              <a:rPr lang="en-GB" smtClean="0"/>
              <a:t>16</a:t>
            </a:fld>
            <a:endParaRPr lang="en-GB"/>
          </a:p>
        </p:txBody>
      </p:sp>
    </p:spTree>
    <p:extLst>
      <p:ext uri="{BB962C8B-B14F-4D97-AF65-F5344CB8AC3E}">
        <p14:creationId xmlns:p14="http://schemas.microsoft.com/office/powerpoint/2010/main" val="3300406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Arial" panose="020B0604020202020204" pitchFamily="34" charset="0"/>
                <a:cs typeface="Arial" panose="020B0604020202020204" pitchFamily="34" charset="0"/>
              </a:rPr>
              <a:t>This is also why our contact centre is so important.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Our contact centre is open on every working day of the year, and last year the team answered nearly 75,000 calls – 14,000 more than the year before – an incredible achievement by the team up in Bootle.  Just the other month I sat in on calls to our contact centre and heard some of the issues worrying trustees…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Our contact centre team do a fantastic job, and I’d like to encourage trustees who need support or guidance to make use of the service they offer.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703732C-4514-4812-B3EE-0A910CB9773C}" type="slidenum">
              <a:rPr lang="en-GB" smtClean="0"/>
              <a:t>17</a:t>
            </a:fld>
            <a:endParaRPr lang="en-GB"/>
          </a:p>
        </p:txBody>
      </p:sp>
    </p:spTree>
    <p:extLst>
      <p:ext uri="{BB962C8B-B14F-4D97-AF65-F5344CB8AC3E}">
        <p14:creationId xmlns:p14="http://schemas.microsoft.com/office/powerpoint/2010/main" val="911356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The Contact Centre is a very important resource. Our online </a:t>
            </a:r>
            <a:r>
              <a:rPr lang="en-GB">
                <a:latin typeface="Arial" panose="020B0604020202020204" pitchFamily="34" charset="0"/>
                <a:cs typeface="Arial" panose="020B0604020202020204" pitchFamily="34" charset="0"/>
              </a:rPr>
              <a:t>guidance equally so.</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Orlando has mentioned our suite of 5-minute guides, which we have added to today, with the new guide on campaigning and political activity.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There are now 7 in the series, covering a range of core issues, from delivering on your charity’s purpose, to safeguarding. </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703732C-4514-4812-B3EE-0A910CB9773C}" type="slidenum">
              <a:rPr lang="en-GB" smtClean="0"/>
              <a:t>18</a:t>
            </a:fld>
            <a:endParaRPr lang="en-GB"/>
          </a:p>
        </p:txBody>
      </p:sp>
    </p:spTree>
    <p:extLst>
      <p:ext uri="{BB962C8B-B14F-4D97-AF65-F5344CB8AC3E}">
        <p14:creationId xmlns:p14="http://schemas.microsoft.com/office/powerpoint/2010/main" val="971929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The guides are designed as introductions to the core principles – they are not exhaustive and our longer form guidance remains important.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But they have been very well received by charities and trustees, indicating I think that there was a real gap in the market for concise, bite sized introduction to key aspects of trusteeship.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Here are just a few comments we’ve received from trustees.</a:t>
            </a:r>
          </a:p>
        </p:txBody>
      </p:sp>
      <p:sp>
        <p:nvSpPr>
          <p:cNvPr id="4" name="Slide Number Placeholder 3"/>
          <p:cNvSpPr>
            <a:spLocks noGrp="1"/>
          </p:cNvSpPr>
          <p:nvPr>
            <p:ph type="sldNum" sz="quarter" idx="10"/>
          </p:nvPr>
        </p:nvSpPr>
        <p:spPr/>
        <p:txBody>
          <a:bodyPr/>
          <a:lstStyle/>
          <a:p>
            <a:fld id="{D703732C-4514-4812-B3EE-0A910CB9773C}" type="slidenum">
              <a:rPr lang="en-GB" smtClean="0"/>
              <a:t>19</a:t>
            </a:fld>
            <a:endParaRPr lang="en-GB"/>
          </a:p>
        </p:txBody>
      </p:sp>
    </p:spTree>
    <p:extLst>
      <p:ext uri="{BB962C8B-B14F-4D97-AF65-F5344CB8AC3E}">
        <p14:creationId xmlns:p14="http://schemas.microsoft.com/office/powerpoint/2010/main" val="3221607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tx1"/>
                </a:solidFill>
              </a:rPr>
              <a:t>On the right here is a bust of the first Chief Commissioner for England and Wales – the Rt Honourable Peter Erle. </a:t>
            </a:r>
          </a:p>
          <a:p>
            <a:endParaRPr lang="en-GB" dirty="0">
              <a:solidFill>
                <a:schemeClr val="tx1"/>
              </a:solidFill>
            </a:endParaRPr>
          </a:p>
          <a:p>
            <a:r>
              <a:rPr lang="en-GB" dirty="0">
                <a:solidFill>
                  <a:schemeClr val="tx1"/>
                </a:solidFill>
              </a:rPr>
              <a:t>He was, like our current Chair, a barrister, indeed a QC – the Q in question of course being Queen Victoria. Although, I think the similarities may end there as our founding Commissioner used to travel the country visiting charities on his horse.</a:t>
            </a:r>
          </a:p>
          <a:p>
            <a:endParaRPr lang="en-GB" dirty="0">
              <a:solidFill>
                <a:schemeClr val="tx1"/>
              </a:solidFill>
            </a:endParaRPr>
          </a:p>
          <a:p>
            <a:r>
              <a:rPr lang="en-GB" dirty="0">
                <a:solidFill>
                  <a:schemeClr val="tx1"/>
                </a:solidFill>
              </a:rPr>
              <a:t>The bust lives in the Commission’s offices, and helps remind us that there has long been consensus that for charity to flourish, it needs also to be effectively regulated. </a:t>
            </a:r>
          </a:p>
          <a:p>
            <a:endParaRPr lang="en-GB" dirty="0">
              <a:solidFill>
                <a:schemeClr val="tx1"/>
              </a:solidFill>
            </a:endParaRPr>
          </a:p>
          <a:p>
            <a:r>
              <a:rPr lang="en-GB" dirty="0">
                <a:solidFill>
                  <a:schemeClr val="tx1"/>
                </a:solidFill>
              </a:rPr>
              <a:t>But how we do this – the priorities we set, and the tools we use, has changed a great deal since Peter Erle’s time. </a:t>
            </a:r>
          </a:p>
          <a:p>
            <a:endParaRPr lang="en-GB" dirty="0">
              <a:solidFill>
                <a:schemeClr val="tx1"/>
              </a:solidFill>
            </a:endParaRPr>
          </a:p>
          <a:p>
            <a:r>
              <a:rPr lang="en-GB" dirty="0">
                <a:solidFill>
                  <a:schemeClr val="tx1"/>
                </a:solidFill>
              </a:rPr>
              <a:t>We are continuously evolving our approach in response to changing needs and risks, and new opportunities. The new opportunities often come in the form of technological advancement…as Orlando has mentioned.</a:t>
            </a:r>
          </a:p>
          <a:p>
            <a:endParaRPr lang="en-GB" dirty="0">
              <a:solidFill>
                <a:schemeClr val="tx1"/>
              </a:solidFill>
            </a:endParaRPr>
          </a:p>
        </p:txBody>
      </p:sp>
      <p:sp>
        <p:nvSpPr>
          <p:cNvPr id="4" name="Slide Number Placeholder 3"/>
          <p:cNvSpPr>
            <a:spLocks noGrp="1"/>
          </p:cNvSpPr>
          <p:nvPr>
            <p:ph type="sldNum" sz="quarter" idx="10"/>
          </p:nvPr>
        </p:nvSpPr>
        <p:spPr/>
        <p:txBody>
          <a:bodyPr/>
          <a:lstStyle/>
          <a:p>
            <a:fld id="{D703732C-4514-4812-B3EE-0A910CB9773C}" type="slidenum">
              <a:rPr lang="en-GB" smtClean="0"/>
              <a:t>2</a:t>
            </a:fld>
            <a:endParaRPr lang="en-GB"/>
          </a:p>
        </p:txBody>
      </p:sp>
    </p:spTree>
    <p:extLst>
      <p:ext uri="{BB962C8B-B14F-4D97-AF65-F5344CB8AC3E}">
        <p14:creationId xmlns:p14="http://schemas.microsoft.com/office/powerpoint/2010/main" val="655606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Publishing guidance alone is not enough, however.  We needed to help ensure trustees see the guidance, feel that it meets their needs, and go on to access it.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In future, we hope the My Commission Account will help ensure trustees have access to the right information, at the right time.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In the meantime, we have been running a campaign to reach trustees with thoughtful prompts designed to lead them to our guidance.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This is an example of a more proactive mindset, using advances in technology to bring our guidance and our messages to trustees, given that we know many trustees don’t automatically think of us when looking for help.</a:t>
            </a:r>
          </a:p>
          <a:p>
            <a:endParaRPr lang="en-GB"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latin typeface="Arial" panose="020B0604020202020204" pitchFamily="34" charset="0"/>
                <a:cs typeface="Arial" panose="020B0604020202020204" pitchFamily="34" charset="0"/>
              </a:rPr>
              <a:t>The campaign has been v successful – it reached over </a:t>
            </a:r>
            <a:r>
              <a:rPr lang="en-GB" sz="1200" i="0" dirty="0">
                <a:effectLst/>
                <a:latin typeface="Arial" panose="020B0604020202020204" pitchFamily="34" charset="0"/>
                <a:ea typeface="Calibri" panose="020F0502020204030204" pitchFamily="34" charset="0"/>
                <a:cs typeface="Arial" panose="020B0604020202020204" pitchFamily="34" charset="0"/>
              </a:rPr>
              <a:t>2 million unique individuals with a connection to charities, between them seeing our content a total of more than 9 million times.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effectLst/>
                <a:latin typeface="Arial" panose="020B0604020202020204" pitchFamily="34" charset="0"/>
                <a:ea typeface="Calibri" panose="020F0502020204030204" pitchFamily="34" charset="0"/>
                <a:cs typeface="Arial" panose="020B0604020202020204" pitchFamily="34" charset="0"/>
              </a:rPr>
              <a:t>And among those who engaged with the 5 minute guides, 39% said they had taken some form of action as a result, for example raising the issue or guidance at a Board meeting.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Over all we’ve seen a significant increase in awareness of our five minute guides among trustees, and increases in the number of trustees accessing the guides.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This is all about supporting trustees to understand their duties, and get it right, reducing the risk of problems in charities, by proactive prevention. </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703732C-4514-4812-B3EE-0A910CB9773C}" type="slidenum">
              <a:rPr lang="en-GB" smtClean="0"/>
              <a:t>20</a:t>
            </a:fld>
            <a:endParaRPr lang="en-GB"/>
          </a:p>
        </p:txBody>
      </p:sp>
    </p:spTree>
    <p:extLst>
      <p:ext uri="{BB962C8B-B14F-4D97-AF65-F5344CB8AC3E}">
        <p14:creationId xmlns:p14="http://schemas.microsoft.com/office/powerpoint/2010/main" val="1969701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But there are times when our role as regulator is to be robust, to take action in response to concerns about wrongdoing in individual charities.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Sometimes we need to use our powers to ensure wrongdoing ends, and to prevent further problems in a charity.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Occasionally, we disqualify trustees, ensuring that those who have harmed one charity, are prevented from senior involvement in another.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We also know that the use of our powers helps promote public trust in charities.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Here is just an overview of our regulatory interventions this past year:  You’ll see that we opened over 5,000 regulatory action cases last year, of which 45 were formal statutory inquiries.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Overall we used our regulatory powers on over 2,000 occasions. Including by issuing 12 official warnings against charities or charity trustees, and using our power to disqualify trustees 14 times. </a:t>
            </a:r>
          </a:p>
          <a:p>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D703732C-4514-4812-B3EE-0A910CB9773C}" type="slidenum">
              <a:rPr lang="en-GB" smtClean="0"/>
              <a:t>21</a:t>
            </a:fld>
            <a:endParaRPr lang="en-GB"/>
          </a:p>
        </p:txBody>
      </p:sp>
    </p:spTree>
    <p:extLst>
      <p:ext uri="{BB962C8B-B14F-4D97-AF65-F5344CB8AC3E}">
        <p14:creationId xmlns:p14="http://schemas.microsoft.com/office/powerpoint/2010/main" val="3871695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Over the course of the year, we also received over 3,400 serious incident reports from charities.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While this is a reduction on reports received in 2020-21, which of course was the year of the pandemic, longer term, we have seen a considerable increase in serious incident reporting by charities.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This is a good sign.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We do not want things to go wrong in charities, but increased reporting is in fact an indication that trustees have systems in place to spot incidents, and often indicates that they are responding appropriately and managing risks. </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703732C-4514-4812-B3EE-0A910CB9773C}" type="slidenum">
              <a:rPr lang="en-GB" smtClean="0"/>
              <a:t>22</a:t>
            </a:fld>
            <a:endParaRPr lang="en-GB"/>
          </a:p>
        </p:txBody>
      </p:sp>
    </p:spTree>
    <p:extLst>
      <p:ext uri="{BB962C8B-B14F-4D97-AF65-F5344CB8AC3E}">
        <p14:creationId xmlns:p14="http://schemas.microsoft.com/office/powerpoint/2010/main" val="1057750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This is one example of our compliance case work in Wales, involving a former charity - </a:t>
            </a:r>
            <a:r>
              <a:rPr lang="en-GB" i="1" dirty="0">
                <a:latin typeface="Arial" panose="020B0604020202020204" pitchFamily="34" charset="0"/>
                <a:cs typeface="Arial" panose="020B0604020202020204" pitchFamily="34" charset="0"/>
              </a:rPr>
              <a:t>Frank </a:t>
            </a:r>
            <a:r>
              <a:rPr lang="en-GB" i="1" dirty="0" err="1">
                <a:latin typeface="Arial" panose="020B0604020202020204" pitchFamily="34" charset="0"/>
                <a:cs typeface="Arial" panose="020B0604020202020204" pitchFamily="34" charset="0"/>
              </a:rPr>
              <a:t>Wingett</a:t>
            </a:r>
            <a:r>
              <a:rPr lang="en-GB" i="1" dirty="0">
                <a:latin typeface="Arial" panose="020B0604020202020204" pitchFamily="34" charset="0"/>
                <a:cs typeface="Arial" panose="020B0604020202020204" pitchFamily="34" charset="0"/>
              </a:rPr>
              <a:t> Cancer Relief</a:t>
            </a:r>
            <a:r>
              <a:rPr lang="en-GB" dirty="0">
                <a:latin typeface="Arial" panose="020B0604020202020204" pitchFamily="34" charset="0"/>
                <a:cs typeface="Arial" panose="020B0604020202020204" pitchFamily="34" charset="0"/>
              </a:rPr>
              <a:t>. You may have read about this case in the news, as its outcome was widely reported a few weeks ago.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charity was set up to support those with cancer in and around Wrexham, and people locally gave generously.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Unfortunately, the charity’s former trustee betrayed that trust, and instead of applying funds as he should have, spent monies supposedly in aid of building a giant – 200ft sculpture of a dragon.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We took firm action – we disqualified the sole trustee, and pursued the restitution of funds through the courts. A few weeks ago, the courts ordered the sole trustee to repay over one hundred thousand pounds, which once recovered, we will distribute in furtherance of this charity’s original cause.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My message to that very small proportion of people who may wish to misuse charity for their own ends, or their own gain: we will take action, including to retrieve funds that you do not rightly hold, and this case shows that the courts are prepared to make firm judgements too. </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703732C-4514-4812-B3EE-0A910CB9773C}" type="slidenum">
              <a:rPr lang="en-GB" smtClean="0"/>
              <a:t>23</a:t>
            </a:fld>
            <a:endParaRPr lang="en-GB"/>
          </a:p>
        </p:txBody>
      </p:sp>
    </p:spTree>
    <p:extLst>
      <p:ext uri="{BB962C8B-B14F-4D97-AF65-F5344CB8AC3E}">
        <p14:creationId xmlns:p14="http://schemas.microsoft.com/office/powerpoint/2010/main" val="810078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I would like to end on a more uplifting note, namely on our work to help revitalise dormant charities and charitable assets.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This is one of the most inspiring areas of our work, which involves a collaboration between ourselves government, and the family of community foundations in Wales and England.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programme is about encouraging </a:t>
            </a:r>
            <a:r>
              <a:rPr lang="en-GB" b="0" i="0" dirty="0">
                <a:solidFill>
                  <a:srgbClr val="0B0C0C"/>
                </a:solidFill>
                <a:effectLst/>
                <a:latin typeface="Arial" panose="020B0604020202020204" pitchFamily="34" charset="0"/>
                <a:cs typeface="Arial" panose="020B0604020202020204" pitchFamily="34" charset="0"/>
              </a:rPr>
              <a:t>trustees of inactive charities to come forward for support to put their charitable funds to good use.</a:t>
            </a:r>
          </a:p>
          <a:p>
            <a:endParaRPr lang="en-GB" b="0" i="0" dirty="0">
              <a:solidFill>
                <a:srgbClr val="0B0C0C"/>
              </a:solidFill>
              <a:effectLst/>
              <a:latin typeface="Arial" panose="020B0604020202020204" pitchFamily="34" charset="0"/>
              <a:cs typeface="Arial" panose="020B0604020202020204" pitchFamily="34" charset="0"/>
            </a:endParaRPr>
          </a:p>
          <a:p>
            <a:r>
              <a:rPr lang="en-GB" b="0" i="0" dirty="0">
                <a:solidFill>
                  <a:srgbClr val="0B0C0C"/>
                </a:solidFill>
                <a:effectLst/>
                <a:latin typeface="Arial" panose="020B0604020202020204" pitchFamily="34" charset="0"/>
                <a:cs typeface="Arial" panose="020B0604020202020204" pitchFamily="34" charset="0"/>
              </a:rPr>
              <a:t>It’s been really successful in England – in total since the programme began we have helped revitalise an extraordinary eighty million pounds in charitable assets – last year alone we released more than 25 million pounds. And in total, over the lifespan of the programme so far, we have helped release and repurpose 80 million pounds. </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703732C-4514-4812-B3EE-0A910CB9773C}" type="slidenum">
              <a:rPr lang="en-GB" smtClean="0"/>
              <a:t>24</a:t>
            </a:fld>
            <a:endParaRPr lang="en-GB"/>
          </a:p>
        </p:txBody>
      </p:sp>
    </p:spTree>
    <p:extLst>
      <p:ext uri="{BB962C8B-B14F-4D97-AF65-F5344CB8AC3E}">
        <p14:creationId xmlns:p14="http://schemas.microsoft.com/office/powerpoint/2010/main" val="294974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B0C0C"/>
                </a:solidFill>
                <a:effectLst/>
                <a:latin typeface="Arial" panose="020B0604020202020204" pitchFamily="34" charset="0"/>
                <a:cs typeface="Arial" panose="020B0604020202020204" pitchFamily="34" charset="0"/>
              </a:rPr>
              <a:t>I’m really pleased to announce today that the programme in Wales has now released one million pounds in dormant funds.</a:t>
            </a:r>
          </a:p>
          <a:p>
            <a:endParaRPr lang="en-GB" b="0" i="0" dirty="0">
              <a:solidFill>
                <a:srgbClr val="0B0C0C"/>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B0C0C"/>
                </a:solidFill>
                <a:effectLst/>
                <a:latin typeface="Arial" panose="020B0604020202020204" pitchFamily="34" charset="0"/>
                <a:cs typeface="Arial" panose="020B0604020202020204" pitchFamily="34" charset="0"/>
              </a:rPr>
              <a:t>While I’m delighted about this milestone, we still have a long way to go. </a:t>
            </a:r>
          </a:p>
          <a:p>
            <a:endParaRPr lang="en-GB" b="0" i="0" dirty="0">
              <a:solidFill>
                <a:srgbClr val="0B0C0C"/>
              </a:solidFill>
              <a:effectLst/>
              <a:latin typeface="Arial" panose="020B0604020202020204" pitchFamily="34" charset="0"/>
              <a:cs typeface="Arial" panose="020B0604020202020204" pitchFamily="34" charset="0"/>
            </a:endParaRPr>
          </a:p>
          <a:p>
            <a:r>
              <a:rPr lang="en-GB" b="0" i="0" dirty="0">
                <a:solidFill>
                  <a:srgbClr val="0B0C0C"/>
                </a:solidFill>
                <a:effectLst/>
                <a:latin typeface="Arial" panose="020B0604020202020204" pitchFamily="34" charset="0"/>
                <a:cs typeface="Arial" panose="020B0604020202020204" pitchFamily="34" charset="0"/>
              </a:rPr>
              <a:t>We want to free up many more millions of dormant charitable assets in Wales. I want communities in Wales to receive the same benefits from this project as those in England have. </a:t>
            </a:r>
          </a:p>
          <a:p>
            <a:endParaRPr lang="en-GB" b="0" i="0" dirty="0">
              <a:solidFill>
                <a:srgbClr val="0B0C0C"/>
              </a:solidFill>
              <a:effectLst/>
              <a:latin typeface="Arial" panose="020B0604020202020204" pitchFamily="34" charset="0"/>
              <a:cs typeface="Arial" panose="020B0604020202020204" pitchFamily="34" charset="0"/>
            </a:endParaRPr>
          </a:p>
          <a:p>
            <a:r>
              <a:rPr lang="en-GB" b="0" dirty="0">
                <a:effectLst/>
                <a:latin typeface="Arial" panose="020B0604020202020204" pitchFamily="34" charset="0"/>
                <a:cs typeface="Arial" panose="020B0604020202020204" pitchFamily="34" charset="0"/>
              </a:rPr>
              <a:t>This work would be worthwhile during more certain times. But in the current economic climate, during a cost-of-living crisis, it’s absolutely vital. Charitable funds must be used to their full potential, to help improve lives and strengthen communities.</a:t>
            </a:r>
          </a:p>
          <a:p>
            <a:endParaRPr lang="en-GB" b="0" dirty="0">
              <a:effectLst/>
              <a:latin typeface="Arial" panose="020B0604020202020204" pitchFamily="34" charset="0"/>
              <a:cs typeface="Arial" panose="020B0604020202020204" pitchFamily="34" charset="0"/>
            </a:endParaRPr>
          </a:p>
          <a:p>
            <a:r>
              <a:rPr lang="en-GB" b="0" dirty="0">
                <a:effectLst/>
                <a:latin typeface="Arial" panose="020B0604020202020204" pitchFamily="34" charset="0"/>
                <a:cs typeface="Arial" panose="020B0604020202020204" pitchFamily="34" charset="0"/>
              </a:rPr>
              <a:t>So please contact us, or Community Foundations Wales, if you’re struggling to make use of your assets, or to recruit trustees, or if you’re stuck for any other reason. </a:t>
            </a:r>
          </a:p>
          <a:p>
            <a:endParaRPr lang="en-GB" b="0" i="0" dirty="0">
              <a:solidFill>
                <a:srgbClr val="0B0C0C"/>
              </a:solidFill>
              <a:effectLst/>
              <a:latin typeface="Arial" panose="020B0604020202020204" pitchFamily="34" charset="0"/>
              <a:cs typeface="Arial" panose="020B0604020202020204" pitchFamily="34" charset="0"/>
            </a:endParaRPr>
          </a:p>
          <a:p>
            <a:r>
              <a:rPr lang="en-GB" b="0" i="0" dirty="0">
                <a:solidFill>
                  <a:srgbClr val="0B0C0C"/>
                </a:solidFill>
                <a:effectLst/>
                <a:latin typeface="Arial" panose="020B0604020202020204" pitchFamily="34" charset="0"/>
                <a:cs typeface="Arial" panose="020B0604020202020204" pitchFamily="34" charset="0"/>
              </a:rPr>
              <a:t>We want to help you make the greatest possible difference – and if that’s not possible, we want to help ensure any funds you hold benefit the people and causes you serve and care about. </a:t>
            </a:r>
          </a:p>
        </p:txBody>
      </p:sp>
      <p:sp>
        <p:nvSpPr>
          <p:cNvPr id="4" name="Slide Number Placeholder 3"/>
          <p:cNvSpPr>
            <a:spLocks noGrp="1"/>
          </p:cNvSpPr>
          <p:nvPr>
            <p:ph type="sldNum" sz="quarter" idx="10"/>
          </p:nvPr>
        </p:nvSpPr>
        <p:spPr/>
        <p:txBody>
          <a:bodyPr/>
          <a:lstStyle/>
          <a:p>
            <a:fld id="{D703732C-4514-4812-B3EE-0A910CB9773C}" type="slidenum">
              <a:rPr lang="en-GB" smtClean="0"/>
              <a:t>25</a:t>
            </a:fld>
            <a:endParaRPr lang="en-GB"/>
          </a:p>
        </p:txBody>
      </p:sp>
    </p:spTree>
    <p:extLst>
      <p:ext uri="{BB962C8B-B14F-4D97-AF65-F5344CB8AC3E}">
        <p14:creationId xmlns:p14="http://schemas.microsoft.com/office/powerpoint/2010/main" val="38233764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That brings me to the end of my presentation today.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Thank you for listening. </a:t>
            </a:r>
            <a:r>
              <a:rPr lang="en-GB" sz="1800" b="0" dirty="0" err="1">
                <a:effectLst/>
                <a:latin typeface="Arial" panose="020B0604020202020204" pitchFamily="34" charset="0"/>
                <a:ea typeface="Calibri" panose="020F0502020204030204" pitchFamily="34" charset="0"/>
              </a:rPr>
              <a:t>Diolch</a:t>
            </a:r>
            <a:r>
              <a:rPr lang="en-GB" sz="1800" b="0" dirty="0">
                <a:effectLst/>
                <a:latin typeface="Arial" panose="020B0604020202020204" pitchFamily="34" charset="0"/>
                <a:ea typeface="Calibri" panose="020F0502020204030204" pitchFamily="34" charset="0"/>
              </a:rPr>
              <a:t> am </a:t>
            </a:r>
            <a:r>
              <a:rPr lang="en-GB" sz="1800" b="0" dirty="0" err="1">
                <a:effectLst/>
                <a:latin typeface="Arial" panose="020B0604020202020204" pitchFamily="34" charset="0"/>
                <a:ea typeface="Calibri" panose="020F0502020204030204" pitchFamily="34" charset="0"/>
              </a:rPr>
              <a:t>wrando</a:t>
            </a:r>
            <a:r>
              <a:rPr lang="en-GB" sz="1800" b="0" dirty="0">
                <a:effectLst/>
                <a:latin typeface="Arial" panose="020B0604020202020204" pitchFamily="34" charset="0"/>
                <a:ea typeface="Calibri" panose="020F0502020204030204" pitchFamily="34" charset="0"/>
              </a:rPr>
              <a:t> </a:t>
            </a:r>
            <a:r>
              <a:rPr lang="en-GB" sz="1800" b="1" dirty="0">
                <a:effectLst/>
                <a:latin typeface="Arial" panose="020B0604020202020204" pitchFamily="34" charset="0"/>
                <a:ea typeface="Calibri" panose="020F0502020204030204" pitchFamily="34" charset="0"/>
              </a:rPr>
              <a:t>[</a:t>
            </a:r>
            <a:r>
              <a:rPr lang="en-GB" sz="1800" b="1" i="0" dirty="0">
                <a:effectLst/>
                <a:latin typeface="Arial" panose="020B0604020202020204" pitchFamily="34" charset="0"/>
                <a:ea typeface="Calibri" panose="020F0502020204030204" pitchFamily="34" charset="0"/>
              </a:rPr>
              <a:t>Dee-</a:t>
            </a:r>
            <a:r>
              <a:rPr lang="en-GB" sz="1800" b="1" i="0" dirty="0" err="1">
                <a:effectLst/>
                <a:latin typeface="Arial" panose="020B0604020202020204" pitchFamily="34" charset="0"/>
                <a:ea typeface="Calibri" panose="020F0502020204030204" pitchFamily="34" charset="0"/>
              </a:rPr>
              <a:t>olch</a:t>
            </a:r>
            <a:r>
              <a:rPr lang="en-GB" sz="1800" b="1" i="0" dirty="0">
                <a:effectLst/>
                <a:latin typeface="Arial" panose="020B0604020202020204" pitchFamily="34" charset="0"/>
                <a:ea typeface="Calibri" panose="020F0502020204030204" pitchFamily="34" charset="0"/>
              </a:rPr>
              <a:t> am rando].</a:t>
            </a:r>
            <a:endParaRPr lang="en-GB" sz="1800" b="1" i="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10"/>
          </p:nvPr>
        </p:nvSpPr>
        <p:spPr/>
        <p:txBody>
          <a:bodyPr/>
          <a:lstStyle/>
          <a:p>
            <a:fld id="{D703732C-4514-4812-B3EE-0A910CB9773C}" type="slidenum">
              <a:rPr lang="en-GB" smtClean="0"/>
              <a:t>26</a:t>
            </a:fld>
            <a:endParaRPr lang="en-GB"/>
          </a:p>
        </p:txBody>
      </p:sp>
    </p:spTree>
    <p:extLst>
      <p:ext uri="{BB962C8B-B14F-4D97-AF65-F5344CB8AC3E}">
        <p14:creationId xmlns:p14="http://schemas.microsoft.com/office/powerpoint/2010/main" val="316904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tx1"/>
                </a:solidFill>
              </a:rPr>
              <a:t>And in that context, I’d like to talk today about an important journey of change that we are just about to begin, which Orlando briefly touched on. </a:t>
            </a:r>
          </a:p>
          <a:p>
            <a:endParaRPr lang="en-GB" dirty="0">
              <a:solidFill>
                <a:schemeClr val="tx1"/>
              </a:solidFill>
            </a:endParaRPr>
          </a:p>
          <a:p>
            <a:r>
              <a:rPr lang="en-GB" dirty="0">
                <a:solidFill>
                  <a:schemeClr val="tx1"/>
                </a:solidFill>
              </a:rPr>
              <a:t>It relates to charity trustees. </a:t>
            </a:r>
          </a:p>
          <a:p>
            <a:endParaRPr lang="en-GB"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There are around 700,000 trustees, who together hold over 928,000 trustee positions governing the nearly 170,000 charities on our register. </a:t>
            </a:r>
          </a:p>
          <a:p>
            <a:endParaRPr lang="en-GB" dirty="0">
              <a:solidFill>
                <a:schemeClr val="tx1"/>
              </a:solidFill>
            </a:endParaRPr>
          </a:p>
          <a:p>
            <a:r>
              <a:rPr lang="en-GB" dirty="0">
                <a:solidFill>
                  <a:schemeClr val="tx1"/>
                </a:solidFill>
              </a:rPr>
              <a:t>They are the lifeblood of the charity sector in Wales and England. </a:t>
            </a:r>
          </a:p>
          <a:p>
            <a:endParaRPr lang="en-GB" dirty="0">
              <a:solidFill>
                <a:schemeClr val="tx1"/>
              </a:solidFill>
            </a:endParaRPr>
          </a:p>
          <a:p>
            <a:r>
              <a:rPr lang="en-GB" dirty="0">
                <a:solidFill>
                  <a:schemeClr val="tx1"/>
                </a:solidFill>
              </a:rPr>
              <a:t>It’s vital that they have access to authoritative guidance and support about how to run their charities. </a:t>
            </a:r>
          </a:p>
          <a:p>
            <a:endParaRPr lang="en-GB" dirty="0">
              <a:solidFill>
                <a:schemeClr val="tx1"/>
              </a:solidFill>
            </a:endParaRPr>
          </a:p>
          <a:p>
            <a:r>
              <a:rPr lang="en-GB" dirty="0">
                <a:solidFill>
                  <a:schemeClr val="tx1"/>
                </a:solidFill>
              </a:rPr>
              <a:t>Many feel confident about their understanding, but our research, and the evidence of our case work, suggests there is room for improvement. </a:t>
            </a:r>
          </a:p>
          <a:p>
            <a:endParaRPr lang="en-GB" dirty="0">
              <a:solidFill>
                <a:schemeClr val="tx1"/>
              </a:solidFill>
            </a:endParaRPr>
          </a:p>
        </p:txBody>
      </p:sp>
      <p:sp>
        <p:nvSpPr>
          <p:cNvPr id="4" name="Slide Number Placeholder 3"/>
          <p:cNvSpPr>
            <a:spLocks noGrp="1"/>
          </p:cNvSpPr>
          <p:nvPr>
            <p:ph type="sldNum" sz="quarter" idx="10"/>
          </p:nvPr>
        </p:nvSpPr>
        <p:spPr/>
        <p:txBody>
          <a:bodyPr/>
          <a:lstStyle/>
          <a:p>
            <a:fld id="{D703732C-4514-4812-B3EE-0A910CB9773C}" type="slidenum">
              <a:rPr lang="en-GB" smtClean="0"/>
              <a:t>3</a:t>
            </a:fld>
            <a:endParaRPr lang="en-GB"/>
          </a:p>
        </p:txBody>
      </p:sp>
    </p:spTree>
    <p:extLst>
      <p:ext uri="{BB962C8B-B14F-4D97-AF65-F5344CB8AC3E}">
        <p14:creationId xmlns:p14="http://schemas.microsoft.com/office/powerpoint/2010/main" val="3234919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tx1"/>
                </a:solidFill>
              </a:rPr>
              <a:t>And at the moment, 41% of trustees never come to the Commission when they are looking for advice and guidance. </a:t>
            </a:r>
          </a:p>
          <a:p>
            <a:endParaRPr lang="en-GB" dirty="0">
              <a:solidFill>
                <a:schemeClr val="tx1"/>
              </a:solidFill>
            </a:endParaRPr>
          </a:p>
          <a:p>
            <a:r>
              <a:rPr lang="en-GB" dirty="0">
                <a:solidFill>
                  <a:schemeClr val="tx1"/>
                </a:solidFill>
              </a:rPr>
              <a:t>Just under a third come to us less than once a year. And only 10% come to us regularly in a given year. </a:t>
            </a:r>
          </a:p>
          <a:p>
            <a:endParaRPr lang="en-GB" dirty="0">
              <a:solidFill>
                <a:schemeClr val="tx1"/>
              </a:solidFill>
            </a:endParaRPr>
          </a:p>
          <a:p>
            <a:r>
              <a:rPr lang="en-GB" dirty="0">
                <a:solidFill>
                  <a:schemeClr val="tx1"/>
                </a:solidFill>
              </a:rPr>
              <a:t>This slide is drawn from research published earlier this year – showing that trustees are twice as likely to go to colleagues or the internet than the Commission when they need guidance. </a:t>
            </a:r>
          </a:p>
          <a:p>
            <a:endParaRPr lang="en-GB" dirty="0">
              <a:solidFill>
                <a:schemeClr val="tx1"/>
              </a:solidFill>
            </a:endParaRPr>
          </a:p>
        </p:txBody>
      </p:sp>
      <p:sp>
        <p:nvSpPr>
          <p:cNvPr id="4" name="Slide Number Placeholder 3"/>
          <p:cNvSpPr>
            <a:spLocks noGrp="1"/>
          </p:cNvSpPr>
          <p:nvPr>
            <p:ph type="sldNum" sz="quarter" idx="10"/>
          </p:nvPr>
        </p:nvSpPr>
        <p:spPr/>
        <p:txBody>
          <a:bodyPr/>
          <a:lstStyle/>
          <a:p>
            <a:fld id="{D703732C-4514-4812-B3EE-0A910CB9773C}" type="slidenum">
              <a:rPr lang="en-GB" smtClean="0"/>
              <a:t>4</a:t>
            </a:fld>
            <a:endParaRPr lang="en-GB"/>
          </a:p>
        </p:txBody>
      </p:sp>
    </p:spTree>
    <p:extLst>
      <p:ext uri="{BB962C8B-B14F-4D97-AF65-F5344CB8AC3E}">
        <p14:creationId xmlns:p14="http://schemas.microsoft.com/office/powerpoint/2010/main" val="44890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Meanwhile, those who do </a:t>
            </a:r>
            <a:r>
              <a:rPr lang="en-GB" sz="1200" dirty="0">
                <a:effectLst/>
                <a:latin typeface="Arial" panose="020B0604020202020204" pitchFamily="34" charset="0"/>
                <a:ea typeface="Calibri" panose="020F0502020204030204" pitchFamily="34" charset="0"/>
                <a:cs typeface="Arial" panose="020B0604020202020204" pitchFamily="34" charset="0"/>
              </a:rPr>
              <a:t>use our guidance </a:t>
            </a:r>
            <a:r>
              <a:rPr lang="en-GB" sz="1200" dirty="0">
                <a:latin typeface="Arial" panose="020B0604020202020204" pitchFamily="34" charset="0"/>
                <a:cs typeface="Arial" panose="020B0604020202020204" pitchFamily="34" charset="0"/>
              </a:rPr>
              <a:t>tend to find it helpful – and, crucially </a:t>
            </a:r>
            <a:r>
              <a:rPr lang="en-GB" sz="1200" dirty="0">
                <a:effectLst/>
                <a:latin typeface="Arial" panose="020B0604020202020204" pitchFamily="34" charset="0"/>
                <a:ea typeface="Calibri" panose="020F0502020204030204" pitchFamily="34" charset="0"/>
                <a:cs typeface="Arial" panose="020B0604020202020204" pitchFamily="34" charset="0"/>
              </a:rPr>
              <a:t>are more likely to correctly understand their duties than those who don’t, as this graph demonstrates. </a:t>
            </a:r>
          </a:p>
          <a:p>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703732C-4514-4812-B3EE-0A910CB9773C}" type="slidenum">
              <a:rPr lang="en-GB" smtClean="0"/>
              <a:t>5</a:t>
            </a:fld>
            <a:endParaRPr lang="en-GB"/>
          </a:p>
        </p:txBody>
      </p:sp>
    </p:spTree>
    <p:extLst>
      <p:ext uri="{BB962C8B-B14F-4D97-AF65-F5344CB8AC3E}">
        <p14:creationId xmlns:p14="http://schemas.microsoft.com/office/powerpoint/2010/main" val="2447366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So we want more trustees to come for us for help and advice.  In fact, over time, we want to achieve a fundamental shift in our relationship with individual charity trustees.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As Orlando has alluded to this in his speech…, we want to move to place where we are engaging 1:1 with individual trustees.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In the long term, we want to ensure we hold them in a more supportive, proactive, meaningful regulatory relationship.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Ensuring trustees have access to authoritative, accessible and timely guidance, as and when they need it. And that will vary depending on each individual trustee’s circumstances – how long they’ve been a trustee, what their charity does, and whether they are on the board of more than one charity.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This will not happen overnight, but I want to set out the changes we are aiming to make over the years ahead.</a:t>
            </a:r>
          </a:p>
        </p:txBody>
      </p:sp>
      <p:sp>
        <p:nvSpPr>
          <p:cNvPr id="4" name="Slide Number Placeholder 3"/>
          <p:cNvSpPr>
            <a:spLocks noGrp="1"/>
          </p:cNvSpPr>
          <p:nvPr>
            <p:ph type="sldNum" sz="quarter" idx="10"/>
          </p:nvPr>
        </p:nvSpPr>
        <p:spPr/>
        <p:txBody>
          <a:bodyPr/>
          <a:lstStyle/>
          <a:p>
            <a:fld id="{D703732C-4514-4812-B3EE-0A910CB9773C}" type="slidenum">
              <a:rPr lang="en-GB" smtClean="0"/>
              <a:t>6</a:t>
            </a:fld>
            <a:endParaRPr lang="en-GB"/>
          </a:p>
        </p:txBody>
      </p:sp>
    </p:spTree>
    <p:extLst>
      <p:ext uri="{BB962C8B-B14F-4D97-AF65-F5344CB8AC3E}">
        <p14:creationId xmlns:p14="http://schemas.microsoft.com/office/powerpoint/2010/main" val="3818345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It begins with a new service – My Charity Commission Account.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In time, this will allow each trustee to login to the Commission's services directly and individually.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I’d like to show you briefly what will be on offer down the line. </a:t>
            </a:r>
          </a:p>
          <a:p>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03732C-4514-4812-B3EE-0A910CB9773C}" type="slidenum">
              <a:rPr lang="en-GB" smtClean="0"/>
              <a:t>7</a:t>
            </a:fld>
            <a:endParaRPr lang="en-GB"/>
          </a:p>
        </p:txBody>
      </p:sp>
    </p:spTree>
    <p:extLst>
      <p:ext uri="{BB962C8B-B14F-4D97-AF65-F5344CB8AC3E}">
        <p14:creationId xmlns:p14="http://schemas.microsoft.com/office/powerpoint/2010/main" val="818221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Please note these slides show proto-types – the final product may look a little different…</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First – you’ll have a better overview of your charities and of our services than is available now. </a:t>
            </a:r>
          </a:p>
          <a:p>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As you can see here – our invented trustee Thomas is on the board of three charities – one of which is overdue in filing its annual information.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A personal log-in that gives an overview of all your charities also helps trustees take appropriate personal responsibility for shared duties such as filling information on time.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We know, from the same research I mentioned earlier, that many trustees do not realise that they are all individually and collectively responsible for these basic duties.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We hope this small but significant change will help trustees in meeting their duties. </a:t>
            </a:r>
          </a:p>
        </p:txBody>
      </p:sp>
      <p:sp>
        <p:nvSpPr>
          <p:cNvPr id="4" name="Slide Number Placeholder 3"/>
          <p:cNvSpPr>
            <a:spLocks noGrp="1"/>
          </p:cNvSpPr>
          <p:nvPr>
            <p:ph type="sldNum" sz="quarter" idx="10"/>
          </p:nvPr>
        </p:nvSpPr>
        <p:spPr/>
        <p:txBody>
          <a:bodyPr/>
          <a:lstStyle/>
          <a:p>
            <a:fld id="{D703732C-4514-4812-B3EE-0A910CB9773C}" type="slidenum">
              <a:rPr lang="en-GB" smtClean="0"/>
              <a:t>8</a:t>
            </a:fld>
            <a:endParaRPr lang="en-GB"/>
          </a:p>
        </p:txBody>
      </p:sp>
    </p:spTree>
    <p:extLst>
      <p:ext uri="{BB962C8B-B14F-4D97-AF65-F5344CB8AC3E}">
        <p14:creationId xmlns:p14="http://schemas.microsoft.com/office/powerpoint/2010/main" val="3618621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Trustees will also have a personal inbox, allowing them to see messages </a:t>
            </a:r>
            <a:r>
              <a:rPr lang="en-GB" sz="1200" dirty="0">
                <a:effectLst/>
                <a:latin typeface="Arial" panose="020B0604020202020204" pitchFamily="34" charset="0"/>
                <a:ea typeface="Times New Roman" panose="02020603050405020304" pitchFamily="18" charset="0"/>
                <a:cs typeface="Arial" panose="020B0604020202020204" pitchFamily="34" charset="0"/>
              </a:rPr>
              <a:t>about our digital services in one place. </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703732C-4514-4812-B3EE-0A910CB9773C}" type="slidenum">
              <a:rPr lang="en-GB" smtClean="0"/>
              <a:t>9</a:t>
            </a:fld>
            <a:endParaRPr lang="en-GB"/>
          </a:p>
        </p:txBody>
      </p:sp>
    </p:spTree>
    <p:extLst>
      <p:ext uri="{BB962C8B-B14F-4D97-AF65-F5344CB8AC3E}">
        <p14:creationId xmlns:p14="http://schemas.microsoft.com/office/powerpoint/2010/main" val="933279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7F46CFD-1822-471E-AF61-31E2F0453D7D}" type="datetimeFigureOut">
              <a:rPr lang="en-GB" smtClean="0"/>
              <a:t>19/10/2022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C6614B-BFCC-4F81-BA33-F9EA3C0F592B}" type="slidenum">
              <a:rPr lang="en-GB" smtClean="0"/>
              <a:t>‹#›</a:t>
            </a:fld>
            <a:endParaRPr lang="en-GB"/>
          </a:p>
        </p:txBody>
      </p:sp>
    </p:spTree>
    <p:extLst>
      <p:ext uri="{BB962C8B-B14F-4D97-AF65-F5344CB8AC3E}">
        <p14:creationId xmlns:p14="http://schemas.microsoft.com/office/powerpoint/2010/main" val="1857554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F46CFD-1822-471E-AF61-31E2F0453D7D}" type="datetimeFigureOut">
              <a:rPr lang="en-GB" smtClean="0"/>
              <a:t>19/10/2022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C6614B-BFCC-4F81-BA33-F9EA3C0F592B}" type="slidenum">
              <a:rPr lang="en-GB" smtClean="0"/>
              <a:t>‹#›</a:t>
            </a:fld>
            <a:endParaRPr lang="en-GB"/>
          </a:p>
        </p:txBody>
      </p:sp>
    </p:spTree>
    <p:extLst>
      <p:ext uri="{BB962C8B-B14F-4D97-AF65-F5344CB8AC3E}">
        <p14:creationId xmlns:p14="http://schemas.microsoft.com/office/powerpoint/2010/main" val="3432288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F46CFD-1822-471E-AF61-31E2F0453D7D}" type="datetimeFigureOut">
              <a:rPr lang="en-GB" smtClean="0"/>
              <a:t>19/10/2022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C6614B-BFCC-4F81-BA33-F9EA3C0F592B}" type="slidenum">
              <a:rPr lang="en-GB" smtClean="0"/>
              <a:t>‹#›</a:t>
            </a:fld>
            <a:endParaRPr lang="en-GB"/>
          </a:p>
        </p:txBody>
      </p:sp>
    </p:spTree>
    <p:extLst>
      <p:ext uri="{BB962C8B-B14F-4D97-AF65-F5344CB8AC3E}">
        <p14:creationId xmlns:p14="http://schemas.microsoft.com/office/powerpoint/2010/main" val="1827659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F46CFD-1822-471E-AF61-31E2F0453D7D}" type="datetimeFigureOut">
              <a:rPr lang="en-GB" smtClean="0"/>
              <a:t>19/10/2022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C6614B-BFCC-4F81-BA33-F9EA3C0F592B}" type="slidenum">
              <a:rPr lang="en-GB" smtClean="0"/>
              <a:t>‹#›</a:t>
            </a:fld>
            <a:endParaRPr lang="en-GB"/>
          </a:p>
        </p:txBody>
      </p:sp>
    </p:spTree>
    <p:extLst>
      <p:ext uri="{BB962C8B-B14F-4D97-AF65-F5344CB8AC3E}">
        <p14:creationId xmlns:p14="http://schemas.microsoft.com/office/powerpoint/2010/main" val="1045656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F46CFD-1822-471E-AF61-31E2F0453D7D}" type="datetimeFigureOut">
              <a:rPr lang="en-GB" smtClean="0"/>
              <a:t>19/10/2022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C6614B-BFCC-4F81-BA33-F9EA3C0F592B}" type="slidenum">
              <a:rPr lang="en-GB" smtClean="0"/>
              <a:t>‹#›</a:t>
            </a:fld>
            <a:endParaRPr lang="en-GB"/>
          </a:p>
        </p:txBody>
      </p:sp>
    </p:spTree>
    <p:extLst>
      <p:ext uri="{BB962C8B-B14F-4D97-AF65-F5344CB8AC3E}">
        <p14:creationId xmlns:p14="http://schemas.microsoft.com/office/powerpoint/2010/main" val="218856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7F46CFD-1822-471E-AF61-31E2F0453D7D}" type="datetimeFigureOut">
              <a:rPr lang="en-GB" smtClean="0"/>
              <a:t>19/10/2022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C6614B-BFCC-4F81-BA33-F9EA3C0F592B}" type="slidenum">
              <a:rPr lang="en-GB" smtClean="0"/>
              <a:t>‹#›</a:t>
            </a:fld>
            <a:endParaRPr lang="en-GB"/>
          </a:p>
        </p:txBody>
      </p:sp>
    </p:spTree>
    <p:extLst>
      <p:ext uri="{BB962C8B-B14F-4D97-AF65-F5344CB8AC3E}">
        <p14:creationId xmlns:p14="http://schemas.microsoft.com/office/powerpoint/2010/main" val="1147318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7F46CFD-1822-471E-AF61-31E2F0453D7D}" type="datetimeFigureOut">
              <a:rPr lang="en-GB" smtClean="0"/>
              <a:t>19/10/2022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C6614B-BFCC-4F81-BA33-F9EA3C0F592B}" type="slidenum">
              <a:rPr lang="en-GB" smtClean="0"/>
              <a:t>‹#›</a:t>
            </a:fld>
            <a:endParaRPr lang="en-GB"/>
          </a:p>
        </p:txBody>
      </p:sp>
    </p:spTree>
    <p:extLst>
      <p:ext uri="{BB962C8B-B14F-4D97-AF65-F5344CB8AC3E}">
        <p14:creationId xmlns:p14="http://schemas.microsoft.com/office/powerpoint/2010/main" val="4284397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7F46CFD-1822-471E-AF61-31E2F0453D7D}" type="datetimeFigureOut">
              <a:rPr lang="en-GB" smtClean="0"/>
              <a:t>19/10/2022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C6614B-BFCC-4F81-BA33-F9EA3C0F592B}" type="slidenum">
              <a:rPr lang="en-GB" smtClean="0"/>
              <a:t>‹#›</a:t>
            </a:fld>
            <a:endParaRPr lang="en-GB"/>
          </a:p>
        </p:txBody>
      </p:sp>
    </p:spTree>
    <p:extLst>
      <p:ext uri="{BB962C8B-B14F-4D97-AF65-F5344CB8AC3E}">
        <p14:creationId xmlns:p14="http://schemas.microsoft.com/office/powerpoint/2010/main" val="2795268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F46CFD-1822-471E-AF61-31E2F0453D7D}" type="datetimeFigureOut">
              <a:rPr lang="en-GB" smtClean="0"/>
              <a:t>19/10/2022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C6614B-BFCC-4F81-BA33-F9EA3C0F592B}" type="slidenum">
              <a:rPr lang="en-GB" smtClean="0"/>
              <a:t>‹#›</a:t>
            </a:fld>
            <a:endParaRPr lang="en-GB"/>
          </a:p>
        </p:txBody>
      </p:sp>
    </p:spTree>
    <p:extLst>
      <p:ext uri="{BB962C8B-B14F-4D97-AF65-F5344CB8AC3E}">
        <p14:creationId xmlns:p14="http://schemas.microsoft.com/office/powerpoint/2010/main" val="2026772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F46CFD-1822-471E-AF61-31E2F0453D7D}" type="datetimeFigureOut">
              <a:rPr lang="en-GB" smtClean="0"/>
              <a:t>19/10/2022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C6614B-BFCC-4F81-BA33-F9EA3C0F592B}" type="slidenum">
              <a:rPr lang="en-GB" smtClean="0"/>
              <a:t>‹#›</a:t>
            </a:fld>
            <a:endParaRPr lang="en-GB"/>
          </a:p>
        </p:txBody>
      </p:sp>
    </p:spTree>
    <p:extLst>
      <p:ext uri="{BB962C8B-B14F-4D97-AF65-F5344CB8AC3E}">
        <p14:creationId xmlns:p14="http://schemas.microsoft.com/office/powerpoint/2010/main" val="3673378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F46CFD-1822-471E-AF61-31E2F0453D7D}" type="datetimeFigureOut">
              <a:rPr lang="en-GB" smtClean="0"/>
              <a:t>19/10/2022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C6614B-BFCC-4F81-BA33-F9EA3C0F592B}" type="slidenum">
              <a:rPr lang="en-GB" smtClean="0"/>
              <a:t>‹#›</a:t>
            </a:fld>
            <a:endParaRPr lang="en-GB"/>
          </a:p>
        </p:txBody>
      </p:sp>
    </p:spTree>
    <p:extLst>
      <p:ext uri="{BB962C8B-B14F-4D97-AF65-F5344CB8AC3E}">
        <p14:creationId xmlns:p14="http://schemas.microsoft.com/office/powerpoint/2010/main" val="276449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46CFD-1822-471E-AF61-31E2F0453D7D}" type="datetimeFigureOut">
              <a:rPr lang="en-GB" smtClean="0"/>
              <a:t>19/10/2022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6614B-BFCC-4F81-BA33-F9EA3C0F592B}" type="slidenum">
              <a:rPr lang="en-GB" smtClean="0"/>
              <a:t>‹#›</a:t>
            </a:fld>
            <a:endParaRPr lang="en-GB"/>
          </a:p>
        </p:txBody>
      </p:sp>
    </p:spTree>
    <p:extLst>
      <p:ext uri="{BB962C8B-B14F-4D97-AF65-F5344CB8AC3E}">
        <p14:creationId xmlns:p14="http://schemas.microsoft.com/office/powerpoint/2010/main" val="2896481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p:cNvSpPr>
            <a:spLocks noChangeArrowheads="1"/>
          </p:cNvSpPr>
          <p:nvPr/>
        </p:nvSpPr>
        <p:spPr bwMode="auto">
          <a:xfrm>
            <a:off x="-119801" y="-401782"/>
            <a:ext cx="12524510" cy="7259782"/>
          </a:xfrm>
          <a:prstGeom prst="roundRect">
            <a:avLst>
              <a:gd name="adj" fmla="val 1907"/>
            </a:avLst>
          </a:prstGeom>
          <a:solidFill>
            <a:srgbClr val="201547"/>
          </a:solidFill>
          <a:ln>
            <a:noFill/>
          </a:ln>
        </p:spPr>
        <p:txBody>
          <a:bodyPr/>
          <a:lstStyle/>
          <a:p>
            <a:r>
              <a:rPr lang="en-US" dirty="0"/>
              <a:t> </a:t>
            </a:r>
          </a:p>
        </p:txBody>
      </p:sp>
      <p:pic>
        <p:nvPicPr>
          <p:cNvPr id="5" name="Picture 3" descr="CC_WHITE_A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3345" y="364071"/>
            <a:ext cx="2701636" cy="54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flipV="1">
            <a:off x="443345" y="1080655"/>
            <a:ext cx="11042073" cy="277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43345" y="2109036"/>
            <a:ext cx="11187546" cy="3416320"/>
          </a:xfrm>
          <a:prstGeom prst="rect">
            <a:avLst/>
          </a:prstGeom>
          <a:noFill/>
        </p:spPr>
        <p:txBody>
          <a:bodyPr wrap="square" rtlCol="0">
            <a:spAutoFit/>
          </a:bodyPr>
          <a:lstStyle/>
          <a:p>
            <a:pPr algn="ctr"/>
            <a:endParaRPr lang="en-GB" sz="4000" b="1" dirty="0">
              <a:solidFill>
                <a:schemeClr val="bg1"/>
              </a:solidFill>
              <a:latin typeface="Arial" panose="020B0604020202020204" pitchFamily="34" charset="0"/>
              <a:cs typeface="Arial" panose="020B0604020202020204" pitchFamily="34" charset="0"/>
            </a:endParaRPr>
          </a:p>
          <a:p>
            <a:pPr algn="ctr"/>
            <a:r>
              <a:rPr lang="en-GB" sz="3600" b="1" dirty="0">
                <a:solidFill>
                  <a:schemeClr val="bg1"/>
                </a:solidFill>
                <a:latin typeface="Arial" panose="020B0604020202020204" pitchFamily="34" charset="0"/>
                <a:cs typeface="Arial" panose="020B0604020202020204" pitchFamily="34" charset="0"/>
              </a:rPr>
              <a:t>Dr Helen Stephenson CBE</a:t>
            </a:r>
          </a:p>
          <a:p>
            <a:pPr algn="ctr"/>
            <a:r>
              <a:rPr lang="en-GB" sz="2400" b="1" dirty="0">
                <a:solidFill>
                  <a:schemeClr val="bg1"/>
                </a:solidFill>
                <a:latin typeface="Arial" panose="020B0604020202020204" pitchFamily="34" charset="0"/>
                <a:cs typeface="Arial" panose="020B0604020202020204" pitchFamily="34" charset="0"/>
              </a:rPr>
              <a:t>Chief Executive</a:t>
            </a:r>
          </a:p>
          <a:p>
            <a:pPr algn="ctr"/>
            <a:endParaRPr lang="en-GB" sz="2800" b="1" dirty="0">
              <a:solidFill>
                <a:schemeClr val="bg1"/>
              </a:solidFill>
              <a:latin typeface="Arial" panose="020B0604020202020204" pitchFamily="34" charset="0"/>
              <a:cs typeface="Arial" panose="020B0604020202020204" pitchFamily="34" charset="0"/>
            </a:endParaRPr>
          </a:p>
          <a:p>
            <a:pPr algn="ctr"/>
            <a:endParaRPr lang="en-GB" sz="2800" b="1" dirty="0">
              <a:solidFill>
                <a:schemeClr val="bg1"/>
              </a:solidFill>
              <a:latin typeface="Arial" panose="020B0604020202020204" pitchFamily="34" charset="0"/>
              <a:cs typeface="Arial" panose="020B0604020202020204" pitchFamily="34" charset="0"/>
            </a:endParaRPr>
          </a:p>
          <a:p>
            <a:pPr algn="ctr"/>
            <a:r>
              <a:rPr lang="en-GB" sz="2000" b="1" dirty="0">
                <a:solidFill>
                  <a:schemeClr val="bg1"/>
                </a:solidFill>
                <a:latin typeface="Arial" panose="020B0604020202020204" pitchFamily="34" charset="0"/>
                <a:cs typeface="Arial" panose="020B0604020202020204" pitchFamily="34" charset="0"/>
              </a:rPr>
              <a:t>Annual Public Meeting </a:t>
            </a:r>
          </a:p>
          <a:p>
            <a:pPr algn="ctr"/>
            <a:r>
              <a:rPr lang="en-GB" sz="2000" b="1" dirty="0">
                <a:solidFill>
                  <a:schemeClr val="bg1"/>
                </a:solidFill>
                <a:latin typeface="Arial" panose="020B0604020202020204" pitchFamily="34" charset="0"/>
                <a:cs typeface="Arial" panose="020B0604020202020204" pitchFamily="34" charset="0"/>
              </a:rPr>
              <a:t>12 October 2022</a:t>
            </a:r>
          </a:p>
          <a:p>
            <a:pPr algn="ctr"/>
            <a:r>
              <a:rPr lang="en-GB" sz="2000" b="1" dirty="0">
                <a:solidFill>
                  <a:schemeClr val="bg1"/>
                </a:solidFill>
                <a:latin typeface="Arial" panose="020B0604020202020204" pitchFamily="34" charset="0"/>
                <a:cs typeface="Arial" panose="020B0604020202020204" pitchFamily="34" charset="0"/>
              </a:rPr>
              <a:t>Cardiff and online</a:t>
            </a:r>
            <a:endParaRPr lang="en-GB"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5316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p:cNvSpPr>
            <a:spLocks noChangeArrowheads="1"/>
          </p:cNvSpPr>
          <p:nvPr/>
        </p:nvSpPr>
        <p:spPr bwMode="auto">
          <a:xfrm>
            <a:off x="-166255" y="-200891"/>
            <a:ext cx="12524510" cy="7259782"/>
          </a:xfrm>
          <a:prstGeom prst="roundRect">
            <a:avLst>
              <a:gd name="adj" fmla="val 1907"/>
            </a:avLst>
          </a:prstGeom>
          <a:solidFill>
            <a:srgbClr val="201547"/>
          </a:solidFill>
          <a:ln>
            <a:noFill/>
          </a:ln>
        </p:spPr>
        <p:txBody>
          <a:bodyPr/>
          <a:lstStyle/>
          <a:p>
            <a:r>
              <a:rPr lang="en-US"/>
              <a:t> </a:t>
            </a:r>
            <a:endParaRPr lang="en-US" dirty="0"/>
          </a:p>
        </p:txBody>
      </p:sp>
      <p:pic>
        <p:nvPicPr>
          <p:cNvPr id="5" name="Picture 3" descr="CC_WHITE_A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3345" y="364071"/>
            <a:ext cx="2701636" cy="54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flipV="1">
            <a:off x="443345" y="1080655"/>
            <a:ext cx="11042073" cy="277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CFC3642-5EA5-416D-9285-53F33E62B87C}"/>
              </a:ext>
            </a:extLst>
          </p:cNvPr>
          <p:cNvSpPr txBox="1"/>
          <p:nvPr/>
        </p:nvSpPr>
        <p:spPr>
          <a:xfrm>
            <a:off x="6110339" y="371895"/>
            <a:ext cx="5575431" cy="461665"/>
          </a:xfrm>
          <a:prstGeom prst="rect">
            <a:avLst/>
          </a:prstGeom>
          <a:noFill/>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Ensure the right people have access</a:t>
            </a:r>
          </a:p>
        </p:txBody>
      </p:sp>
      <p:pic>
        <p:nvPicPr>
          <p:cNvPr id="8" name="Picture 7">
            <a:extLst>
              <a:ext uri="{FF2B5EF4-FFF2-40B4-BE49-F238E27FC236}">
                <a16:creationId xmlns:a16="http://schemas.microsoft.com/office/drawing/2014/main" id="{34B8727B-2AEB-48A9-E7F4-8F6D78471278}"/>
              </a:ext>
            </a:extLst>
          </p:cNvPr>
          <p:cNvPicPr>
            <a:picLocks noChangeAspect="1"/>
          </p:cNvPicPr>
          <p:nvPr/>
        </p:nvPicPr>
        <p:blipFill>
          <a:blip r:embed="rId4"/>
          <a:stretch>
            <a:fillRect/>
          </a:stretch>
        </p:blipFill>
        <p:spPr>
          <a:xfrm>
            <a:off x="664791" y="1284838"/>
            <a:ext cx="5728964" cy="5178616"/>
          </a:xfrm>
          <a:prstGeom prst="rect">
            <a:avLst/>
          </a:prstGeom>
        </p:spPr>
      </p:pic>
      <p:pic>
        <p:nvPicPr>
          <p:cNvPr id="9" name="Picture 8">
            <a:extLst>
              <a:ext uri="{FF2B5EF4-FFF2-40B4-BE49-F238E27FC236}">
                <a16:creationId xmlns:a16="http://schemas.microsoft.com/office/drawing/2014/main" id="{730DEEA9-257A-3487-D7A8-345D7CEC0F24}"/>
              </a:ext>
            </a:extLst>
          </p:cNvPr>
          <p:cNvPicPr>
            <a:picLocks noChangeAspect="1"/>
          </p:cNvPicPr>
          <p:nvPr/>
        </p:nvPicPr>
        <p:blipFill>
          <a:blip r:embed="rId5"/>
          <a:stretch>
            <a:fillRect/>
          </a:stretch>
        </p:blipFill>
        <p:spPr>
          <a:xfrm>
            <a:off x="6888484" y="1374489"/>
            <a:ext cx="4019139" cy="5111616"/>
          </a:xfrm>
          <a:prstGeom prst="rect">
            <a:avLst/>
          </a:prstGeom>
        </p:spPr>
      </p:pic>
    </p:spTree>
    <p:extLst>
      <p:ext uri="{BB962C8B-B14F-4D97-AF65-F5344CB8AC3E}">
        <p14:creationId xmlns:p14="http://schemas.microsoft.com/office/powerpoint/2010/main" val="2419905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p:cNvSpPr>
            <a:spLocks noChangeArrowheads="1"/>
          </p:cNvSpPr>
          <p:nvPr/>
        </p:nvSpPr>
        <p:spPr bwMode="auto">
          <a:xfrm>
            <a:off x="-332510" y="-200891"/>
            <a:ext cx="12524510" cy="7259782"/>
          </a:xfrm>
          <a:prstGeom prst="roundRect">
            <a:avLst>
              <a:gd name="adj" fmla="val 1907"/>
            </a:avLst>
          </a:prstGeom>
          <a:solidFill>
            <a:srgbClr val="201547"/>
          </a:solidFill>
          <a:ln>
            <a:noFill/>
          </a:ln>
        </p:spPr>
        <p:txBody>
          <a:bodyPr/>
          <a:lstStyle/>
          <a:p>
            <a:r>
              <a:rPr lang="en-US"/>
              <a:t> </a:t>
            </a:r>
            <a:endParaRPr lang="en-US" dirty="0"/>
          </a:p>
        </p:txBody>
      </p:sp>
      <p:pic>
        <p:nvPicPr>
          <p:cNvPr id="5" name="Picture 3" descr="CC_WHITE_A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3345" y="364071"/>
            <a:ext cx="2701636" cy="54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flipV="1">
            <a:off x="443345" y="1080655"/>
            <a:ext cx="11042073" cy="277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CFC3642-5EA5-416D-9285-53F33E62B87C}"/>
              </a:ext>
            </a:extLst>
          </p:cNvPr>
          <p:cNvSpPr txBox="1"/>
          <p:nvPr/>
        </p:nvSpPr>
        <p:spPr>
          <a:xfrm>
            <a:off x="443345" y="3214392"/>
            <a:ext cx="6478383" cy="830997"/>
          </a:xfrm>
          <a:prstGeom prst="rect">
            <a:avLst/>
          </a:prstGeom>
          <a:noFill/>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Charity contacts: sign up to </a:t>
            </a:r>
            <a:r>
              <a:rPr lang="en-GB" sz="2400" b="1" i="1" dirty="0">
                <a:solidFill>
                  <a:schemeClr val="bg1"/>
                </a:solidFill>
                <a:latin typeface="Arial" panose="020B0604020202020204" pitchFamily="34" charset="0"/>
                <a:cs typeface="Arial" panose="020B0604020202020204" pitchFamily="34" charset="0"/>
              </a:rPr>
              <a:t>My Commission Account</a:t>
            </a:r>
          </a:p>
        </p:txBody>
      </p:sp>
      <p:pic>
        <p:nvPicPr>
          <p:cNvPr id="7" name="Picture 6" descr="A person holding a piece of paper&#10;&#10;Description automatically generated with medium confidence">
            <a:extLst>
              <a:ext uri="{FF2B5EF4-FFF2-40B4-BE49-F238E27FC236}">
                <a16:creationId xmlns:a16="http://schemas.microsoft.com/office/drawing/2014/main" id="{C9E5FC9C-A41E-A33B-CB53-BB238FA9D5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9057" y="1731176"/>
            <a:ext cx="4823864" cy="4823864"/>
          </a:xfrm>
          <a:prstGeom prst="rect">
            <a:avLst/>
          </a:prstGeom>
        </p:spPr>
      </p:pic>
    </p:spTree>
    <p:extLst>
      <p:ext uri="{BB962C8B-B14F-4D97-AF65-F5344CB8AC3E}">
        <p14:creationId xmlns:p14="http://schemas.microsoft.com/office/powerpoint/2010/main" val="2078537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p:cNvSpPr>
            <a:spLocks noChangeArrowheads="1"/>
          </p:cNvSpPr>
          <p:nvPr/>
        </p:nvSpPr>
        <p:spPr bwMode="auto">
          <a:xfrm>
            <a:off x="-58190" y="-200891"/>
            <a:ext cx="12524510" cy="7259782"/>
          </a:xfrm>
          <a:prstGeom prst="roundRect">
            <a:avLst>
              <a:gd name="adj" fmla="val 1907"/>
            </a:avLst>
          </a:prstGeom>
          <a:solidFill>
            <a:srgbClr val="201547"/>
          </a:solidFill>
          <a:ln>
            <a:noFill/>
          </a:ln>
        </p:spPr>
        <p:txBody>
          <a:bodyPr/>
          <a:lstStyle/>
          <a:p>
            <a:r>
              <a:rPr lang="en-US"/>
              <a:t> </a:t>
            </a:r>
            <a:endParaRPr lang="en-US" dirty="0"/>
          </a:p>
        </p:txBody>
      </p:sp>
      <p:pic>
        <p:nvPicPr>
          <p:cNvPr id="5" name="Picture 3" descr="CC_WHITE_A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3345" y="364071"/>
            <a:ext cx="2701636" cy="54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flipV="1">
            <a:off x="443345" y="1080655"/>
            <a:ext cx="11042073" cy="277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CFC3642-5EA5-416D-9285-53F33E62B87C}"/>
              </a:ext>
            </a:extLst>
          </p:cNvPr>
          <p:cNvSpPr txBox="1"/>
          <p:nvPr/>
        </p:nvSpPr>
        <p:spPr>
          <a:xfrm>
            <a:off x="335280" y="3207743"/>
            <a:ext cx="6478383" cy="830997"/>
          </a:xfrm>
          <a:prstGeom prst="rect">
            <a:avLst/>
          </a:prstGeom>
          <a:noFill/>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Is the right person registered as </a:t>
            </a:r>
          </a:p>
          <a:p>
            <a:r>
              <a:rPr lang="en-GB" sz="2400" b="1" dirty="0">
                <a:solidFill>
                  <a:schemeClr val="bg1"/>
                </a:solidFill>
                <a:latin typeface="Arial" panose="020B0604020202020204" pitchFamily="34" charset="0"/>
                <a:cs typeface="Arial" panose="020B0604020202020204" pitchFamily="34" charset="0"/>
              </a:rPr>
              <a:t>your charity’s contact? </a:t>
            </a:r>
            <a:endParaRPr lang="en-GB" sz="2400" b="1" i="1" dirty="0">
              <a:solidFill>
                <a:schemeClr val="bg1"/>
              </a:solidFill>
              <a:latin typeface="Arial" panose="020B0604020202020204" pitchFamily="34" charset="0"/>
              <a:cs typeface="Arial" panose="020B0604020202020204" pitchFamily="34" charset="0"/>
            </a:endParaRPr>
          </a:p>
        </p:txBody>
      </p:sp>
      <p:pic>
        <p:nvPicPr>
          <p:cNvPr id="8" name="Picture 7" descr="Graphical user interface, application, icon&#10;&#10;Description automatically generated">
            <a:extLst>
              <a:ext uri="{FF2B5EF4-FFF2-40B4-BE49-F238E27FC236}">
                <a16:creationId xmlns:a16="http://schemas.microsoft.com/office/drawing/2014/main" id="{563343BC-D315-308C-3DBF-12F8FDF8B9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5981" y="1108364"/>
            <a:ext cx="7770339" cy="5504372"/>
          </a:xfrm>
          <a:prstGeom prst="rect">
            <a:avLst/>
          </a:prstGeom>
        </p:spPr>
      </p:pic>
    </p:spTree>
    <p:extLst>
      <p:ext uri="{BB962C8B-B14F-4D97-AF65-F5344CB8AC3E}">
        <p14:creationId xmlns:p14="http://schemas.microsoft.com/office/powerpoint/2010/main" val="1077081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p:cNvSpPr>
            <a:spLocks noChangeArrowheads="1"/>
          </p:cNvSpPr>
          <p:nvPr/>
        </p:nvSpPr>
        <p:spPr bwMode="auto">
          <a:xfrm>
            <a:off x="0" y="-200891"/>
            <a:ext cx="12524510" cy="7259782"/>
          </a:xfrm>
          <a:prstGeom prst="roundRect">
            <a:avLst>
              <a:gd name="adj" fmla="val 1907"/>
            </a:avLst>
          </a:prstGeom>
          <a:solidFill>
            <a:srgbClr val="201547"/>
          </a:solidFill>
          <a:ln>
            <a:noFill/>
          </a:ln>
        </p:spPr>
        <p:txBody>
          <a:bodyPr/>
          <a:lstStyle/>
          <a:p>
            <a:endParaRPr lang="en-GB" sz="1800" b="1" dirty="0">
              <a:solidFill>
                <a:schemeClr val="bg1"/>
              </a:solidFill>
              <a:latin typeface="Arial" panose="020B0604020202020204" pitchFamily="34" charset="0"/>
              <a:cs typeface="Arial" panose="020B0604020202020204" pitchFamily="34" charset="0"/>
            </a:endParaRPr>
          </a:p>
        </p:txBody>
      </p:sp>
      <p:pic>
        <p:nvPicPr>
          <p:cNvPr id="5" name="Picture 3" descr="CC_WHITE_A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3345" y="364071"/>
            <a:ext cx="2701636" cy="54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flipV="1">
            <a:off x="443345" y="1080655"/>
            <a:ext cx="11042073" cy="277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8040A2F-DF6F-F275-41FC-7782FFCC5FBC}"/>
              </a:ext>
            </a:extLst>
          </p:cNvPr>
          <p:cNvSpPr txBox="1"/>
          <p:nvPr/>
        </p:nvSpPr>
        <p:spPr>
          <a:xfrm>
            <a:off x="8232373" y="411771"/>
            <a:ext cx="3516282" cy="523220"/>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Annual return 2023</a:t>
            </a:r>
          </a:p>
        </p:txBody>
      </p:sp>
      <p:sp>
        <p:nvSpPr>
          <p:cNvPr id="14" name="TextBox 13">
            <a:extLst>
              <a:ext uri="{FF2B5EF4-FFF2-40B4-BE49-F238E27FC236}">
                <a16:creationId xmlns:a16="http://schemas.microsoft.com/office/drawing/2014/main" id="{678C4C5F-EB22-66BE-4F20-8691FB749515}"/>
              </a:ext>
            </a:extLst>
          </p:cNvPr>
          <p:cNvSpPr txBox="1"/>
          <p:nvPr/>
        </p:nvSpPr>
        <p:spPr>
          <a:xfrm>
            <a:off x="443345" y="3076618"/>
            <a:ext cx="5728148" cy="1938992"/>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chemeClr val="bg1"/>
                </a:solidFill>
                <a:latin typeface="Arial" panose="020B0604020202020204" pitchFamily="34" charset="0"/>
                <a:ea typeface="Calibri" panose="020F0502020204030204" pitchFamily="34" charset="0"/>
                <a:cs typeface="Times New Roman" panose="02020603050405020304" pitchFamily="18" charset="0"/>
              </a:rPr>
              <a:t>Becoming a data-driven regulator </a:t>
            </a:r>
          </a:p>
          <a:p>
            <a:pPr marL="342900" indent="-342900">
              <a:buFont typeface="Arial" panose="020B0604020202020204" pitchFamily="34" charset="0"/>
              <a:buChar char="•"/>
            </a:pPr>
            <a:r>
              <a:rPr lang="en-GB"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Helping the public make informed choices </a:t>
            </a:r>
          </a:p>
          <a:p>
            <a:pPr marL="342900" indent="-342900">
              <a:buFont typeface="Arial" panose="020B0604020202020204" pitchFamily="34" charset="0"/>
              <a:buChar char="•"/>
            </a:pPr>
            <a:r>
              <a:rPr lang="en-GB"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 richer understanding of the sector</a:t>
            </a:r>
            <a:endParaRPr lang="en-GB" sz="2400" i="1" dirty="0">
              <a:solidFill>
                <a:schemeClr val="bg1"/>
              </a:solidFill>
              <a:latin typeface="Arial" panose="020B0604020202020204" pitchFamily="34" charset="0"/>
              <a:cs typeface="Arial" panose="020B0604020202020204" pitchFamily="34" charset="0"/>
            </a:endParaRPr>
          </a:p>
          <a:p>
            <a:r>
              <a:rPr lang="en-GB" sz="2000" i="1" dirty="0">
                <a:solidFill>
                  <a:schemeClr val="bg1"/>
                </a:solidFill>
                <a:latin typeface="Arial" panose="020B0604020202020204" pitchFamily="34" charset="0"/>
                <a:cs typeface="Arial" panose="020B0604020202020204" pitchFamily="34" charset="0"/>
              </a:rPr>
              <a:t> </a:t>
            </a:r>
          </a:p>
        </p:txBody>
      </p:sp>
      <p:pic>
        <p:nvPicPr>
          <p:cNvPr id="7" name="Picture 6" descr="Graphical user interface">
            <a:extLst>
              <a:ext uri="{FF2B5EF4-FFF2-40B4-BE49-F238E27FC236}">
                <a16:creationId xmlns:a16="http://schemas.microsoft.com/office/drawing/2014/main" id="{9C74B449-DF0A-5AB2-8FA2-E422E07D0B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6255" y="996835"/>
            <a:ext cx="5482400" cy="5987225"/>
          </a:xfrm>
          <a:prstGeom prst="rect">
            <a:avLst/>
          </a:prstGeom>
        </p:spPr>
      </p:pic>
    </p:spTree>
    <p:extLst>
      <p:ext uri="{BB962C8B-B14F-4D97-AF65-F5344CB8AC3E}">
        <p14:creationId xmlns:p14="http://schemas.microsoft.com/office/powerpoint/2010/main" val="1927951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p:cNvSpPr>
            <a:spLocks noChangeArrowheads="1"/>
          </p:cNvSpPr>
          <p:nvPr/>
        </p:nvSpPr>
        <p:spPr bwMode="auto">
          <a:xfrm>
            <a:off x="0" y="-138109"/>
            <a:ext cx="12524510" cy="7259782"/>
          </a:xfrm>
          <a:prstGeom prst="roundRect">
            <a:avLst>
              <a:gd name="adj" fmla="val 1907"/>
            </a:avLst>
          </a:prstGeom>
          <a:solidFill>
            <a:srgbClr val="201547"/>
          </a:solidFill>
          <a:ln>
            <a:noFill/>
          </a:ln>
        </p:spPr>
        <p:txBody>
          <a:bodyPr/>
          <a:lstStyle/>
          <a:p>
            <a:r>
              <a:rPr lang="en-US" dirty="0"/>
              <a:t> </a:t>
            </a:r>
          </a:p>
        </p:txBody>
      </p:sp>
      <p:pic>
        <p:nvPicPr>
          <p:cNvPr id="5" name="Picture 3" descr="CC_WHITE_A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3345" y="364071"/>
            <a:ext cx="2701636" cy="54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flipV="1">
            <a:off x="443345" y="1080655"/>
            <a:ext cx="11042073" cy="277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CFC3642-5EA5-416D-9285-53F33E62B87C}"/>
              </a:ext>
            </a:extLst>
          </p:cNvPr>
          <p:cNvSpPr txBox="1"/>
          <p:nvPr/>
        </p:nvSpPr>
        <p:spPr>
          <a:xfrm>
            <a:off x="286842" y="3491782"/>
            <a:ext cx="4569355" cy="2154436"/>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460 responses received </a:t>
            </a:r>
            <a:endParaRPr lang="en-GB" sz="24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chemeClr val="bg1"/>
                </a:solidFill>
                <a:latin typeface="Arial" panose="020B0604020202020204" pitchFamily="34" charset="0"/>
                <a:cs typeface="Arial" panose="020B0604020202020204" pitchFamily="34" charset="0"/>
              </a:rPr>
              <a:t>Analysis now underway</a:t>
            </a:r>
          </a:p>
          <a:p>
            <a:pPr marL="342900" indent="-342900">
              <a:buFont typeface="Arial" panose="020B0604020202020204" pitchFamily="34" charset="0"/>
              <a:buChar char="•"/>
            </a:pPr>
            <a:r>
              <a:rPr lang="en-GB" sz="2400" dirty="0">
                <a:solidFill>
                  <a:schemeClr val="bg1"/>
                </a:solidFill>
                <a:latin typeface="Arial" panose="020B0604020202020204" pitchFamily="34" charset="0"/>
                <a:cs typeface="Arial" panose="020B0604020202020204" pitchFamily="34" charset="0"/>
              </a:rPr>
              <a:t>Overall sentiment positive</a:t>
            </a:r>
          </a:p>
          <a:p>
            <a:pPr marL="342900" indent="-342900">
              <a:buFont typeface="Arial" panose="020B0604020202020204" pitchFamily="34" charset="0"/>
              <a:buChar char="•"/>
            </a:pPr>
            <a:r>
              <a:rPr lang="en-GB" sz="2400" dirty="0">
                <a:solidFill>
                  <a:schemeClr val="bg1"/>
                </a:solidFill>
                <a:latin typeface="Arial" panose="020B0604020202020204" pitchFamily="34" charset="0"/>
                <a:cs typeface="Arial" panose="020B0604020202020204" pitchFamily="34" charset="0"/>
              </a:rPr>
              <a:t>Much for us to reflect on </a:t>
            </a:r>
          </a:p>
          <a:p>
            <a:endParaRPr lang="en-GB" b="1" i="1" dirty="0">
              <a:solidFill>
                <a:schemeClr val="bg1"/>
              </a:solidFill>
              <a:latin typeface="Arial" panose="020B0604020202020204" pitchFamily="34" charset="0"/>
              <a:cs typeface="Arial" panose="020B0604020202020204" pitchFamily="34" charset="0"/>
            </a:endParaRPr>
          </a:p>
          <a:p>
            <a:r>
              <a:rPr lang="en-GB" sz="2000" b="1" i="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58040A2F-DF6F-F275-41FC-7782FFCC5FBC}"/>
              </a:ext>
            </a:extLst>
          </p:cNvPr>
          <p:cNvSpPr txBox="1"/>
          <p:nvPr/>
        </p:nvSpPr>
        <p:spPr>
          <a:xfrm>
            <a:off x="6822831" y="445071"/>
            <a:ext cx="5436773" cy="523220"/>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Annual return consultation</a:t>
            </a:r>
          </a:p>
        </p:txBody>
      </p:sp>
      <p:sp>
        <p:nvSpPr>
          <p:cNvPr id="9" name="TextBox 8">
            <a:extLst>
              <a:ext uri="{FF2B5EF4-FFF2-40B4-BE49-F238E27FC236}">
                <a16:creationId xmlns:a16="http://schemas.microsoft.com/office/drawing/2014/main" id="{6E8B09A7-C611-EA70-C032-CC202E85506E}"/>
              </a:ext>
            </a:extLst>
          </p:cNvPr>
          <p:cNvSpPr txBox="1"/>
          <p:nvPr/>
        </p:nvSpPr>
        <p:spPr>
          <a:xfrm>
            <a:off x="3442144" y="1402615"/>
            <a:ext cx="5640221" cy="646331"/>
          </a:xfrm>
          <a:prstGeom prst="rect">
            <a:avLst/>
          </a:prstGeom>
          <a:noFill/>
        </p:spPr>
        <p:txBody>
          <a:bodyPr wrap="square" rtlCol="0">
            <a:spAutoFit/>
          </a:bodyPr>
          <a:lstStyle/>
          <a:p>
            <a:r>
              <a:rPr lang="en-GB" sz="3600" b="1" dirty="0">
                <a:solidFill>
                  <a:schemeClr val="bg1"/>
                </a:solidFill>
              </a:rPr>
              <a:t>Thank you for taking part </a:t>
            </a:r>
          </a:p>
        </p:txBody>
      </p:sp>
      <p:pic>
        <p:nvPicPr>
          <p:cNvPr id="10" name="Picture 9" descr="Graphical user interface, chart&#10;&#10;Description automatically generated">
            <a:extLst>
              <a:ext uri="{FF2B5EF4-FFF2-40B4-BE49-F238E27FC236}">
                <a16:creationId xmlns:a16="http://schemas.microsoft.com/office/drawing/2014/main" id="{32ADBE05-0719-4782-922C-83FB920706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3925" y="2343197"/>
            <a:ext cx="6821493" cy="3860225"/>
          </a:xfrm>
          <a:prstGeom prst="rect">
            <a:avLst/>
          </a:prstGeom>
        </p:spPr>
      </p:pic>
    </p:spTree>
    <p:extLst>
      <p:ext uri="{BB962C8B-B14F-4D97-AF65-F5344CB8AC3E}">
        <p14:creationId xmlns:p14="http://schemas.microsoft.com/office/powerpoint/2010/main" val="725896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25D44E1-4C8E-D2CF-2222-E93B99349A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41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3A40DC3A-BF9A-D5EC-D7E3-F20D5ED38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953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B5C289E8-2F67-B448-5B99-2D74EF38E3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92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BD65C4F0-E1D7-4935-165D-5D5313B3E8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C335D33D-514E-D9F6-46BD-9A5425A7D8F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95575" y="1395940"/>
            <a:ext cx="5338406" cy="5338406"/>
          </a:xfrm>
          <a:prstGeom prst="rect">
            <a:avLst/>
          </a:prstGeom>
        </p:spPr>
      </p:pic>
      <p:pic>
        <p:nvPicPr>
          <p:cNvPr id="5" name="Picture 4" descr="Text&#10;&#10;Description automatically generated with low confidence">
            <a:extLst>
              <a:ext uri="{FF2B5EF4-FFF2-40B4-BE49-F238E27FC236}">
                <a16:creationId xmlns:a16="http://schemas.microsoft.com/office/drawing/2014/main" id="{C983F65E-B790-9294-9B68-AF6A6719C7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5253" y="1400722"/>
            <a:ext cx="4721996" cy="4449048"/>
          </a:xfrm>
          <a:prstGeom prst="rect">
            <a:avLst/>
          </a:prstGeom>
        </p:spPr>
      </p:pic>
    </p:spTree>
    <p:extLst>
      <p:ext uri="{BB962C8B-B14F-4D97-AF65-F5344CB8AC3E}">
        <p14:creationId xmlns:p14="http://schemas.microsoft.com/office/powerpoint/2010/main" val="963348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p:cNvSpPr>
            <a:spLocks noChangeArrowheads="1"/>
          </p:cNvSpPr>
          <p:nvPr/>
        </p:nvSpPr>
        <p:spPr bwMode="auto">
          <a:xfrm>
            <a:off x="-166255" y="-255653"/>
            <a:ext cx="12524510" cy="7259782"/>
          </a:xfrm>
          <a:prstGeom prst="roundRect">
            <a:avLst>
              <a:gd name="adj" fmla="val 1907"/>
            </a:avLst>
          </a:prstGeom>
          <a:solidFill>
            <a:srgbClr val="201547"/>
          </a:solidFill>
          <a:ln>
            <a:noFill/>
          </a:ln>
        </p:spPr>
        <p:txBody>
          <a:bodyPr/>
          <a:lstStyle/>
          <a:p>
            <a:r>
              <a:rPr lang="en-US" dirty="0"/>
              <a:t> </a:t>
            </a:r>
          </a:p>
        </p:txBody>
      </p:sp>
      <p:pic>
        <p:nvPicPr>
          <p:cNvPr id="5" name="Picture 3" descr="CC_WHITE_A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3345" y="364071"/>
            <a:ext cx="2701636" cy="54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flipV="1">
            <a:off x="443345" y="1080655"/>
            <a:ext cx="11042073" cy="277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8040A2F-DF6F-F275-41FC-7782FFCC5FBC}"/>
              </a:ext>
            </a:extLst>
          </p:cNvPr>
          <p:cNvSpPr txBox="1"/>
          <p:nvPr/>
        </p:nvSpPr>
        <p:spPr>
          <a:xfrm>
            <a:off x="8725396" y="364071"/>
            <a:ext cx="3342249" cy="523220"/>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5 minute guides</a:t>
            </a:r>
          </a:p>
        </p:txBody>
      </p:sp>
      <p:pic>
        <p:nvPicPr>
          <p:cNvPr id="3" name="Picture 2">
            <a:extLst>
              <a:ext uri="{FF2B5EF4-FFF2-40B4-BE49-F238E27FC236}">
                <a16:creationId xmlns:a16="http://schemas.microsoft.com/office/drawing/2014/main" id="{CFAC2D01-6EFF-B202-16BA-FD6547C80AD5}"/>
              </a:ext>
            </a:extLst>
          </p:cNvPr>
          <p:cNvPicPr>
            <a:picLocks noChangeAspect="1"/>
          </p:cNvPicPr>
          <p:nvPr/>
        </p:nvPicPr>
        <p:blipFill rotWithShape="1">
          <a:blip r:embed="rId4"/>
          <a:srcRect l="28750" t="27144" r="36518" b="8254"/>
          <a:stretch/>
        </p:blipFill>
        <p:spPr>
          <a:xfrm>
            <a:off x="350961" y="2063442"/>
            <a:ext cx="4234543" cy="4430487"/>
          </a:xfrm>
          <a:prstGeom prst="rect">
            <a:avLst/>
          </a:prstGeom>
        </p:spPr>
      </p:pic>
      <p:sp>
        <p:nvSpPr>
          <p:cNvPr id="8" name="Speech Bubble: Rectangle 7">
            <a:extLst>
              <a:ext uri="{FF2B5EF4-FFF2-40B4-BE49-F238E27FC236}">
                <a16:creationId xmlns:a16="http://schemas.microsoft.com/office/drawing/2014/main" id="{9316319C-25D0-C6FD-9582-F9EB561627E6}"/>
              </a:ext>
            </a:extLst>
          </p:cNvPr>
          <p:cNvSpPr/>
          <p:nvPr/>
        </p:nvSpPr>
        <p:spPr>
          <a:xfrm>
            <a:off x="4858533" y="5911348"/>
            <a:ext cx="7095744" cy="598403"/>
          </a:xfrm>
          <a:prstGeom prst="wedgeRectCallout">
            <a:avLst>
              <a:gd name="adj1" fmla="val 35063"/>
              <a:gd name="adj2" fmla="val 73088"/>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fontAlgn="base">
              <a:spcBef>
                <a:spcPct val="0"/>
              </a:spcBef>
              <a:spcAft>
                <a:spcPct val="0"/>
              </a:spcAft>
            </a:pPr>
            <a:r>
              <a:rPr lang="en-GB" dirty="0">
                <a:solidFill>
                  <a:srgbClr val="000000"/>
                </a:solidFill>
                <a:latin typeface="Montserrat" panose="020B0604020202020204" charset="0"/>
              </a:rPr>
              <a:t>This is excellent advice for trustees from @ChtyCommission</a:t>
            </a:r>
          </a:p>
        </p:txBody>
      </p:sp>
      <p:sp>
        <p:nvSpPr>
          <p:cNvPr id="20" name="Speech Bubble: Rectangle 19">
            <a:extLst>
              <a:ext uri="{FF2B5EF4-FFF2-40B4-BE49-F238E27FC236}">
                <a16:creationId xmlns:a16="http://schemas.microsoft.com/office/drawing/2014/main" id="{C7E91E81-E136-08D9-B783-02D6B4595ABA}"/>
              </a:ext>
            </a:extLst>
          </p:cNvPr>
          <p:cNvSpPr/>
          <p:nvPr/>
        </p:nvSpPr>
        <p:spPr>
          <a:xfrm>
            <a:off x="9691760" y="2806166"/>
            <a:ext cx="2406373" cy="2331486"/>
          </a:xfrm>
          <a:prstGeom prst="wedgeRectCallout">
            <a:avLst>
              <a:gd name="adj1" fmla="val -44044"/>
              <a:gd name="adj2" fmla="val 69625"/>
            </a:avLst>
          </a:prstGeom>
          <a:solidFill>
            <a:srgbClr val="FFC2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fontAlgn="base">
              <a:spcBef>
                <a:spcPct val="0"/>
              </a:spcBef>
              <a:spcAft>
                <a:spcPct val="0"/>
              </a:spcAft>
            </a:pPr>
            <a:r>
              <a:rPr lang="en-GB" dirty="0">
                <a:solidFill>
                  <a:srgbClr val="000000"/>
                </a:solidFill>
                <a:latin typeface="Montserrat" panose="020B0604020202020204" charset="0"/>
              </a:rPr>
              <a:t>These 5 minute reads from @ChtyCommission are really excellent. Share widely! </a:t>
            </a:r>
          </a:p>
        </p:txBody>
      </p:sp>
      <p:sp>
        <p:nvSpPr>
          <p:cNvPr id="21" name="Speech Bubble: Rectangle 20">
            <a:extLst>
              <a:ext uri="{FF2B5EF4-FFF2-40B4-BE49-F238E27FC236}">
                <a16:creationId xmlns:a16="http://schemas.microsoft.com/office/drawing/2014/main" id="{C1CAB043-CE1A-8196-FCFC-82E15096A845}"/>
              </a:ext>
            </a:extLst>
          </p:cNvPr>
          <p:cNvSpPr/>
          <p:nvPr/>
        </p:nvSpPr>
        <p:spPr>
          <a:xfrm>
            <a:off x="4737214" y="2223599"/>
            <a:ext cx="4777297" cy="1388044"/>
          </a:xfrm>
          <a:prstGeom prst="wedgeRectCallout">
            <a:avLst>
              <a:gd name="adj1" fmla="val -46911"/>
              <a:gd name="adj2" fmla="val -8703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fontAlgn="base">
              <a:spcBef>
                <a:spcPct val="0"/>
              </a:spcBef>
              <a:spcAft>
                <a:spcPct val="0"/>
              </a:spcAft>
            </a:pPr>
            <a:r>
              <a:rPr lang="en-GB" sz="1400" dirty="0">
                <a:solidFill>
                  <a:schemeClr val="tx1"/>
                </a:solidFill>
                <a:latin typeface="Montserrat" panose="020B0604020202020204" charset="0"/>
              </a:rPr>
              <a:t>That’s brilliant! @ChtyCommission 5 minute guides for charity #trustees have been enriched by a series of animated videos! Looking for more resources on #trusteeship? @CommFirstYorks @atrd_uk @TrusteeshipM @TrusteesUnltd @QueerTrustees @TrusteeWeek</a:t>
            </a:r>
          </a:p>
        </p:txBody>
      </p:sp>
      <p:sp>
        <p:nvSpPr>
          <p:cNvPr id="22" name="Speech Bubble: Rectangle 21">
            <a:extLst>
              <a:ext uri="{FF2B5EF4-FFF2-40B4-BE49-F238E27FC236}">
                <a16:creationId xmlns:a16="http://schemas.microsoft.com/office/drawing/2014/main" id="{B7555E7C-8386-D3E8-AA6F-E7690E0CB76B}"/>
              </a:ext>
            </a:extLst>
          </p:cNvPr>
          <p:cNvSpPr/>
          <p:nvPr/>
        </p:nvSpPr>
        <p:spPr>
          <a:xfrm>
            <a:off x="6778483" y="1373015"/>
            <a:ext cx="4615721" cy="473713"/>
          </a:xfrm>
          <a:prstGeom prst="wedgeRectCallout">
            <a:avLst>
              <a:gd name="adj1" fmla="val 51252"/>
              <a:gd name="adj2" fmla="val 71670"/>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fontAlgn="base">
              <a:spcBef>
                <a:spcPct val="0"/>
              </a:spcBef>
              <a:spcAft>
                <a:spcPct val="0"/>
              </a:spcAft>
            </a:pPr>
            <a:r>
              <a:rPr lang="en-GB" sz="1333">
                <a:solidFill>
                  <a:srgbClr val="000000"/>
                </a:solidFill>
                <a:latin typeface="Montserrat" panose="020B0604020202020204" charset="0"/>
              </a:rPr>
              <a:t>Trustees should all watch this. </a:t>
            </a:r>
          </a:p>
        </p:txBody>
      </p:sp>
      <p:sp>
        <p:nvSpPr>
          <p:cNvPr id="24" name="Speech Bubble: Rectangle 23">
            <a:extLst>
              <a:ext uri="{FF2B5EF4-FFF2-40B4-BE49-F238E27FC236}">
                <a16:creationId xmlns:a16="http://schemas.microsoft.com/office/drawing/2014/main" id="{9E27D0C7-4C09-FE8E-7FD2-A8F9BC96D06A}"/>
              </a:ext>
            </a:extLst>
          </p:cNvPr>
          <p:cNvSpPr/>
          <p:nvPr/>
        </p:nvSpPr>
        <p:spPr>
          <a:xfrm>
            <a:off x="5102720" y="4170760"/>
            <a:ext cx="4234543" cy="1116200"/>
          </a:xfrm>
          <a:prstGeom prst="wedgeRectCallout">
            <a:avLst>
              <a:gd name="adj1" fmla="val -483"/>
              <a:gd name="adj2" fmla="val -71320"/>
            </a:avLst>
          </a:prstGeom>
          <a:solidFill>
            <a:srgbClr val="FFB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fontAlgn="base">
              <a:spcBef>
                <a:spcPct val="0"/>
              </a:spcBef>
              <a:spcAft>
                <a:spcPct val="0"/>
              </a:spcAft>
            </a:pPr>
            <a:r>
              <a:rPr lang="en-GB" sz="1100" dirty="0">
                <a:solidFill>
                  <a:srgbClr val="000000"/>
                </a:solidFill>
                <a:latin typeface="Montserrat" panose="020B0604020202020204" charset="0"/>
              </a:rPr>
              <a:t>The Charity Commission has released some helpful guides aimed at supporting trustees. #Charities | #UKCharity | @ChtyCommission</a:t>
            </a:r>
          </a:p>
        </p:txBody>
      </p:sp>
    </p:spTree>
    <p:extLst>
      <p:ext uri="{BB962C8B-B14F-4D97-AF65-F5344CB8AC3E}">
        <p14:creationId xmlns:p14="http://schemas.microsoft.com/office/powerpoint/2010/main" val="472697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p:cNvSpPr>
            <a:spLocks noChangeArrowheads="1"/>
          </p:cNvSpPr>
          <p:nvPr/>
        </p:nvSpPr>
        <p:spPr bwMode="auto">
          <a:xfrm>
            <a:off x="-166255" y="-122434"/>
            <a:ext cx="12524510" cy="7259782"/>
          </a:xfrm>
          <a:prstGeom prst="roundRect">
            <a:avLst>
              <a:gd name="adj" fmla="val 1907"/>
            </a:avLst>
          </a:prstGeom>
          <a:solidFill>
            <a:srgbClr val="201547"/>
          </a:solidFill>
          <a:ln>
            <a:noFill/>
          </a:ln>
        </p:spPr>
        <p:txBody>
          <a:bodyPr/>
          <a:lstStyle/>
          <a:p>
            <a:r>
              <a:rPr lang="en-US" dirty="0"/>
              <a:t> </a:t>
            </a:r>
          </a:p>
        </p:txBody>
      </p:sp>
      <p:pic>
        <p:nvPicPr>
          <p:cNvPr id="5" name="Picture 3" descr="CC_WHITE_A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3345" y="364071"/>
            <a:ext cx="2701636" cy="54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flipV="1">
            <a:off x="443345" y="1080655"/>
            <a:ext cx="11042073" cy="277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A statue of a person&#10;&#10;Description automatically generated">
            <a:extLst>
              <a:ext uri="{FF2B5EF4-FFF2-40B4-BE49-F238E27FC236}">
                <a16:creationId xmlns:a16="http://schemas.microsoft.com/office/drawing/2014/main" id="{B69872BB-0C08-5C26-D52D-533F6329A2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9451" y="1664832"/>
            <a:ext cx="2522929" cy="47391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softEdge rad="101600"/>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1D55BA83-9A7B-B9AF-E1F7-8DFC4B7F087D}"/>
              </a:ext>
            </a:extLst>
          </p:cNvPr>
          <p:cNvSpPr txBox="1"/>
          <p:nvPr/>
        </p:nvSpPr>
        <p:spPr>
          <a:xfrm>
            <a:off x="998262" y="3181141"/>
            <a:ext cx="7169783" cy="954107"/>
          </a:xfrm>
          <a:prstGeom prst="rect">
            <a:avLst/>
          </a:prstGeom>
          <a:noFill/>
        </p:spPr>
        <p:txBody>
          <a:bodyPr wrap="none" rtlCol="0">
            <a:spAutoFit/>
          </a:bodyPr>
          <a:lstStyle/>
          <a:p>
            <a:r>
              <a:rPr lang="en-GB" sz="2800" b="1" dirty="0">
                <a:solidFill>
                  <a:schemeClr val="bg1"/>
                </a:solidFill>
              </a:rPr>
              <a:t>Peter Erle QC, first Chief Charity Commissioner</a:t>
            </a:r>
          </a:p>
          <a:p>
            <a:r>
              <a:rPr lang="en-GB" sz="2800" b="1" dirty="0">
                <a:solidFill>
                  <a:schemeClr val="bg1"/>
                </a:solidFill>
              </a:rPr>
              <a:t>Appointed 1853</a:t>
            </a:r>
          </a:p>
        </p:txBody>
      </p:sp>
    </p:spTree>
    <p:extLst>
      <p:ext uri="{BB962C8B-B14F-4D97-AF65-F5344CB8AC3E}">
        <p14:creationId xmlns:p14="http://schemas.microsoft.com/office/powerpoint/2010/main" val="2400550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p:cNvSpPr>
            <a:spLocks noChangeArrowheads="1"/>
          </p:cNvSpPr>
          <p:nvPr/>
        </p:nvSpPr>
        <p:spPr bwMode="auto">
          <a:xfrm>
            <a:off x="0" y="-200891"/>
            <a:ext cx="12524510" cy="7259782"/>
          </a:xfrm>
          <a:prstGeom prst="roundRect">
            <a:avLst>
              <a:gd name="adj" fmla="val 1907"/>
            </a:avLst>
          </a:prstGeom>
          <a:solidFill>
            <a:srgbClr val="201547"/>
          </a:solidFill>
          <a:ln>
            <a:noFill/>
          </a:ln>
        </p:spPr>
        <p:txBody>
          <a:bodyPr/>
          <a:lstStyle/>
          <a:p>
            <a:r>
              <a:rPr lang="en-US" dirty="0"/>
              <a:t> </a:t>
            </a:r>
          </a:p>
        </p:txBody>
      </p:sp>
      <p:pic>
        <p:nvPicPr>
          <p:cNvPr id="5" name="Picture 3" descr="CC_WHITE_A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3345" y="364071"/>
            <a:ext cx="2701636" cy="54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flipV="1">
            <a:off x="443345" y="1080655"/>
            <a:ext cx="11042073" cy="277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8040A2F-DF6F-F275-41FC-7782FFCC5FBC}"/>
              </a:ext>
            </a:extLst>
          </p:cNvPr>
          <p:cNvSpPr txBox="1"/>
          <p:nvPr/>
        </p:nvSpPr>
        <p:spPr>
          <a:xfrm>
            <a:off x="8406406" y="364071"/>
            <a:ext cx="3342249" cy="523220"/>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Trustee campaign </a:t>
            </a:r>
          </a:p>
        </p:txBody>
      </p:sp>
      <p:pic>
        <p:nvPicPr>
          <p:cNvPr id="7" name="Picture 6">
            <a:extLst>
              <a:ext uri="{FF2B5EF4-FFF2-40B4-BE49-F238E27FC236}">
                <a16:creationId xmlns:a16="http://schemas.microsoft.com/office/drawing/2014/main" id="{48C2AD65-1672-3B4A-2DCF-6A8F21006448}"/>
              </a:ext>
            </a:extLst>
          </p:cNvPr>
          <p:cNvPicPr>
            <a:picLocks noChangeAspect="1"/>
          </p:cNvPicPr>
          <p:nvPr/>
        </p:nvPicPr>
        <p:blipFill rotWithShape="1">
          <a:blip r:embed="rId4"/>
          <a:srcRect l="24275" t="1377" r="24485" b="7079"/>
          <a:stretch/>
        </p:blipFill>
        <p:spPr>
          <a:xfrm>
            <a:off x="8164494" y="2276492"/>
            <a:ext cx="3598130" cy="3616003"/>
          </a:xfrm>
          <a:prstGeom prst="rect">
            <a:avLst/>
          </a:prstGeom>
        </p:spPr>
      </p:pic>
      <p:pic>
        <p:nvPicPr>
          <p:cNvPr id="28" name="Picture 27" descr="Graphical user interface&#10;&#10;Description automatically generated">
            <a:extLst>
              <a:ext uri="{FF2B5EF4-FFF2-40B4-BE49-F238E27FC236}">
                <a16:creationId xmlns:a16="http://schemas.microsoft.com/office/drawing/2014/main" id="{7A561E26-1E7F-419C-8EA2-2CEB0E4D52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345" y="1701979"/>
            <a:ext cx="1962150" cy="1971675"/>
          </a:xfrm>
          <a:prstGeom prst="rect">
            <a:avLst/>
          </a:prstGeom>
        </p:spPr>
      </p:pic>
      <p:pic>
        <p:nvPicPr>
          <p:cNvPr id="30" name="Picture 29" descr="A picture containing text, sign, screenshot&#10;&#10;Description automatically generated">
            <a:extLst>
              <a:ext uri="{FF2B5EF4-FFF2-40B4-BE49-F238E27FC236}">
                <a16:creationId xmlns:a16="http://schemas.microsoft.com/office/drawing/2014/main" id="{202C54E9-8C8D-4EBB-9CE7-3379073ED1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7733" y="2189019"/>
            <a:ext cx="1962150" cy="1895475"/>
          </a:xfrm>
          <a:prstGeom prst="rect">
            <a:avLst/>
          </a:prstGeom>
        </p:spPr>
      </p:pic>
      <p:pic>
        <p:nvPicPr>
          <p:cNvPr id="32" name="Picture 31" descr="Graphical user interface, application, chat or text message&#10;&#10;Description automatically generated">
            <a:extLst>
              <a:ext uri="{FF2B5EF4-FFF2-40B4-BE49-F238E27FC236}">
                <a16:creationId xmlns:a16="http://schemas.microsoft.com/office/drawing/2014/main" id="{A1352252-6026-465C-9994-BF6AB2874B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06976" y="1678493"/>
            <a:ext cx="1885950" cy="1895475"/>
          </a:xfrm>
          <a:prstGeom prst="rect">
            <a:avLst/>
          </a:prstGeom>
        </p:spPr>
      </p:pic>
      <p:pic>
        <p:nvPicPr>
          <p:cNvPr id="34" name="Picture 33" descr="Graphical user interface, text, application, chat or text message&#10;&#10;Description automatically generated">
            <a:extLst>
              <a:ext uri="{FF2B5EF4-FFF2-40B4-BE49-F238E27FC236}">
                <a16:creationId xmlns:a16="http://schemas.microsoft.com/office/drawing/2014/main" id="{2949FDF3-56F8-43F6-BF99-4E58F6507DC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86129" y="4227007"/>
            <a:ext cx="1962150" cy="1905000"/>
          </a:xfrm>
          <a:prstGeom prst="rect">
            <a:avLst/>
          </a:prstGeom>
        </p:spPr>
      </p:pic>
      <p:pic>
        <p:nvPicPr>
          <p:cNvPr id="36" name="Picture 35" descr="A picture containing graphical user interface&#10;&#10;Description automatically generated">
            <a:extLst>
              <a:ext uri="{FF2B5EF4-FFF2-40B4-BE49-F238E27FC236}">
                <a16:creationId xmlns:a16="http://schemas.microsoft.com/office/drawing/2014/main" id="{70F4D7E5-D4C9-41A8-87FF-4DB1EC30FF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376" y="4267269"/>
            <a:ext cx="1962150" cy="1971675"/>
          </a:xfrm>
          <a:prstGeom prst="rect">
            <a:avLst/>
          </a:prstGeom>
        </p:spPr>
      </p:pic>
      <p:pic>
        <p:nvPicPr>
          <p:cNvPr id="38" name="Picture 37" descr="Graphical user interface, text, application&#10;&#10;Description automatically generated">
            <a:extLst>
              <a:ext uri="{FF2B5EF4-FFF2-40B4-BE49-F238E27FC236}">
                <a16:creationId xmlns:a16="http://schemas.microsoft.com/office/drawing/2014/main" id="{E892ABE1-7A41-4984-9191-520FAECCB3B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17258" y="4686300"/>
            <a:ext cx="1952625" cy="1971675"/>
          </a:xfrm>
          <a:prstGeom prst="rect">
            <a:avLst/>
          </a:prstGeom>
        </p:spPr>
      </p:pic>
    </p:spTree>
    <p:extLst>
      <p:ext uri="{BB962C8B-B14F-4D97-AF65-F5344CB8AC3E}">
        <p14:creationId xmlns:p14="http://schemas.microsoft.com/office/powerpoint/2010/main" val="205527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picture containing diagram&#10;&#10;Description automatically generated">
            <a:extLst>
              <a:ext uri="{FF2B5EF4-FFF2-40B4-BE49-F238E27FC236}">
                <a16:creationId xmlns:a16="http://schemas.microsoft.com/office/drawing/2014/main" id="{2EB4559C-C7C2-EC6D-CE7B-747A0DA88B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88849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p:cNvSpPr>
            <a:spLocks noChangeArrowheads="1"/>
          </p:cNvSpPr>
          <p:nvPr/>
        </p:nvSpPr>
        <p:spPr bwMode="auto">
          <a:xfrm>
            <a:off x="-110836" y="-304800"/>
            <a:ext cx="12524510" cy="7259782"/>
          </a:xfrm>
          <a:prstGeom prst="roundRect">
            <a:avLst>
              <a:gd name="adj" fmla="val 1907"/>
            </a:avLst>
          </a:prstGeom>
          <a:solidFill>
            <a:srgbClr val="E8F2FB"/>
          </a:solidFill>
          <a:ln>
            <a:noFill/>
          </a:ln>
        </p:spPr>
        <p:txBody>
          <a:bodyPr/>
          <a:lstStyle/>
          <a:p>
            <a:r>
              <a:rPr lang="en-US" dirty="0"/>
              <a:t> </a:t>
            </a:r>
          </a:p>
        </p:txBody>
      </p:sp>
      <p:pic>
        <p:nvPicPr>
          <p:cNvPr id="5" name="Picture 4" descr="Shape&#10;&#10;Description automatically generated with medium confidence">
            <a:extLst>
              <a:ext uri="{FF2B5EF4-FFF2-40B4-BE49-F238E27FC236}">
                <a16:creationId xmlns:a16="http://schemas.microsoft.com/office/drawing/2014/main" id="{B34BDB73-039D-FA09-1565-45D712144E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137" y="-28026"/>
            <a:ext cx="12659976" cy="7121237"/>
          </a:xfrm>
          <a:prstGeom prst="rect">
            <a:avLst/>
          </a:prstGeom>
        </p:spPr>
      </p:pic>
    </p:spTree>
    <p:extLst>
      <p:ext uri="{BB962C8B-B14F-4D97-AF65-F5344CB8AC3E}">
        <p14:creationId xmlns:p14="http://schemas.microsoft.com/office/powerpoint/2010/main" val="1563029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C_WHITE_A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3345" y="364071"/>
            <a:ext cx="2701636" cy="54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flipV="1">
            <a:off x="443345" y="1080655"/>
            <a:ext cx="11042073" cy="277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8040A2F-DF6F-F275-41FC-7782FFCC5FBC}"/>
              </a:ext>
            </a:extLst>
          </p:cNvPr>
          <p:cNvSpPr txBox="1"/>
          <p:nvPr/>
        </p:nvSpPr>
        <p:spPr>
          <a:xfrm>
            <a:off x="8406406" y="364071"/>
            <a:ext cx="3522357" cy="523220"/>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Impact of our work</a:t>
            </a:r>
          </a:p>
        </p:txBody>
      </p:sp>
      <p:pic>
        <p:nvPicPr>
          <p:cNvPr id="7" name="Picture 6" descr="Graphical user interface, application&#10;&#10;Description automatically generated">
            <a:extLst>
              <a:ext uri="{FF2B5EF4-FFF2-40B4-BE49-F238E27FC236}">
                <a16:creationId xmlns:a16="http://schemas.microsoft.com/office/drawing/2014/main" id="{F96FB946-A383-5BF6-2B55-AACC689B49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A picture containing text, tree, outdoor&#10;&#10;Description automatically generated">
            <a:extLst>
              <a:ext uri="{FF2B5EF4-FFF2-40B4-BE49-F238E27FC236}">
                <a16:creationId xmlns:a16="http://schemas.microsoft.com/office/drawing/2014/main" id="{F9D6F917-AFD9-088A-917B-3EF7259C22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4566" y="1867061"/>
            <a:ext cx="6583680" cy="4011168"/>
          </a:xfrm>
          <a:prstGeom prst="rect">
            <a:avLst/>
          </a:prstGeom>
          <a:effectLst>
            <a:softEdge rad="38100"/>
          </a:effectLst>
        </p:spPr>
      </p:pic>
      <p:sp>
        <p:nvSpPr>
          <p:cNvPr id="11" name="TextBox 10">
            <a:extLst>
              <a:ext uri="{FF2B5EF4-FFF2-40B4-BE49-F238E27FC236}">
                <a16:creationId xmlns:a16="http://schemas.microsoft.com/office/drawing/2014/main" id="{8E7E4FF8-EC46-B37D-38FA-A2CC5D831CBF}"/>
              </a:ext>
            </a:extLst>
          </p:cNvPr>
          <p:cNvSpPr txBox="1"/>
          <p:nvPr/>
        </p:nvSpPr>
        <p:spPr>
          <a:xfrm>
            <a:off x="329044" y="1894770"/>
            <a:ext cx="4616335" cy="4801314"/>
          </a:xfrm>
          <a:prstGeom prst="rect">
            <a:avLst/>
          </a:prstGeom>
          <a:noFill/>
        </p:spPr>
        <p:txBody>
          <a:bodyPr wrap="square" rtlCol="0">
            <a:spAutoFit/>
          </a:bodyPr>
          <a:lstStyle/>
          <a:p>
            <a:r>
              <a:rPr lang="en-GB" sz="2800" b="1" dirty="0">
                <a:solidFill>
                  <a:srgbClr val="201547"/>
                </a:solidFill>
              </a:rPr>
              <a:t>Frank </a:t>
            </a:r>
            <a:r>
              <a:rPr lang="en-GB" sz="2800" b="1" dirty="0" err="1">
                <a:solidFill>
                  <a:srgbClr val="201547"/>
                </a:solidFill>
              </a:rPr>
              <a:t>Wingett</a:t>
            </a:r>
            <a:r>
              <a:rPr lang="en-GB" sz="2800" b="1" dirty="0">
                <a:solidFill>
                  <a:srgbClr val="201547"/>
                </a:solidFill>
              </a:rPr>
              <a:t> Cancer Relief  </a:t>
            </a:r>
          </a:p>
          <a:p>
            <a:endParaRPr lang="en-GB" dirty="0">
              <a:solidFill>
                <a:srgbClr val="201547"/>
              </a:solidFill>
            </a:endParaRPr>
          </a:p>
          <a:p>
            <a:pPr marL="285750" indent="-285750">
              <a:buFontTx/>
              <a:buChar char="-"/>
            </a:pPr>
            <a:r>
              <a:rPr lang="en-GB" sz="2200" dirty="0">
                <a:solidFill>
                  <a:srgbClr val="201547"/>
                </a:solidFill>
              </a:rPr>
              <a:t>Funds raised by community to support those with cancer</a:t>
            </a:r>
          </a:p>
          <a:p>
            <a:pPr marL="285750" indent="-285750">
              <a:buFontTx/>
              <a:buChar char="-"/>
            </a:pPr>
            <a:r>
              <a:rPr lang="en-GB" sz="2200" dirty="0">
                <a:solidFill>
                  <a:srgbClr val="201547"/>
                </a:solidFill>
              </a:rPr>
              <a:t>Monies misused</a:t>
            </a:r>
          </a:p>
          <a:p>
            <a:pPr marL="285750" indent="-285750">
              <a:buFontTx/>
              <a:buChar char="-"/>
            </a:pPr>
            <a:r>
              <a:rPr lang="en-GB" sz="2200" dirty="0">
                <a:solidFill>
                  <a:srgbClr val="201547"/>
                </a:solidFill>
              </a:rPr>
              <a:t>Commission finds misconduct and mismanagement and disqualifies sole trustee</a:t>
            </a:r>
          </a:p>
          <a:p>
            <a:pPr marL="285750" indent="-285750">
              <a:buFontTx/>
              <a:buChar char="-"/>
            </a:pPr>
            <a:r>
              <a:rPr lang="en-GB" sz="2200" dirty="0">
                <a:solidFill>
                  <a:srgbClr val="201547"/>
                </a:solidFill>
              </a:rPr>
              <a:t>Judge orders former trustee ordered to repay £117k </a:t>
            </a:r>
          </a:p>
          <a:p>
            <a:pPr marL="285750" indent="-285750">
              <a:buFontTx/>
              <a:buChar char="-"/>
            </a:pPr>
            <a:r>
              <a:rPr lang="en-GB" sz="2200" dirty="0">
                <a:solidFill>
                  <a:srgbClr val="201547"/>
                </a:solidFill>
              </a:rPr>
              <a:t>Funds to be distributed to support cancer patients in / around Wrexham </a:t>
            </a:r>
          </a:p>
          <a:p>
            <a:endParaRPr lang="en-GB" dirty="0">
              <a:solidFill>
                <a:schemeClr val="bg1"/>
              </a:solidFill>
            </a:endParaRPr>
          </a:p>
        </p:txBody>
      </p:sp>
      <p:sp>
        <p:nvSpPr>
          <p:cNvPr id="13" name="TextBox 12">
            <a:extLst>
              <a:ext uri="{FF2B5EF4-FFF2-40B4-BE49-F238E27FC236}">
                <a16:creationId xmlns:a16="http://schemas.microsoft.com/office/drawing/2014/main" id="{1E762897-0540-F01B-6B0A-9585AF8F5F4B}"/>
              </a:ext>
            </a:extLst>
          </p:cNvPr>
          <p:cNvSpPr txBox="1"/>
          <p:nvPr/>
        </p:nvSpPr>
        <p:spPr>
          <a:xfrm>
            <a:off x="8289164" y="537027"/>
            <a:ext cx="3522357" cy="584775"/>
          </a:xfrm>
          <a:prstGeom prst="rect">
            <a:avLst/>
          </a:prstGeom>
          <a:noFill/>
        </p:spPr>
        <p:txBody>
          <a:bodyPr wrap="square" rtlCol="0">
            <a:spAutoFit/>
          </a:bodyPr>
          <a:lstStyle/>
          <a:p>
            <a:r>
              <a:rPr lang="en-GB" sz="3200" b="1" dirty="0">
                <a:solidFill>
                  <a:srgbClr val="201547"/>
                </a:solidFill>
              </a:rPr>
              <a:t>Impact of our work </a:t>
            </a:r>
          </a:p>
        </p:txBody>
      </p:sp>
    </p:spTree>
    <p:extLst>
      <p:ext uri="{BB962C8B-B14F-4D97-AF65-F5344CB8AC3E}">
        <p14:creationId xmlns:p14="http://schemas.microsoft.com/office/powerpoint/2010/main" val="1947445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p:cNvSpPr>
            <a:spLocks noChangeArrowheads="1"/>
          </p:cNvSpPr>
          <p:nvPr/>
        </p:nvSpPr>
        <p:spPr bwMode="auto">
          <a:xfrm>
            <a:off x="-21265" y="-315432"/>
            <a:ext cx="12524510" cy="7259782"/>
          </a:xfrm>
          <a:prstGeom prst="roundRect">
            <a:avLst>
              <a:gd name="adj" fmla="val 1907"/>
            </a:avLst>
          </a:prstGeom>
          <a:solidFill>
            <a:srgbClr val="E8F2FB"/>
          </a:solidFill>
          <a:ln>
            <a:noFill/>
          </a:ln>
        </p:spPr>
        <p:txBody>
          <a:bodyPr/>
          <a:lstStyle/>
          <a:p>
            <a:r>
              <a:rPr lang="en-US" dirty="0"/>
              <a:t> </a:t>
            </a:r>
          </a:p>
        </p:txBody>
      </p:sp>
      <p:pic>
        <p:nvPicPr>
          <p:cNvPr id="3" name="Picture 2" descr="Chart&#10;&#10;Description automatically generated">
            <a:extLst>
              <a:ext uri="{FF2B5EF4-FFF2-40B4-BE49-F238E27FC236}">
                <a16:creationId xmlns:a16="http://schemas.microsoft.com/office/drawing/2014/main" id="{5203A59A-F81D-62FE-6C29-08D15D8EDC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70" y="-14906"/>
            <a:ext cx="12549140" cy="7058891"/>
          </a:xfrm>
          <a:prstGeom prst="rect">
            <a:avLst/>
          </a:prstGeom>
        </p:spPr>
      </p:pic>
    </p:spTree>
    <p:extLst>
      <p:ext uri="{BB962C8B-B14F-4D97-AF65-F5344CB8AC3E}">
        <p14:creationId xmlns:p14="http://schemas.microsoft.com/office/powerpoint/2010/main" val="46800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p:cNvSpPr>
            <a:spLocks noChangeArrowheads="1"/>
          </p:cNvSpPr>
          <p:nvPr/>
        </p:nvSpPr>
        <p:spPr bwMode="auto">
          <a:xfrm>
            <a:off x="-21265" y="-315432"/>
            <a:ext cx="12524510" cy="7259782"/>
          </a:xfrm>
          <a:prstGeom prst="roundRect">
            <a:avLst>
              <a:gd name="adj" fmla="val 1907"/>
            </a:avLst>
          </a:prstGeom>
          <a:solidFill>
            <a:srgbClr val="E8F2FB"/>
          </a:solidFill>
          <a:ln>
            <a:noFill/>
          </a:ln>
        </p:spPr>
        <p:txBody>
          <a:bodyPr/>
          <a:lstStyle/>
          <a:p>
            <a:r>
              <a:rPr lang="en-US" dirty="0"/>
              <a:t> </a:t>
            </a:r>
          </a:p>
        </p:txBody>
      </p:sp>
      <p:pic>
        <p:nvPicPr>
          <p:cNvPr id="3" name="Picture 2" descr="Diagram&#10;&#10;Description automatically generated">
            <a:extLst>
              <a:ext uri="{FF2B5EF4-FFF2-40B4-BE49-F238E27FC236}">
                <a16:creationId xmlns:a16="http://schemas.microsoft.com/office/drawing/2014/main" id="{AEDAEADF-88BD-9FD8-74DE-BFEF75B530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35" y="17430"/>
            <a:ext cx="12524510" cy="7045037"/>
          </a:xfrm>
          <a:prstGeom prst="rect">
            <a:avLst/>
          </a:prstGeom>
        </p:spPr>
      </p:pic>
    </p:spTree>
    <p:extLst>
      <p:ext uri="{BB962C8B-B14F-4D97-AF65-F5344CB8AC3E}">
        <p14:creationId xmlns:p14="http://schemas.microsoft.com/office/powerpoint/2010/main" val="619238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p:cNvSpPr>
            <a:spLocks noChangeArrowheads="1"/>
          </p:cNvSpPr>
          <p:nvPr/>
        </p:nvSpPr>
        <p:spPr bwMode="auto">
          <a:xfrm>
            <a:off x="-332510" y="-31899"/>
            <a:ext cx="12524510" cy="7259782"/>
          </a:xfrm>
          <a:prstGeom prst="roundRect">
            <a:avLst>
              <a:gd name="adj" fmla="val 1907"/>
            </a:avLst>
          </a:prstGeom>
          <a:solidFill>
            <a:srgbClr val="201547"/>
          </a:solidFill>
          <a:ln>
            <a:noFill/>
          </a:ln>
        </p:spPr>
        <p:txBody>
          <a:bodyPr/>
          <a:lstStyle/>
          <a:p>
            <a:pPr algn="l" rtl="0" fontAlgn="base"/>
            <a:r>
              <a:rPr lang="en-GB" sz="1800" b="0" i="0" dirty="0">
                <a:solidFill>
                  <a:srgbClr val="000000"/>
                </a:solidFill>
                <a:effectLst/>
                <a:latin typeface="Arial" panose="020B0604020202020204" pitchFamily="34" charset="0"/>
              </a:rPr>
              <a:t> </a:t>
            </a:r>
            <a:endParaRPr lang="en-GB" b="0" i="0" dirty="0">
              <a:solidFill>
                <a:srgbClr val="000000"/>
              </a:solidFill>
              <a:effectLst/>
              <a:latin typeface="Arial" panose="020B0604020202020204" pitchFamily="34" charset="0"/>
            </a:endParaRPr>
          </a:p>
        </p:txBody>
      </p:sp>
      <p:pic>
        <p:nvPicPr>
          <p:cNvPr id="5" name="Picture 3" descr="CC_WHITE_A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3345" y="364071"/>
            <a:ext cx="2701636" cy="54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flipV="1">
            <a:off x="443345" y="1080655"/>
            <a:ext cx="11042073" cy="277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019A42C-7AC9-504F-C071-2DE839518714}"/>
              </a:ext>
            </a:extLst>
          </p:cNvPr>
          <p:cNvSpPr txBox="1"/>
          <p:nvPr/>
        </p:nvSpPr>
        <p:spPr>
          <a:xfrm>
            <a:off x="8517194" y="493882"/>
            <a:ext cx="3326481" cy="646331"/>
          </a:xfrm>
          <a:prstGeom prst="rect">
            <a:avLst/>
          </a:prstGeom>
          <a:noFill/>
        </p:spPr>
        <p:txBody>
          <a:bodyPr wrap="square" rtlCol="0">
            <a:spAutoFit/>
          </a:bodyPr>
          <a:lstStyle/>
          <a:p>
            <a:r>
              <a:rPr lang="en-GB" sz="3600" b="1" dirty="0">
                <a:solidFill>
                  <a:schemeClr val="bg1"/>
                </a:solidFill>
              </a:rPr>
              <a:t>Any questions? </a:t>
            </a:r>
          </a:p>
        </p:txBody>
      </p:sp>
      <p:pic>
        <p:nvPicPr>
          <p:cNvPr id="8" name="Picture 7" descr="Icon">
            <a:extLst>
              <a:ext uri="{FF2B5EF4-FFF2-40B4-BE49-F238E27FC236}">
                <a16:creationId xmlns:a16="http://schemas.microsoft.com/office/drawing/2014/main" id="{B1597844-96CE-98A8-83F5-35E7B6B583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8262" y="1480851"/>
            <a:ext cx="5537863" cy="5298663"/>
          </a:xfrm>
          <a:prstGeom prst="rect">
            <a:avLst/>
          </a:prstGeom>
        </p:spPr>
      </p:pic>
      <p:sp>
        <p:nvSpPr>
          <p:cNvPr id="9" name="TextBox 8">
            <a:extLst>
              <a:ext uri="{FF2B5EF4-FFF2-40B4-BE49-F238E27FC236}">
                <a16:creationId xmlns:a16="http://schemas.microsoft.com/office/drawing/2014/main" id="{E7B9ABD6-2555-29FA-4446-0F9881405FF2}"/>
              </a:ext>
            </a:extLst>
          </p:cNvPr>
          <p:cNvSpPr txBox="1"/>
          <p:nvPr/>
        </p:nvSpPr>
        <p:spPr>
          <a:xfrm>
            <a:off x="550674" y="2927954"/>
            <a:ext cx="4797250" cy="2246769"/>
          </a:xfrm>
          <a:prstGeom prst="rect">
            <a:avLst/>
          </a:prstGeom>
          <a:noFill/>
        </p:spPr>
        <p:txBody>
          <a:bodyPr wrap="square" rtlCol="0">
            <a:spAutoFit/>
          </a:bodyPr>
          <a:lstStyle/>
          <a:p>
            <a:pPr lvl="0"/>
            <a:r>
              <a:rPr lang="en-GB" sz="2800" b="1" dirty="0">
                <a:solidFill>
                  <a:schemeClr val="bg1"/>
                </a:solidFill>
                <a:latin typeface="Arial" panose="020B0604020202020204" pitchFamily="34" charset="0"/>
                <a:ea typeface="Times New Roman" panose="02020603050405020304" pitchFamily="18" charset="0"/>
              </a:rPr>
              <a:t>Online delegates</a:t>
            </a:r>
            <a:r>
              <a:rPr lang="en-GB" sz="2800" dirty="0">
                <a:solidFill>
                  <a:schemeClr val="bg1"/>
                </a:solidFill>
                <a:latin typeface="Arial" panose="020B0604020202020204" pitchFamily="34" charset="0"/>
                <a:ea typeface="Times New Roman" panose="02020603050405020304" pitchFamily="18" charset="0"/>
              </a:rPr>
              <a:t>: </a:t>
            </a:r>
            <a:r>
              <a:rPr lang="en-GB" sz="2800" dirty="0">
                <a:solidFill>
                  <a:schemeClr val="bg1"/>
                </a:solidFill>
                <a:effectLst/>
                <a:latin typeface="Arial" panose="020B0604020202020204" pitchFamily="34" charset="0"/>
                <a:ea typeface="Times New Roman" panose="02020603050405020304" pitchFamily="18" charset="0"/>
              </a:rPr>
              <a:t>Submit your question via </a:t>
            </a:r>
            <a:r>
              <a:rPr lang="en-GB" sz="2800" i="1" dirty="0" err="1">
                <a:solidFill>
                  <a:schemeClr val="bg1"/>
                </a:solidFill>
                <a:effectLst/>
                <a:latin typeface="Arial" panose="020B0604020202020204" pitchFamily="34" charset="0"/>
                <a:ea typeface="Times New Roman" panose="02020603050405020304" pitchFamily="18" charset="0"/>
              </a:rPr>
              <a:t>Slido</a:t>
            </a:r>
            <a:endParaRPr lang="en-GB" sz="2800" i="1" dirty="0">
              <a:solidFill>
                <a:schemeClr val="bg1"/>
              </a:solidFill>
              <a:effectLst/>
              <a:latin typeface="Arial" panose="020B0604020202020204" pitchFamily="34" charset="0"/>
              <a:ea typeface="Times New Roman" panose="02020603050405020304" pitchFamily="18" charset="0"/>
            </a:endParaRPr>
          </a:p>
          <a:p>
            <a:pPr lvl="0"/>
            <a:endParaRPr lang="en-GB" sz="2800" dirty="0">
              <a:solidFill>
                <a:schemeClr val="bg1"/>
              </a:solidFill>
              <a:effectLst/>
              <a:latin typeface="Calibri" panose="020F0502020204030204" pitchFamily="34" charset="0"/>
              <a:ea typeface="Calibri" panose="020F0502020204030204" pitchFamily="34" charset="0"/>
            </a:endParaRPr>
          </a:p>
          <a:p>
            <a:pPr lvl="0"/>
            <a:r>
              <a:rPr lang="en-GB" sz="2800" b="1" dirty="0">
                <a:solidFill>
                  <a:schemeClr val="bg1"/>
                </a:solidFill>
                <a:latin typeface="Arial" panose="020B0604020202020204" pitchFamily="34" charset="0"/>
                <a:ea typeface="Times New Roman" panose="02020603050405020304" pitchFamily="18" charset="0"/>
              </a:rPr>
              <a:t>In-person attendees</a:t>
            </a:r>
            <a:r>
              <a:rPr lang="en-GB" sz="2800" dirty="0">
                <a:solidFill>
                  <a:schemeClr val="bg1"/>
                </a:solidFill>
                <a:latin typeface="Arial" panose="020B0604020202020204" pitchFamily="34" charset="0"/>
                <a:ea typeface="Times New Roman" panose="02020603050405020304" pitchFamily="18" charset="0"/>
              </a:rPr>
              <a:t>: </a:t>
            </a:r>
            <a:r>
              <a:rPr lang="en-GB" sz="2800" dirty="0">
                <a:solidFill>
                  <a:schemeClr val="bg1"/>
                </a:solidFill>
                <a:effectLst/>
                <a:latin typeface="Arial" panose="020B0604020202020204" pitchFamily="34" charset="0"/>
                <a:ea typeface="Times New Roman" panose="02020603050405020304" pitchFamily="18" charset="0"/>
              </a:rPr>
              <a:t>raise your hand</a:t>
            </a:r>
            <a:endParaRPr lang="en-GB" sz="2800" dirty="0">
              <a:solidFill>
                <a:schemeClr val="bg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96125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p:cNvSpPr>
            <a:spLocks noChangeArrowheads="1"/>
          </p:cNvSpPr>
          <p:nvPr/>
        </p:nvSpPr>
        <p:spPr bwMode="auto">
          <a:xfrm>
            <a:off x="-194656" y="0"/>
            <a:ext cx="12524510" cy="7259782"/>
          </a:xfrm>
          <a:prstGeom prst="roundRect">
            <a:avLst>
              <a:gd name="adj" fmla="val 1907"/>
            </a:avLst>
          </a:prstGeom>
          <a:solidFill>
            <a:srgbClr val="E8F2FB"/>
          </a:solidFill>
          <a:ln>
            <a:noFill/>
          </a:ln>
        </p:spPr>
        <p:txBody>
          <a:bodyPr/>
          <a:lstStyle/>
          <a:p>
            <a:r>
              <a:rPr lang="en-US" dirty="0"/>
              <a:t> </a:t>
            </a:r>
          </a:p>
        </p:txBody>
      </p:sp>
      <p:pic>
        <p:nvPicPr>
          <p:cNvPr id="1026" name="Picture 2">
            <a:extLst>
              <a:ext uri="{FF2B5EF4-FFF2-40B4-BE49-F238E27FC236}">
                <a16:creationId xmlns:a16="http://schemas.microsoft.com/office/drawing/2014/main" id="{78861379-4A05-2EE8-D420-1933E115D2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57" y="-16934"/>
            <a:ext cx="12524509" cy="6934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621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p:cNvSpPr>
            <a:spLocks noChangeArrowheads="1"/>
          </p:cNvSpPr>
          <p:nvPr/>
        </p:nvSpPr>
        <p:spPr bwMode="auto">
          <a:xfrm>
            <a:off x="-166255" y="-200891"/>
            <a:ext cx="12524510" cy="7259782"/>
          </a:xfrm>
          <a:prstGeom prst="roundRect">
            <a:avLst>
              <a:gd name="adj" fmla="val 1907"/>
            </a:avLst>
          </a:prstGeom>
          <a:solidFill>
            <a:srgbClr val="201547"/>
          </a:solidFill>
          <a:ln>
            <a:noFill/>
          </a:ln>
        </p:spPr>
        <p:txBody>
          <a:bodyPr/>
          <a:lstStyle/>
          <a:p>
            <a:r>
              <a:rPr lang="en-US" dirty="0"/>
              <a:t> </a:t>
            </a:r>
          </a:p>
        </p:txBody>
      </p:sp>
      <p:pic>
        <p:nvPicPr>
          <p:cNvPr id="5" name="Picture 3" descr="CC_WHITE_A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3345" y="364071"/>
            <a:ext cx="2701636" cy="54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flipV="1">
            <a:off x="443345" y="1080655"/>
            <a:ext cx="11042073" cy="277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0" name="Chart 9">
            <a:extLst>
              <a:ext uri="{FF2B5EF4-FFF2-40B4-BE49-F238E27FC236}">
                <a16:creationId xmlns:a16="http://schemas.microsoft.com/office/drawing/2014/main" id="{51E58367-C7B1-7955-B81C-256B5EE7178B}"/>
              </a:ext>
            </a:extLst>
          </p:cNvPr>
          <p:cNvGraphicFramePr/>
          <p:nvPr>
            <p:extLst>
              <p:ext uri="{D42A27DB-BD31-4B8C-83A1-F6EECF244321}">
                <p14:modId xmlns:p14="http://schemas.microsoft.com/office/powerpoint/2010/main" val="581038633"/>
              </p:ext>
            </p:extLst>
          </p:nvPr>
        </p:nvGraphicFramePr>
        <p:xfrm>
          <a:off x="3285427" y="1743202"/>
          <a:ext cx="8503495" cy="4437231"/>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0AAE5366-C41E-E5DB-273F-E4E52FC1C160}"/>
              </a:ext>
            </a:extLst>
          </p:cNvPr>
          <p:cNvSpPr txBox="1"/>
          <p:nvPr/>
        </p:nvSpPr>
        <p:spPr>
          <a:xfrm>
            <a:off x="359263" y="2356099"/>
            <a:ext cx="2701636" cy="3539430"/>
          </a:xfrm>
          <a:prstGeom prst="rect">
            <a:avLst/>
          </a:prstGeom>
          <a:noFill/>
        </p:spPr>
        <p:txBody>
          <a:bodyPr wrap="square" rtlCol="0">
            <a:spAutoFit/>
          </a:bodyPr>
          <a:lstStyle/>
          <a:p>
            <a:r>
              <a:rPr lang="en-GB" sz="2800" b="1" dirty="0">
                <a:solidFill>
                  <a:schemeClr val="bg1"/>
                </a:solidFill>
              </a:rPr>
              <a:t>Trustees are twice as reliant on colleagues or other trustees and the internet as they are on CCEW for guidance</a:t>
            </a:r>
          </a:p>
        </p:txBody>
      </p:sp>
      <p:sp>
        <p:nvSpPr>
          <p:cNvPr id="14" name="TextBox 13">
            <a:extLst>
              <a:ext uri="{FF2B5EF4-FFF2-40B4-BE49-F238E27FC236}">
                <a16:creationId xmlns:a16="http://schemas.microsoft.com/office/drawing/2014/main" id="{7BCAD104-FB1D-A89A-DB5C-E9A4BA8F6AF6}"/>
              </a:ext>
            </a:extLst>
          </p:cNvPr>
          <p:cNvSpPr txBox="1"/>
          <p:nvPr/>
        </p:nvSpPr>
        <p:spPr>
          <a:xfrm>
            <a:off x="8609757" y="6311975"/>
            <a:ext cx="3649980" cy="400110"/>
          </a:xfrm>
          <a:prstGeom prst="rect">
            <a:avLst/>
          </a:prstGeom>
          <a:noFill/>
        </p:spPr>
        <p:txBody>
          <a:bodyPr wrap="square" rtlCol="0">
            <a:spAutoFit/>
          </a:bodyPr>
          <a:lstStyle/>
          <a:p>
            <a:r>
              <a:rPr lang="en-GB" sz="2000" b="1" dirty="0">
                <a:solidFill>
                  <a:schemeClr val="bg1"/>
                </a:solidFill>
              </a:rPr>
              <a:t>Yonder trustee research 2022</a:t>
            </a:r>
          </a:p>
        </p:txBody>
      </p:sp>
    </p:spTree>
    <p:extLst>
      <p:ext uri="{BB962C8B-B14F-4D97-AF65-F5344CB8AC3E}">
        <p14:creationId xmlns:p14="http://schemas.microsoft.com/office/powerpoint/2010/main" val="1805912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p:cNvSpPr>
            <a:spLocks noChangeArrowheads="1"/>
          </p:cNvSpPr>
          <p:nvPr/>
        </p:nvSpPr>
        <p:spPr bwMode="auto">
          <a:xfrm>
            <a:off x="-110926" y="-200891"/>
            <a:ext cx="12524510" cy="7259782"/>
          </a:xfrm>
          <a:prstGeom prst="roundRect">
            <a:avLst>
              <a:gd name="adj" fmla="val 1907"/>
            </a:avLst>
          </a:prstGeom>
          <a:solidFill>
            <a:srgbClr val="201547"/>
          </a:solidFill>
          <a:ln>
            <a:noFill/>
          </a:ln>
        </p:spPr>
        <p:txBody>
          <a:bodyPr/>
          <a:lstStyle/>
          <a:p>
            <a:r>
              <a:rPr lang="en-GB" sz="1800"/>
              <a:t>Trustees who use the Charity Commission are more likely to correctly understand their duties</a:t>
            </a:r>
            <a:endParaRPr lang="en-US" dirty="0"/>
          </a:p>
        </p:txBody>
      </p:sp>
      <p:pic>
        <p:nvPicPr>
          <p:cNvPr id="5" name="Picture 3" descr="CC_WHITE_A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3345" y="364071"/>
            <a:ext cx="2701636" cy="54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flipV="1">
            <a:off x="443345" y="1080655"/>
            <a:ext cx="11042073" cy="277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AAE5366-C41E-E5DB-273F-E4E52FC1C160}"/>
              </a:ext>
            </a:extLst>
          </p:cNvPr>
          <p:cNvSpPr txBox="1"/>
          <p:nvPr/>
        </p:nvSpPr>
        <p:spPr>
          <a:xfrm>
            <a:off x="443345" y="2493078"/>
            <a:ext cx="2701636" cy="2677656"/>
          </a:xfrm>
          <a:prstGeom prst="rect">
            <a:avLst/>
          </a:prstGeom>
          <a:noFill/>
        </p:spPr>
        <p:txBody>
          <a:bodyPr wrap="square" rtlCol="0">
            <a:spAutoFit/>
          </a:bodyPr>
          <a:lstStyle/>
          <a:p>
            <a:r>
              <a:rPr lang="en-GB" sz="2800" b="1" dirty="0">
                <a:solidFill>
                  <a:schemeClr val="bg1"/>
                </a:solidFill>
              </a:rPr>
              <a:t>Trustees using our guidance are more likely to correctly understand their duties</a:t>
            </a:r>
          </a:p>
        </p:txBody>
      </p:sp>
      <p:sp>
        <p:nvSpPr>
          <p:cNvPr id="14" name="TextBox 13">
            <a:extLst>
              <a:ext uri="{FF2B5EF4-FFF2-40B4-BE49-F238E27FC236}">
                <a16:creationId xmlns:a16="http://schemas.microsoft.com/office/drawing/2014/main" id="{7BCAD104-FB1D-A89A-DB5C-E9A4BA8F6AF6}"/>
              </a:ext>
            </a:extLst>
          </p:cNvPr>
          <p:cNvSpPr txBox="1"/>
          <p:nvPr/>
        </p:nvSpPr>
        <p:spPr>
          <a:xfrm>
            <a:off x="8712577" y="6244388"/>
            <a:ext cx="3296543" cy="400110"/>
          </a:xfrm>
          <a:prstGeom prst="rect">
            <a:avLst/>
          </a:prstGeom>
          <a:noFill/>
        </p:spPr>
        <p:txBody>
          <a:bodyPr wrap="none" rtlCol="0">
            <a:spAutoFit/>
          </a:bodyPr>
          <a:lstStyle/>
          <a:p>
            <a:r>
              <a:rPr lang="en-GB" sz="2000" b="1" dirty="0">
                <a:solidFill>
                  <a:schemeClr val="bg1"/>
                </a:solidFill>
              </a:rPr>
              <a:t>Yonder trustee research 2022</a:t>
            </a:r>
          </a:p>
        </p:txBody>
      </p:sp>
      <p:graphicFrame>
        <p:nvGraphicFramePr>
          <p:cNvPr id="2" name="Content Placeholder 8">
            <a:extLst>
              <a:ext uri="{FF2B5EF4-FFF2-40B4-BE49-F238E27FC236}">
                <a16:creationId xmlns:a16="http://schemas.microsoft.com/office/drawing/2014/main" id="{F3DD7C25-9540-E6CF-78B2-65861CF73273}"/>
              </a:ext>
            </a:extLst>
          </p:cNvPr>
          <p:cNvGraphicFramePr>
            <a:graphicFrameLocks/>
          </p:cNvGraphicFramePr>
          <p:nvPr>
            <p:extLst>
              <p:ext uri="{D42A27DB-BD31-4B8C-83A1-F6EECF244321}">
                <p14:modId xmlns:p14="http://schemas.microsoft.com/office/powerpoint/2010/main" val="1517073610"/>
              </p:ext>
            </p:extLst>
          </p:nvPr>
        </p:nvGraphicFramePr>
        <p:xfrm>
          <a:off x="3535680" y="1682376"/>
          <a:ext cx="8403475" cy="43381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1712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p:cNvSpPr>
            <a:spLocks noChangeArrowheads="1"/>
          </p:cNvSpPr>
          <p:nvPr/>
        </p:nvSpPr>
        <p:spPr bwMode="auto">
          <a:xfrm>
            <a:off x="-92776" y="-200891"/>
            <a:ext cx="12524510" cy="7259782"/>
          </a:xfrm>
          <a:prstGeom prst="roundRect">
            <a:avLst>
              <a:gd name="adj" fmla="val 1907"/>
            </a:avLst>
          </a:prstGeom>
          <a:solidFill>
            <a:srgbClr val="201547"/>
          </a:solidFill>
          <a:ln>
            <a:noFill/>
          </a:ln>
        </p:spPr>
        <p:txBody>
          <a:bodyPr/>
          <a:lstStyle/>
          <a:p>
            <a:r>
              <a:rPr lang="en-US" dirty="0"/>
              <a:t> </a:t>
            </a:r>
          </a:p>
        </p:txBody>
      </p:sp>
      <p:pic>
        <p:nvPicPr>
          <p:cNvPr id="5" name="Picture 3" descr="CC_WHITE_A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3345" y="364071"/>
            <a:ext cx="2701636" cy="54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flipV="1">
            <a:off x="443345" y="1080655"/>
            <a:ext cx="11042073" cy="277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9D8811D-5E56-9043-9D22-0C0D598BB7DF}"/>
              </a:ext>
            </a:extLst>
          </p:cNvPr>
          <p:cNvSpPr txBox="1"/>
          <p:nvPr/>
        </p:nvSpPr>
        <p:spPr>
          <a:xfrm>
            <a:off x="443345" y="3362578"/>
            <a:ext cx="3566159" cy="707886"/>
          </a:xfrm>
          <a:prstGeom prst="rect">
            <a:avLst/>
          </a:prstGeom>
          <a:noFill/>
        </p:spPr>
        <p:txBody>
          <a:bodyPr wrap="square" rtlCol="0">
            <a:spAutoFit/>
          </a:bodyPr>
          <a:lstStyle/>
          <a:p>
            <a:r>
              <a:rPr lang="en-GB" sz="4000" b="1" dirty="0">
                <a:solidFill>
                  <a:schemeClr val="bg1"/>
                </a:solidFill>
              </a:rPr>
              <a:t>We need to talk </a:t>
            </a:r>
          </a:p>
        </p:txBody>
      </p:sp>
      <p:pic>
        <p:nvPicPr>
          <p:cNvPr id="3" name="Picture 2" descr="A group of people in matching outfits&#10;&#10;Description automatically generated with low confidence">
            <a:extLst>
              <a:ext uri="{FF2B5EF4-FFF2-40B4-BE49-F238E27FC236}">
                <a16:creationId xmlns:a16="http://schemas.microsoft.com/office/drawing/2014/main" id="{76D68E82-F94B-32DD-0A8E-0B00902BB1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9504" y="1865999"/>
            <a:ext cx="7660386" cy="4005072"/>
          </a:xfrm>
          <a:prstGeom prst="rect">
            <a:avLst/>
          </a:prstGeom>
        </p:spPr>
      </p:pic>
    </p:spTree>
    <p:extLst>
      <p:ext uri="{BB962C8B-B14F-4D97-AF65-F5344CB8AC3E}">
        <p14:creationId xmlns:p14="http://schemas.microsoft.com/office/powerpoint/2010/main" val="1269023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641C14B1-95A4-ED29-5A31-5581D550C7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D3C2D900-C33E-9EF9-9F3A-2A69056B81D4}"/>
              </a:ext>
            </a:extLst>
          </p:cNvPr>
          <p:cNvPicPr>
            <a:picLocks noChangeAspect="1"/>
          </p:cNvPicPr>
          <p:nvPr/>
        </p:nvPicPr>
        <p:blipFill rotWithShape="1">
          <a:blip r:embed="rId4"/>
          <a:srcRect l="13210" t="8642" r="10988" b="17283"/>
          <a:stretch/>
        </p:blipFill>
        <p:spPr>
          <a:xfrm>
            <a:off x="566020" y="1687362"/>
            <a:ext cx="4487333" cy="4385016"/>
          </a:xfrm>
          <a:prstGeom prst="rect">
            <a:avLst/>
          </a:prstGeom>
        </p:spPr>
      </p:pic>
      <p:sp>
        <p:nvSpPr>
          <p:cNvPr id="5" name="TextBox 4">
            <a:extLst>
              <a:ext uri="{FF2B5EF4-FFF2-40B4-BE49-F238E27FC236}">
                <a16:creationId xmlns:a16="http://schemas.microsoft.com/office/drawing/2014/main" id="{E6CDC349-4579-0DA3-6A31-A384DA783584}"/>
              </a:ext>
            </a:extLst>
          </p:cNvPr>
          <p:cNvSpPr txBox="1"/>
          <p:nvPr/>
        </p:nvSpPr>
        <p:spPr>
          <a:xfrm>
            <a:off x="5803276" y="3136612"/>
            <a:ext cx="5822704" cy="584775"/>
          </a:xfrm>
          <a:prstGeom prst="rect">
            <a:avLst/>
          </a:prstGeom>
          <a:noFill/>
        </p:spPr>
        <p:txBody>
          <a:bodyPr wrap="square" rtlCol="0">
            <a:spAutoFit/>
          </a:bodyPr>
          <a:lstStyle/>
          <a:p>
            <a:r>
              <a:rPr lang="en-GB" sz="3200" b="1" dirty="0">
                <a:solidFill>
                  <a:srgbClr val="201547"/>
                </a:solidFill>
              </a:rPr>
              <a:t>My Charity Commission Account </a:t>
            </a:r>
          </a:p>
        </p:txBody>
      </p:sp>
    </p:spTree>
    <p:extLst>
      <p:ext uri="{BB962C8B-B14F-4D97-AF65-F5344CB8AC3E}">
        <p14:creationId xmlns:p14="http://schemas.microsoft.com/office/powerpoint/2010/main" val="526391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p:cNvSpPr>
            <a:spLocks noChangeArrowheads="1"/>
          </p:cNvSpPr>
          <p:nvPr/>
        </p:nvSpPr>
        <p:spPr bwMode="auto">
          <a:xfrm>
            <a:off x="0" y="-200891"/>
            <a:ext cx="12524510" cy="7259782"/>
          </a:xfrm>
          <a:prstGeom prst="roundRect">
            <a:avLst>
              <a:gd name="adj" fmla="val 1907"/>
            </a:avLst>
          </a:prstGeom>
          <a:solidFill>
            <a:srgbClr val="201547"/>
          </a:solidFill>
          <a:ln>
            <a:noFill/>
          </a:ln>
        </p:spPr>
        <p:txBody>
          <a:bodyPr/>
          <a:lstStyle/>
          <a:p>
            <a:r>
              <a:rPr lang="en-US"/>
              <a:t> </a:t>
            </a:r>
            <a:endParaRPr lang="en-US" dirty="0"/>
          </a:p>
        </p:txBody>
      </p:sp>
      <p:pic>
        <p:nvPicPr>
          <p:cNvPr id="5" name="Picture 3" descr="CC_WHITE_A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3345" y="364071"/>
            <a:ext cx="2701636" cy="54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flipV="1">
            <a:off x="443345" y="1080655"/>
            <a:ext cx="11042073" cy="277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CFC3642-5EA5-416D-9285-53F33E62B87C}"/>
              </a:ext>
            </a:extLst>
          </p:cNvPr>
          <p:cNvSpPr txBox="1"/>
          <p:nvPr/>
        </p:nvSpPr>
        <p:spPr>
          <a:xfrm>
            <a:off x="8769596" y="462685"/>
            <a:ext cx="2843284" cy="461665"/>
          </a:xfrm>
          <a:prstGeom prst="rect">
            <a:avLst/>
          </a:prstGeom>
          <a:noFill/>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A better overview</a:t>
            </a:r>
          </a:p>
        </p:txBody>
      </p:sp>
      <p:pic>
        <p:nvPicPr>
          <p:cNvPr id="2" name="Picture 1">
            <a:extLst>
              <a:ext uri="{FF2B5EF4-FFF2-40B4-BE49-F238E27FC236}">
                <a16:creationId xmlns:a16="http://schemas.microsoft.com/office/drawing/2014/main" id="{5165D234-2179-87B2-4F59-6090357CF62E}"/>
              </a:ext>
            </a:extLst>
          </p:cNvPr>
          <p:cNvPicPr>
            <a:picLocks noChangeAspect="1"/>
          </p:cNvPicPr>
          <p:nvPr/>
        </p:nvPicPr>
        <p:blipFill>
          <a:blip r:embed="rId4"/>
          <a:stretch>
            <a:fillRect/>
          </a:stretch>
        </p:blipFill>
        <p:spPr>
          <a:xfrm>
            <a:off x="478367" y="1576322"/>
            <a:ext cx="6206067" cy="5026835"/>
          </a:xfrm>
          <a:prstGeom prst="rect">
            <a:avLst/>
          </a:prstGeom>
        </p:spPr>
      </p:pic>
      <p:pic>
        <p:nvPicPr>
          <p:cNvPr id="7" name="Picture 6">
            <a:extLst>
              <a:ext uri="{FF2B5EF4-FFF2-40B4-BE49-F238E27FC236}">
                <a16:creationId xmlns:a16="http://schemas.microsoft.com/office/drawing/2014/main" id="{B6A39629-08D0-F498-7F0D-611859FA1FBA}"/>
              </a:ext>
            </a:extLst>
          </p:cNvPr>
          <p:cNvPicPr>
            <a:picLocks noChangeAspect="1"/>
          </p:cNvPicPr>
          <p:nvPr/>
        </p:nvPicPr>
        <p:blipFill rotWithShape="1">
          <a:blip r:embed="rId5"/>
          <a:srcRect l="31736" t="9136" r="32708" b="21605"/>
          <a:stretch/>
        </p:blipFill>
        <p:spPr>
          <a:xfrm>
            <a:off x="7150485" y="1600201"/>
            <a:ext cx="4334933" cy="5002956"/>
          </a:xfrm>
          <a:prstGeom prst="rect">
            <a:avLst/>
          </a:prstGeom>
        </p:spPr>
      </p:pic>
    </p:spTree>
    <p:extLst>
      <p:ext uri="{BB962C8B-B14F-4D97-AF65-F5344CB8AC3E}">
        <p14:creationId xmlns:p14="http://schemas.microsoft.com/office/powerpoint/2010/main" val="2903726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p:cNvSpPr>
            <a:spLocks noChangeArrowheads="1"/>
          </p:cNvSpPr>
          <p:nvPr/>
        </p:nvSpPr>
        <p:spPr bwMode="auto">
          <a:xfrm>
            <a:off x="0" y="-200891"/>
            <a:ext cx="12524510" cy="7259782"/>
          </a:xfrm>
          <a:prstGeom prst="roundRect">
            <a:avLst>
              <a:gd name="adj" fmla="val 1907"/>
            </a:avLst>
          </a:prstGeom>
          <a:solidFill>
            <a:srgbClr val="201547"/>
          </a:solidFill>
          <a:ln>
            <a:noFill/>
          </a:ln>
        </p:spPr>
        <p:txBody>
          <a:bodyPr/>
          <a:lstStyle/>
          <a:p>
            <a:r>
              <a:rPr lang="en-US" dirty="0"/>
              <a:t> </a:t>
            </a:r>
          </a:p>
        </p:txBody>
      </p:sp>
      <p:pic>
        <p:nvPicPr>
          <p:cNvPr id="5" name="Picture 3" descr="CC_WHITE_A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3345" y="236475"/>
            <a:ext cx="2701636" cy="54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flipV="1">
            <a:off x="443345" y="953059"/>
            <a:ext cx="11042073" cy="277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CFC3642-5EA5-416D-9285-53F33E62B87C}"/>
              </a:ext>
            </a:extLst>
          </p:cNvPr>
          <p:cNvSpPr txBox="1"/>
          <p:nvPr/>
        </p:nvSpPr>
        <p:spPr>
          <a:xfrm>
            <a:off x="7791225" y="290371"/>
            <a:ext cx="4587985" cy="461665"/>
          </a:xfrm>
          <a:prstGeom prst="rect">
            <a:avLst/>
          </a:prstGeom>
          <a:noFill/>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Your own personal inbox</a:t>
            </a:r>
          </a:p>
        </p:txBody>
      </p:sp>
      <p:pic>
        <p:nvPicPr>
          <p:cNvPr id="8" name="Picture 7">
            <a:extLst>
              <a:ext uri="{FF2B5EF4-FFF2-40B4-BE49-F238E27FC236}">
                <a16:creationId xmlns:a16="http://schemas.microsoft.com/office/drawing/2014/main" id="{EE226B5D-DD22-1F78-4E0F-42252F77F8BD}"/>
              </a:ext>
            </a:extLst>
          </p:cNvPr>
          <p:cNvPicPr>
            <a:picLocks noChangeAspect="1"/>
          </p:cNvPicPr>
          <p:nvPr/>
        </p:nvPicPr>
        <p:blipFill>
          <a:blip r:embed="rId4"/>
          <a:stretch>
            <a:fillRect/>
          </a:stretch>
        </p:blipFill>
        <p:spPr>
          <a:xfrm>
            <a:off x="2416773" y="1201580"/>
            <a:ext cx="7123467" cy="5292349"/>
          </a:xfrm>
          <a:prstGeom prst="rect">
            <a:avLst/>
          </a:prstGeom>
        </p:spPr>
      </p:pic>
    </p:spTree>
    <p:extLst>
      <p:ext uri="{BB962C8B-B14F-4D97-AF65-F5344CB8AC3E}">
        <p14:creationId xmlns:p14="http://schemas.microsoft.com/office/powerpoint/2010/main" val="2097904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81B45352081045F8A806E5772FBE1562" version="1.0.0">
  <systemFields>
    <field name="Objective-Id">
      <value order="0">A12328095</value>
    </field>
    <field name="Objective-Title">
      <value order="0">APM 2022 - Helen Stephenson presentation - working final 10.10.22</value>
    </field>
    <field name="Objective-Description">
      <value order="0"/>
    </field>
    <field name="Objective-CreationStamp">
      <value order="0">2022-10-10T11:54:27Z</value>
    </field>
    <field name="Objective-IsApproved">
      <value order="0">false</value>
    </field>
    <field name="Objective-IsPublished">
      <value order="0">true</value>
    </field>
    <field name="Objective-DatePublished">
      <value order="0">2022-10-10T12:36:14Z</value>
    </field>
    <field name="Objective-ModificationStamp">
      <value order="0">2022-10-10T12:36:17Z</value>
    </field>
    <field name="Objective-Owner">
      <value order="0">Polly Kettenacker</value>
    </field>
    <field name="Objective-Path">
      <value order="0">CeRIS Global Folder:Team Governance:Digital Design &amp; Content:Events and Engagement:APM 2022 - on the day materials:APM 2022 - on the day materials - Objective Connect Workspace</value>
    </field>
    <field name="Objective-Parent">
      <value order="0">APM 2022 - on the day materials - Objective Connect Workspace</value>
    </field>
    <field name="Objective-State">
      <value order="0">Published</value>
    </field>
    <field name="Objective-VersionId">
      <value order="0">vA13670979</value>
    </field>
    <field name="Objective-Version">
      <value order="0">1.0</value>
    </field>
    <field name="Objective-VersionNumber">
      <value order="0">1</value>
    </field>
    <field name="Objective-VersionComment">
      <value order="0">First version</value>
    </field>
    <field name="Objective-FileNumber">
      <value order="0"/>
    </field>
    <field name="Objective-Classification">
      <value order="0">Official</value>
    </field>
    <field name="Objective-Caveats">
      <value order="0"/>
    </field>
  </systemFields>
  <catalogues>
    <catalogue name="Document Type Catalogue" type="type" ori="id:cA21">
      <field name="Objective-Fileplan ID">
        <value order="0"/>
      </field>
      <field name="Objective-Title">
        <value order="0">APM 2022 - Helen Stephenson presentation - working final 10.10.22</value>
      </field>
      <field name="Objective-Creator">
        <value order="0"/>
      </field>
      <field name="Objective-Addressee">
        <value order="0"/>
      </field>
      <field name="Objective-Date Acquired">
        <value order="0"/>
      </field>
      <field name="Objective-Decision">
        <value order="0"/>
      </field>
      <field name="Objective-Advice">
        <value order="0"/>
      </field>
      <field name="Objective-Complaint">
        <value order="0"/>
      </field>
      <field name="Objective-Sets Precedent">
        <value order="0"/>
      </field>
      <field name="Objective-Requesting MP">
        <value order="0"/>
      </field>
      <field name="Objective-Responsible Officer">
        <value order="0"/>
      </field>
      <field name="Objective-Language">
        <value order="0">English</value>
      </field>
      <field name="Objective-Classification Expiry Date">
        <value order="0"/>
      </field>
      <field name="Objective-Disclosability to DPA Data Subject">
        <value order="0">Yes</value>
      </field>
      <field name="Objective-DPA Data Subject Access Exemption">
        <value order="0"/>
      </field>
      <field name="Objective-FOI Disclosabiltiy Indicator">
        <value order="0">Yes</value>
      </field>
      <field name="Objective-FOI Exemption">
        <value order="0"/>
      </field>
      <field name="Objective-FOI Disclosability Last Review">
        <value order="0"/>
      </field>
      <field name="Objective-FOI Release Details">
        <value order="0"/>
      </field>
      <field name="Objective-FOI Release Date">
        <value order="0"/>
      </field>
      <field name="Objective-Review Progress Status">
        <value order="0"/>
      </field>
      <field name="Objective-EIR Disclosabiltiy Indicator">
        <value order="0">Yes</value>
      </field>
      <field name="Objective-EIR Exemption">
        <value order="0"/>
      </field>
      <field name="Objective-Authorising Statute">
        <value order="0"/>
      </field>
      <field name="Objective-Personal Data Acquisition Purpose">
        <value order="0"/>
      </field>
      <field name="Objective-Security Descriptor">
        <value order="0"/>
      </field>
      <field name="Objective-Connect Creator">
        <value order="0"/>
      </field>
      <field name="Objective-Criminal Conviction Data">
        <value order="0">N</value>
      </field>
    </catalogue>
  </catalogues>
</metadata>
</file>

<file path=customXml/itemProps1.xml><?xml version="1.0" encoding="utf-8"?>
<ds:datastoreItem xmlns:ds="http://schemas.openxmlformats.org/officeDocument/2006/customXml" ds:itemID="{5745109E-2DDF-40CB-AC2B-FF9B10C90820}">
  <ds:schemaRefs>
    <ds:schemaRef ds:uri="http://www.objective.com/ecm/document/metadata/81B45352081045F8A806E5772FBE1562"/>
  </ds:schemaRefs>
</ds:datastoreItem>
</file>

<file path=docProps/app.xml><?xml version="1.0" encoding="utf-8"?>
<Properties xmlns="http://schemas.openxmlformats.org/officeDocument/2006/extended-properties" xmlns:vt="http://schemas.openxmlformats.org/officeDocument/2006/docPropsVTypes">
  <TotalTime>16398</TotalTime>
  <Words>3530</Words>
  <Application>Microsoft Office PowerPoint</Application>
  <PresentationFormat>Widescreen</PresentationFormat>
  <Paragraphs>305</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Charity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Watt</dc:creator>
  <cp:lastModifiedBy>Joanne Francis</cp:lastModifiedBy>
  <cp:revision>189</cp:revision>
  <dcterms:created xsi:type="dcterms:W3CDTF">2019-03-04T09:45:46Z</dcterms:created>
  <dcterms:modified xsi:type="dcterms:W3CDTF">2022-10-19T08:20:17Z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-1687753243</vt:i4>
  </property>
  <property fmtid="{D5CDD505-2E9C-101B-9397-08002B2CF9AE}" pid="3" name="_NewReviewCycle">
    <vt:lpwstr/>
  </property>
  <property fmtid="{D5CDD505-2E9C-101B-9397-08002B2CF9AE}" pid="4" name="_EmailSubject">
    <vt:lpwstr>APM - Helen's presentation</vt:lpwstr>
  </property>
  <property fmtid="{D5CDD505-2E9C-101B-9397-08002B2CF9AE}" pid="5" name="_AuthorEmail">
    <vt:lpwstr>Polly.Kettenacker@charitycommission.gov.uk</vt:lpwstr>
  </property>
  <property fmtid="{D5CDD505-2E9C-101B-9397-08002B2CF9AE}" pid="6" name="_AuthorEmailDisplayName">
    <vt:lpwstr>Polly Kettenacker</vt:lpwstr>
  </property>
  <property fmtid="{D5CDD505-2E9C-101B-9397-08002B2CF9AE}" pid="7" name="_PreviousAdHocReviewCycleID">
    <vt:i4>-1936759952</vt:i4>
  </property>
  <property fmtid="{D5CDD505-2E9C-101B-9397-08002B2CF9AE}" pid="8" name="Objective-Id">
    <vt:lpwstr>A12328095</vt:lpwstr>
  </property>
  <property fmtid="{D5CDD505-2E9C-101B-9397-08002B2CF9AE}" pid="9" name="Objective-Title">
    <vt:lpwstr>APM 2022 - Helen Stephenson presentation - working final 10.10.22</vt:lpwstr>
  </property>
  <property fmtid="{D5CDD505-2E9C-101B-9397-08002B2CF9AE}" pid="10" name="Objective-Description">
    <vt:lpwstr/>
  </property>
  <property fmtid="{D5CDD505-2E9C-101B-9397-08002B2CF9AE}" pid="11" name="Objective-CreationStamp">
    <vt:filetime>2022-10-10T12:36:14Z</vt:filetime>
  </property>
  <property fmtid="{D5CDD505-2E9C-101B-9397-08002B2CF9AE}" pid="12" name="Objective-IsApproved">
    <vt:bool>false</vt:bool>
  </property>
  <property fmtid="{D5CDD505-2E9C-101B-9397-08002B2CF9AE}" pid="13" name="Objective-IsPublished">
    <vt:bool>true</vt:bool>
  </property>
  <property fmtid="{D5CDD505-2E9C-101B-9397-08002B2CF9AE}" pid="14" name="Objective-DatePublished">
    <vt:filetime>2022-10-10T12:36:14Z</vt:filetime>
  </property>
  <property fmtid="{D5CDD505-2E9C-101B-9397-08002B2CF9AE}" pid="15" name="Objective-ModificationStamp">
    <vt:filetime>2022-10-10T12:36:17Z</vt:filetime>
  </property>
  <property fmtid="{D5CDD505-2E9C-101B-9397-08002B2CF9AE}" pid="16" name="Objective-Owner">
    <vt:lpwstr>Polly Kettenacker</vt:lpwstr>
  </property>
  <property fmtid="{D5CDD505-2E9C-101B-9397-08002B2CF9AE}" pid="17" name="Objective-Path">
    <vt:lpwstr>CeRIS Global Folder:Team Governance:Digital Design &amp; Content:Events and Engagement:APM 2022 - on the day materials:APM 2022 - on the day materials - Objective Connect Workspace:</vt:lpwstr>
  </property>
  <property fmtid="{D5CDD505-2E9C-101B-9397-08002B2CF9AE}" pid="18" name="Objective-Parent">
    <vt:lpwstr>APM 2022 - on the day materials - Objective Connect Workspace</vt:lpwstr>
  </property>
  <property fmtid="{D5CDD505-2E9C-101B-9397-08002B2CF9AE}" pid="19" name="Objective-State">
    <vt:lpwstr>Published</vt:lpwstr>
  </property>
  <property fmtid="{D5CDD505-2E9C-101B-9397-08002B2CF9AE}" pid="20" name="Objective-VersionId">
    <vt:lpwstr>vA13670979</vt:lpwstr>
  </property>
  <property fmtid="{D5CDD505-2E9C-101B-9397-08002B2CF9AE}" pid="21" name="Objective-Version">
    <vt:lpwstr>1.0</vt:lpwstr>
  </property>
  <property fmtid="{D5CDD505-2E9C-101B-9397-08002B2CF9AE}" pid="22" name="Objective-VersionNumber">
    <vt:r8>1</vt:r8>
  </property>
  <property fmtid="{D5CDD505-2E9C-101B-9397-08002B2CF9AE}" pid="23" name="Objective-VersionComment">
    <vt:lpwstr>First version</vt:lpwstr>
  </property>
  <property fmtid="{D5CDD505-2E9C-101B-9397-08002B2CF9AE}" pid="24" name="Objective-FileNumber">
    <vt:lpwstr/>
  </property>
  <property fmtid="{D5CDD505-2E9C-101B-9397-08002B2CF9AE}" pid="25" name="Objective-Classification">
    <vt:lpwstr>[Inherited - Official]</vt:lpwstr>
  </property>
  <property fmtid="{D5CDD505-2E9C-101B-9397-08002B2CF9AE}" pid="26" name="Objective-Caveats">
    <vt:lpwstr/>
  </property>
  <property fmtid="{D5CDD505-2E9C-101B-9397-08002B2CF9AE}" pid="27" name="Objective-Fileplan ID">
    <vt:lpwstr/>
  </property>
  <property fmtid="{D5CDD505-2E9C-101B-9397-08002B2CF9AE}" pid="28" name="Objective-Creator">
    <vt:lpwstr/>
  </property>
  <property fmtid="{D5CDD505-2E9C-101B-9397-08002B2CF9AE}" pid="29" name="Objective-Addressee">
    <vt:lpwstr/>
  </property>
  <property fmtid="{D5CDD505-2E9C-101B-9397-08002B2CF9AE}" pid="30" name="Objective-Date Acquired">
    <vt:lpwstr/>
  </property>
  <property fmtid="{D5CDD505-2E9C-101B-9397-08002B2CF9AE}" pid="31" name="Objective-Decision">
    <vt:lpwstr/>
  </property>
  <property fmtid="{D5CDD505-2E9C-101B-9397-08002B2CF9AE}" pid="32" name="Objective-Advice">
    <vt:lpwstr/>
  </property>
  <property fmtid="{D5CDD505-2E9C-101B-9397-08002B2CF9AE}" pid="33" name="Objective-Complaint">
    <vt:lpwstr/>
  </property>
  <property fmtid="{D5CDD505-2E9C-101B-9397-08002B2CF9AE}" pid="34" name="Objective-Sets Precedent">
    <vt:lpwstr/>
  </property>
  <property fmtid="{D5CDD505-2E9C-101B-9397-08002B2CF9AE}" pid="35" name="Objective-Requesting MP">
    <vt:lpwstr/>
  </property>
  <property fmtid="{D5CDD505-2E9C-101B-9397-08002B2CF9AE}" pid="36" name="Objective-Responsible Officer">
    <vt:lpwstr/>
  </property>
  <property fmtid="{D5CDD505-2E9C-101B-9397-08002B2CF9AE}" pid="37" name="Objective-Language">
    <vt:lpwstr>English</vt:lpwstr>
  </property>
  <property fmtid="{D5CDD505-2E9C-101B-9397-08002B2CF9AE}" pid="38" name="Objective-Classification Expiry Date">
    <vt:lpwstr/>
  </property>
  <property fmtid="{D5CDD505-2E9C-101B-9397-08002B2CF9AE}" pid="39" name="Objective-Disclosability to DPA Data Subject">
    <vt:lpwstr>Yes</vt:lpwstr>
  </property>
  <property fmtid="{D5CDD505-2E9C-101B-9397-08002B2CF9AE}" pid="40" name="Objective-DPA Data Subject Access Exemption">
    <vt:lpwstr/>
  </property>
  <property fmtid="{D5CDD505-2E9C-101B-9397-08002B2CF9AE}" pid="41" name="Objective-FOI Disclosabiltiy Indicator">
    <vt:lpwstr>Yes</vt:lpwstr>
  </property>
  <property fmtid="{D5CDD505-2E9C-101B-9397-08002B2CF9AE}" pid="42" name="Objective-FOI Exemption">
    <vt:lpwstr/>
  </property>
  <property fmtid="{D5CDD505-2E9C-101B-9397-08002B2CF9AE}" pid="43" name="Objective-FOI Disclosability Last Review">
    <vt:lpwstr/>
  </property>
  <property fmtid="{D5CDD505-2E9C-101B-9397-08002B2CF9AE}" pid="44" name="Objective-FOI Release Details">
    <vt:lpwstr/>
  </property>
  <property fmtid="{D5CDD505-2E9C-101B-9397-08002B2CF9AE}" pid="45" name="Objective-FOI Release Date">
    <vt:lpwstr/>
  </property>
  <property fmtid="{D5CDD505-2E9C-101B-9397-08002B2CF9AE}" pid="46" name="Objective-Review Progress Status">
    <vt:lpwstr/>
  </property>
  <property fmtid="{D5CDD505-2E9C-101B-9397-08002B2CF9AE}" pid="47" name="Objective-EIR Disclosabiltiy Indicator">
    <vt:lpwstr>Yes</vt:lpwstr>
  </property>
  <property fmtid="{D5CDD505-2E9C-101B-9397-08002B2CF9AE}" pid="48" name="Objective-EIR Exemption">
    <vt:lpwstr/>
  </property>
  <property fmtid="{D5CDD505-2E9C-101B-9397-08002B2CF9AE}" pid="49" name="Objective-Authorising Statute">
    <vt:lpwstr/>
  </property>
  <property fmtid="{D5CDD505-2E9C-101B-9397-08002B2CF9AE}" pid="50" name="Objective-Personal Data Acquisition Purpose">
    <vt:lpwstr/>
  </property>
  <property fmtid="{D5CDD505-2E9C-101B-9397-08002B2CF9AE}" pid="51" name="Objective-Security Descriptor">
    <vt:lpwstr/>
  </property>
  <property fmtid="{D5CDD505-2E9C-101B-9397-08002B2CF9AE}" pid="52" name="Objective-Connect Creator">
    <vt:lpwstr/>
  </property>
  <property fmtid="{D5CDD505-2E9C-101B-9397-08002B2CF9AE}" pid="53" name="Objective-Criminal Conviction Data">
    <vt:lpwstr>N</vt:lpwstr>
  </property>
  <property fmtid="{D5CDD505-2E9C-101B-9397-08002B2CF9AE}" pid="54" name="Objective-Comment">
    <vt:lpwstr/>
  </property>
  <property fmtid="{D5CDD505-2E9C-101B-9397-08002B2CF9AE}" pid="55" name="Objective-Fileplan ID [system]">
    <vt:lpwstr/>
  </property>
  <property fmtid="{D5CDD505-2E9C-101B-9397-08002B2CF9AE}" pid="56" name="Objective-Title [system]">
    <vt:lpwstr>APM 2022 - Helen Stephenson presentation - working final 10.10.22</vt:lpwstr>
  </property>
  <property fmtid="{D5CDD505-2E9C-101B-9397-08002B2CF9AE}" pid="57" name="Objective-Creator [system]">
    <vt:lpwstr/>
  </property>
  <property fmtid="{D5CDD505-2E9C-101B-9397-08002B2CF9AE}" pid="58" name="Objective-Addressee [system]">
    <vt:lpwstr/>
  </property>
  <property fmtid="{D5CDD505-2E9C-101B-9397-08002B2CF9AE}" pid="59" name="Objective-Date Acquired [system]">
    <vt:lpwstr/>
  </property>
  <property fmtid="{D5CDD505-2E9C-101B-9397-08002B2CF9AE}" pid="60" name="Objective-Decision [system]">
    <vt:lpwstr/>
  </property>
  <property fmtid="{D5CDD505-2E9C-101B-9397-08002B2CF9AE}" pid="61" name="Objective-Advice [system]">
    <vt:lpwstr/>
  </property>
  <property fmtid="{D5CDD505-2E9C-101B-9397-08002B2CF9AE}" pid="62" name="Objective-Complaint [system]">
    <vt:lpwstr/>
  </property>
  <property fmtid="{D5CDD505-2E9C-101B-9397-08002B2CF9AE}" pid="63" name="Objective-Sets Precedent [system]">
    <vt:lpwstr/>
  </property>
  <property fmtid="{D5CDD505-2E9C-101B-9397-08002B2CF9AE}" pid="64" name="Objective-Requesting MP [system]">
    <vt:lpwstr/>
  </property>
  <property fmtid="{D5CDD505-2E9C-101B-9397-08002B2CF9AE}" pid="65" name="Objective-Responsible Officer [system]">
    <vt:lpwstr/>
  </property>
  <property fmtid="{D5CDD505-2E9C-101B-9397-08002B2CF9AE}" pid="66" name="Objective-Language [system]">
    <vt:lpwstr>English</vt:lpwstr>
  </property>
  <property fmtid="{D5CDD505-2E9C-101B-9397-08002B2CF9AE}" pid="67" name="Objective-Classification Expiry Date [system]">
    <vt:lpwstr/>
  </property>
  <property fmtid="{D5CDD505-2E9C-101B-9397-08002B2CF9AE}" pid="68" name="Objective-Disclosability to DPA Data Subject [system]">
    <vt:lpwstr>Yes</vt:lpwstr>
  </property>
  <property fmtid="{D5CDD505-2E9C-101B-9397-08002B2CF9AE}" pid="69" name="Objective-DPA Data Subject Access Exemption [system]">
    <vt:lpwstr/>
  </property>
  <property fmtid="{D5CDD505-2E9C-101B-9397-08002B2CF9AE}" pid="70" name="Objective-FOI Disclosabiltiy Indicator [system]">
    <vt:lpwstr>Yes</vt:lpwstr>
  </property>
  <property fmtid="{D5CDD505-2E9C-101B-9397-08002B2CF9AE}" pid="71" name="Objective-FOI Exemption [system]">
    <vt:lpwstr/>
  </property>
  <property fmtid="{D5CDD505-2E9C-101B-9397-08002B2CF9AE}" pid="72" name="Objective-FOI Disclosability Last Review [system]">
    <vt:lpwstr/>
  </property>
  <property fmtid="{D5CDD505-2E9C-101B-9397-08002B2CF9AE}" pid="73" name="Objective-FOI Release Details [system]">
    <vt:lpwstr/>
  </property>
  <property fmtid="{D5CDD505-2E9C-101B-9397-08002B2CF9AE}" pid="74" name="Objective-FOI Release Date [system]">
    <vt:lpwstr/>
  </property>
  <property fmtid="{D5CDD505-2E9C-101B-9397-08002B2CF9AE}" pid="75" name="Objective-Review Progress Status [system]">
    <vt:lpwstr/>
  </property>
  <property fmtid="{D5CDD505-2E9C-101B-9397-08002B2CF9AE}" pid="76" name="Objective-EIR Disclosabiltiy Indicator [system]">
    <vt:lpwstr>Yes</vt:lpwstr>
  </property>
  <property fmtid="{D5CDD505-2E9C-101B-9397-08002B2CF9AE}" pid="77" name="Objective-EIR Exemption [system]">
    <vt:lpwstr/>
  </property>
  <property fmtid="{D5CDD505-2E9C-101B-9397-08002B2CF9AE}" pid="78" name="Objective-Authorising Statute [system]">
    <vt:lpwstr/>
  </property>
  <property fmtid="{D5CDD505-2E9C-101B-9397-08002B2CF9AE}" pid="79" name="Objective-Personal Data Acquisition Purpose [system]">
    <vt:lpwstr/>
  </property>
  <property fmtid="{D5CDD505-2E9C-101B-9397-08002B2CF9AE}" pid="80" name="Objective-Security Descriptor [system]">
    <vt:lpwstr/>
  </property>
  <property fmtid="{D5CDD505-2E9C-101B-9397-08002B2CF9AE}" pid="81" name="Objective-Connect Creator [system]">
    <vt:lpwstr/>
  </property>
  <property fmtid="{D5CDD505-2E9C-101B-9397-08002B2CF9AE}" pid="82" name="Objective-Criminal Conviction Data [system]">
    <vt:bool>false</vt:bool>
  </property>
</Properties>
</file>