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317" r:id="rId7"/>
    <p:sldId id="258" r:id="rId8"/>
    <p:sldId id="415" r:id="rId9"/>
    <p:sldId id="259" r:id="rId10"/>
    <p:sldId id="260" r:id="rId11"/>
    <p:sldId id="261" r:id="rId12"/>
    <p:sldId id="318" r:id="rId13"/>
    <p:sldId id="263" r:id="rId14"/>
    <p:sldId id="262" r:id="rId15"/>
    <p:sldId id="411" r:id="rId16"/>
    <p:sldId id="412" r:id="rId17"/>
    <p:sldId id="413" r:id="rId18"/>
    <p:sldId id="414" r:id="rId19"/>
    <p:sldId id="410" r:id="rId20"/>
    <p:sldId id="264" r:id="rId21"/>
    <p:sldId id="328" r:id="rId22"/>
    <p:sldId id="265" r:id="rId23"/>
    <p:sldId id="329" r:id="rId24"/>
    <p:sldId id="319" r:id="rId25"/>
    <p:sldId id="325" r:id="rId26"/>
    <p:sldId id="326" r:id="rId27"/>
    <p:sldId id="327" r:id="rId28"/>
    <p:sldId id="320" r:id="rId29"/>
    <p:sldId id="321" r:id="rId30"/>
    <p:sldId id="322" r:id="rId31"/>
    <p:sldId id="323" r:id="rId32"/>
    <p:sldId id="266" r:id="rId33"/>
    <p:sldId id="330" r:id="rId34"/>
    <p:sldId id="331" r:id="rId35"/>
    <p:sldId id="332" r:id="rId36"/>
    <p:sldId id="333" r:id="rId37"/>
    <p:sldId id="334" r:id="rId38"/>
    <p:sldId id="336" r:id="rId39"/>
    <p:sldId id="343" r:id="rId40"/>
    <p:sldId id="335" r:id="rId41"/>
    <p:sldId id="344" r:id="rId42"/>
    <p:sldId id="337" r:id="rId43"/>
    <p:sldId id="338" r:id="rId44"/>
    <p:sldId id="347" r:id="rId45"/>
    <p:sldId id="339" r:id="rId46"/>
    <p:sldId id="346" r:id="rId47"/>
    <p:sldId id="340" r:id="rId48"/>
    <p:sldId id="341" r:id="rId49"/>
    <p:sldId id="342" r:id="rId50"/>
    <p:sldId id="345" r:id="rId51"/>
    <p:sldId id="348" r:id="rId52"/>
    <p:sldId id="358" r:id="rId53"/>
    <p:sldId id="349" r:id="rId54"/>
    <p:sldId id="350" r:id="rId55"/>
    <p:sldId id="351" r:id="rId56"/>
    <p:sldId id="359" r:id="rId57"/>
    <p:sldId id="352" r:id="rId58"/>
    <p:sldId id="354" r:id="rId59"/>
    <p:sldId id="355" r:id="rId60"/>
    <p:sldId id="356" r:id="rId61"/>
    <p:sldId id="357" r:id="rId62"/>
    <p:sldId id="360" r:id="rId63"/>
    <p:sldId id="361" r:id="rId64"/>
    <p:sldId id="416" r:id="rId65"/>
    <p:sldId id="362" r:id="rId66"/>
    <p:sldId id="363" r:id="rId67"/>
    <p:sldId id="364" r:id="rId68"/>
    <p:sldId id="365" r:id="rId69"/>
    <p:sldId id="366" r:id="rId70"/>
    <p:sldId id="309" r:id="rId71"/>
    <p:sldId id="369" r:id="rId72"/>
    <p:sldId id="370" r:id="rId73"/>
    <p:sldId id="371" r:id="rId74"/>
    <p:sldId id="417" r:id="rId75"/>
    <p:sldId id="372" r:id="rId76"/>
    <p:sldId id="373" r:id="rId77"/>
    <p:sldId id="374" r:id="rId78"/>
    <p:sldId id="367" r:id="rId79"/>
    <p:sldId id="376" r:id="rId80"/>
    <p:sldId id="377" r:id="rId81"/>
    <p:sldId id="378" r:id="rId82"/>
    <p:sldId id="379" r:id="rId83"/>
    <p:sldId id="380" r:id="rId84"/>
    <p:sldId id="375" r:id="rId85"/>
    <p:sldId id="382" r:id="rId86"/>
    <p:sldId id="383" r:id="rId87"/>
    <p:sldId id="384" r:id="rId88"/>
    <p:sldId id="385" r:id="rId89"/>
    <p:sldId id="387" r:id="rId90"/>
    <p:sldId id="388" r:id="rId91"/>
    <p:sldId id="389" r:id="rId92"/>
    <p:sldId id="390" r:id="rId93"/>
    <p:sldId id="391" r:id="rId94"/>
    <p:sldId id="392" r:id="rId95"/>
    <p:sldId id="393" r:id="rId96"/>
    <p:sldId id="394" r:id="rId97"/>
    <p:sldId id="395" r:id="rId98"/>
    <p:sldId id="396" r:id="rId99"/>
    <p:sldId id="397" r:id="rId100"/>
    <p:sldId id="398" r:id="rId101"/>
    <p:sldId id="381" r:id="rId102"/>
    <p:sldId id="400" r:id="rId103"/>
    <p:sldId id="401" r:id="rId104"/>
    <p:sldId id="399" r:id="rId105"/>
    <p:sldId id="403" r:id="rId106"/>
    <p:sldId id="404" r:id="rId107"/>
    <p:sldId id="405" r:id="rId108"/>
    <p:sldId id="402" r:id="rId109"/>
    <p:sldId id="311" r:id="rId110"/>
    <p:sldId id="406" r:id="rId111"/>
    <p:sldId id="407" r:id="rId112"/>
    <p:sldId id="408" r:id="rId113"/>
    <p:sldId id="409" r:id="rId114"/>
    <p:sldId id="316" r:id="rId1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798EDE-8305-4883-B451-427024DC57A5}" v="1" dt="2021-11-11T14:25:38.7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viewProps" Target="viewProps.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slide" Target="slides/slide109.xml"/><Relationship Id="rId118"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12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slide" Target="slides/slide110.xml"/><Relationship Id="rId119"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microsoft.com/office/2016/11/relationships/changesInfo" Target="changesInfos/changesInfo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ig, Daniel (YJB)" userId="93ff24c7-8b85-4e07-9846-33f25684dfd6" providerId="ADAL" clId="{8DA493C6-2F20-4F92-88C9-9A4910DD38B3}"/>
    <pc:docChg chg="undo custSel addSld delSld modSld sldOrd">
      <pc:chgData name="Craig, Daniel (YJB)" userId="93ff24c7-8b85-4e07-9846-33f25684dfd6" providerId="ADAL" clId="{8DA493C6-2F20-4F92-88C9-9A4910DD38B3}" dt="2021-09-29T14:44:00.469" v="4991" actId="20577"/>
      <pc:docMkLst>
        <pc:docMk/>
      </pc:docMkLst>
      <pc:sldChg chg="modSp">
        <pc:chgData name="Craig, Daniel (YJB)" userId="93ff24c7-8b85-4e07-9846-33f25684dfd6" providerId="ADAL" clId="{8DA493C6-2F20-4F92-88C9-9A4910DD38B3}" dt="2021-08-24T12:50:54.322" v="3348" actId="20577"/>
        <pc:sldMkLst>
          <pc:docMk/>
          <pc:sldMk cId="442214011" sldId="256"/>
        </pc:sldMkLst>
        <pc:spChg chg="mod">
          <ac:chgData name="Craig, Daniel (YJB)" userId="93ff24c7-8b85-4e07-9846-33f25684dfd6" providerId="ADAL" clId="{8DA493C6-2F20-4F92-88C9-9A4910DD38B3}" dt="2021-08-24T12:50:54.322" v="3348" actId="20577"/>
          <ac:spMkLst>
            <pc:docMk/>
            <pc:sldMk cId="442214011" sldId="256"/>
            <ac:spMk id="3" creationId="{99E7A505-3A76-4BE7-84E3-A33491E4031E}"/>
          </ac:spMkLst>
        </pc:spChg>
      </pc:sldChg>
      <pc:sldChg chg="modSp">
        <pc:chgData name="Craig, Daniel (YJB)" userId="93ff24c7-8b85-4e07-9846-33f25684dfd6" providerId="ADAL" clId="{8DA493C6-2F20-4F92-88C9-9A4910DD38B3}" dt="2021-08-24T15:22:29.442" v="4352" actId="27636"/>
        <pc:sldMkLst>
          <pc:docMk/>
          <pc:sldMk cId="372914266" sldId="258"/>
        </pc:sldMkLst>
        <pc:spChg chg="mod">
          <ac:chgData name="Craig, Daniel (YJB)" userId="93ff24c7-8b85-4e07-9846-33f25684dfd6" providerId="ADAL" clId="{8DA493C6-2F20-4F92-88C9-9A4910DD38B3}" dt="2021-08-24T15:22:29.442" v="4352" actId="27636"/>
          <ac:spMkLst>
            <pc:docMk/>
            <pc:sldMk cId="372914266" sldId="258"/>
            <ac:spMk id="3" creationId="{99E7A505-3A76-4BE7-84E3-A33491E4031E}"/>
          </ac:spMkLst>
        </pc:spChg>
      </pc:sldChg>
      <pc:sldChg chg="addSp delSp modSp">
        <pc:chgData name="Craig, Daniel (YJB)" userId="93ff24c7-8b85-4e07-9846-33f25684dfd6" providerId="ADAL" clId="{8DA493C6-2F20-4F92-88C9-9A4910DD38B3}" dt="2021-08-24T12:55:47.447" v="3369"/>
        <pc:sldMkLst>
          <pc:docMk/>
          <pc:sldMk cId="3688142227" sldId="262"/>
        </pc:sldMkLst>
        <pc:spChg chg="mod">
          <ac:chgData name="Craig, Daniel (YJB)" userId="93ff24c7-8b85-4e07-9846-33f25684dfd6" providerId="ADAL" clId="{8DA493C6-2F20-4F92-88C9-9A4910DD38B3}" dt="2021-08-24T12:53:39.437" v="3353" actId="6549"/>
          <ac:spMkLst>
            <pc:docMk/>
            <pc:sldMk cId="3688142227" sldId="262"/>
            <ac:spMk id="3" creationId="{99E7A505-3A76-4BE7-84E3-A33491E4031E}"/>
          </ac:spMkLst>
        </pc:spChg>
        <pc:spChg chg="add del">
          <ac:chgData name="Craig, Daniel (YJB)" userId="93ff24c7-8b85-4e07-9846-33f25684dfd6" providerId="ADAL" clId="{8DA493C6-2F20-4F92-88C9-9A4910DD38B3}" dt="2021-08-24T12:55:40.843" v="3367"/>
          <ac:spMkLst>
            <pc:docMk/>
            <pc:sldMk cId="3688142227" sldId="262"/>
            <ac:spMk id="4" creationId="{0C2DB9E0-02ED-4D6D-9B81-D2213865EE5F}"/>
          </ac:spMkLst>
        </pc:spChg>
        <pc:spChg chg="add del">
          <ac:chgData name="Craig, Daniel (YJB)" userId="93ff24c7-8b85-4e07-9846-33f25684dfd6" providerId="ADAL" clId="{8DA493C6-2F20-4F92-88C9-9A4910DD38B3}" dt="2021-08-24T12:55:47.447" v="3369"/>
          <ac:spMkLst>
            <pc:docMk/>
            <pc:sldMk cId="3688142227" sldId="262"/>
            <ac:spMk id="5" creationId="{DCC1DB8D-E89B-4A87-A14B-5B3BDAB35519}"/>
          </ac:spMkLst>
        </pc:spChg>
      </pc:sldChg>
      <pc:sldChg chg="modSp">
        <pc:chgData name="Craig, Daniel (YJB)" userId="93ff24c7-8b85-4e07-9846-33f25684dfd6" providerId="ADAL" clId="{8DA493C6-2F20-4F92-88C9-9A4910DD38B3}" dt="2021-08-24T13:12:11.276" v="4167" actId="20577"/>
        <pc:sldMkLst>
          <pc:docMk/>
          <pc:sldMk cId="1126542298" sldId="264"/>
        </pc:sldMkLst>
        <pc:spChg chg="mod">
          <ac:chgData name="Craig, Daniel (YJB)" userId="93ff24c7-8b85-4e07-9846-33f25684dfd6" providerId="ADAL" clId="{8DA493C6-2F20-4F92-88C9-9A4910DD38B3}" dt="2021-08-24T13:12:11.276" v="4167" actId="20577"/>
          <ac:spMkLst>
            <pc:docMk/>
            <pc:sldMk cId="1126542298" sldId="264"/>
            <ac:spMk id="3" creationId="{99E7A505-3A76-4BE7-84E3-A33491E4031E}"/>
          </ac:spMkLst>
        </pc:spChg>
      </pc:sldChg>
      <pc:sldChg chg="modSp">
        <pc:chgData name="Craig, Daniel (YJB)" userId="93ff24c7-8b85-4e07-9846-33f25684dfd6" providerId="ADAL" clId="{8DA493C6-2F20-4F92-88C9-9A4910DD38B3}" dt="2021-08-13T10:36:18.347" v="1258" actId="20577"/>
        <pc:sldMkLst>
          <pc:docMk/>
          <pc:sldMk cId="3730783418" sldId="309"/>
        </pc:sldMkLst>
        <pc:spChg chg="mod">
          <ac:chgData name="Craig, Daniel (YJB)" userId="93ff24c7-8b85-4e07-9846-33f25684dfd6" providerId="ADAL" clId="{8DA493C6-2F20-4F92-88C9-9A4910DD38B3}" dt="2021-08-13T10:36:18.347" v="1258" actId="20577"/>
          <ac:spMkLst>
            <pc:docMk/>
            <pc:sldMk cId="3730783418" sldId="309"/>
            <ac:spMk id="2" creationId="{CB7C43EE-9EEF-455D-96A0-F0CC83D7CA70}"/>
          </ac:spMkLst>
        </pc:spChg>
      </pc:sldChg>
      <pc:sldChg chg="modSp">
        <pc:chgData name="Craig, Daniel (YJB)" userId="93ff24c7-8b85-4e07-9846-33f25684dfd6" providerId="ADAL" clId="{8DA493C6-2F20-4F92-88C9-9A4910DD38B3}" dt="2021-08-31T13:52:29.859" v="4366" actId="27636"/>
        <pc:sldMkLst>
          <pc:docMk/>
          <pc:sldMk cId="1937938027" sldId="311"/>
        </pc:sldMkLst>
        <pc:spChg chg="mod">
          <ac:chgData name="Craig, Daniel (YJB)" userId="93ff24c7-8b85-4e07-9846-33f25684dfd6" providerId="ADAL" clId="{8DA493C6-2F20-4F92-88C9-9A4910DD38B3}" dt="2021-08-31T13:52:29.859" v="4366" actId="27636"/>
          <ac:spMkLst>
            <pc:docMk/>
            <pc:sldMk cId="1937938027" sldId="311"/>
            <ac:spMk id="3" creationId="{99E7A505-3A76-4BE7-84E3-A33491E4031E}"/>
          </ac:spMkLst>
        </pc:spChg>
      </pc:sldChg>
      <pc:sldChg chg="del">
        <pc:chgData name="Craig, Daniel (YJB)" userId="93ff24c7-8b85-4e07-9846-33f25684dfd6" providerId="ADAL" clId="{8DA493C6-2F20-4F92-88C9-9A4910DD38B3}" dt="2021-08-13T12:35:04.282" v="3170" actId="2696"/>
        <pc:sldMkLst>
          <pc:docMk/>
          <pc:sldMk cId="1918717222" sldId="312"/>
        </pc:sldMkLst>
      </pc:sldChg>
      <pc:sldChg chg="del">
        <pc:chgData name="Craig, Daniel (YJB)" userId="93ff24c7-8b85-4e07-9846-33f25684dfd6" providerId="ADAL" clId="{8DA493C6-2F20-4F92-88C9-9A4910DD38B3}" dt="2021-08-13T12:35:04.298" v="3171" actId="2696"/>
        <pc:sldMkLst>
          <pc:docMk/>
          <pc:sldMk cId="3851111084" sldId="313"/>
        </pc:sldMkLst>
      </pc:sldChg>
      <pc:sldChg chg="del">
        <pc:chgData name="Craig, Daniel (YJB)" userId="93ff24c7-8b85-4e07-9846-33f25684dfd6" providerId="ADAL" clId="{8DA493C6-2F20-4F92-88C9-9A4910DD38B3}" dt="2021-08-13T12:35:04.313" v="3172" actId="2696"/>
        <pc:sldMkLst>
          <pc:docMk/>
          <pc:sldMk cId="1196834338" sldId="314"/>
        </pc:sldMkLst>
      </pc:sldChg>
      <pc:sldChg chg="del">
        <pc:chgData name="Craig, Daniel (YJB)" userId="93ff24c7-8b85-4e07-9846-33f25684dfd6" providerId="ADAL" clId="{8DA493C6-2F20-4F92-88C9-9A4910DD38B3}" dt="2021-08-13T12:35:04.345" v="3173" actId="2696"/>
        <pc:sldMkLst>
          <pc:docMk/>
          <pc:sldMk cId="4166749107" sldId="315"/>
        </pc:sldMkLst>
      </pc:sldChg>
      <pc:sldChg chg="modSp">
        <pc:chgData name="Craig, Daniel (YJB)" userId="93ff24c7-8b85-4e07-9846-33f25684dfd6" providerId="ADAL" clId="{8DA493C6-2F20-4F92-88C9-9A4910DD38B3}" dt="2021-08-31T14:27:39.949" v="4660" actId="20577"/>
        <pc:sldMkLst>
          <pc:docMk/>
          <pc:sldMk cId="2123465254" sldId="316"/>
        </pc:sldMkLst>
        <pc:spChg chg="mod">
          <ac:chgData name="Craig, Daniel (YJB)" userId="93ff24c7-8b85-4e07-9846-33f25684dfd6" providerId="ADAL" clId="{8DA493C6-2F20-4F92-88C9-9A4910DD38B3}" dt="2021-08-31T14:27:39.949" v="4660" actId="20577"/>
          <ac:spMkLst>
            <pc:docMk/>
            <pc:sldMk cId="2123465254" sldId="316"/>
            <ac:spMk id="3" creationId="{99E7A505-3A76-4BE7-84E3-A33491E4031E}"/>
          </ac:spMkLst>
        </pc:spChg>
      </pc:sldChg>
      <pc:sldChg chg="modSp">
        <pc:chgData name="Craig, Daniel (YJB)" userId="93ff24c7-8b85-4e07-9846-33f25684dfd6" providerId="ADAL" clId="{8DA493C6-2F20-4F92-88C9-9A4910DD38B3}" dt="2021-08-24T13:13:18.071" v="4177" actId="20577"/>
        <pc:sldMkLst>
          <pc:docMk/>
          <pc:sldMk cId="2848330384" sldId="322"/>
        </pc:sldMkLst>
        <pc:spChg chg="mod">
          <ac:chgData name="Craig, Daniel (YJB)" userId="93ff24c7-8b85-4e07-9846-33f25684dfd6" providerId="ADAL" clId="{8DA493C6-2F20-4F92-88C9-9A4910DD38B3}" dt="2021-08-24T13:13:18.071" v="4177" actId="20577"/>
          <ac:spMkLst>
            <pc:docMk/>
            <pc:sldMk cId="2848330384" sldId="322"/>
            <ac:spMk id="3" creationId="{99E7A505-3A76-4BE7-84E3-A33491E4031E}"/>
          </ac:spMkLst>
        </pc:spChg>
      </pc:sldChg>
      <pc:sldChg chg="modSp">
        <pc:chgData name="Craig, Daniel (YJB)" userId="93ff24c7-8b85-4e07-9846-33f25684dfd6" providerId="ADAL" clId="{8DA493C6-2F20-4F92-88C9-9A4910DD38B3}" dt="2021-08-24T13:12:44.870" v="4173" actId="20577"/>
        <pc:sldMkLst>
          <pc:docMk/>
          <pc:sldMk cId="4184915199" sldId="323"/>
        </pc:sldMkLst>
        <pc:spChg chg="mod">
          <ac:chgData name="Craig, Daniel (YJB)" userId="93ff24c7-8b85-4e07-9846-33f25684dfd6" providerId="ADAL" clId="{8DA493C6-2F20-4F92-88C9-9A4910DD38B3}" dt="2021-08-24T13:12:44.870" v="4173" actId="20577"/>
          <ac:spMkLst>
            <pc:docMk/>
            <pc:sldMk cId="4184915199" sldId="323"/>
            <ac:spMk id="3" creationId="{99E7A505-3A76-4BE7-84E3-A33491E4031E}"/>
          </ac:spMkLst>
        </pc:spChg>
      </pc:sldChg>
      <pc:sldChg chg="modSp">
        <pc:chgData name="Craig, Daniel (YJB)" userId="93ff24c7-8b85-4e07-9846-33f25684dfd6" providerId="ADAL" clId="{8DA493C6-2F20-4F92-88C9-9A4910DD38B3}" dt="2021-08-24T13:15:06.707" v="4197" actId="20577"/>
        <pc:sldMkLst>
          <pc:docMk/>
          <pc:sldMk cId="2010813970" sldId="329"/>
        </pc:sldMkLst>
        <pc:spChg chg="mod">
          <ac:chgData name="Craig, Daniel (YJB)" userId="93ff24c7-8b85-4e07-9846-33f25684dfd6" providerId="ADAL" clId="{8DA493C6-2F20-4F92-88C9-9A4910DD38B3}" dt="2021-08-24T13:15:06.707" v="4197" actId="20577"/>
          <ac:spMkLst>
            <pc:docMk/>
            <pc:sldMk cId="2010813970" sldId="329"/>
            <ac:spMk id="3" creationId="{99E7A505-3A76-4BE7-84E3-A33491E4031E}"/>
          </ac:spMkLst>
        </pc:spChg>
      </pc:sldChg>
      <pc:sldChg chg="modSp add">
        <pc:chgData name="Craig, Daniel (YJB)" userId="93ff24c7-8b85-4e07-9846-33f25684dfd6" providerId="ADAL" clId="{8DA493C6-2F20-4F92-88C9-9A4910DD38B3}" dt="2021-08-13T09:58:57.500" v="63" actId="20577"/>
        <pc:sldMkLst>
          <pc:docMk/>
          <pc:sldMk cId="2014202049" sldId="348"/>
        </pc:sldMkLst>
        <pc:spChg chg="mod">
          <ac:chgData name="Craig, Daniel (YJB)" userId="93ff24c7-8b85-4e07-9846-33f25684dfd6" providerId="ADAL" clId="{8DA493C6-2F20-4F92-88C9-9A4910DD38B3}" dt="2021-08-13T09:58:28.187" v="28" actId="20577"/>
          <ac:spMkLst>
            <pc:docMk/>
            <pc:sldMk cId="2014202049" sldId="348"/>
            <ac:spMk id="2" creationId="{C461F1D9-6D14-4DDD-A89C-B7FEE37E4C44}"/>
          </ac:spMkLst>
        </pc:spChg>
        <pc:spChg chg="mod">
          <ac:chgData name="Craig, Daniel (YJB)" userId="93ff24c7-8b85-4e07-9846-33f25684dfd6" providerId="ADAL" clId="{8DA493C6-2F20-4F92-88C9-9A4910DD38B3}" dt="2021-08-13T09:58:57.500" v="63" actId="20577"/>
          <ac:spMkLst>
            <pc:docMk/>
            <pc:sldMk cId="2014202049" sldId="348"/>
            <ac:spMk id="3" creationId="{99E7A505-3A76-4BE7-84E3-A33491E4031E}"/>
          </ac:spMkLst>
        </pc:spChg>
      </pc:sldChg>
      <pc:sldChg chg="modSp add">
        <pc:chgData name="Craig, Daniel (YJB)" userId="93ff24c7-8b85-4e07-9846-33f25684dfd6" providerId="ADAL" clId="{8DA493C6-2F20-4F92-88C9-9A4910DD38B3}" dt="2021-08-13T10:00:34.450" v="71" actId="20577"/>
        <pc:sldMkLst>
          <pc:docMk/>
          <pc:sldMk cId="3025239974" sldId="349"/>
        </pc:sldMkLst>
        <pc:spChg chg="mod">
          <ac:chgData name="Craig, Daniel (YJB)" userId="93ff24c7-8b85-4e07-9846-33f25684dfd6" providerId="ADAL" clId="{8DA493C6-2F20-4F92-88C9-9A4910DD38B3}" dt="2021-08-13T10:00:34.450" v="71" actId="20577"/>
          <ac:spMkLst>
            <pc:docMk/>
            <pc:sldMk cId="3025239974" sldId="349"/>
            <ac:spMk id="2" creationId="{C461F1D9-6D14-4DDD-A89C-B7FEE37E4C44}"/>
          </ac:spMkLst>
        </pc:spChg>
        <pc:spChg chg="mod">
          <ac:chgData name="Craig, Daniel (YJB)" userId="93ff24c7-8b85-4e07-9846-33f25684dfd6" providerId="ADAL" clId="{8DA493C6-2F20-4F92-88C9-9A4910DD38B3}" dt="2021-08-13T10:00:20.205" v="69"/>
          <ac:spMkLst>
            <pc:docMk/>
            <pc:sldMk cId="3025239974" sldId="349"/>
            <ac:spMk id="3" creationId="{99E7A505-3A76-4BE7-84E3-A33491E4031E}"/>
          </ac:spMkLst>
        </pc:spChg>
      </pc:sldChg>
      <pc:sldChg chg="delSp modSp add">
        <pc:chgData name="Craig, Daniel (YJB)" userId="93ff24c7-8b85-4e07-9846-33f25684dfd6" providerId="ADAL" clId="{8DA493C6-2F20-4F92-88C9-9A4910DD38B3}" dt="2021-08-13T10:01:16.624" v="100" actId="478"/>
        <pc:sldMkLst>
          <pc:docMk/>
          <pc:sldMk cId="1842910125" sldId="350"/>
        </pc:sldMkLst>
        <pc:spChg chg="del">
          <ac:chgData name="Craig, Daniel (YJB)" userId="93ff24c7-8b85-4e07-9846-33f25684dfd6" providerId="ADAL" clId="{8DA493C6-2F20-4F92-88C9-9A4910DD38B3}" dt="2021-08-13T10:01:16.624" v="100" actId="478"/>
          <ac:spMkLst>
            <pc:docMk/>
            <pc:sldMk cId="1842910125" sldId="350"/>
            <ac:spMk id="2" creationId="{C461F1D9-6D14-4DDD-A89C-B7FEE37E4C44}"/>
          </ac:spMkLst>
        </pc:spChg>
        <pc:spChg chg="mod">
          <ac:chgData name="Craig, Daniel (YJB)" userId="93ff24c7-8b85-4e07-9846-33f25684dfd6" providerId="ADAL" clId="{8DA493C6-2F20-4F92-88C9-9A4910DD38B3}" dt="2021-08-13T10:01:11.710" v="99" actId="20577"/>
          <ac:spMkLst>
            <pc:docMk/>
            <pc:sldMk cId="1842910125" sldId="350"/>
            <ac:spMk id="3" creationId="{99E7A505-3A76-4BE7-84E3-A33491E4031E}"/>
          </ac:spMkLst>
        </pc:spChg>
      </pc:sldChg>
      <pc:sldChg chg="modSp add">
        <pc:chgData name="Craig, Daniel (YJB)" userId="93ff24c7-8b85-4e07-9846-33f25684dfd6" providerId="ADAL" clId="{8DA493C6-2F20-4F92-88C9-9A4910DD38B3}" dt="2021-08-13T10:03:27.454" v="174" actId="20577"/>
        <pc:sldMkLst>
          <pc:docMk/>
          <pc:sldMk cId="1119922296" sldId="351"/>
        </pc:sldMkLst>
        <pc:spChg chg="mod">
          <ac:chgData name="Craig, Daniel (YJB)" userId="93ff24c7-8b85-4e07-9846-33f25684dfd6" providerId="ADAL" clId="{8DA493C6-2F20-4F92-88C9-9A4910DD38B3}" dt="2021-08-13T10:02:37.400" v="148" actId="20577"/>
          <ac:spMkLst>
            <pc:docMk/>
            <pc:sldMk cId="1119922296" sldId="351"/>
            <ac:spMk id="2" creationId="{C461F1D9-6D14-4DDD-A89C-B7FEE37E4C44}"/>
          </ac:spMkLst>
        </pc:spChg>
        <pc:spChg chg="mod">
          <ac:chgData name="Craig, Daniel (YJB)" userId="93ff24c7-8b85-4e07-9846-33f25684dfd6" providerId="ADAL" clId="{8DA493C6-2F20-4F92-88C9-9A4910DD38B3}" dt="2021-08-13T10:03:27.454" v="174" actId="20577"/>
          <ac:spMkLst>
            <pc:docMk/>
            <pc:sldMk cId="1119922296" sldId="351"/>
            <ac:spMk id="3" creationId="{99E7A505-3A76-4BE7-84E3-A33491E4031E}"/>
          </ac:spMkLst>
        </pc:spChg>
      </pc:sldChg>
      <pc:sldChg chg="modSp add">
        <pc:chgData name="Craig, Daniel (YJB)" userId="93ff24c7-8b85-4e07-9846-33f25684dfd6" providerId="ADAL" clId="{8DA493C6-2F20-4F92-88C9-9A4910DD38B3}" dt="2021-08-13T10:04:19.988" v="205" actId="20577"/>
        <pc:sldMkLst>
          <pc:docMk/>
          <pc:sldMk cId="2481333876" sldId="352"/>
        </pc:sldMkLst>
        <pc:spChg chg="mod">
          <ac:chgData name="Craig, Daniel (YJB)" userId="93ff24c7-8b85-4e07-9846-33f25684dfd6" providerId="ADAL" clId="{8DA493C6-2F20-4F92-88C9-9A4910DD38B3}" dt="2021-08-13T10:04:15.712" v="202" actId="20577"/>
          <ac:spMkLst>
            <pc:docMk/>
            <pc:sldMk cId="2481333876" sldId="352"/>
            <ac:spMk id="2" creationId="{C461F1D9-6D14-4DDD-A89C-B7FEE37E4C44}"/>
          </ac:spMkLst>
        </pc:spChg>
        <pc:spChg chg="mod">
          <ac:chgData name="Craig, Daniel (YJB)" userId="93ff24c7-8b85-4e07-9846-33f25684dfd6" providerId="ADAL" clId="{8DA493C6-2F20-4F92-88C9-9A4910DD38B3}" dt="2021-08-13T10:04:19.988" v="205" actId="20577"/>
          <ac:spMkLst>
            <pc:docMk/>
            <pc:sldMk cId="2481333876" sldId="352"/>
            <ac:spMk id="3" creationId="{99E7A505-3A76-4BE7-84E3-A33491E4031E}"/>
          </ac:spMkLst>
        </pc:spChg>
      </pc:sldChg>
      <pc:sldChg chg="modSp add del">
        <pc:chgData name="Craig, Daniel (YJB)" userId="93ff24c7-8b85-4e07-9846-33f25684dfd6" providerId="ADAL" clId="{8DA493C6-2F20-4F92-88C9-9A4910DD38B3}" dt="2021-08-13T10:05:18.204" v="271" actId="2696"/>
        <pc:sldMkLst>
          <pc:docMk/>
          <pc:sldMk cId="1136992364" sldId="353"/>
        </pc:sldMkLst>
        <pc:spChg chg="mod">
          <ac:chgData name="Craig, Daniel (YJB)" userId="93ff24c7-8b85-4e07-9846-33f25684dfd6" providerId="ADAL" clId="{8DA493C6-2F20-4F92-88C9-9A4910DD38B3}" dt="2021-08-13T10:04:30.639" v="222" actId="20577"/>
          <ac:spMkLst>
            <pc:docMk/>
            <pc:sldMk cId="1136992364" sldId="353"/>
            <ac:spMk id="3" creationId="{99E7A505-3A76-4BE7-84E3-A33491E4031E}"/>
          </ac:spMkLst>
        </pc:spChg>
      </pc:sldChg>
      <pc:sldChg chg="modSp add">
        <pc:chgData name="Craig, Daniel (YJB)" userId="93ff24c7-8b85-4e07-9846-33f25684dfd6" providerId="ADAL" clId="{8DA493C6-2F20-4F92-88C9-9A4910DD38B3}" dt="2021-08-13T10:13:48.460" v="542" actId="20577"/>
        <pc:sldMkLst>
          <pc:docMk/>
          <pc:sldMk cId="858586077" sldId="354"/>
        </pc:sldMkLst>
        <pc:spChg chg="mod">
          <ac:chgData name="Craig, Daniel (YJB)" userId="93ff24c7-8b85-4e07-9846-33f25684dfd6" providerId="ADAL" clId="{8DA493C6-2F20-4F92-88C9-9A4910DD38B3}" dt="2021-08-13T10:06:33.702" v="324"/>
          <ac:spMkLst>
            <pc:docMk/>
            <pc:sldMk cId="858586077" sldId="354"/>
            <ac:spMk id="3" creationId="{99E7A505-3A76-4BE7-84E3-A33491E4031E}"/>
          </ac:spMkLst>
        </pc:spChg>
        <pc:spChg chg="mod">
          <ac:chgData name="Craig, Daniel (YJB)" userId="93ff24c7-8b85-4e07-9846-33f25684dfd6" providerId="ADAL" clId="{8DA493C6-2F20-4F92-88C9-9A4910DD38B3}" dt="2021-08-13T10:06:51.125" v="326" actId="1076"/>
          <ac:spMkLst>
            <pc:docMk/>
            <pc:sldMk cId="858586077" sldId="354"/>
            <ac:spMk id="4" creationId="{44269182-192C-4E6B-9FC1-ED239D7988A6}"/>
          </ac:spMkLst>
        </pc:spChg>
        <pc:graphicFrameChg chg="mod modGraphic">
          <ac:chgData name="Craig, Daniel (YJB)" userId="93ff24c7-8b85-4e07-9846-33f25684dfd6" providerId="ADAL" clId="{8DA493C6-2F20-4F92-88C9-9A4910DD38B3}" dt="2021-08-13T10:13:48.460" v="542" actId="20577"/>
          <ac:graphicFrameMkLst>
            <pc:docMk/>
            <pc:sldMk cId="858586077" sldId="354"/>
            <ac:graphicFrameMk id="2" creationId="{08A81A81-31C0-4CE9-9A02-81865ED09640}"/>
          </ac:graphicFrameMkLst>
        </pc:graphicFrameChg>
      </pc:sldChg>
      <pc:sldChg chg="modSp add">
        <pc:chgData name="Craig, Daniel (YJB)" userId="93ff24c7-8b85-4e07-9846-33f25684dfd6" providerId="ADAL" clId="{8DA493C6-2F20-4F92-88C9-9A4910DD38B3}" dt="2021-08-13T10:16:11.191" v="748" actId="20577"/>
        <pc:sldMkLst>
          <pc:docMk/>
          <pc:sldMk cId="1081420354" sldId="355"/>
        </pc:sldMkLst>
        <pc:graphicFrameChg chg="modGraphic">
          <ac:chgData name="Craig, Daniel (YJB)" userId="93ff24c7-8b85-4e07-9846-33f25684dfd6" providerId="ADAL" clId="{8DA493C6-2F20-4F92-88C9-9A4910DD38B3}" dt="2021-08-13T10:16:11.191" v="748" actId="20577"/>
          <ac:graphicFrameMkLst>
            <pc:docMk/>
            <pc:sldMk cId="1081420354" sldId="355"/>
            <ac:graphicFrameMk id="2" creationId="{08A81A81-31C0-4CE9-9A02-81865ED09640}"/>
          </ac:graphicFrameMkLst>
        </pc:graphicFrameChg>
      </pc:sldChg>
      <pc:sldChg chg="modSp add">
        <pc:chgData name="Craig, Daniel (YJB)" userId="93ff24c7-8b85-4e07-9846-33f25684dfd6" providerId="ADAL" clId="{8DA493C6-2F20-4F92-88C9-9A4910DD38B3}" dt="2021-08-13T10:18:47.350" v="896" actId="20577"/>
        <pc:sldMkLst>
          <pc:docMk/>
          <pc:sldMk cId="3904440840" sldId="356"/>
        </pc:sldMkLst>
        <pc:graphicFrameChg chg="mod modGraphic">
          <ac:chgData name="Craig, Daniel (YJB)" userId="93ff24c7-8b85-4e07-9846-33f25684dfd6" providerId="ADAL" clId="{8DA493C6-2F20-4F92-88C9-9A4910DD38B3}" dt="2021-08-13T10:18:47.350" v="896" actId="20577"/>
          <ac:graphicFrameMkLst>
            <pc:docMk/>
            <pc:sldMk cId="3904440840" sldId="356"/>
            <ac:graphicFrameMk id="2" creationId="{08A81A81-31C0-4CE9-9A02-81865ED09640}"/>
          </ac:graphicFrameMkLst>
        </pc:graphicFrameChg>
      </pc:sldChg>
      <pc:sldChg chg="delSp modSp add">
        <pc:chgData name="Craig, Daniel (YJB)" userId="93ff24c7-8b85-4e07-9846-33f25684dfd6" providerId="ADAL" clId="{8DA493C6-2F20-4F92-88C9-9A4910DD38B3}" dt="2021-08-31T14:28:44.642" v="4669" actId="20577"/>
        <pc:sldMkLst>
          <pc:docMk/>
          <pc:sldMk cId="2526551894" sldId="357"/>
        </pc:sldMkLst>
        <pc:spChg chg="del">
          <ac:chgData name="Craig, Daniel (YJB)" userId="93ff24c7-8b85-4e07-9846-33f25684dfd6" providerId="ADAL" clId="{8DA493C6-2F20-4F92-88C9-9A4910DD38B3}" dt="2021-08-13T10:19:26.194" v="917" actId="478"/>
          <ac:spMkLst>
            <pc:docMk/>
            <pc:sldMk cId="2526551894" sldId="357"/>
            <ac:spMk id="2" creationId="{C461F1D9-6D14-4DDD-A89C-B7FEE37E4C44}"/>
          </ac:spMkLst>
        </pc:spChg>
        <pc:spChg chg="mod">
          <ac:chgData name="Craig, Daniel (YJB)" userId="93ff24c7-8b85-4e07-9846-33f25684dfd6" providerId="ADAL" clId="{8DA493C6-2F20-4F92-88C9-9A4910DD38B3}" dt="2021-08-31T14:28:44.642" v="4669" actId="20577"/>
          <ac:spMkLst>
            <pc:docMk/>
            <pc:sldMk cId="2526551894" sldId="357"/>
            <ac:spMk id="3" creationId="{99E7A505-3A76-4BE7-84E3-A33491E4031E}"/>
          </ac:spMkLst>
        </pc:spChg>
      </pc:sldChg>
      <pc:sldChg chg="modSp add">
        <pc:chgData name="Craig, Daniel (YJB)" userId="93ff24c7-8b85-4e07-9846-33f25684dfd6" providerId="ADAL" clId="{8DA493C6-2F20-4F92-88C9-9A4910DD38B3}" dt="2021-08-13T10:22:16.403" v="928" actId="1076"/>
        <pc:sldMkLst>
          <pc:docMk/>
          <pc:sldMk cId="4189727790" sldId="358"/>
        </pc:sldMkLst>
        <pc:spChg chg="mod">
          <ac:chgData name="Craig, Daniel (YJB)" userId="93ff24c7-8b85-4e07-9846-33f25684dfd6" providerId="ADAL" clId="{8DA493C6-2F20-4F92-88C9-9A4910DD38B3}" dt="2021-08-13T10:22:16.403" v="928" actId="1076"/>
          <ac:spMkLst>
            <pc:docMk/>
            <pc:sldMk cId="4189727790" sldId="358"/>
            <ac:spMk id="2" creationId="{C461F1D9-6D14-4DDD-A89C-B7FEE37E4C44}"/>
          </ac:spMkLst>
        </pc:spChg>
        <pc:spChg chg="mod">
          <ac:chgData name="Craig, Daniel (YJB)" userId="93ff24c7-8b85-4e07-9846-33f25684dfd6" providerId="ADAL" clId="{8DA493C6-2F20-4F92-88C9-9A4910DD38B3}" dt="2021-08-13T10:21:41.442" v="924" actId="20577"/>
          <ac:spMkLst>
            <pc:docMk/>
            <pc:sldMk cId="4189727790" sldId="358"/>
            <ac:spMk id="3" creationId="{99E7A505-3A76-4BE7-84E3-A33491E4031E}"/>
          </ac:spMkLst>
        </pc:spChg>
      </pc:sldChg>
      <pc:sldChg chg="modSp add">
        <pc:chgData name="Craig, Daniel (YJB)" userId="93ff24c7-8b85-4e07-9846-33f25684dfd6" providerId="ADAL" clId="{8DA493C6-2F20-4F92-88C9-9A4910DD38B3}" dt="2021-08-13T10:23:57.326" v="956" actId="20577"/>
        <pc:sldMkLst>
          <pc:docMk/>
          <pc:sldMk cId="63913879" sldId="359"/>
        </pc:sldMkLst>
        <pc:spChg chg="mod">
          <ac:chgData name="Craig, Daniel (YJB)" userId="93ff24c7-8b85-4e07-9846-33f25684dfd6" providerId="ADAL" clId="{8DA493C6-2F20-4F92-88C9-9A4910DD38B3}" dt="2021-08-13T10:23:33.310" v="942" actId="20577"/>
          <ac:spMkLst>
            <pc:docMk/>
            <pc:sldMk cId="63913879" sldId="359"/>
            <ac:spMk id="2" creationId="{C461F1D9-6D14-4DDD-A89C-B7FEE37E4C44}"/>
          </ac:spMkLst>
        </pc:spChg>
        <pc:spChg chg="mod">
          <ac:chgData name="Craig, Daniel (YJB)" userId="93ff24c7-8b85-4e07-9846-33f25684dfd6" providerId="ADAL" clId="{8DA493C6-2F20-4F92-88C9-9A4910DD38B3}" dt="2021-08-13T10:23:57.326" v="956" actId="20577"/>
          <ac:spMkLst>
            <pc:docMk/>
            <pc:sldMk cId="63913879" sldId="359"/>
            <ac:spMk id="3" creationId="{99E7A505-3A76-4BE7-84E3-A33491E4031E}"/>
          </ac:spMkLst>
        </pc:spChg>
      </pc:sldChg>
      <pc:sldChg chg="modSp add ord">
        <pc:chgData name="Craig, Daniel (YJB)" userId="93ff24c7-8b85-4e07-9846-33f25684dfd6" providerId="ADAL" clId="{8DA493C6-2F20-4F92-88C9-9A4910DD38B3}" dt="2021-08-13T10:24:42.589" v="967"/>
        <pc:sldMkLst>
          <pc:docMk/>
          <pc:sldMk cId="2657588937" sldId="360"/>
        </pc:sldMkLst>
        <pc:spChg chg="mod">
          <ac:chgData name="Craig, Daniel (YJB)" userId="93ff24c7-8b85-4e07-9846-33f25684dfd6" providerId="ADAL" clId="{8DA493C6-2F20-4F92-88C9-9A4910DD38B3}" dt="2021-08-13T10:24:23.127" v="966" actId="20577"/>
          <ac:spMkLst>
            <pc:docMk/>
            <pc:sldMk cId="2657588937" sldId="360"/>
            <ac:spMk id="2" creationId="{CB7C43EE-9EEF-455D-96A0-F0CC83D7CA70}"/>
          </ac:spMkLst>
        </pc:spChg>
      </pc:sldChg>
      <pc:sldChg chg="modSp add">
        <pc:chgData name="Craig, Daniel (YJB)" userId="93ff24c7-8b85-4e07-9846-33f25684dfd6" providerId="ADAL" clId="{8DA493C6-2F20-4F92-88C9-9A4910DD38B3}" dt="2021-08-13T10:27:11.700" v="1034" actId="20577"/>
        <pc:sldMkLst>
          <pc:docMk/>
          <pc:sldMk cId="1086828866" sldId="361"/>
        </pc:sldMkLst>
        <pc:spChg chg="mod">
          <ac:chgData name="Craig, Daniel (YJB)" userId="93ff24c7-8b85-4e07-9846-33f25684dfd6" providerId="ADAL" clId="{8DA493C6-2F20-4F92-88C9-9A4910DD38B3}" dt="2021-08-13T10:26:00.184" v="995" actId="20577"/>
          <ac:spMkLst>
            <pc:docMk/>
            <pc:sldMk cId="1086828866" sldId="361"/>
            <ac:spMk id="2" creationId="{C461F1D9-6D14-4DDD-A89C-B7FEE37E4C44}"/>
          </ac:spMkLst>
        </pc:spChg>
        <pc:spChg chg="mod">
          <ac:chgData name="Craig, Daniel (YJB)" userId="93ff24c7-8b85-4e07-9846-33f25684dfd6" providerId="ADAL" clId="{8DA493C6-2F20-4F92-88C9-9A4910DD38B3}" dt="2021-08-13T10:27:11.700" v="1034" actId="20577"/>
          <ac:spMkLst>
            <pc:docMk/>
            <pc:sldMk cId="1086828866" sldId="361"/>
            <ac:spMk id="3" creationId="{99E7A505-3A76-4BE7-84E3-A33491E4031E}"/>
          </ac:spMkLst>
        </pc:spChg>
      </pc:sldChg>
      <pc:sldChg chg="modSp add">
        <pc:chgData name="Craig, Daniel (YJB)" userId="93ff24c7-8b85-4e07-9846-33f25684dfd6" providerId="ADAL" clId="{8DA493C6-2F20-4F92-88C9-9A4910DD38B3}" dt="2021-08-13T10:29:38.465" v="1090" actId="20577"/>
        <pc:sldMkLst>
          <pc:docMk/>
          <pc:sldMk cId="623216619" sldId="362"/>
        </pc:sldMkLst>
        <pc:spChg chg="mod">
          <ac:chgData name="Craig, Daniel (YJB)" userId="93ff24c7-8b85-4e07-9846-33f25684dfd6" providerId="ADAL" clId="{8DA493C6-2F20-4F92-88C9-9A4910DD38B3}" dt="2021-08-13T10:29:38.465" v="1090" actId="20577"/>
          <ac:spMkLst>
            <pc:docMk/>
            <pc:sldMk cId="623216619" sldId="362"/>
            <ac:spMk id="2" creationId="{C461F1D9-6D14-4DDD-A89C-B7FEE37E4C44}"/>
          </ac:spMkLst>
        </pc:spChg>
        <pc:spChg chg="mod">
          <ac:chgData name="Craig, Daniel (YJB)" userId="93ff24c7-8b85-4e07-9846-33f25684dfd6" providerId="ADAL" clId="{8DA493C6-2F20-4F92-88C9-9A4910DD38B3}" dt="2021-08-13T10:29:26.298" v="1088" actId="20577"/>
          <ac:spMkLst>
            <pc:docMk/>
            <pc:sldMk cId="623216619" sldId="362"/>
            <ac:spMk id="3" creationId="{99E7A505-3A76-4BE7-84E3-A33491E4031E}"/>
          </ac:spMkLst>
        </pc:spChg>
      </pc:sldChg>
      <pc:sldChg chg="modSp add">
        <pc:chgData name="Craig, Daniel (YJB)" userId="93ff24c7-8b85-4e07-9846-33f25684dfd6" providerId="ADAL" clId="{8DA493C6-2F20-4F92-88C9-9A4910DD38B3}" dt="2021-08-13T10:32:59.997" v="1164" actId="20577"/>
        <pc:sldMkLst>
          <pc:docMk/>
          <pc:sldMk cId="2214800869" sldId="363"/>
        </pc:sldMkLst>
        <pc:spChg chg="mod">
          <ac:chgData name="Craig, Daniel (YJB)" userId="93ff24c7-8b85-4e07-9846-33f25684dfd6" providerId="ADAL" clId="{8DA493C6-2F20-4F92-88C9-9A4910DD38B3}" dt="2021-08-13T10:31:03.164" v="1120" actId="20577"/>
          <ac:spMkLst>
            <pc:docMk/>
            <pc:sldMk cId="2214800869" sldId="363"/>
            <ac:spMk id="2" creationId="{C461F1D9-6D14-4DDD-A89C-B7FEE37E4C44}"/>
          </ac:spMkLst>
        </pc:spChg>
        <pc:spChg chg="mod">
          <ac:chgData name="Craig, Daniel (YJB)" userId="93ff24c7-8b85-4e07-9846-33f25684dfd6" providerId="ADAL" clId="{8DA493C6-2F20-4F92-88C9-9A4910DD38B3}" dt="2021-08-13T10:32:59.997" v="1164" actId="20577"/>
          <ac:spMkLst>
            <pc:docMk/>
            <pc:sldMk cId="2214800869" sldId="363"/>
            <ac:spMk id="3" creationId="{99E7A505-3A76-4BE7-84E3-A33491E4031E}"/>
          </ac:spMkLst>
        </pc:spChg>
      </pc:sldChg>
      <pc:sldChg chg="modSp add">
        <pc:chgData name="Craig, Daniel (YJB)" userId="93ff24c7-8b85-4e07-9846-33f25684dfd6" providerId="ADAL" clId="{8DA493C6-2F20-4F92-88C9-9A4910DD38B3}" dt="2021-08-24T12:52:03.851" v="3351" actId="20577"/>
        <pc:sldMkLst>
          <pc:docMk/>
          <pc:sldMk cId="3682076323" sldId="364"/>
        </pc:sldMkLst>
        <pc:spChg chg="mod">
          <ac:chgData name="Craig, Daniel (YJB)" userId="93ff24c7-8b85-4e07-9846-33f25684dfd6" providerId="ADAL" clId="{8DA493C6-2F20-4F92-88C9-9A4910DD38B3}" dt="2021-08-13T10:34:12.958" v="1196" actId="20577"/>
          <ac:spMkLst>
            <pc:docMk/>
            <pc:sldMk cId="3682076323" sldId="364"/>
            <ac:spMk id="2" creationId="{C461F1D9-6D14-4DDD-A89C-B7FEE37E4C44}"/>
          </ac:spMkLst>
        </pc:spChg>
        <pc:spChg chg="mod">
          <ac:chgData name="Craig, Daniel (YJB)" userId="93ff24c7-8b85-4e07-9846-33f25684dfd6" providerId="ADAL" clId="{8DA493C6-2F20-4F92-88C9-9A4910DD38B3}" dt="2021-08-24T12:52:03.851" v="3351" actId="20577"/>
          <ac:spMkLst>
            <pc:docMk/>
            <pc:sldMk cId="3682076323" sldId="364"/>
            <ac:spMk id="3" creationId="{99E7A505-3A76-4BE7-84E3-A33491E4031E}"/>
          </ac:spMkLst>
        </pc:spChg>
      </pc:sldChg>
      <pc:sldChg chg="delSp modSp add">
        <pc:chgData name="Craig, Daniel (YJB)" userId="93ff24c7-8b85-4e07-9846-33f25684dfd6" providerId="ADAL" clId="{8DA493C6-2F20-4F92-88C9-9A4910DD38B3}" dt="2021-08-13T10:35:15.399" v="1227" actId="12"/>
        <pc:sldMkLst>
          <pc:docMk/>
          <pc:sldMk cId="245879855" sldId="365"/>
        </pc:sldMkLst>
        <pc:spChg chg="del">
          <ac:chgData name="Craig, Daniel (YJB)" userId="93ff24c7-8b85-4e07-9846-33f25684dfd6" providerId="ADAL" clId="{8DA493C6-2F20-4F92-88C9-9A4910DD38B3}" dt="2021-08-13T10:34:53.687" v="1221" actId="478"/>
          <ac:spMkLst>
            <pc:docMk/>
            <pc:sldMk cId="245879855" sldId="365"/>
            <ac:spMk id="2" creationId="{C461F1D9-6D14-4DDD-A89C-B7FEE37E4C44}"/>
          </ac:spMkLst>
        </pc:spChg>
        <pc:spChg chg="mod">
          <ac:chgData name="Craig, Daniel (YJB)" userId="93ff24c7-8b85-4e07-9846-33f25684dfd6" providerId="ADAL" clId="{8DA493C6-2F20-4F92-88C9-9A4910DD38B3}" dt="2021-08-13T10:35:15.399" v="1227" actId="12"/>
          <ac:spMkLst>
            <pc:docMk/>
            <pc:sldMk cId="245879855" sldId="365"/>
            <ac:spMk id="3" creationId="{99E7A505-3A76-4BE7-84E3-A33491E4031E}"/>
          </ac:spMkLst>
        </pc:spChg>
      </pc:sldChg>
      <pc:sldChg chg="modSp add">
        <pc:chgData name="Craig, Daniel (YJB)" userId="93ff24c7-8b85-4e07-9846-33f25684dfd6" providerId="ADAL" clId="{8DA493C6-2F20-4F92-88C9-9A4910DD38B3}" dt="2021-08-13T10:35:52.797" v="1249" actId="12"/>
        <pc:sldMkLst>
          <pc:docMk/>
          <pc:sldMk cId="1327867274" sldId="366"/>
        </pc:sldMkLst>
        <pc:spChg chg="mod">
          <ac:chgData name="Craig, Daniel (YJB)" userId="93ff24c7-8b85-4e07-9846-33f25684dfd6" providerId="ADAL" clId="{8DA493C6-2F20-4F92-88C9-9A4910DD38B3}" dt="2021-08-13T10:35:52.797" v="1249" actId="12"/>
          <ac:spMkLst>
            <pc:docMk/>
            <pc:sldMk cId="1327867274" sldId="366"/>
            <ac:spMk id="3" creationId="{99E7A505-3A76-4BE7-84E3-A33491E4031E}"/>
          </ac:spMkLst>
        </pc:spChg>
      </pc:sldChg>
      <pc:sldChg chg="modSp add">
        <pc:chgData name="Craig, Daniel (YJB)" userId="93ff24c7-8b85-4e07-9846-33f25684dfd6" providerId="ADAL" clId="{8DA493C6-2F20-4F92-88C9-9A4910DD38B3}" dt="2021-08-13T10:49:52.868" v="1835" actId="20577"/>
        <pc:sldMkLst>
          <pc:docMk/>
          <pc:sldMk cId="1100295567" sldId="367"/>
        </pc:sldMkLst>
        <pc:spChg chg="mod">
          <ac:chgData name="Craig, Daniel (YJB)" userId="93ff24c7-8b85-4e07-9846-33f25684dfd6" providerId="ADAL" clId="{8DA493C6-2F20-4F92-88C9-9A4910DD38B3}" dt="2021-08-13T10:49:52.868" v="1835" actId="20577"/>
          <ac:spMkLst>
            <pc:docMk/>
            <pc:sldMk cId="1100295567" sldId="367"/>
            <ac:spMk id="2" creationId="{CB7C43EE-9EEF-455D-96A0-F0CC83D7CA70}"/>
          </ac:spMkLst>
        </pc:spChg>
      </pc:sldChg>
      <pc:sldChg chg="modSp add del">
        <pc:chgData name="Craig, Daniel (YJB)" userId="93ff24c7-8b85-4e07-9846-33f25684dfd6" providerId="ADAL" clId="{8DA493C6-2F20-4F92-88C9-9A4910DD38B3}" dt="2021-08-13T10:37:15.791" v="1279" actId="2696"/>
        <pc:sldMkLst>
          <pc:docMk/>
          <pc:sldMk cId="3818172653" sldId="368"/>
        </pc:sldMkLst>
        <pc:spChg chg="mod">
          <ac:chgData name="Craig, Daniel (YJB)" userId="93ff24c7-8b85-4e07-9846-33f25684dfd6" providerId="ADAL" clId="{8DA493C6-2F20-4F92-88C9-9A4910DD38B3}" dt="2021-08-13T10:36:55.030" v="1277" actId="20577"/>
          <ac:spMkLst>
            <pc:docMk/>
            <pc:sldMk cId="3818172653" sldId="368"/>
            <ac:spMk id="3" creationId="{99E7A505-3A76-4BE7-84E3-A33491E4031E}"/>
          </ac:spMkLst>
        </pc:spChg>
      </pc:sldChg>
      <pc:sldChg chg="modSp add">
        <pc:chgData name="Craig, Daniel (YJB)" userId="93ff24c7-8b85-4e07-9846-33f25684dfd6" providerId="ADAL" clId="{8DA493C6-2F20-4F92-88C9-9A4910DD38B3}" dt="2021-09-29T14:43:37.542" v="4987" actId="20577"/>
        <pc:sldMkLst>
          <pc:docMk/>
          <pc:sldMk cId="975038722" sldId="369"/>
        </pc:sldMkLst>
        <pc:spChg chg="mod">
          <ac:chgData name="Craig, Daniel (YJB)" userId="93ff24c7-8b85-4e07-9846-33f25684dfd6" providerId="ADAL" clId="{8DA493C6-2F20-4F92-88C9-9A4910DD38B3}" dt="2021-09-29T14:43:02.069" v="4985" actId="255"/>
          <ac:spMkLst>
            <pc:docMk/>
            <pc:sldMk cId="975038722" sldId="369"/>
            <ac:spMk id="3" creationId="{99E7A505-3A76-4BE7-84E3-A33491E4031E}"/>
          </ac:spMkLst>
        </pc:spChg>
        <pc:spChg chg="mod">
          <ac:chgData name="Craig, Daniel (YJB)" userId="93ff24c7-8b85-4e07-9846-33f25684dfd6" providerId="ADAL" clId="{8DA493C6-2F20-4F92-88C9-9A4910DD38B3}" dt="2021-09-29T14:43:37.542" v="4987" actId="20577"/>
          <ac:spMkLst>
            <pc:docMk/>
            <pc:sldMk cId="975038722" sldId="369"/>
            <ac:spMk id="4" creationId="{44269182-192C-4E6B-9FC1-ED239D7988A6}"/>
          </ac:spMkLst>
        </pc:spChg>
        <pc:graphicFrameChg chg="mod modGraphic">
          <ac:chgData name="Craig, Daniel (YJB)" userId="93ff24c7-8b85-4e07-9846-33f25684dfd6" providerId="ADAL" clId="{8DA493C6-2F20-4F92-88C9-9A4910DD38B3}" dt="2021-09-29T14:41:39.221" v="4961" actId="2165"/>
          <ac:graphicFrameMkLst>
            <pc:docMk/>
            <pc:sldMk cId="975038722" sldId="369"/>
            <ac:graphicFrameMk id="2" creationId="{08A81A81-31C0-4CE9-9A02-81865ED09640}"/>
          </ac:graphicFrameMkLst>
        </pc:graphicFrameChg>
      </pc:sldChg>
      <pc:sldChg chg="modSp add">
        <pc:chgData name="Craig, Daniel (YJB)" userId="93ff24c7-8b85-4e07-9846-33f25684dfd6" providerId="ADAL" clId="{8DA493C6-2F20-4F92-88C9-9A4910DD38B3}" dt="2021-09-29T14:44:00.469" v="4991" actId="20577"/>
        <pc:sldMkLst>
          <pc:docMk/>
          <pc:sldMk cId="3271221411" sldId="370"/>
        </pc:sldMkLst>
        <pc:spChg chg="mod">
          <ac:chgData name="Craig, Daniel (YJB)" userId="93ff24c7-8b85-4e07-9846-33f25684dfd6" providerId="ADAL" clId="{8DA493C6-2F20-4F92-88C9-9A4910DD38B3}" dt="2021-08-13T10:40:12.629" v="1395"/>
          <ac:spMkLst>
            <pc:docMk/>
            <pc:sldMk cId="3271221411" sldId="370"/>
            <ac:spMk id="3" creationId="{99E7A505-3A76-4BE7-84E3-A33491E4031E}"/>
          </ac:spMkLst>
        </pc:spChg>
        <pc:spChg chg="mod">
          <ac:chgData name="Craig, Daniel (YJB)" userId="93ff24c7-8b85-4e07-9846-33f25684dfd6" providerId="ADAL" clId="{8DA493C6-2F20-4F92-88C9-9A4910DD38B3}" dt="2021-09-29T14:44:00.469" v="4991" actId="20577"/>
          <ac:spMkLst>
            <pc:docMk/>
            <pc:sldMk cId="3271221411" sldId="370"/>
            <ac:spMk id="4" creationId="{44269182-192C-4E6B-9FC1-ED239D7988A6}"/>
          </ac:spMkLst>
        </pc:spChg>
        <pc:graphicFrameChg chg="mod modGraphic">
          <ac:chgData name="Craig, Daniel (YJB)" userId="93ff24c7-8b85-4e07-9846-33f25684dfd6" providerId="ADAL" clId="{8DA493C6-2F20-4F92-88C9-9A4910DD38B3}" dt="2021-08-13T11:04:00.996" v="2281" actId="20577"/>
          <ac:graphicFrameMkLst>
            <pc:docMk/>
            <pc:sldMk cId="3271221411" sldId="370"/>
            <ac:graphicFrameMk id="2" creationId="{08A81A81-31C0-4CE9-9A02-81865ED09640}"/>
          </ac:graphicFrameMkLst>
        </pc:graphicFrameChg>
      </pc:sldChg>
      <pc:sldChg chg="modSp add">
        <pc:chgData name="Craig, Daniel (YJB)" userId="93ff24c7-8b85-4e07-9846-33f25684dfd6" providerId="ADAL" clId="{8DA493C6-2F20-4F92-88C9-9A4910DD38B3}" dt="2021-09-29T14:43:55.812" v="4989" actId="20577"/>
        <pc:sldMkLst>
          <pc:docMk/>
          <pc:sldMk cId="1564361052" sldId="371"/>
        </pc:sldMkLst>
        <pc:spChg chg="mod">
          <ac:chgData name="Craig, Daniel (YJB)" userId="93ff24c7-8b85-4e07-9846-33f25684dfd6" providerId="ADAL" clId="{8DA493C6-2F20-4F92-88C9-9A4910DD38B3}" dt="2021-09-29T14:43:55.812" v="4989" actId="20577"/>
          <ac:spMkLst>
            <pc:docMk/>
            <pc:sldMk cId="1564361052" sldId="371"/>
            <ac:spMk id="4" creationId="{44269182-192C-4E6B-9FC1-ED239D7988A6}"/>
          </ac:spMkLst>
        </pc:spChg>
        <pc:graphicFrameChg chg="mod modGraphic">
          <ac:chgData name="Craig, Daniel (YJB)" userId="93ff24c7-8b85-4e07-9846-33f25684dfd6" providerId="ADAL" clId="{8DA493C6-2F20-4F92-88C9-9A4910DD38B3}" dt="2021-08-13T11:03:51.474" v="2272" actId="20577"/>
          <ac:graphicFrameMkLst>
            <pc:docMk/>
            <pc:sldMk cId="1564361052" sldId="371"/>
            <ac:graphicFrameMk id="2" creationId="{08A81A81-31C0-4CE9-9A02-81865ED09640}"/>
          </ac:graphicFrameMkLst>
        </pc:graphicFrameChg>
      </pc:sldChg>
      <pc:sldChg chg="delSp modSp add">
        <pc:chgData name="Craig, Daniel (YJB)" userId="93ff24c7-8b85-4e07-9846-33f25684dfd6" providerId="ADAL" clId="{8DA493C6-2F20-4F92-88C9-9A4910DD38B3}" dt="2021-08-13T10:47:21.345" v="1786" actId="20577"/>
        <pc:sldMkLst>
          <pc:docMk/>
          <pc:sldMk cId="310438798" sldId="372"/>
        </pc:sldMkLst>
        <pc:spChg chg="mod">
          <ac:chgData name="Craig, Daniel (YJB)" userId="93ff24c7-8b85-4e07-9846-33f25684dfd6" providerId="ADAL" clId="{8DA493C6-2F20-4F92-88C9-9A4910DD38B3}" dt="2021-08-13T10:47:08.968" v="1784"/>
          <ac:spMkLst>
            <pc:docMk/>
            <pc:sldMk cId="310438798" sldId="372"/>
            <ac:spMk id="3" creationId="{99E7A505-3A76-4BE7-84E3-A33491E4031E}"/>
          </ac:spMkLst>
        </pc:spChg>
        <pc:spChg chg="mod">
          <ac:chgData name="Craig, Daniel (YJB)" userId="93ff24c7-8b85-4e07-9846-33f25684dfd6" providerId="ADAL" clId="{8DA493C6-2F20-4F92-88C9-9A4910DD38B3}" dt="2021-08-13T10:47:21.345" v="1786" actId="20577"/>
          <ac:spMkLst>
            <pc:docMk/>
            <pc:sldMk cId="310438798" sldId="372"/>
            <ac:spMk id="4" creationId="{44269182-192C-4E6B-9FC1-ED239D7988A6}"/>
          </ac:spMkLst>
        </pc:spChg>
        <pc:graphicFrameChg chg="del">
          <ac:chgData name="Craig, Daniel (YJB)" userId="93ff24c7-8b85-4e07-9846-33f25684dfd6" providerId="ADAL" clId="{8DA493C6-2F20-4F92-88C9-9A4910DD38B3}" dt="2021-08-13T10:46:51.497" v="1769" actId="478"/>
          <ac:graphicFrameMkLst>
            <pc:docMk/>
            <pc:sldMk cId="310438798" sldId="372"/>
            <ac:graphicFrameMk id="2" creationId="{08A81A81-31C0-4CE9-9A02-81865ED09640}"/>
          </ac:graphicFrameMkLst>
        </pc:graphicFrameChg>
      </pc:sldChg>
      <pc:sldChg chg="modSp add">
        <pc:chgData name="Craig, Daniel (YJB)" userId="93ff24c7-8b85-4e07-9846-33f25684dfd6" providerId="ADAL" clId="{8DA493C6-2F20-4F92-88C9-9A4910DD38B3}" dt="2021-08-13T10:49:31.449" v="1829" actId="1076"/>
        <pc:sldMkLst>
          <pc:docMk/>
          <pc:sldMk cId="2051606540" sldId="373"/>
        </pc:sldMkLst>
        <pc:spChg chg="mod">
          <ac:chgData name="Craig, Daniel (YJB)" userId="93ff24c7-8b85-4e07-9846-33f25684dfd6" providerId="ADAL" clId="{8DA493C6-2F20-4F92-88C9-9A4910DD38B3}" dt="2021-08-13T10:48:16.277" v="1812" actId="20577"/>
          <ac:spMkLst>
            <pc:docMk/>
            <pc:sldMk cId="2051606540" sldId="373"/>
            <ac:spMk id="3" creationId="{99E7A505-3A76-4BE7-84E3-A33491E4031E}"/>
          </ac:spMkLst>
        </pc:spChg>
        <pc:spChg chg="mod">
          <ac:chgData name="Craig, Daniel (YJB)" userId="93ff24c7-8b85-4e07-9846-33f25684dfd6" providerId="ADAL" clId="{8DA493C6-2F20-4F92-88C9-9A4910DD38B3}" dt="2021-08-13T10:49:31.449" v="1829" actId="1076"/>
          <ac:spMkLst>
            <pc:docMk/>
            <pc:sldMk cId="2051606540" sldId="373"/>
            <ac:spMk id="4" creationId="{44269182-192C-4E6B-9FC1-ED239D7988A6}"/>
          </ac:spMkLst>
        </pc:spChg>
      </pc:sldChg>
      <pc:sldChg chg="modSp add">
        <pc:chgData name="Craig, Daniel (YJB)" userId="93ff24c7-8b85-4e07-9846-33f25684dfd6" providerId="ADAL" clId="{8DA493C6-2F20-4F92-88C9-9A4910DD38B3}" dt="2021-08-13T10:51:43.650" v="1887" actId="20577"/>
        <pc:sldMkLst>
          <pc:docMk/>
          <pc:sldMk cId="2206434080" sldId="374"/>
        </pc:sldMkLst>
        <pc:spChg chg="mod">
          <ac:chgData name="Craig, Daniel (YJB)" userId="93ff24c7-8b85-4e07-9846-33f25684dfd6" providerId="ADAL" clId="{8DA493C6-2F20-4F92-88C9-9A4910DD38B3}" dt="2021-08-13T10:49:07.599" v="1825" actId="20577"/>
          <ac:spMkLst>
            <pc:docMk/>
            <pc:sldMk cId="2206434080" sldId="374"/>
            <ac:spMk id="3" creationId="{99E7A505-3A76-4BE7-84E3-A33491E4031E}"/>
          </ac:spMkLst>
        </pc:spChg>
        <pc:spChg chg="mod">
          <ac:chgData name="Craig, Daniel (YJB)" userId="93ff24c7-8b85-4e07-9846-33f25684dfd6" providerId="ADAL" clId="{8DA493C6-2F20-4F92-88C9-9A4910DD38B3}" dt="2021-08-13T10:51:43.650" v="1887" actId="20577"/>
          <ac:spMkLst>
            <pc:docMk/>
            <pc:sldMk cId="2206434080" sldId="374"/>
            <ac:spMk id="4" creationId="{44269182-192C-4E6B-9FC1-ED239D7988A6}"/>
          </ac:spMkLst>
        </pc:spChg>
      </pc:sldChg>
      <pc:sldChg chg="modSp add">
        <pc:chgData name="Craig, Daniel (YJB)" userId="93ff24c7-8b85-4e07-9846-33f25684dfd6" providerId="ADAL" clId="{8DA493C6-2F20-4F92-88C9-9A4910DD38B3}" dt="2021-08-13T10:56:45.079" v="2026" actId="20577"/>
        <pc:sldMkLst>
          <pc:docMk/>
          <pc:sldMk cId="2347600643" sldId="375"/>
        </pc:sldMkLst>
        <pc:spChg chg="mod">
          <ac:chgData name="Craig, Daniel (YJB)" userId="93ff24c7-8b85-4e07-9846-33f25684dfd6" providerId="ADAL" clId="{8DA493C6-2F20-4F92-88C9-9A4910DD38B3}" dt="2021-08-13T10:56:45.079" v="2026" actId="20577"/>
          <ac:spMkLst>
            <pc:docMk/>
            <pc:sldMk cId="2347600643" sldId="375"/>
            <ac:spMk id="2" creationId="{CB7C43EE-9EEF-455D-96A0-F0CC83D7CA70}"/>
          </ac:spMkLst>
        </pc:spChg>
      </pc:sldChg>
      <pc:sldChg chg="modSp add">
        <pc:chgData name="Craig, Daniel (YJB)" userId="93ff24c7-8b85-4e07-9846-33f25684dfd6" providerId="ADAL" clId="{8DA493C6-2F20-4F92-88C9-9A4910DD38B3}" dt="2021-08-13T10:51:34.168" v="1884" actId="20577"/>
        <pc:sldMkLst>
          <pc:docMk/>
          <pc:sldMk cId="3079919561" sldId="376"/>
        </pc:sldMkLst>
        <pc:spChg chg="mod">
          <ac:chgData name="Craig, Daniel (YJB)" userId="93ff24c7-8b85-4e07-9846-33f25684dfd6" providerId="ADAL" clId="{8DA493C6-2F20-4F92-88C9-9A4910DD38B3}" dt="2021-08-13T10:51:34.168" v="1884" actId="20577"/>
          <ac:spMkLst>
            <pc:docMk/>
            <pc:sldMk cId="3079919561" sldId="376"/>
            <ac:spMk id="2" creationId="{C461F1D9-6D14-4DDD-A89C-B7FEE37E4C44}"/>
          </ac:spMkLst>
        </pc:spChg>
        <pc:spChg chg="mod">
          <ac:chgData name="Craig, Daniel (YJB)" userId="93ff24c7-8b85-4e07-9846-33f25684dfd6" providerId="ADAL" clId="{8DA493C6-2F20-4F92-88C9-9A4910DD38B3}" dt="2021-08-13T10:51:14.531" v="1881" actId="6549"/>
          <ac:spMkLst>
            <pc:docMk/>
            <pc:sldMk cId="3079919561" sldId="376"/>
            <ac:spMk id="3" creationId="{99E7A505-3A76-4BE7-84E3-A33491E4031E}"/>
          </ac:spMkLst>
        </pc:spChg>
      </pc:sldChg>
      <pc:sldChg chg="modSp add">
        <pc:chgData name="Craig, Daniel (YJB)" userId="93ff24c7-8b85-4e07-9846-33f25684dfd6" providerId="ADAL" clId="{8DA493C6-2F20-4F92-88C9-9A4910DD38B3}" dt="2021-08-13T10:52:53.299" v="1941" actId="20577"/>
        <pc:sldMkLst>
          <pc:docMk/>
          <pc:sldMk cId="2185502131" sldId="377"/>
        </pc:sldMkLst>
        <pc:spChg chg="mod">
          <ac:chgData name="Craig, Daniel (YJB)" userId="93ff24c7-8b85-4e07-9846-33f25684dfd6" providerId="ADAL" clId="{8DA493C6-2F20-4F92-88C9-9A4910DD38B3}" dt="2021-08-13T10:52:53.299" v="1941" actId="20577"/>
          <ac:spMkLst>
            <pc:docMk/>
            <pc:sldMk cId="2185502131" sldId="377"/>
            <ac:spMk id="3" creationId="{99E7A505-3A76-4BE7-84E3-A33491E4031E}"/>
          </ac:spMkLst>
        </pc:spChg>
      </pc:sldChg>
      <pc:sldChg chg="modSp add">
        <pc:chgData name="Craig, Daniel (YJB)" userId="93ff24c7-8b85-4e07-9846-33f25684dfd6" providerId="ADAL" clId="{8DA493C6-2F20-4F92-88C9-9A4910DD38B3}" dt="2021-08-13T10:53:56.041" v="1966" actId="20577"/>
        <pc:sldMkLst>
          <pc:docMk/>
          <pc:sldMk cId="1998887472" sldId="378"/>
        </pc:sldMkLst>
        <pc:spChg chg="mod">
          <ac:chgData name="Craig, Daniel (YJB)" userId="93ff24c7-8b85-4e07-9846-33f25684dfd6" providerId="ADAL" clId="{8DA493C6-2F20-4F92-88C9-9A4910DD38B3}" dt="2021-08-13T10:53:56.041" v="1966" actId="20577"/>
          <ac:spMkLst>
            <pc:docMk/>
            <pc:sldMk cId="1998887472" sldId="378"/>
            <ac:spMk id="2" creationId="{C461F1D9-6D14-4DDD-A89C-B7FEE37E4C44}"/>
          </ac:spMkLst>
        </pc:spChg>
        <pc:spChg chg="mod">
          <ac:chgData name="Craig, Daniel (YJB)" userId="93ff24c7-8b85-4e07-9846-33f25684dfd6" providerId="ADAL" clId="{8DA493C6-2F20-4F92-88C9-9A4910DD38B3}" dt="2021-08-13T10:53:44.307" v="1964" actId="20577"/>
          <ac:spMkLst>
            <pc:docMk/>
            <pc:sldMk cId="1998887472" sldId="378"/>
            <ac:spMk id="3" creationId="{99E7A505-3A76-4BE7-84E3-A33491E4031E}"/>
          </ac:spMkLst>
        </pc:spChg>
      </pc:sldChg>
      <pc:sldChg chg="delSp modSp add">
        <pc:chgData name="Craig, Daniel (YJB)" userId="93ff24c7-8b85-4e07-9846-33f25684dfd6" providerId="ADAL" clId="{8DA493C6-2F20-4F92-88C9-9A4910DD38B3}" dt="2021-08-13T10:56:16.683" v="2015" actId="12"/>
        <pc:sldMkLst>
          <pc:docMk/>
          <pc:sldMk cId="2986746306" sldId="379"/>
        </pc:sldMkLst>
        <pc:spChg chg="del">
          <ac:chgData name="Craig, Daniel (YJB)" userId="93ff24c7-8b85-4e07-9846-33f25684dfd6" providerId="ADAL" clId="{8DA493C6-2F20-4F92-88C9-9A4910DD38B3}" dt="2021-08-13T10:56:12.158" v="2014" actId="478"/>
          <ac:spMkLst>
            <pc:docMk/>
            <pc:sldMk cId="2986746306" sldId="379"/>
            <ac:spMk id="2" creationId="{C461F1D9-6D14-4DDD-A89C-B7FEE37E4C44}"/>
          </ac:spMkLst>
        </pc:spChg>
        <pc:spChg chg="mod">
          <ac:chgData name="Craig, Daniel (YJB)" userId="93ff24c7-8b85-4e07-9846-33f25684dfd6" providerId="ADAL" clId="{8DA493C6-2F20-4F92-88C9-9A4910DD38B3}" dt="2021-08-13T10:56:16.683" v="2015" actId="12"/>
          <ac:spMkLst>
            <pc:docMk/>
            <pc:sldMk cId="2986746306" sldId="379"/>
            <ac:spMk id="3" creationId="{99E7A505-3A76-4BE7-84E3-A33491E4031E}"/>
          </ac:spMkLst>
        </pc:spChg>
      </pc:sldChg>
      <pc:sldChg chg="modSp add">
        <pc:chgData name="Craig, Daniel (YJB)" userId="93ff24c7-8b85-4e07-9846-33f25684dfd6" providerId="ADAL" clId="{8DA493C6-2F20-4F92-88C9-9A4910DD38B3}" dt="2021-08-13T10:56:28.166" v="2018" actId="12"/>
        <pc:sldMkLst>
          <pc:docMk/>
          <pc:sldMk cId="647334081" sldId="380"/>
        </pc:sldMkLst>
        <pc:spChg chg="mod">
          <ac:chgData name="Craig, Daniel (YJB)" userId="93ff24c7-8b85-4e07-9846-33f25684dfd6" providerId="ADAL" clId="{8DA493C6-2F20-4F92-88C9-9A4910DD38B3}" dt="2021-08-13T10:56:28.166" v="2018" actId="12"/>
          <ac:spMkLst>
            <pc:docMk/>
            <pc:sldMk cId="647334081" sldId="380"/>
            <ac:spMk id="3" creationId="{99E7A505-3A76-4BE7-84E3-A33491E4031E}"/>
          </ac:spMkLst>
        </pc:spChg>
      </pc:sldChg>
      <pc:sldChg chg="modSp add">
        <pc:chgData name="Craig, Daniel (YJB)" userId="93ff24c7-8b85-4e07-9846-33f25684dfd6" providerId="ADAL" clId="{8DA493C6-2F20-4F92-88C9-9A4910DD38B3}" dt="2021-08-13T12:28:42.155" v="3015" actId="20577"/>
        <pc:sldMkLst>
          <pc:docMk/>
          <pc:sldMk cId="2811488351" sldId="381"/>
        </pc:sldMkLst>
        <pc:spChg chg="mod">
          <ac:chgData name="Craig, Daniel (YJB)" userId="93ff24c7-8b85-4e07-9846-33f25684dfd6" providerId="ADAL" clId="{8DA493C6-2F20-4F92-88C9-9A4910DD38B3}" dt="2021-08-13T12:28:42.155" v="3015" actId="20577"/>
          <ac:spMkLst>
            <pc:docMk/>
            <pc:sldMk cId="2811488351" sldId="381"/>
            <ac:spMk id="2" creationId="{CB7C43EE-9EEF-455D-96A0-F0CC83D7CA70}"/>
          </ac:spMkLst>
        </pc:spChg>
      </pc:sldChg>
      <pc:sldChg chg="modSp add">
        <pc:chgData name="Craig, Daniel (YJB)" userId="93ff24c7-8b85-4e07-9846-33f25684dfd6" providerId="ADAL" clId="{8DA493C6-2F20-4F92-88C9-9A4910DD38B3}" dt="2021-08-13T10:59:17.954" v="2099" actId="20577"/>
        <pc:sldMkLst>
          <pc:docMk/>
          <pc:sldMk cId="3993244218" sldId="382"/>
        </pc:sldMkLst>
        <pc:spChg chg="mod">
          <ac:chgData name="Craig, Daniel (YJB)" userId="93ff24c7-8b85-4e07-9846-33f25684dfd6" providerId="ADAL" clId="{8DA493C6-2F20-4F92-88C9-9A4910DD38B3}" dt="2021-08-13T10:58:41.535" v="2062" actId="20577"/>
          <ac:spMkLst>
            <pc:docMk/>
            <pc:sldMk cId="3993244218" sldId="382"/>
            <ac:spMk id="2" creationId="{C461F1D9-6D14-4DDD-A89C-B7FEE37E4C44}"/>
          </ac:spMkLst>
        </pc:spChg>
        <pc:spChg chg="mod">
          <ac:chgData name="Craig, Daniel (YJB)" userId="93ff24c7-8b85-4e07-9846-33f25684dfd6" providerId="ADAL" clId="{8DA493C6-2F20-4F92-88C9-9A4910DD38B3}" dt="2021-08-13T10:59:17.954" v="2099" actId="20577"/>
          <ac:spMkLst>
            <pc:docMk/>
            <pc:sldMk cId="3993244218" sldId="382"/>
            <ac:spMk id="3" creationId="{99E7A505-3A76-4BE7-84E3-A33491E4031E}"/>
          </ac:spMkLst>
        </pc:spChg>
      </pc:sldChg>
      <pc:sldChg chg="add del">
        <pc:chgData name="Craig, Daniel (YJB)" userId="93ff24c7-8b85-4e07-9846-33f25684dfd6" providerId="ADAL" clId="{8DA493C6-2F20-4F92-88C9-9A4910DD38B3}" dt="2021-08-13T10:59:56.217" v="2101" actId="2696"/>
        <pc:sldMkLst>
          <pc:docMk/>
          <pc:sldMk cId="2671164467" sldId="383"/>
        </pc:sldMkLst>
      </pc:sldChg>
      <pc:sldChg chg="modSp add">
        <pc:chgData name="Craig, Daniel (YJB)" userId="93ff24c7-8b85-4e07-9846-33f25684dfd6" providerId="ADAL" clId="{8DA493C6-2F20-4F92-88C9-9A4910DD38B3}" dt="2021-08-13T11:03:13.742" v="2265" actId="20577"/>
        <pc:sldMkLst>
          <pc:docMk/>
          <pc:sldMk cId="3203457119" sldId="383"/>
        </pc:sldMkLst>
        <pc:spChg chg="mod">
          <ac:chgData name="Craig, Daniel (YJB)" userId="93ff24c7-8b85-4e07-9846-33f25684dfd6" providerId="ADAL" clId="{8DA493C6-2F20-4F92-88C9-9A4910DD38B3}" dt="2021-08-13T11:01:03.398" v="2138" actId="20577"/>
          <ac:spMkLst>
            <pc:docMk/>
            <pc:sldMk cId="3203457119" sldId="383"/>
            <ac:spMk id="3" creationId="{99E7A505-3A76-4BE7-84E3-A33491E4031E}"/>
          </ac:spMkLst>
        </pc:spChg>
        <pc:spChg chg="mod">
          <ac:chgData name="Craig, Daniel (YJB)" userId="93ff24c7-8b85-4e07-9846-33f25684dfd6" providerId="ADAL" clId="{8DA493C6-2F20-4F92-88C9-9A4910DD38B3}" dt="2021-08-13T11:01:27.063" v="2142" actId="20577"/>
          <ac:spMkLst>
            <pc:docMk/>
            <pc:sldMk cId="3203457119" sldId="383"/>
            <ac:spMk id="4" creationId="{44269182-192C-4E6B-9FC1-ED239D7988A6}"/>
          </ac:spMkLst>
        </pc:spChg>
        <pc:graphicFrameChg chg="mod modGraphic">
          <ac:chgData name="Craig, Daniel (YJB)" userId="93ff24c7-8b85-4e07-9846-33f25684dfd6" providerId="ADAL" clId="{8DA493C6-2F20-4F92-88C9-9A4910DD38B3}" dt="2021-08-13T11:03:13.742" v="2265" actId="20577"/>
          <ac:graphicFrameMkLst>
            <pc:docMk/>
            <pc:sldMk cId="3203457119" sldId="383"/>
            <ac:graphicFrameMk id="2" creationId="{08A81A81-31C0-4CE9-9A02-81865ED09640}"/>
          </ac:graphicFrameMkLst>
        </pc:graphicFrameChg>
      </pc:sldChg>
      <pc:sldChg chg="modSp add">
        <pc:chgData name="Craig, Daniel (YJB)" userId="93ff24c7-8b85-4e07-9846-33f25684dfd6" providerId="ADAL" clId="{8DA493C6-2F20-4F92-88C9-9A4910DD38B3}" dt="2021-08-13T11:06:53.287" v="2369" actId="20577"/>
        <pc:sldMkLst>
          <pc:docMk/>
          <pc:sldMk cId="290910501" sldId="384"/>
        </pc:sldMkLst>
        <pc:spChg chg="mod">
          <ac:chgData name="Craig, Daniel (YJB)" userId="93ff24c7-8b85-4e07-9846-33f25684dfd6" providerId="ADAL" clId="{8DA493C6-2F20-4F92-88C9-9A4910DD38B3}" dt="2021-08-13T11:06:07.279" v="2358" actId="20577"/>
          <ac:spMkLst>
            <pc:docMk/>
            <pc:sldMk cId="290910501" sldId="384"/>
            <ac:spMk id="2" creationId="{C461F1D9-6D14-4DDD-A89C-B7FEE37E4C44}"/>
          </ac:spMkLst>
        </pc:spChg>
        <pc:spChg chg="mod">
          <ac:chgData name="Craig, Daniel (YJB)" userId="93ff24c7-8b85-4e07-9846-33f25684dfd6" providerId="ADAL" clId="{8DA493C6-2F20-4F92-88C9-9A4910DD38B3}" dt="2021-08-13T11:06:53.287" v="2369" actId="20577"/>
          <ac:spMkLst>
            <pc:docMk/>
            <pc:sldMk cId="290910501" sldId="384"/>
            <ac:spMk id="3" creationId="{99E7A505-3A76-4BE7-84E3-A33491E4031E}"/>
          </ac:spMkLst>
        </pc:spChg>
      </pc:sldChg>
      <pc:sldChg chg="modSp add">
        <pc:chgData name="Craig, Daniel (YJB)" userId="93ff24c7-8b85-4e07-9846-33f25684dfd6" providerId="ADAL" clId="{8DA493C6-2F20-4F92-88C9-9A4910DD38B3}" dt="2021-08-13T12:30:14.325" v="3048" actId="20577"/>
        <pc:sldMkLst>
          <pc:docMk/>
          <pc:sldMk cId="1215153776" sldId="385"/>
        </pc:sldMkLst>
        <pc:spChg chg="mod">
          <ac:chgData name="Craig, Daniel (YJB)" userId="93ff24c7-8b85-4e07-9846-33f25684dfd6" providerId="ADAL" clId="{8DA493C6-2F20-4F92-88C9-9A4910DD38B3}" dt="2021-08-13T12:30:14.325" v="3048" actId="20577"/>
          <ac:spMkLst>
            <pc:docMk/>
            <pc:sldMk cId="1215153776" sldId="385"/>
            <ac:spMk id="2" creationId="{C461F1D9-6D14-4DDD-A89C-B7FEE37E4C44}"/>
          </ac:spMkLst>
        </pc:spChg>
        <pc:spChg chg="mod">
          <ac:chgData name="Craig, Daniel (YJB)" userId="93ff24c7-8b85-4e07-9846-33f25684dfd6" providerId="ADAL" clId="{8DA493C6-2F20-4F92-88C9-9A4910DD38B3}" dt="2021-08-13T11:08:37.234" v="2441" actId="20577"/>
          <ac:spMkLst>
            <pc:docMk/>
            <pc:sldMk cId="1215153776" sldId="385"/>
            <ac:spMk id="3" creationId="{99E7A505-3A76-4BE7-84E3-A33491E4031E}"/>
          </ac:spMkLst>
        </pc:spChg>
      </pc:sldChg>
      <pc:sldChg chg="modSp add del">
        <pc:chgData name="Craig, Daniel (YJB)" userId="93ff24c7-8b85-4e07-9846-33f25684dfd6" providerId="ADAL" clId="{8DA493C6-2F20-4F92-88C9-9A4910DD38B3}" dt="2021-08-13T11:10:10.225" v="2467" actId="2696"/>
        <pc:sldMkLst>
          <pc:docMk/>
          <pc:sldMk cId="148726982" sldId="386"/>
        </pc:sldMkLst>
        <pc:spChg chg="mod">
          <ac:chgData name="Craig, Daniel (YJB)" userId="93ff24c7-8b85-4e07-9846-33f25684dfd6" providerId="ADAL" clId="{8DA493C6-2F20-4F92-88C9-9A4910DD38B3}" dt="2021-08-13T11:09:16.397" v="2460"/>
          <ac:spMkLst>
            <pc:docMk/>
            <pc:sldMk cId="148726982" sldId="386"/>
            <ac:spMk id="3" creationId="{99E7A505-3A76-4BE7-84E3-A33491E4031E}"/>
          </ac:spMkLst>
        </pc:spChg>
      </pc:sldChg>
      <pc:sldChg chg="modSp add">
        <pc:chgData name="Craig, Daniel (YJB)" userId="93ff24c7-8b85-4e07-9846-33f25684dfd6" providerId="ADAL" clId="{8DA493C6-2F20-4F92-88C9-9A4910DD38B3}" dt="2021-08-13T11:11:36.261" v="2554" actId="20577"/>
        <pc:sldMkLst>
          <pc:docMk/>
          <pc:sldMk cId="962266929" sldId="387"/>
        </pc:sldMkLst>
        <pc:spChg chg="mod">
          <ac:chgData name="Craig, Daniel (YJB)" userId="93ff24c7-8b85-4e07-9846-33f25684dfd6" providerId="ADAL" clId="{8DA493C6-2F20-4F92-88C9-9A4910DD38B3}" dt="2021-08-13T11:09:58.690" v="2465" actId="20577"/>
          <ac:spMkLst>
            <pc:docMk/>
            <pc:sldMk cId="962266929" sldId="387"/>
            <ac:spMk id="3" creationId="{99E7A505-3A76-4BE7-84E3-A33491E4031E}"/>
          </ac:spMkLst>
        </pc:spChg>
        <pc:graphicFrameChg chg="mod modGraphic">
          <ac:chgData name="Craig, Daniel (YJB)" userId="93ff24c7-8b85-4e07-9846-33f25684dfd6" providerId="ADAL" clId="{8DA493C6-2F20-4F92-88C9-9A4910DD38B3}" dt="2021-08-13T11:11:36.261" v="2554" actId="20577"/>
          <ac:graphicFrameMkLst>
            <pc:docMk/>
            <pc:sldMk cId="962266929" sldId="387"/>
            <ac:graphicFrameMk id="2" creationId="{08A81A81-31C0-4CE9-9A02-81865ED09640}"/>
          </ac:graphicFrameMkLst>
        </pc:graphicFrameChg>
      </pc:sldChg>
      <pc:sldChg chg="modSp add">
        <pc:chgData name="Craig, Daniel (YJB)" userId="93ff24c7-8b85-4e07-9846-33f25684dfd6" providerId="ADAL" clId="{8DA493C6-2F20-4F92-88C9-9A4910DD38B3}" dt="2021-08-13T12:30:08.661" v="3046" actId="20577"/>
        <pc:sldMkLst>
          <pc:docMk/>
          <pc:sldMk cId="181558284" sldId="388"/>
        </pc:sldMkLst>
        <pc:spChg chg="mod">
          <ac:chgData name="Craig, Daniel (YJB)" userId="93ff24c7-8b85-4e07-9846-33f25684dfd6" providerId="ADAL" clId="{8DA493C6-2F20-4F92-88C9-9A4910DD38B3}" dt="2021-08-13T12:30:08.661" v="3046" actId="20577"/>
          <ac:spMkLst>
            <pc:docMk/>
            <pc:sldMk cId="181558284" sldId="388"/>
            <ac:spMk id="2" creationId="{C461F1D9-6D14-4DDD-A89C-B7FEE37E4C44}"/>
          </ac:spMkLst>
        </pc:spChg>
        <pc:spChg chg="mod">
          <ac:chgData name="Craig, Daniel (YJB)" userId="93ff24c7-8b85-4e07-9846-33f25684dfd6" providerId="ADAL" clId="{8DA493C6-2F20-4F92-88C9-9A4910DD38B3}" dt="2021-08-13T12:14:05.947" v="2593"/>
          <ac:spMkLst>
            <pc:docMk/>
            <pc:sldMk cId="181558284" sldId="388"/>
            <ac:spMk id="3" creationId="{99E7A505-3A76-4BE7-84E3-A33491E4031E}"/>
          </ac:spMkLst>
        </pc:spChg>
      </pc:sldChg>
      <pc:sldChg chg="modSp add">
        <pc:chgData name="Craig, Daniel (YJB)" userId="93ff24c7-8b85-4e07-9846-33f25684dfd6" providerId="ADAL" clId="{8DA493C6-2F20-4F92-88C9-9A4910DD38B3}" dt="2021-08-13T12:30:11.042" v="3047" actId="20577"/>
        <pc:sldMkLst>
          <pc:docMk/>
          <pc:sldMk cId="1503558905" sldId="389"/>
        </pc:sldMkLst>
        <pc:spChg chg="mod">
          <ac:chgData name="Craig, Daniel (YJB)" userId="93ff24c7-8b85-4e07-9846-33f25684dfd6" providerId="ADAL" clId="{8DA493C6-2F20-4F92-88C9-9A4910DD38B3}" dt="2021-08-13T12:30:11.042" v="3047" actId="20577"/>
          <ac:spMkLst>
            <pc:docMk/>
            <pc:sldMk cId="1503558905" sldId="389"/>
            <ac:spMk id="2" creationId="{C461F1D9-6D14-4DDD-A89C-B7FEE37E4C44}"/>
          </ac:spMkLst>
        </pc:spChg>
        <pc:spChg chg="mod">
          <ac:chgData name="Craig, Daniel (YJB)" userId="93ff24c7-8b85-4e07-9846-33f25684dfd6" providerId="ADAL" clId="{8DA493C6-2F20-4F92-88C9-9A4910DD38B3}" dt="2021-08-13T12:14:26.649" v="2596" actId="20577"/>
          <ac:spMkLst>
            <pc:docMk/>
            <pc:sldMk cId="1503558905" sldId="389"/>
            <ac:spMk id="3" creationId="{99E7A505-3A76-4BE7-84E3-A33491E4031E}"/>
          </ac:spMkLst>
        </pc:spChg>
      </pc:sldChg>
      <pc:sldChg chg="modSp add">
        <pc:chgData name="Craig, Daniel (YJB)" userId="93ff24c7-8b85-4e07-9846-33f25684dfd6" providerId="ADAL" clId="{8DA493C6-2F20-4F92-88C9-9A4910DD38B3}" dt="2021-08-13T12:30:04.391" v="3045" actId="20577"/>
        <pc:sldMkLst>
          <pc:docMk/>
          <pc:sldMk cId="1395619466" sldId="390"/>
        </pc:sldMkLst>
        <pc:spChg chg="mod">
          <ac:chgData name="Craig, Daniel (YJB)" userId="93ff24c7-8b85-4e07-9846-33f25684dfd6" providerId="ADAL" clId="{8DA493C6-2F20-4F92-88C9-9A4910DD38B3}" dt="2021-08-13T12:30:04.391" v="3045" actId="20577"/>
          <ac:spMkLst>
            <pc:docMk/>
            <pc:sldMk cId="1395619466" sldId="390"/>
            <ac:spMk id="2" creationId="{C461F1D9-6D14-4DDD-A89C-B7FEE37E4C44}"/>
          </ac:spMkLst>
        </pc:spChg>
        <pc:spChg chg="mod">
          <ac:chgData name="Craig, Daniel (YJB)" userId="93ff24c7-8b85-4e07-9846-33f25684dfd6" providerId="ADAL" clId="{8DA493C6-2F20-4F92-88C9-9A4910DD38B3}" dt="2021-08-13T12:14:59.993" v="2605" actId="20577"/>
          <ac:spMkLst>
            <pc:docMk/>
            <pc:sldMk cId="1395619466" sldId="390"/>
            <ac:spMk id="3" creationId="{99E7A505-3A76-4BE7-84E3-A33491E4031E}"/>
          </ac:spMkLst>
        </pc:spChg>
      </pc:sldChg>
      <pc:sldChg chg="modSp add">
        <pc:chgData name="Craig, Daniel (YJB)" userId="93ff24c7-8b85-4e07-9846-33f25684dfd6" providerId="ADAL" clId="{8DA493C6-2F20-4F92-88C9-9A4910DD38B3}" dt="2021-08-13T12:15:45.775" v="2621" actId="20577"/>
        <pc:sldMkLst>
          <pc:docMk/>
          <pc:sldMk cId="504104054" sldId="391"/>
        </pc:sldMkLst>
        <pc:spChg chg="mod">
          <ac:chgData name="Craig, Daniel (YJB)" userId="93ff24c7-8b85-4e07-9846-33f25684dfd6" providerId="ADAL" clId="{8DA493C6-2F20-4F92-88C9-9A4910DD38B3}" dt="2021-08-13T12:15:45.775" v="2621" actId="20577"/>
          <ac:spMkLst>
            <pc:docMk/>
            <pc:sldMk cId="504104054" sldId="391"/>
            <ac:spMk id="2" creationId="{C461F1D9-6D14-4DDD-A89C-B7FEE37E4C44}"/>
          </ac:spMkLst>
        </pc:spChg>
        <pc:spChg chg="mod">
          <ac:chgData name="Craig, Daniel (YJB)" userId="93ff24c7-8b85-4e07-9846-33f25684dfd6" providerId="ADAL" clId="{8DA493C6-2F20-4F92-88C9-9A4910DD38B3}" dt="2021-08-13T12:15:34.890" v="2619" actId="20577"/>
          <ac:spMkLst>
            <pc:docMk/>
            <pc:sldMk cId="504104054" sldId="391"/>
            <ac:spMk id="3" creationId="{99E7A505-3A76-4BE7-84E3-A33491E4031E}"/>
          </ac:spMkLst>
        </pc:spChg>
      </pc:sldChg>
      <pc:sldChg chg="modSp add">
        <pc:chgData name="Craig, Daniel (YJB)" userId="93ff24c7-8b85-4e07-9846-33f25684dfd6" providerId="ADAL" clId="{8DA493C6-2F20-4F92-88C9-9A4910DD38B3}" dt="2021-08-13T12:30:00.614" v="3044" actId="20577"/>
        <pc:sldMkLst>
          <pc:docMk/>
          <pc:sldMk cId="3318882098" sldId="392"/>
        </pc:sldMkLst>
        <pc:spChg chg="mod">
          <ac:chgData name="Craig, Daniel (YJB)" userId="93ff24c7-8b85-4e07-9846-33f25684dfd6" providerId="ADAL" clId="{8DA493C6-2F20-4F92-88C9-9A4910DD38B3}" dt="2021-08-13T12:30:00.614" v="3044" actId="20577"/>
          <ac:spMkLst>
            <pc:docMk/>
            <pc:sldMk cId="3318882098" sldId="392"/>
            <ac:spMk id="2" creationId="{C461F1D9-6D14-4DDD-A89C-B7FEE37E4C44}"/>
          </ac:spMkLst>
        </pc:spChg>
        <pc:spChg chg="mod">
          <ac:chgData name="Craig, Daniel (YJB)" userId="93ff24c7-8b85-4e07-9846-33f25684dfd6" providerId="ADAL" clId="{8DA493C6-2F20-4F92-88C9-9A4910DD38B3}" dt="2021-08-13T12:17:58.402" v="2696" actId="20577"/>
          <ac:spMkLst>
            <pc:docMk/>
            <pc:sldMk cId="3318882098" sldId="392"/>
            <ac:spMk id="3" creationId="{99E7A505-3A76-4BE7-84E3-A33491E4031E}"/>
          </ac:spMkLst>
        </pc:spChg>
      </pc:sldChg>
      <pc:sldChg chg="modSp add">
        <pc:chgData name="Craig, Daniel (YJB)" userId="93ff24c7-8b85-4e07-9846-33f25684dfd6" providerId="ADAL" clId="{8DA493C6-2F20-4F92-88C9-9A4910DD38B3}" dt="2021-08-13T12:29:56.740" v="3043" actId="20577"/>
        <pc:sldMkLst>
          <pc:docMk/>
          <pc:sldMk cId="4083398404" sldId="393"/>
        </pc:sldMkLst>
        <pc:spChg chg="mod">
          <ac:chgData name="Craig, Daniel (YJB)" userId="93ff24c7-8b85-4e07-9846-33f25684dfd6" providerId="ADAL" clId="{8DA493C6-2F20-4F92-88C9-9A4910DD38B3}" dt="2021-08-13T12:29:56.740" v="3043" actId="20577"/>
          <ac:spMkLst>
            <pc:docMk/>
            <pc:sldMk cId="4083398404" sldId="393"/>
            <ac:spMk id="2" creationId="{C461F1D9-6D14-4DDD-A89C-B7FEE37E4C44}"/>
          </ac:spMkLst>
        </pc:spChg>
        <pc:spChg chg="mod">
          <ac:chgData name="Craig, Daniel (YJB)" userId="93ff24c7-8b85-4e07-9846-33f25684dfd6" providerId="ADAL" clId="{8DA493C6-2F20-4F92-88C9-9A4910DD38B3}" dt="2021-08-13T12:20:31.355" v="2813" actId="20577"/>
          <ac:spMkLst>
            <pc:docMk/>
            <pc:sldMk cId="4083398404" sldId="393"/>
            <ac:spMk id="3" creationId="{99E7A505-3A76-4BE7-84E3-A33491E4031E}"/>
          </ac:spMkLst>
        </pc:spChg>
      </pc:sldChg>
      <pc:sldChg chg="modSp add">
        <pc:chgData name="Craig, Daniel (YJB)" userId="93ff24c7-8b85-4e07-9846-33f25684dfd6" providerId="ADAL" clId="{8DA493C6-2F20-4F92-88C9-9A4910DD38B3}" dt="2021-08-13T12:29:53.258" v="3042" actId="20577"/>
        <pc:sldMkLst>
          <pc:docMk/>
          <pc:sldMk cId="2229804087" sldId="394"/>
        </pc:sldMkLst>
        <pc:spChg chg="mod">
          <ac:chgData name="Craig, Daniel (YJB)" userId="93ff24c7-8b85-4e07-9846-33f25684dfd6" providerId="ADAL" clId="{8DA493C6-2F20-4F92-88C9-9A4910DD38B3}" dt="2021-08-13T12:29:53.258" v="3042" actId="20577"/>
          <ac:spMkLst>
            <pc:docMk/>
            <pc:sldMk cId="2229804087" sldId="394"/>
            <ac:spMk id="2" creationId="{C461F1D9-6D14-4DDD-A89C-B7FEE37E4C44}"/>
          </ac:spMkLst>
        </pc:spChg>
        <pc:spChg chg="mod">
          <ac:chgData name="Craig, Daniel (YJB)" userId="93ff24c7-8b85-4e07-9846-33f25684dfd6" providerId="ADAL" clId="{8DA493C6-2F20-4F92-88C9-9A4910DD38B3}" dt="2021-08-13T12:21:44.528" v="2840" actId="20577"/>
          <ac:spMkLst>
            <pc:docMk/>
            <pc:sldMk cId="2229804087" sldId="394"/>
            <ac:spMk id="3" creationId="{99E7A505-3A76-4BE7-84E3-A33491E4031E}"/>
          </ac:spMkLst>
        </pc:spChg>
      </pc:sldChg>
      <pc:sldChg chg="delSp modSp add">
        <pc:chgData name="Craig, Daniel (YJB)" userId="93ff24c7-8b85-4e07-9846-33f25684dfd6" providerId="ADAL" clId="{8DA493C6-2F20-4F92-88C9-9A4910DD38B3}" dt="2021-08-13T12:24:04.556" v="2911" actId="478"/>
        <pc:sldMkLst>
          <pc:docMk/>
          <pc:sldMk cId="3416157807" sldId="395"/>
        </pc:sldMkLst>
        <pc:spChg chg="del">
          <ac:chgData name="Craig, Daniel (YJB)" userId="93ff24c7-8b85-4e07-9846-33f25684dfd6" providerId="ADAL" clId="{8DA493C6-2F20-4F92-88C9-9A4910DD38B3}" dt="2021-08-13T12:24:04.556" v="2911" actId="478"/>
          <ac:spMkLst>
            <pc:docMk/>
            <pc:sldMk cId="3416157807" sldId="395"/>
            <ac:spMk id="2" creationId="{C461F1D9-6D14-4DDD-A89C-B7FEE37E4C44}"/>
          </ac:spMkLst>
        </pc:spChg>
        <pc:spChg chg="mod">
          <ac:chgData name="Craig, Daniel (YJB)" userId="93ff24c7-8b85-4e07-9846-33f25684dfd6" providerId="ADAL" clId="{8DA493C6-2F20-4F92-88C9-9A4910DD38B3}" dt="2021-08-13T12:23:53.015" v="2909" actId="255"/>
          <ac:spMkLst>
            <pc:docMk/>
            <pc:sldMk cId="3416157807" sldId="395"/>
            <ac:spMk id="3" creationId="{99E7A505-3A76-4BE7-84E3-A33491E4031E}"/>
          </ac:spMkLst>
        </pc:spChg>
      </pc:sldChg>
      <pc:sldChg chg="delSp modSp add">
        <pc:chgData name="Craig, Daniel (YJB)" userId="93ff24c7-8b85-4e07-9846-33f25684dfd6" providerId="ADAL" clId="{8DA493C6-2F20-4F92-88C9-9A4910DD38B3}" dt="2021-08-13T12:24:57.661" v="2919" actId="12"/>
        <pc:sldMkLst>
          <pc:docMk/>
          <pc:sldMk cId="3914843001" sldId="396"/>
        </pc:sldMkLst>
        <pc:spChg chg="del">
          <ac:chgData name="Craig, Daniel (YJB)" userId="93ff24c7-8b85-4e07-9846-33f25684dfd6" providerId="ADAL" clId="{8DA493C6-2F20-4F92-88C9-9A4910DD38B3}" dt="2021-08-13T12:24:30.366" v="2913" actId="478"/>
          <ac:spMkLst>
            <pc:docMk/>
            <pc:sldMk cId="3914843001" sldId="396"/>
            <ac:spMk id="2" creationId="{C461F1D9-6D14-4DDD-A89C-B7FEE37E4C44}"/>
          </ac:spMkLst>
        </pc:spChg>
        <pc:spChg chg="mod">
          <ac:chgData name="Craig, Daniel (YJB)" userId="93ff24c7-8b85-4e07-9846-33f25684dfd6" providerId="ADAL" clId="{8DA493C6-2F20-4F92-88C9-9A4910DD38B3}" dt="2021-08-13T12:24:57.661" v="2919" actId="12"/>
          <ac:spMkLst>
            <pc:docMk/>
            <pc:sldMk cId="3914843001" sldId="396"/>
            <ac:spMk id="3" creationId="{99E7A505-3A76-4BE7-84E3-A33491E4031E}"/>
          </ac:spMkLst>
        </pc:spChg>
      </pc:sldChg>
      <pc:sldChg chg="delSp modSp add">
        <pc:chgData name="Craig, Daniel (YJB)" userId="93ff24c7-8b85-4e07-9846-33f25684dfd6" providerId="ADAL" clId="{8DA493C6-2F20-4F92-88C9-9A4910DD38B3}" dt="2021-08-13T12:28:10.985" v="3001" actId="27636"/>
        <pc:sldMkLst>
          <pc:docMk/>
          <pc:sldMk cId="3709587629" sldId="397"/>
        </pc:sldMkLst>
        <pc:spChg chg="del">
          <ac:chgData name="Craig, Daniel (YJB)" userId="93ff24c7-8b85-4e07-9846-33f25684dfd6" providerId="ADAL" clId="{8DA493C6-2F20-4F92-88C9-9A4910DD38B3}" dt="2021-08-13T12:25:32.229" v="2962" actId="478"/>
          <ac:spMkLst>
            <pc:docMk/>
            <pc:sldMk cId="3709587629" sldId="397"/>
            <ac:spMk id="2" creationId="{C461F1D9-6D14-4DDD-A89C-B7FEE37E4C44}"/>
          </ac:spMkLst>
        </pc:spChg>
        <pc:spChg chg="mod">
          <ac:chgData name="Craig, Daniel (YJB)" userId="93ff24c7-8b85-4e07-9846-33f25684dfd6" providerId="ADAL" clId="{8DA493C6-2F20-4F92-88C9-9A4910DD38B3}" dt="2021-08-13T12:28:10.985" v="3001" actId="27636"/>
          <ac:spMkLst>
            <pc:docMk/>
            <pc:sldMk cId="3709587629" sldId="397"/>
            <ac:spMk id="3" creationId="{99E7A505-3A76-4BE7-84E3-A33491E4031E}"/>
          </ac:spMkLst>
        </pc:spChg>
      </pc:sldChg>
      <pc:sldChg chg="modSp add">
        <pc:chgData name="Craig, Daniel (YJB)" userId="93ff24c7-8b85-4e07-9846-33f25684dfd6" providerId="ADAL" clId="{8DA493C6-2F20-4F92-88C9-9A4910DD38B3}" dt="2021-08-13T12:28:17.386" v="3003" actId="27636"/>
        <pc:sldMkLst>
          <pc:docMk/>
          <pc:sldMk cId="1703948808" sldId="398"/>
        </pc:sldMkLst>
        <pc:spChg chg="mod">
          <ac:chgData name="Craig, Daniel (YJB)" userId="93ff24c7-8b85-4e07-9846-33f25684dfd6" providerId="ADAL" clId="{8DA493C6-2F20-4F92-88C9-9A4910DD38B3}" dt="2021-08-13T12:28:17.386" v="3003" actId="27636"/>
          <ac:spMkLst>
            <pc:docMk/>
            <pc:sldMk cId="1703948808" sldId="398"/>
            <ac:spMk id="3" creationId="{99E7A505-3A76-4BE7-84E3-A33491E4031E}"/>
          </ac:spMkLst>
        </pc:spChg>
      </pc:sldChg>
      <pc:sldChg chg="modSp add">
        <pc:chgData name="Craig, Daniel (YJB)" userId="93ff24c7-8b85-4e07-9846-33f25684dfd6" providerId="ADAL" clId="{8DA493C6-2F20-4F92-88C9-9A4910DD38B3}" dt="2021-08-13T12:31:21.465" v="3088" actId="20577"/>
        <pc:sldMkLst>
          <pc:docMk/>
          <pc:sldMk cId="162735952" sldId="399"/>
        </pc:sldMkLst>
        <pc:spChg chg="mod">
          <ac:chgData name="Craig, Daniel (YJB)" userId="93ff24c7-8b85-4e07-9846-33f25684dfd6" providerId="ADAL" clId="{8DA493C6-2F20-4F92-88C9-9A4910DD38B3}" dt="2021-08-13T12:31:21.465" v="3088" actId="20577"/>
          <ac:spMkLst>
            <pc:docMk/>
            <pc:sldMk cId="162735952" sldId="399"/>
            <ac:spMk id="2" creationId="{CB7C43EE-9EEF-455D-96A0-F0CC83D7CA70}"/>
          </ac:spMkLst>
        </pc:spChg>
      </pc:sldChg>
      <pc:sldChg chg="addSp modSp add">
        <pc:chgData name="Craig, Daniel (YJB)" userId="93ff24c7-8b85-4e07-9846-33f25684dfd6" providerId="ADAL" clId="{8DA493C6-2F20-4F92-88C9-9A4910DD38B3}" dt="2021-08-13T12:29:48.731" v="3041" actId="20577"/>
        <pc:sldMkLst>
          <pc:docMk/>
          <pc:sldMk cId="236384025" sldId="400"/>
        </pc:sldMkLst>
        <pc:spChg chg="mod">
          <ac:chgData name="Craig, Daniel (YJB)" userId="93ff24c7-8b85-4e07-9846-33f25684dfd6" providerId="ADAL" clId="{8DA493C6-2F20-4F92-88C9-9A4910DD38B3}" dt="2021-08-13T12:29:21.912" v="3037" actId="20577"/>
          <ac:spMkLst>
            <pc:docMk/>
            <pc:sldMk cId="236384025" sldId="400"/>
            <ac:spMk id="3" creationId="{99E7A505-3A76-4BE7-84E3-A33491E4031E}"/>
          </ac:spMkLst>
        </pc:spChg>
        <pc:spChg chg="add mod">
          <ac:chgData name="Craig, Daniel (YJB)" userId="93ff24c7-8b85-4e07-9846-33f25684dfd6" providerId="ADAL" clId="{8DA493C6-2F20-4F92-88C9-9A4910DD38B3}" dt="2021-08-13T12:29:48.731" v="3041" actId="20577"/>
          <ac:spMkLst>
            <pc:docMk/>
            <pc:sldMk cId="236384025" sldId="400"/>
            <ac:spMk id="4" creationId="{5BC0E16C-E6F4-4555-8A4E-E29DCCED2DA0}"/>
          </ac:spMkLst>
        </pc:spChg>
      </pc:sldChg>
      <pc:sldChg chg="delSp modSp add">
        <pc:chgData name="Craig, Daniel (YJB)" userId="93ff24c7-8b85-4e07-9846-33f25684dfd6" providerId="ADAL" clId="{8DA493C6-2F20-4F92-88C9-9A4910DD38B3}" dt="2021-08-13T12:31:10.400" v="3071" actId="12"/>
        <pc:sldMkLst>
          <pc:docMk/>
          <pc:sldMk cId="1256886289" sldId="401"/>
        </pc:sldMkLst>
        <pc:spChg chg="mod">
          <ac:chgData name="Craig, Daniel (YJB)" userId="93ff24c7-8b85-4e07-9846-33f25684dfd6" providerId="ADAL" clId="{8DA493C6-2F20-4F92-88C9-9A4910DD38B3}" dt="2021-08-13T12:31:10.400" v="3071" actId="12"/>
          <ac:spMkLst>
            <pc:docMk/>
            <pc:sldMk cId="1256886289" sldId="401"/>
            <ac:spMk id="3" creationId="{99E7A505-3A76-4BE7-84E3-A33491E4031E}"/>
          </ac:spMkLst>
        </pc:spChg>
        <pc:spChg chg="del">
          <ac:chgData name="Craig, Daniel (YJB)" userId="93ff24c7-8b85-4e07-9846-33f25684dfd6" providerId="ADAL" clId="{8DA493C6-2F20-4F92-88C9-9A4910DD38B3}" dt="2021-08-13T12:31:02.108" v="3068" actId="478"/>
          <ac:spMkLst>
            <pc:docMk/>
            <pc:sldMk cId="1256886289" sldId="401"/>
            <ac:spMk id="4" creationId="{5BC0E16C-E6F4-4555-8A4E-E29DCCED2DA0}"/>
          </ac:spMkLst>
        </pc:spChg>
      </pc:sldChg>
      <pc:sldChg chg="add">
        <pc:chgData name="Craig, Daniel (YJB)" userId="93ff24c7-8b85-4e07-9846-33f25684dfd6" providerId="ADAL" clId="{8DA493C6-2F20-4F92-88C9-9A4910DD38B3}" dt="2021-08-13T12:31:14.022" v="3072"/>
        <pc:sldMkLst>
          <pc:docMk/>
          <pc:sldMk cId="2674434405" sldId="402"/>
        </pc:sldMkLst>
      </pc:sldChg>
      <pc:sldChg chg="modSp add">
        <pc:chgData name="Craig, Daniel (YJB)" userId="93ff24c7-8b85-4e07-9846-33f25684dfd6" providerId="ADAL" clId="{8DA493C6-2F20-4F92-88C9-9A4910DD38B3}" dt="2021-08-13T12:32:36.001" v="3136" actId="27636"/>
        <pc:sldMkLst>
          <pc:docMk/>
          <pc:sldMk cId="112830778" sldId="403"/>
        </pc:sldMkLst>
        <pc:spChg chg="mod">
          <ac:chgData name="Craig, Daniel (YJB)" userId="93ff24c7-8b85-4e07-9846-33f25684dfd6" providerId="ADAL" clId="{8DA493C6-2F20-4F92-88C9-9A4910DD38B3}" dt="2021-08-13T12:32:36.001" v="3136" actId="27636"/>
          <ac:spMkLst>
            <pc:docMk/>
            <pc:sldMk cId="112830778" sldId="403"/>
            <ac:spMk id="3" creationId="{99E7A505-3A76-4BE7-84E3-A33491E4031E}"/>
          </ac:spMkLst>
        </pc:spChg>
      </pc:sldChg>
      <pc:sldChg chg="modSp add">
        <pc:chgData name="Craig, Daniel (YJB)" userId="93ff24c7-8b85-4e07-9846-33f25684dfd6" providerId="ADAL" clId="{8DA493C6-2F20-4F92-88C9-9A4910DD38B3}" dt="2021-08-13T12:33:08.057" v="3141" actId="27636"/>
        <pc:sldMkLst>
          <pc:docMk/>
          <pc:sldMk cId="1258055373" sldId="404"/>
        </pc:sldMkLst>
        <pc:spChg chg="mod">
          <ac:chgData name="Craig, Daniel (YJB)" userId="93ff24c7-8b85-4e07-9846-33f25684dfd6" providerId="ADAL" clId="{8DA493C6-2F20-4F92-88C9-9A4910DD38B3}" dt="2021-08-13T12:33:08.057" v="3141" actId="27636"/>
          <ac:spMkLst>
            <pc:docMk/>
            <pc:sldMk cId="1258055373" sldId="404"/>
            <ac:spMk id="3" creationId="{99E7A505-3A76-4BE7-84E3-A33491E4031E}"/>
          </ac:spMkLst>
        </pc:spChg>
      </pc:sldChg>
      <pc:sldChg chg="modSp add">
        <pc:chgData name="Craig, Daniel (YJB)" userId="93ff24c7-8b85-4e07-9846-33f25684dfd6" providerId="ADAL" clId="{8DA493C6-2F20-4F92-88C9-9A4910DD38B3}" dt="2021-08-13T12:34:02.975" v="3164" actId="27636"/>
        <pc:sldMkLst>
          <pc:docMk/>
          <pc:sldMk cId="2957660940" sldId="405"/>
        </pc:sldMkLst>
        <pc:spChg chg="mod">
          <ac:chgData name="Craig, Daniel (YJB)" userId="93ff24c7-8b85-4e07-9846-33f25684dfd6" providerId="ADAL" clId="{8DA493C6-2F20-4F92-88C9-9A4910DD38B3}" dt="2021-08-13T12:34:02.975" v="3164" actId="27636"/>
          <ac:spMkLst>
            <pc:docMk/>
            <pc:sldMk cId="2957660940" sldId="405"/>
            <ac:spMk id="3" creationId="{99E7A505-3A76-4BE7-84E3-A33491E4031E}"/>
          </ac:spMkLst>
        </pc:spChg>
      </pc:sldChg>
      <pc:sldChg chg="addSp modSp add">
        <pc:chgData name="Craig, Daniel (YJB)" userId="93ff24c7-8b85-4e07-9846-33f25684dfd6" providerId="ADAL" clId="{8DA493C6-2F20-4F92-88C9-9A4910DD38B3}" dt="2021-08-13T12:36:42.636" v="3222" actId="20577"/>
        <pc:sldMkLst>
          <pc:docMk/>
          <pc:sldMk cId="3516600692" sldId="406"/>
        </pc:sldMkLst>
        <pc:spChg chg="mod">
          <ac:chgData name="Craig, Daniel (YJB)" userId="93ff24c7-8b85-4e07-9846-33f25684dfd6" providerId="ADAL" clId="{8DA493C6-2F20-4F92-88C9-9A4910DD38B3}" dt="2021-08-13T12:36:10.538" v="3215" actId="113"/>
          <ac:spMkLst>
            <pc:docMk/>
            <pc:sldMk cId="3516600692" sldId="406"/>
            <ac:spMk id="3" creationId="{99E7A505-3A76-4BE7-84E3-A33491E4031E}"/>
          </ac:spMkLst>
        </pc:spChg>
        <pc:spChg chg="add mod">
          <ac:chgData name="Craig, Daniel (YJB)" userId="93ff24c7-8b85-4e07-9846-33f25684dfd6" providerId="ADAL" clId="{8DA493C6-2F20-4F92-88C9-9A4910DD38B3}" dt="2021-08-13T12:36:42.636" v="3222" actId="20577"/>
          <ac:spMkLst>
            <pc:docMk/>
            <pc:sldMk cId="3516600692" sldId="406"/>
            <ac:spMk id="4" creationId="{A4C87996-F332-4FFC-BE91-0A338EF16122}"/>
          </ac:spMkLst>
        </pc:spChg>
      </pc:sldChg>
      <pc:sldChg chg="delSp modSp add">
        <pc:chgData name="Craig, Daniel (YJB)" userId="93ff24c7-8b85-4e07-9846-33f25684dfd6" providerId="ADAL" clId="{8DA493C6-2F20-4F92-88C9-9A4910DD38B3}" dt="2021-08-13T12:39:10.607" v="3287" actId="20577"/>
        <pc:sldMkLst>
          <pc:docMk/>
          <pc:sldMk cId="3348825003" sldId="407"/>
        </pc:sldMkLst>
        <pc:spChg chg="mod">
          <ac:chgData name="Craig, Daniel (YJB)" userId="93ff24c7-8b85-4e07-9846-33f25684dfd6" providerId="ADAL" clId="{8DA493C6-2F20-4F92-88C9-9A4910DD38B3}" dt="2021-08-13T12:39:10.607" v="3287" actId="20577"/>
          <ac:spMkLst>
            <pc:docMk/>
            <pc:sldMk cId="3348825003" sldId="407"/>
            <ac:spMk id="3" creationId="{99E7A505-3A76-4BE7-84E3-A33491E4031E}"/>
          </ac:spMkLst>
        </pc:spChg>
        <pc:spChg chg="del">
          <ac:chgData name="Craig, Daniel (YJB)" userId="93ff24c7-8b85-4e07-9846-33f25684dfd6" providerId="ADAL" clId="{8DA493C6-2F20-4F92-88C9-9A4910DD38B3}" dt="2021-08-13T12:37:11.652" v="3224" actId="478"/>
          <ac:spMkLst>
            <pc:docMk/>
            <pc:sldMk cId="3348825003" sldId="407"/>
            <ac:spMk id="4" creationId="{A4C87996-F332-4FFC-BE91-0A338EF16122}"/>
          </ac:spMkLst>
        </pc:spChg>
      </pc:sldChg>
      <pc:sldChg chg="modSp add">
        <pc:chgData name="Craig, Daniel (YJB)" userId="93ff24c7-8b85-4e07-9846-33f25684dfd6" providerId="ADAL" clId="{8DA493C6-2F20-4F92-88C9-9A4910DD38B3}" dt="2021-08-13T12:40:13.567" v="3314" actId="12"/>
        <pc:sldMkLst>
          <pc:docMk/>
          <pc:sldMk cId="2363506101" sldId="408"/>
        </pc:sldMkLst>
        <pc:spChg chg="mod">
          <ac:chgData name="Craig, Daniel (YJB)" userId="93ff24c7-8b85-4e07-9846-33f25684dfd6" providerId="ADAL" clId="{8DA493C6-2F20-4F92-88C9-9A4910DD38B3}" dt="2021-08-13T12:40:13.567" v="3314" actId="12"/>
          <ac:spMkLst>
            <pc:docMk/>
            <pc:sldMk cId="2363506101" sldId="408"/>
            <ac:spMk id="3" creationId="{99E7A505-3A76-4BE7-84E3-A33491E4031E}"/>
          </ac:spMkLst>
        </pc:spChg>
      </pc:sldChg>
      <pc:sldChg chg="modSp add">
        <pc:chgData name="Craig, Daniel (YJB)" userId="93ff24c7-8b85-4e07-9846-33f25684dfd6" providerId="ADAL" clId="{8DA493C6-2F20-4F92-88C9-9A4910DD38B3}" dt="2021-08-13T12:41:36.369" v="3334" actId="20577"/>
        <pc:sldMkLst>
          <pc:docMk/>
          <pc:sldMk cId="617244794" sldId="409"/>
        </pc:sldMkLst>
        <pc:spChg chg="mod">
          <ac:chgData name="Craig, Daniel (YJB)" userId="93ff24c7-8b85-4e07-9846-33f25684dfd6" providerId="ADAL" clId="{8DA493C6-2F20-4F92-88C9-9A4910DD38B3}" dt="2021-08-13T12:41:36.369" v="3334" actId="20577"/>
          <ac:spMkLst>
            <pc:docMk/>
            <pc:sldMk cId="617244794" sldId="409"/>
            <ac:spMk id="3" creationId="{99E7A505-3A76-4BE7-84E3-A33491E4031E}"/>
          </ac:spMkLst>
        </pc:spChg>
      </pc:sldChg>
      <pc:sldChg chg="modSp add">
        <pc:chgData name="Craig, Daniel (YJB)" userId="93ff24c7-8b85-4e07-9846-33f25684dfd6" providerId="ADAL" clId="{8DA493C6-2F20-4F92-88C9-9A4910DD38B3}" dt="2021-08-24T12:55:18.239" v="3365" actId="6549"/>
        <pc:sldMkLst>
          <pc:docMk/>
          <pc:sldMk cId="3457016126" sldId="410"/>
        </pc:sldMkLst>
        <pc:spChg chg="mod">
          <ac:chgData name="Craig, Daniel (YJB)" userId="93ff24c7-8b85-4e07-9846-33f25684dfd6" providerId="ADAL" clId="{8DA493C6-2F20-4F92-88C9-9A4910DD38B3}" dt="2021-08-24T12:55:18.239" v="3365" actId="6549"/>
          <ac:spMkLst>
            <pc:docMk/>
            <pc:sldMk cId="3457016126" sldId="410"/>
            <ac:spMk id="3" creationId="{99E7A505-3A76-4BE7-84E3-A33491E4031E}"/>
          </ac:spMkLst>
        </pc:spChg>
      </pc:sldChg>
      <pc:sldChg chg="modSp add">
        <pc:chgData name="Craig, Daniel (YJB)" userId="93ff24c7-8b85-4e07-9846-33f25684dfd6" providerId="ADAL" clId="{8DA493C6-2F20-4F92-88C9-9A4910DD38B3}" dt="2021-08-24T12:59:52.033" v="3612" actId="20577"/>
        <pc:sldMkLst>
          <pc:docMk/>
          <pc:sldMk cId="2899791958" sldId="411"/>
        </pc:sldMkLst>
        <pc:spChg chg="mod">
          <ac:chgData name="Craig, Daniel (YJB)" userId="93ff24c7-8b85-4e07-9846-33f25684dfd6" providerId="ADAL" clId="{8DA493C6-2F20-4F92-88C9-9A4910DD38B3}" dt="2021-08-24T12:57:29.241" v="3434"/>
          <ac:spMkLst>
            <pc:docMk/>
            <pc:sldMk cId="2899791958" sldId="411"/>
            <ac:spMk id="3" creationId="{99E7A505-3A76-4BE7-84E3-A33491E4031E}"/>
          </ac:spMkLst>
        </pc:spChg>
        <pc:graphicFrameChg chg="mod modGraphic">
          <ac:chgData name="Craig, Daniel (YJB)" userId="93ff24c7-8b85-4e07-9846-33f25684dfd6" providerId="ADAL" clId="{8DA493C6-2F20-4F92-88C9-9A4910DD38B3}" dt="2021-08-24T12:59:52.033" v="3612" actId="20577"/>
          <ac:graphicFrameMkLst>
            <pc:docMk/>
            <pc:sldMk cId="2899791958" sldId="411"/>
            <ac:graphicFrameMk id="2" creationId="{08A81A81-31C0-4CE9-9A02-81865ED09640}"/>
          </ac:graphicFrameMkLst>
        </pc:graphicFrameChg>
      </pc:sldChg>
      <pc:sldChg chg="modSp add">
        <pc:chgData name="Craig, Daniel (YJB)" userId="93ff24c7-8b85-4e07-9846-33f25684dfd6" providerId="ADAL" clId="{8DA493C6-2F20-4F92-88C9-9A4910DD38B3}" dt="2021-08-24T13:02:51.770" v="3847" actId="20577"/>
        <pc:sldMkLst>
          <pc:docMk/>
          <pc:sldMk cId="2313316365" sldId="412"/>
        </pc:sldMkLst>
        <pc:spChg chg="mod">
          <ac:chgData name="Craig, Daniel (YJB)" userId="93ff24c7-8b85-4e07-9846-33f25684dfd6" providerId="ADAL" clId="{8DA493C6-2F20-4F92-88C9-9A4910DD38B3}" dt="2021-08-24T13:00:06.141" v="3614" actId="6549"/>
          <ac:spMkLst>
            <pc:docMk/>
            <pc:sldMk cId="2313316365" sldId="412"/>
            <ac:spMk id="3" creationId="{99E7A505-3A76-4BE7-84E3-A33491E4031E}"/>
          </ac:spMkLst>
        </pc:spChg>
        <pc:graphicFrameChg chg="mod modGraphic">
          <ac:chgData name="Craig, Daniel (YJB)" userId="93ff24c7-8b85-4e07-9846-33f25684dfd6" providerId="ADAL" clId="{8DA493C6-2F20-4F92-88C9-9A4910DD38B3}" dt="2021-08-24T13:02:51.770" v="3847" actId="20577"/>
          <ac:graphicFrameMkLst>
            <pc:docMk/>
            <pc:sldMk cId="2313316365" sldId="412"/>
            <ac:graphicFrameMk id="2" creationId="{08A81A81-31C0-4CE9-9A02-81865ED09640}"/>
          </ac:graphicFrameMkLst>
        </pc:graphicFrameChg>
      </pc:sldChg>
      <pc:sldChg chg="modSp add">
        <pc:chgData name="Craig, Daniel (YJB)" userId="93ff24c7-8b85-4e07-9846-33f25684dfd6" providerId="ADAL" clId="{8DA493C6-2F20-4F92-88C9-9A4910DD38B3}" dt="2021-08-24T13:06:19.763" v="4087" actId="20577"/>
        <pc:sldMkLst>
          <pc:docMk/>
          <pc:sldMk cId="3919022788" sldId="413"/>
        </pc:sldMkLst>
        <pc:graphicFrameChg chg="modGraphic">
          <ac:chgData name="Craig, Daniel (YJB)" userId="93ff24c7-8b85-4e07-9846-33f25684dfd6" providerId="ADAL" clId="{8DA493C6-2F20-4F92-88C9-9A4910DD38B3}" dt="2021-08-24T13:06:19.763" v="4087" actId="20577"/>
          <ac:graphicFrameMkLst>
            <pc:docMk/>
            <pc:sldMk cId="3919022788" sldId="413"/>
            <ac:graphicFrameMk id="2" creationId="{08A81A81-31C0-4CE9-9A02-81865ED09640}"/>
          </ac:graphicFrameMkLst>
        </pc:graphicFrameChg>
      </pc:sldChg>
      <pc:sldChg chg="modSp add">
        <pc:chgData name="Craig, Daniel (YJB)" userId="93ff24c7-8b85-4e07-9846-33f25684dfd6" providerId="ADAL" clId="{8DA493C6-2F20-4F92-88C9-9A4910DD38B3}" dt="2021-08-24T13:07:50.139" v="4159" actId="113"/>
        <pc:sldMkLst>
          <pc:docMk/>
          <pc:sldMk cId="2992393820" sldId="414"/>
        </pc:sldMkLst>
        <pc:graphicFrameChg chg="modGraphic">
          <ac:chgData name="Craig, Daniel (YJB)" userId="93ff24c7-8b85-4e07-9846-33f25684dfd6" providerId="ADAL" clId="{8DA493C6-2F20-4F92-88C9-9A4910DD38B3}" dt="2021-08-24T13:07:50.139" v="4159" actId="113"/>
          <ac:graphicFrameMkLst>
            <pc:docMk/>
            <pc:sldMk cId="2992393820" sldId="414"/>
            <ac:graphicFrameMk id="2" creationId="{08A81A81-31C0-4CE9-9A02-81865ED09640}"/>
          </ac:graphicFrameMkLst>
        </pc:graphicFrameChg>
      </pc:sldChg>
      <pc:sldChg chg="modSp add">
        <pc:chgData name="Craig, Daniel (YJB)" userId="93ff24c7-8b85-4e07-9846-33f25684dfd6" providerId="ADAL" clId="{8DA493C6-2F20-4F92-88C9-9A4910DD38B3}" dt="2021-08-24T15:22:44.995" v="4364" actId="20577"/>
        <pc:sldMkLst>
          <pc:docMk/>
          <pc:sldMk cId="3239462630" sldId="415"/>
        </pc:sldMkLst>
        <pc:spChg chg="mod">
          <ac:chgData name="Craig, Daniel (YJB)" userId="93ff24c7-8b85-4e07-9846-33f25684dfd6" providerId="ADAL" clId="{8DA493C6-2F20-4F92-88C9-9A4910DD38B3}" dt="2021-08-24T15:22:44.995" v="4364" actId="20577"/>
          <ac:spMkLst>
            <pc:docMk/>
            <pc:sldMk cId="3239462630" sldId="415"/>
            <ac:spMk id="3" creationId="{99E7A505-3A76-4BE7-84E3-A33491E4031E}"/>
          </ac:spMkLst>
        </pc:spChg>
      </pc:sldChg>
      <pc:sldChg chg="modSp add del">
        <pc:chgData name="Craig, Daniel (YJB)" userId="93ff24c7-8b85-4e07-9846-33f25684dfd6" providerId="ADAL" clId="{8DA493C6-2F20-4F92-88C9-9A4910DD38B3}" dt="2021-08-24T15:22:13.829" v="4347" actId="2696"/>
        <pc:sldMkLst>
          <pc:docMk/>
          <pc:sldMk cId="3332767811" sldId="415"/>
        </pc:sldMkLst>
        <pc:spChg chg="mod">
          <ac:chgData name="Craig, Daniel (YJB)" userId="93ff24c7-8b85-4e07-9846-33f25684dfd6" providerId="ADAL" clId="{8DA493C6-2F20-4F92-88C9-9A4910DD38B3}" dt="2021-08-24T14:26:38.106" v="4307" actId="27636"/>
          <ac:spMkLst>
            <pc:docMk/>
            <pc:sldMk cId="3332767811" sldId="415"/>
            <ac:spMk id="3" creationId="{99E7A505-3A76-4BE7-84E3-A33491E4031E}"/>
          </ac:spMkLst>
        </pc:spChg>
      </pc:sldChg>
      <pc:sldChg chg="modSp add">
        <pc:chgData name="Craig, Daniel (YJB)" userId="93ff24c7-8b85-4e07-9846-33f25684dfd6" providerId="ADAL" clId="{8DA493C6-2F20-4F92-88C9-9A4910DD38B3}" dt="2021-08-31T14:17:31.567" v="4595" actId="20577"/>
        <pc:sldMkLst>
          <pc:docMk/>
          <pc:sldMk cId="1162230371" sldId="416"/>
        </pc:sldMkLst>
        <pc:spChg chg="mod">
          <ac:chgData name="Craig, Daniel (YJB)" userId="93ff24c7-8b85-4e07-9846-33f25684dfd6" providerId="ADAL" clId="{8DA493C6-2F20-4F92-88C9-9A4910DD38B3}" dt="2021-08-31T14:11:13.156" v="4390" actId="20577"/>
          <ac:spMkLst>
            <pc:docMk/>
            <pc:sldMk cId="1162230371" sldId="416"/>
            <ac:spMk id="2" creationId="{C461F1D9-6D14-4DDD-A89C-B7FEE37E4C44}"/>
          </ac:spMkLst>
        </pc:spChg>
        <pc:spChg chg="mod">
          <ac:chgData name="Craig, Daniel (YJB)" userId="93ff24c7-8b85-4e07-9846-33f25684dfd6" providerId="ADAL" clId="{8DA493C6-2F20-4F92-88C9-9A4910DD38B3}" dt="2021-08-31T14:17:31.567" v="4595" actId="20577"/>
          <ac:spMkLst>
            <pc:docMk/>
            <pc:sldMk cId="1162230371" sldId="416"/>
            <ac:spMk id="3" creationId="{99E7A505-3A76-4BE7-84E3-A33491E4031E}"/>
          </ac:spMkLst>
        </pc:spChg>
      </pc:sldChg>
      <pc:sldChg chg="addSp delSp modSp add">
        <pc:chgData name="Craig, Daniel (YJB)" userId="93ff24c7-8b85-4e07-9846-33f25684dfd6" providerId="ADAL" clId="{8DA493C6-2F20-4F92-88C9-9A4910DD38B3}" dt="2021-09-14T14:53:57.926" v="4924" actId="20577"/>
        <pc:sldMkLst>
          <pc:docMk/>
          <pc:sldMk cId="2948172913" sldId="417"/>
        </pc:sldMkLst>
        <pc:spChg chg="mod">
          <ac:chgData name="Craig, Daniel (YJB)" userId="93ff24c7-8b85-4e07-9846-33f25684dfd6" providerId="ADAL" clId="{8DA493C6-2F20-4F92-88C9-9A4910DD38B3}" dt="2021-09-14T14:53:57.926" v="4924" actId="20577"/>
          <ac:spMkLst>
            <pc:docMk/>
            <pc:sldMk cId="2948172913" sldId="417"/>
            <ac:spMk id="3" creationId="{99E7A505-3A76-4BE7-84E3-A33491E4031E}"/>
          </ac:spMkLst>
        </pc:spChg>
        <pc:spChg chg="mod">
          <ac:chgData name="Craig, Daniel (YJB)" userId="93ff24c7-8b85-4e07-9846-33f25684dfd6" providerId="ADAL" clId="{8DA493C6-2F20-4F92-88C9-9A4910DD38B3}" dt="2021-08-31T15:22:17.111" v="4731" actId="20577"/>
          <ac:spMkLst>
            <pc:docMk/>
            <pc:sldMk cId="2948172913" sldId="417"/>
            <ac:spMk id="4" creationId="{44269182-192C-4E6B-9FC1-ED239D7988A6}"/>
          </ac:spMkLst>
        </pc:spChg>
        <pc:graphicFrameChg chg="add del mod modGraphic">
          <ac:chgData name="Craig, Daniel (YJB)" userId="93ff24c7-8b85-4e07-9846-33f25684dfd6" providerId="ADAL" clId="{8DA493C6-2F20-4F92-88C9-9A4910DD38B3}" dt="2021-09-14T14:53:42.036" v="4922" actId="20577"/>
          <ac:graphicFrameMkLst>
            <pc:docMk/>
            <pc:sldMk cId="2948172913" sldId="417"/>
            <ac:graphicFrameMk id="2" creationId="{08A81A81-31C0-4CE9-9A02-81865ED09640}"/>
          </ac:graphicFrameMkLst>
        </pc:graphicFrameChg>
      </pc:sldChg>
      <pc:sldChg chg="modSp add del">
        <pc:chgData name="Craig, Daniel (YJB)" userId="93ff24c7-8b85-4e07-9846-33f25684dfd6" providerId="ADAL" clId="{8DA493C6-2F20-4F92-88C9-9A4910DD38B3}" dt="2021-08-31T14:14:20.669" v="4450" actId="2696"/>
        <pc:sldMkLst>
          <pc:docMk/>
          <pc:sldMk cId="4255991549" sldId="417"/>
        </pc:sldMkLst>
        <pc:spChg chg="mod">
          <ac:chgData name="Craig, Daniel (YJB)" userId="93ff24c7-8b85-4e07-9846-33f25684dfd6" providerId="ADAL" clId="{8DA493C6-2F20-4F92-88C9-9A4910DD38B3}" dt="2021-08-31T14:12:44.690" v="4445" actId="1076"/>
          <ac:spMkLst>
            <pc:docMk/>
            <pc:sldMk cId="4255991549" sldId="417"/>
            <ac:spMk id="3" creationId="{99E7A505-3A76-4BE7-84E3-A33491E4031E}"/>
          </ac:spMkLst>
        </pc:spChg>
        <pc:spChg chg="mod">
          <ac:chgData name="Craig, Daniel (YJB)" userId="93ff24c7-8b85-4e07-9846-33f25684dfd6" providerId="ADAL" clId="{8DA493C6-2F20-4F92-88C9-9A4910DD38B3}" dt="2021-08-31T14:12:59.309" v="4447" actId="20577"/>
          <ac:spMkLst>
            <pc:docMk/>
            <pc:sldMk cId="4255991549" sldId="417"/>
            <ac:spMk id="4" creationId="{44269182-192C-4E6B-9FC1-ED239D7988A6}"/>
          </ac:spMkLst>
        </pc:spChg>
        <pc:graphicFrameChg chg="mod modGraphic">
          <ac:chgData name="Craig, Daniel (YJB)" userId="93ff24c7-8b85-4e07-9846-33f25684dfd6" providerId="ADAL" clId="{8DA493C6-2F20-4F92-88C9-9A4910DD38B3}" dt="2021-08-31T14:13:59.860" v="4449" actId="2166"/>
          <ac:graphicFrameMkLst>
            <pc:docMk/>
            <pc:sldMk cId="4255991549" sldId="417"/>
            <ac:graphicFrameMk id="2" creationId="{08A81A81-31C0-4CE9-9A02-81865ED09640}"/>
          </ac:graphicFrameMkLst>
        </pc:graphicFrameChg>
      </pc:sldChg>
    </pc:docChg>
  </pc:docChgLst>
  <pc:docChgLst>
    <pc:chgData name="Daniel" userId="93ff24c7-8b85-4e07-9846-33f25684dfd6" providerId="ADAL" clId="{8DA493C6-2F20-4F92-88C9-9A4910DD38B3}"/>
    <pc:docChg chg="addSld modSld sldOrd">
      <pc:chgData name="Daniel" userId="93ff24c7-8b85-4e07-9846-33f25684dfd6" providerId="ADAL" clId="{8DA493C6-2F20-4F92-88C9-9A4910DD38B3}" dt="2021-08-12T15:29:45.475" v="128"/>
      <pc:docMkLst>
        <pc:docMk/>
      </pc:docMkLst>
      <pc:sldChg chg="modSp">
        <pc:chgData name="Daniel" userId="93ff24c7-8b85-4e07-9846-33f25684dfd6" providerId="ADAL" clId="{8DA493C6-2F20-4F92-88C9-9A4910DD38B3}" dt="2021-08-12T10:40:32.321" v="2"/>
        <pc:sldMkLst>
          <pc:docMk/>
          <pc:sldMk cId="372914266" sldId="258"/>
        </pc:sldMkLst>
        <pc:spChg chg="mod">
          <ac:chgData name="Daniel" userId="93ff24c7-8b85-4e07-9846-33f25684dfd6" providerId="ADAL" clId="{8DA493C6-2F20-4F92-88C9-9A4910DD38B3}" dt="2021-08-12T10:40:32.321" v="2"/>
          <ac:spMkLst>
            <pc:docMk/>
            <pc:sldMk cId="372914266" sldId="258"/>
            <ac:spMk id="3" creationId="{99E7A505-3A76-4BE7-84E3-A33491E4031E}"/>
          </ac:spMkLst>
        </pc:spChg>
      </pc:sldChg>
      <pc:sldChg chg="modSp">
        <pc:chgData name="Daniel" userId="93ff24c7-8b85-4e07-9846-33f25684dfd6" providerId="ADAL" clId="{8DA493C6-2F20-4F92-88C9-9A4910DD38B3}" dt="2021-08-12T10:44:05.208" v="3"/>
        <pc:sldMkLst>
          <pc:docMk/>
          <pc:sldMk cId="1388254489" sldId="259"/>
        </pc:sldMkLst>
        <pc:spChg chg="mod">
          <ac:chgData name="Daniel" userId="93ff24c7-8b85-4e07-9846-33f25684dfd6" providerId="ADAL" clId="{8DA493C6-2F20-4F92-88C9-9A4910DD38B3}" dt="2021-08-12T10:44:05.208" v="3"/>
          <ac:spMkLst>
            <pc:docMk/>
            <pc:sldMk cId="1388254489" sldId="259"/>
            <ac:spMk id="2" creationId="{AAAC4488-E58F-4A20-8068-C4073F2E2F65}"/>
          </ac:spMkLst>
        </pc:spChg>
      </pc:sldChg>
      <pc:sldChg chg="modSp">
        <pc:chgData name="Daniel" userId="93ff24c7-8b85-4e07-9846-33f25684dfd6" providerId="ADAL" clId="{8DA493C6-2F20-4F92-88C9-9A4910DD38B3}" dt="2021-08-12T10:44:36.664" v="4"/>
        <pc:sldMkLst>
          <pc:docMk/>
          <pc:sldMk cId="1087712802" sldId="260"/>
        </pc:sldMkLst>
        <pc:spChg chg="mod">
          <ac:chgData name="Daniel" userId="93ff24c7-8b85-4e07-9846-33f25684dfd6" providerId="ADAL" clId="{8DA493C6-2F20-4F92-88C9-9A4910DD38B3}" dt="2021-08-12T10:44:36.664" v="4"/>
          <ac:spMkLst>
            <pc:docMk/>
            <pc:sldMk cId="1087712802" sldId="260"/>
            <ac:spMk id="3" creationId="{99E7A505-3A76-4BE7-84E3-A33491E4031E}"/>
          </ac:spMkLst>
        </pc:spChg>
      </pc:sldChg>
      <pc:sldChg chg="modSp">
        <pc:chgData name="Daniel" userId="93ff24c7-8b85-4e07-9846-33f25684dfd6" providerId="ADAL" clId="{8DA493C6-2F20-4F92-88C9-9A4910DD38B3}" dt="2021-08-12T11:12:22.672" v="10"/>
        <pc:sldMkLst>
          <pc:docMk/>
          <pc:sldMk cId="3688142227" sldId="262"/>
        </pc:sldMkLst>
        <pc:spChg chg="mod">
          <ac:chgData name="Daniel" userId="93ff24c7-8b85-4e07-9846-33f25684dfd6" providerId="ADAL" clId="{8DA493C6-2F20-4F92-88C9-9A4910DD38B3}" dt="2021-08-12T11:11:51.825" v="9"/>
          <ac:spMkLst>
            <pc:docMk/>
            <pc:sldMk cId="3688142227" sldId="262"/>
            <ac:spMk id="2" creationId="{694C654C-CE12-421F-A8AB-C47C9C0AF0A8}"/>
          </ac:spMkLst>
        </pc:spChg>
        <pc:spChg chg="mod">
          <ac:chgData name="Daniel" userId="93ff24c7-8b85-4e07-9846-33f25684dfd6" providerId="ADAL" clId="{8DA493C6-2F20-4F92-88C9-9A4910DD38B3}" dt="2021-08-12T11:12:22.672" v="10"/>
          <ac:spMkLst>
            <pc:docMk/>
            <pc:sldMk cId="3688142227" sldId="262"/>
            <ac:spMk id="3" creationId="{99E7A505-3A76-4BE7-84E3-A33491E4031E}"/>
          </ac:spMkLst>
        </pc:spChg>
      </pc:sldChg>
      <pc:sldChg chg="modSp">
        <pc:chgData name="Daniel" userId="93ff24c7-8b85-4e07-9846-33f25684dfd6" providerId="ADAL" clId="{8DA493C6-2F20-4F92-88C9-9A4910DD38B3}" dt="2021-08-12T11:14:08.020" v="12"/>
        <pc:sldMkLst>
          <pc:docMk/>
          <pc:sldMk cId="1126542298" sldId="264"/>
        </pc:sldMkLst>
        <pc:spChg chg="mod">
          <ac:chgData name="Daniel" userId="93ff24c7-8b85-4e07-9846-33f25684dfd6" providerId="ADAL" clId="{8DA493C6-2F20-4F92-88C9-9A4910DD38B3}" dt="2021-08-12T11:14:08.020" v="12"/>
          <ac:spMkLst>
            <pc:docMk/>
            <pc:sldMk cId="1126542298" sldId="264"/>
            <ac:spMk id="2" creationId="{C90B8409-BE57-476C-81C9-FB651B2B4985}"/>
          </ac:spMkLst>
        </pc:spChg>
        <pc:spChg chg="mod">
          <ac:chgData name="Daniel" userId="93ff24c7-8b85-4e07-9846-33f25684dfd6" providerId="ADAL" clId="{8DA493C6-2F20-4F92-88C9-9A4910DD38B3}" dt="2021-08-12T11:13:50.208" v="11"/>
          <ac:spMkLst>
            <pc:docMk/>
            <pc:sldMk cId="1126542298" sldId="264"/>
            <ac:spMk id="3" creationId="{99E7A505-3A76-4BE7-84E3-A33491E4031E}"/>
          </ac:spMkLst>
        </pc:spChg>
      </pc:sldChg>
      <pc:sldChg chg="addSp modSp">
        <pc:chgData name="Daniel" userId="93ff24c7-8b85-4e07-9846-33f25684dfd6" providerId="ADAL" clId="{8DA493C6-2F20-4F92-88C9-9A4910DD38B3}" dt="2021-08-12T11:15:27.917" v="15"/>
        <pc:sldMkLst>
          <pc:docMk/>
          <pc:sldMk cId="4151552875" sldId="265"/>
        </pc:sldMkLst>
        <pc:spChg chg="mod">
          <ac:chgData name="Daniel" userId="93ff24c7-8b85-4e07-9846-33f25684dfd6" providerId="ADAL" clId="{8DA493C6-2F20-4F92-88C9-9A4910DD38B3}" dt="2021-08-12T11:14:39.975" v="13"/>
          <ac:spMkLst>
            <pc:docMk/>
            <pc:sldMk cId="4151552875" sldId="265"/>
            <ac:spMk id="3" creationId="{99E7A505-3A76-4BE7-84E3-A33491E4031E}"/>
          </ac:spMkLst>
        </pc:spChg>
        <pc:spChg chg="add mod">
          <ac:chgData name="Daniel" userId="93ff24c7-8b85-4e07-9846-33f25684dfd6" providerId="ADAL" clId="{8DA493C6-2F20-4F92-88C9-9A4910DD38B3}" dt="2021-08-12T11:15:27.917" v="15"/>
          <ac:spMkLst>
            <pc:docMk/>
            <pc:sldMk cId="4151552875" sldId="265"/>
            <ac:spMk id="4" creationId="{45F19088-E955-4E7E-86C2-A89215FC79A7}"/>
          </ac:spMkLst>
        </pc:spChg>
      </pc:sldChg>
      <pc:sldChg chg="modSp">
        <pc:chgData name="Daniel" userId="93ff24c7-8b85-4e07-9846-33f25684dfd6" providerId="ADAL" clId="{8DA493C6-2F20-4F92-88C9-9A4910DD38B3}" dt="2021-08-12T13:53:11.665" v="54"/>
        <pc:sldMkLst>
          <pc:docMk/>
          <pc:sldMk cId="1133116181" sldId="266"/>
        </pc:sldMkLst>
        <pc:spChg chg="mod">
          <ac:chgData name="Daniel" userId="93ff24c7-8b85-4e07-9846-33f25684dfd6" providerId="ADAL" clId="{8DA493C6-2F20-4F92-88C9-9A4910DD38B3}" dt="2021-08-12T13:52:24.850" v="51"/>
          <ac:spMkLst>
            <pc:docMk/>
            <pc:sldMk cId="1133116181" sldId="266"/>
            <ac:spMk id="2" creationId="{C461F1D9-6D14-4DDD-A89C-B7FEE37E4C44}"/>
          </ac:spMkLst>
        </pc:spChg>
        <pc:spChg chg="mod">
          <ac:chgData name="Daniel" userId="93ff24c7-8b85-4e07-9846-33f25684dfd6" providerId="ADAL" clId="{8DA493C6-2F20-4F92-88C9-9A4910DD38B3}" dt="2021-08-12T13:53:11.665" v="54"/>
          <ac:spMkLst>
            <pc:docMk/>
            <pc:sldMk cId="1133116181" sldId="266"/>
            <ac:spMk id="3" creationId="{99E7A505-3A76-4BE7-84E3-A33491E4031E}"/>
          </ac:spMkLst>
        </pc:spChg>
      </pc:sldChg>
      <pc:sldChg chg="modSp add">
        <pc:chgData name="Daniel" userId="93ff24c7-8b85-4e07-9846-33f25684dfd6" providerId="ADAL" clId="{8DA493C6-2F20-4F92-88C9-9A4910DD38B3}" dt="2021-08-12T10:28:41.472" v="1"/>
        <pc:sldMkLst>
          <pc:docMk/>
          <pc:sldMk cId="2332966968" sldId="317"/>
        </pc:sldMkLst>
        <pc:spChg chg="mod">
          <ac:chgData name="Daniel" userId="93ff24c7-8b85-4e07-9846-33f25684dfd6" providerId="ADAL" clId="{8DA493C6-2F20-4F92-88C9-9A4910DD38B3}" dt="2021-08-12T10:28:41.472" v="1"/>
          <ac:spMkLst>
            <pc:docMk/>
            <pc:sldMk cId="2332966968" sldId="317"/>
            <ac:spMk id="3" creationId="{99E7A505-3A76-4BE7-84E3-A33491E4031E}"/>
          </ac:spMkLst>
        </pc:spChg>
      </pc:sldChg>
      <pc:sldChg chg="delSp modSp add">
        <pc:chgData name="Daniel" userId="93ff24c7-8b85-4e07-9846-33f25684dfd6" providerId="ADAL" clId="{8DA493C6-2F20-4F92-88C9-9A4910DD38B3}" dt="2021-08-12T10:50:10.841" v="7"/>
        <pc:sldMkLst>
          <pc:docMk/>
          <pc:sldMk cId="2313528870" sldId="318"/>
        </pc:sldMkLst>
        <pc:spChg chg="mod">
          <ac:chgData name="Daniel" userId="93ff24c7-8b85-4e07-9846-33f25684dfd6" providerId="ADAL" clId="{8DA493C6-2F20-4F92-88C9-9A4910DD38B3}" dt="2021-08-12T10:50:10.841" v="7"/>
          <ac:spMkLst>
            <pc:docMk/>
            <pc:sldMk cId="2313528870" sldId="318"/>
            <ac:spMk id="3" creationId="{99E7A505-3A76-4BE7-84E3-A33491E4031E}"/>
          </ac:spMkLst>
        </pc:spChg>
        <pc:graphicFrameChg chg="del">
          <ac:chgData name="Daniel" userId="93ff24c7-8b85-4e07-9846-33f25684dfd6" providerId="ADAL" clId="{8DA493C6-2F20-4F92-88C9-9A4910DD38B3}" dt="2021-08-12T10:49:20.024" v="6"/>
          <ac:graphicFrameMkLst>
            <pc:docMk/>
            <pc:sldMk cId="2313528870" sldId="318"/>
            <ac:graphicFrameMk id="2" creationId="{08A81A81-31C0-4CE9-9A02-81865ED09640}"/>
          </ac:graphicFrameMkLst>
        </pc:graphicFrameChg>
      </pc:sldChg>
      <pc:sldChg chg="addSp modSp add">
        <pc:chgData name="Daniel" userId="93ff24c7-8b85-4e07-9846-33f25684dfd6" providerId="ADAL" clId="{8DA493C6-2F20-4F92-88C9-9A4910DD38B3}" dt="2021-08-12T11:18:06.782" v="23"/>
        <pc:sldMkLst>
          <pc:docMk/>
          <pc:sldMk cId="296942316" sldId="319"/>
        </pc:sldMkLst>
        <pc:spChg chg="add">
          <ac:chgData name="Daniel" userId="93ff24c7-8b85-4e07-9846-33f25684dfd6" providerId="ADAL" clId="{8DA493C6-2F20-4F92-88C9-9A4910DD38B3}" dt="2021-08-12T11:17:20.495" v="21"/>
          <ac:spMkLst>
            <pc:docMk/>
            <pc:sldMk cId="296942316" sldId="319"/>
            <ac:spMk id="2" creationId="{76D02C04-9B79-4AC4-A568-247761AC8A38}"/>
          </ac:spMkLst>
        </pc:spChg>
        <pc:spChg chg="mod">
          <ac:chgData name="Daniel" userId="93ff24c7-8b85-4e07-9846-33f25684dfd6" providerId="ADAL" clId="{8DA493C6-2F20-4F92-88C9-9A4910DD38B3}" dt="2021-08-12T11:18:06.782" v="23"/>
          <ac:spMkLst>
            <pc:docMk/>
            <pc:sldMk cId="296942316" sldId="319"/>
            <ac:spMk id="3" creationId="{99E7A505-3A76-4BE7-84E3-A33491E4031E}"/>
          </ac:spMkLst>
        </pc:spChg>
        <pc:spChg chg="mod">
          <ac:chgData name="Daniel" userId="93ff24c7-8b85-4e07-9846-33f25684dfd6" providerId="ADAL" clId="{8DA493C6-2F20-4F92-88C9-9A4910DD38B3}" dt="2021-08-12T11:16:51.743" v="20"/>
          <ac:spMkLst>
            <pc:docMk/>
            <pc:sldMk cId="296942316" sldId="319"/>
            <ac:spMk id="4" creationId="{45F19088-E955-4E7E-86C2-A89215FC79A7}"/>
          </ac:spMkLst>
        </pc:spChg>
      </pc:sldChg>
      <pc:sldChg chg="modSp add">
        <pc:chgData name="Daniel" userId="93ff24c7-8b85-4e07-9846-33f25684dfd6" providerId="ADAL" clId="{8DA493C6-2F20-4F92-88C9-9A4910DD38B3}" dt="2021-08-12T13:38:03.101" v="42"/>
        <pc:sldMkLst>
          <pc:docMk/>
          <pc:sldMk cId="3571559662" sldId="320"/>
        </pc:sldMkLst>
        <pc:spChg chg="mod">
          <ac:chgData name="Daniel" userId="93ff24c7-8b85-4e07-9846-33f25684dfd6" providerId="ADAL" clId="{8DA493C6-2F20-4F92-88C9-9A4910DD38B3}" dt="2021-08-12T13:36:59.886" v="41"/>
          <ac:spMkLst>
            <pc:docMk/>
            <pc:sldMk cId="3571559662" sldId="320"/>
            <ac:spMk id="3" creationId="{99E7A505-3A76-4BE7-84E3-A33491E4031E}"/>
          </ac:spMkLst>
        </pc:spChg>
        <pc:spChg chg="mod">
          <ac:chgData name="Daniel" userId="93ff24c7-8b85-4e07-9846-33f25684dfd6" providerId="ADAL" clId="{8DA493C6-2F20-4F92-88C9-9A4910DD38B3}" dt="2021-08-12T13:38:03.101" v="42"/>
          <ac:spMkLst>
            <pc:docMk/>
            <pc:sldMk cId="3571559662" sldId="320"/>
            <ac:spMk id="4" creationId="{45F19088-E955-4E7E-86C2-A89215FC79A7}"/>
          </ac:spMkLst>
        </pc:spChg>
      </pc:sldChg>
      <pc:sldChg chg="modSp add">
        <pc:chgData name="Daniel" userId="93ff24c7-8b85-4e07-9846-33f25684dfd6" providerId="ADAL" clId="{8DA493C6-2F20-4F92-88C9-9A4910DD38B3}" dt="2021-08-12T13:39:17.220" v="44"/>
        <pc:sldMkLst>
          <pc:docMk/>
          <pc:sldMk cId="786618932" sldId="321"/>
        </pc:sldMkLst>
        <pc:spChg chg="mod">
          <ac:chgData name="Daniel" userId="93ff24c7-8b85-4e07-9846-33f25684dfd6" providerId="ADAL" clId="{8DA493C6-2F20-4F92-88C9-9A4910DD38B3}" dt="2021-08-12T13:38:58.564" v="43"/>
          <ac:spMkLst>
            <pc:docMk/>
            <pc:sldMk cId="786618932" sldId="321"/>
            <ac:spMk id="3" creationId="{99E7A505-3A76-4BE7-84E3-A33491E4031E}"/>
          </ac:spMkLst>
        </pc:spChg>
        <pc:spChg chg="mod">
          <ac:chgData name="Daniel" userId="93ff24c7-8b85-4e07-9846-33f25684dfd6" providerId="ADAL" clId="{8DA493C6-2F20-4F92-88C9-9A4910DD38B3}" dt="2021-08-12T13:39:17.220" v="44"/>
          <ac:spMkLst>
            <pc:docMk/>
            <pc:sldMk cId="786618932" sldId="321"/>
            <ac:spMk id="4" creationId="{45F19088-E955-4E7E-86C2-A89215FC79A7}"/>
          </ac:spMkLst>
        </pc:spChg>
      </pc:sldChg>
      <pc:sldChg chg="modSp add">
        <pc:chgData name="Daniel" userId="93ff24c7-8b85-4e07-9846-33f25684dfd6" providerId="ADAL" clId="{8DA493C6-2F20-4F92-88C9-9A4910DD38B3}" dt="2021-08-12T13:40:39.053" v="47"/>
        <pc:sldMkLst>
          <pc:docMk/>
          <pc:sldMk cId="2848330384" sldId="322"/>
        </pc:sldMkLst>
        <pc:spChg chg="mod">
          <ac:chgData name="Daniel" userId="93ff24c7-8b85-4e07-9846-33f25684dfd6" providerId="ADAL" clId="{8DA493C6-2F20-4F92-88C9-9A4910DD38B3}" dt="2021-08-12T13:40:39.053" v="47"/>
          <ac:spMkLst>
            <pc:docMk/>
            <pc:sldMk cId="2848330384" sldId="322"/>
            <ac:spMk id="3" creationId="{99E7A505-3A76-4BE7-84E3-A33491E4031E}"/>
          </ac:spMkLst>
        </pc:spChg>
        <pc:spChg chg="mod">
          <ac:chgData name="Daniel" userId="93ff24c7-8b85-4e07-9846-33f25684dfd6" providerId="ADAL" clId="{8DA493C6-2F20-4F92-88C9-9A4910DD38B3}" dt="2021-08-12T13:40:12.605" v="46"/>
          <ac:spMkLst>
            <pc:docMk/>
            <pc:sldMk cId="2848330384" sldId="322"/>
            <ac:spMk id="4" creationId="{45F19088-E955-4E7E-86C2-A89215FC79A7}"/>
          </ac:spMkLst>
        </pc:spChg>
      </pc:sldChg>
      <pc:sldChg chg="modSp add">
        <pc:chgData name="Daniel" userId="93ff24c7-8b85-4e07-9846-33f25684dfd6" providerId="ADAL" clId="{8DA493C6-2F20-4F92-88C9-9A4910DD38B3}" dt="2021-08-12T13:50:37.698" v="49"/>
        <pc:sldMkLst>
          <pc:docMk/>
          <pc:sldMk cId="4184915199" sldId="323"/>
        </pc:sldMkLst>
        <pc:spChg chg="mod">
          <ac:chgData name="Daniel" userId="93ff24c7-8b85-4e07-9846-33f25684dfd6" providerId="ADAL" clId="{8DA493C6-2F20-4F92-88C9-9A4910DD38B3}" dt="2021-08-12T13:50:12.186" v="48"/>
          <ac:spMkLst>
            <pc:docMk/>
            <pc:sldMk cId="4184915199" sldId="323"/>
            <ac:spMk id="3" creationId="{99E7A505-3A76-4BE7-84E3-A33491E4031E}"/>
          </ac:spMkLst>
        </pc:spChg>
        <pc:spChg chg="mod">
          <ac:chgData name="Daniel" userId="93ff24c7-8b85-4e07-9846-33f25684dfd6" providerId="ADAL" clId="{8DA493C6-2F20-4F92-88C9-9A4910DD38B3}" dt="2021-08-12T13:50:37.698" v="49"/>
          <ac:spMkLst>
            <pc:docMk/>
            <pc:sldMk cId="4184915199" sldId="323"/>
            <ac:spMk id="4" creationId="{45F19088-E955-4E7E-86C2-A89215FC79A7}"/>
          </ac:spMkLst>
        </pc:spChg>
      </pc:sldChg>
      <pc:sldChg chg="modSp add">
        <pc:chgData name="Daniel" userId="93ff24c7-8b85-4e07-9846-33f25684dfd6" providerId="ADAL" clId="{8DA493C6-2F20-4F92-88C9-9A4910DD38B3}" dt="2021-08-12T11:19:54.608" v="29"/>
        <pc:sldMkLst>
          <pc:docMk/>
          <pc:sldMk cId="1661114774" sldId="324"/>
        </pc:sldMkLst>
        <pc:spChg chg="mod">
          <ac:chgData name="Daniel" userId="93ff24c7-8b85-4e07-9846-33f25684dfd6" providerId="ADAL" clId="{8DA493C6-2F20-4F92-88C9-9A4910DD38B3}" dt="2021-08-12T11:19:54.608" v="29"/>
          <ac:spMkLst>
            <pc:docMk/>
            <pc:sldMk cId="1661114774" sldId="324"/>
            <ac:spMk id="3" creationId="{99E7A505-3A76-4BE7-84E3-A33491E4031E}"/>
          </ac:spMkLst>
        </pc:spChg>
      </pc:sldChg>
      <pc:sldChg chg="addSp modSp add ord">
        <pc:chgData name="Daniel" userId="93ff24c7-8b85-4e07-9846-33f25684dfd6" providerId="ADAL" clId="{8DA493C6-2F20-4F92-88C9-9A4910DD38B3}" dt="2021-08-12T11:20:37.140" v="35"/>
        <pc:sldMkLst>
          <pc:docMk/>
          <pc:sldMk cId="1645724965" sldId="325"/>
        </pc:sldMkLst>
        <pc:spChg chg="mod">
          <ac:chgData name="Daniel" userId="93ff24c7-8b85-4e07-9846-33f25684dfd6" providerId="ADAL" clId="{8DA493C6-2F20-4F92-88C9-9A4910DD38B3}" dt="2021-08-12T11:20:29.515" v="34"/>
          <ac:spMkLst>
            <pc:docMk/>
            <pc:sldMk cId="1645724965" sldId="325"/>
            <ac:spMk id="3" creationId="{99E7A505-3A76-4BE7-84E3-A33491E4031E}"/>
          </ac:spMkLst>
        </pc:spChg>
        <pc:spChg chg="add">
          <ac:chgData name="Daniel" userId="93ff24c7-8b85-4e07-9846-33f25684dfd6" providerId="ADAL" clId="{8DA493C6-2F20-4F92-88C9-9A4910DD38B3}" dt="2021-08-12T11:20:37.140" v="35"/>
          <ac:spMkLst>
            <pc:docMk/>
            <pc:sldMk cId="1645724965" sldId="325"/>
            <ac:spMk id="4" creationId="{44269182-192C-4E6B-9FC1-ED239D7988A6}"/>
          </ac:spMkLst>
        </pc:spChg>
      </pc:sldChg>
      <pc:sldChg chg="addSp delSp add">
        <pc:chgData name="Daniel" userId="93ff24c7-8b85-4e07-9846-33f25684dfd6" providerId="ADAL" clId="{8DA493C6-2F20-4F92-88C9-9A4910DD38B3}" dt="2021-08-12T11:28:23.426" v="38"/>
        <pc:sldMkLst>
          <pc:docMk/>
          <pc:sldMk cId="2203495512" sldId="326"/>
        </pc:sldMkLst>
        <pc:graphicFrameChg chg="add del">
          <ac:chgData name="Daniel" userId="93ff24c7-8b85-4e07-9846-33f25684dfd6" providerId="ADAL" clId="{8DA493C6-2F20-4F92-88C9-9A4910DD38B3}" dt="2021-08-12T11:28:23.426" v="38"/>
          <ac:graphicFrameMkLst>
            <pc:docMk/>
            <pc:sldMk cId="2203495512" sldId="326"/>
            <ac:graphicFrameMk id="2" creationId="{08A81A81-31C0-4CE9-9A02-81865ED09640}"/>
          </ac:graphicFrameMkLst>
        </pc:graphicFrameChg>
      </pc:sldChg>
      <pc:sldChg chg="add">
        <pc:chgData name="Daniel" userId="93ff24c7-8b85-4e07-9846-33f25684dfd6" providerId="ADAL" clId="{8DA493C6-2F20-4F92-88C9-9A4910DD38B3}" dt="2021-08-12T11:29:01.859" v="39"/>
        <pc:sldMkLst>
          <pc:docMk/>
          <pc:sldMk cId="2060846610" sldId="327"/>
        </pc:sldMkLst>
      </pc:sldChg>
      <pc:sldChg chg="modSp add">
        <pc:chgData name="Daniel" userId="93ff24c7-8b85-4e07-9846-33f25684dfd6" providerId="ADAL" clId="{8DA493C6-2F20-4F92-88C9-9A4910DD38B3}" dt="2021-08-12T13:57:49.138" v="57"/>
        <pc:sldMkLst>
          <pc:docMk/>
          <pc:sldMk cId="3618867040" sldId="328"/>
        </pc:sldMkLst>
        <pc:spChg chg="mod">
          <ac:chgData name="Daniel" userId="93ff24c7-8b85-4e07-9846-33f25684dfd6" providerId="ADAL" clId="{8DA493C6-2F20-4F92-88C9-9A4910DD38B3}" dt="2021-08-12T13:57:49.138" v="57"/>
          <ac:spMkLst>
            <pc:docMk/>
            <pc:sldMk cId="3618867040" sldId="328"/>
            <ac:spMk id="2" creationId="{C90B8409-BE57-476C-81C9-FB651B2B4985}"/>
          </ac:spMkLst>
        </pc:spChg>
        <pc:spChg chg="mod">
          <ac:chgData name="Daniel" userId="93ff24c7-8b85-4e07-9846-33f25684dfd6" providerId="ADAL" clId="{8DA493C6-2F20-4F92-88C9-9A4910DD38B3}" dt="2021-08-12T13:57:35.702" v="56"/>
          <ac:spMkLst>
            <pc:docMk/>
            <pc:sldMk cId="3618867040" sldId="328"/>
            <ac:spMk id="3" creationId="{99E7A505-3A76-4BE7-84E3-A33491E4031E}"/>
          </ac:spMkLst>
        </pc:spChg>
      </pc:sldChg>
      <pc:sldChg chg="modSp add">
        <pc:chgData name="Daniel" userId="93ff24c7-8b85-4e07-9846-33f25684dfd6" providerId="ADAL" clId="{8DA493C6-2F20-4F92-88C9-9A4910DD38B3}" dt="2021-08-12T13:58:49.385" v="60"/>
        <pc:sldMkLst>
          <pc:docMk/>
          <pc:sldMk cId="2010813970" sldId="329"/>
        </pc:sldMkLst>
        <pc:spChg chg="mod">
          <ac:chgData name="Daniel" userId="93ff24c7-8b85-4e07-9846-33f25684dfd6" providerId="ADAL" clId="{8DA493C6-2F20-4F92-88C9-9A4910DD38B3}" dt="2021-08-12T13:58:20.690" v="59"/>
          <ac:spMkLst>
            <pc:docMk/>
            <pc:sldMk cId="2010813970" sldId="329"/>
            <ac:spMk id="3" creationId="{99E7A505-3A76-4BE7-84E3-A33491E4031E}"/>
          </ac:spMkLst>
        </pc:spChg>
        <pc:spChg chg="mod">
          <ac:chgData name="Daniel" userId="93ff24c7-8b85-4e07-9846-33f25684dfd6" providerId="ADAL" clId="{8DA493C6-2F20-4F92-88C9-9A4910DD38B3}" dt="2021-08-12T13:58:49.385" v="60"/>
          <ac:spMkLst>
            <pc:docMk/>
            <pc:sldMk cId="2010813970" sldId="329"/>
            <ac:spMk id="4" creationId="{45F19088-E955-4E7E-86C2-A89215FC79A7}"/>
          </ac:spMkLst>
        </pc:spChg>
      </pc:sldChg>
      <pc:sldChg chg="add ord">
        <pc:chgData name="Daniel" userId="93ff24c7-8b85-4e07-9846-33f25684dfd6" providerId="ADAL" clId="{8DA493C6-2F20-4F92-88C9-9A4910DD38B3}" dt="2021-08-12T13:59:37.250" v="63"/>
        <pc:sldMkLst>
          <pc:docMk/>
          <pc:sldMk cId="326341985" sldId="330"/>
        </pc:sldMkLst>
      </pc:sldChg>
      <pc:sldChg chg="modSp add ord">
        <pc:chgData name="Daniel" userId="93ff24c7-8b85-4e07-9846-33f25684dfd6" providerId="ADAL" clId="{8DA493C6-2F20-4F92-88C9-9A4910DD38B3}" dt="2021-08-12T14:01:08.005" v="67"/>
        <pc:sldMkLst>
          <pc:docMk/>
          <pc:sldMk cId="1511041306" sldId="331"/>
        </pc:sldMkLst>
        <pc:spChg chg="mod">
          <ac:chgData name="Daniel" userId="93ff24c7-8b85-4e07-9846-33f25684dfd6" providerId="ADAL" clId="{8DA493C6-2F20-4F92-88C9-9A4910DD38B3}" dt="2021-08-12T14:01:08.005" v="67"/>
          <ac:spMkLst>
            <pc:docMk/>
            <pc:sldMk cId="1511041306" sldId="331"/>
            <ac:spMk id="2" creationId="{C461F1D9-6D14-4DDD-A89C-B7FEE37E4C44}"/>
          </ac:spMkLst>
        </pc:spChg>
        <pc:spChg chg="mod">
          <ac:chgData name="Daniel" userId="93ff24c7-8b85-4e07-9846-33f25684dfd6" providerId="ADAL" clId="{8DA493C6-2F20-4F92-88C9-9A4910DD38B3}" dt="2021-08-12T14:00:54.353" v="66"/>
          <ac:spMkLst>
            <pc:docMk/>
            <pc:sldMk cId="1511041306" sldId="331"/>
            <ac:spMk id="3" creationId="{99E7A505-3A76-4BE7-84E3-A33491E4031E}"/>
          </ac:spMkLst>
        </pc:spChg>
      </pc:sldChg>
      <pc:sldChg chg="modSp add">
        <pc:chgData name="Daniel" userId="93ff24c7-8b85-4e07-9846-33f25684dfd6" providerId="ADAL" clId="{8DA493C6-2F20-4F92-88C9-9A4910DD38B3}" dt="2021-08-12T14:46:26.897" v="77"/>
        <pc:sldMkLst>
          <pc:docMk/>
          <pc:sldMk cId="4153707831" sldId="332"/>
        </pc:sldMkLst>
        <pc:spChg chg="mod">
          <ac:chgData name="Daniel" userId="93ff24c7-8b85-4e07-9846-33f25684dfd6" providerId="ADAL" clId="{8DA493C6-2F20-4F92-88C9-9A4910DD38B3}" dt="2021-08-12T14:43:00.538" v="70"/>
          <ac:spMkLst>
            <pc:docMk/>
            <pc:sldMk cId="4153707831" sldId="332"/>
            <ac:spMk id="2" creationId="{C461F1D9-6D14-4DDD-A89C-B7FEE37E4C44}"/>
          </ac:spMkLst>
        </pc:spChg>
        <pc:spChg chg="mod">
          <ac:chgData name="Daniel" userId="93ff24c7-8b85-4e07-9846-33f25684dfd6" providerId="ADAL" clId="{8DA493C6-2F20-4F92-88C9-9A4910DD38B3}" dt="2021-08-12T14:46:26.897" v="77"/>
          <ac:spMkLst>
            <pc:docMk/>
            <pc:sldMk cId="4153707831" sldId="332"/>
            <ac:spMk id="3" creationId="{99E7A505-3A76-4BE7-84E3-A33491E4031E}"/>
          </ac:spMkLst>
        </pc:spChg>
      </pc:sldChg>
      <pc:sldChg chg="modSp add">
        <pc:chgData name="Daniel" userId="93ff24c7-8b85-4e07-9846-33f25684dfd6" providerId="ADAL" clId="{8DA493C6-2F20-4F92-88C9-9A4910DD38B3}" dt="2021-08-12T14:50:13.206" v="78"/>
        <pc:sldMkLst>
          <pc:docMk/>
          <pc:sldMk cId="2424979485" sldId="333"/>
        </pc:sldMkLst>
        <pc:spChg chg="mod">
          <ac:chgData name="Daniel" userId="93ff24c7-8b85-4e07-9846-33f25684dfd6" providerId="ADAL" clId="{8DA493C6-2F20-4F92-88C9-9A4910DD38B3}" dt="2021-08-12T14:45:50.058" v="75"/>
          <ac:spMkLst>
            <pc:docMk/>
            <pc:sldMk cId="2424979485" sldId="333"/>
            <ac:spMk id="3" creationId="{99E7A505-3A76-4BE7-84E3-A33491E4031E}"/>
          </ac:spMkLst>
        </pc:spChg>
        <pc:spChg chg="mod">
          <ac:chgData name="Daniel" userId="93ff24c7-8b85-4e07-9846-33f25684dfd6" providerId="ADAL" clId="{8DA493C6-2F20-4F92-88C9-9A4910DD38B3}" dt="2021-08-12T14:46:01.946" v="76"/>
          <ac:spMkLst>
            <pc:docMk/>
            <pc:sldMk cId="2424979485" sldId="333"/>
            <ac:spMk id="4" creationId="{44269182-192C-4E6B-9FC1-ED239D7988A6}"/>
          </ac:spMkLst>
        </pc:spChg>
        <pc:graphicFrameChg chg="mod">
          <ac:chgData name="Daniel" userId="93ff24c7-8b85-4e07-9846-33f25684dfd6" providerId="ADAL" clId="{8DA493C6-2F20-4F92-88C9-9A4910DD38B3}" dt="2021-08-12T14:50:13.206" v="78"/>
          <ac:graphicFrameMkLst>
            <pc:docMk/>
            <pc:sldMk cId="2424979485" sldId="333"/>
            <ac:graphicFrameMk id="2" creationId="{08A81A81-31C0-4CE9-9A02-81865ED09640}"/>
          </ac:graphicFrameMkLst>
        </pc:graphicFrameChg>
      </pc:sldChg>
      <pc:sldChg chg="modSp add">
        <pc:chgData name="Daniel" userId="93ff24c7-8b85-4e07-9846-33f25684dfd6" providerId="ADAL" clId="{8DA493C6-2F20-4F92-88C9-9A4910DD38B3}" dt="2021-08-12T14:53:29.072" v="80"/>
        <pc:sldMkLst>
          <pc:docMk/>
          <pc:sldMk cId="725431528" sldId="334"/>
        </pc:sldMkLst>
        <pc:graphicFrameChg chg="mod">
          <ac:chgData name="Daniel" userId="93ff24c7-8b85-4e07-9846-33f25684dfd6" providerId="ADAL" clId="{8DA493C6-2F20-4F92-88C9-9A4910DD38B3}" dt="2021-08-12T14:53:29.072" v="80"/>
          <ac:graphicFrameMkLst>
            <pc:docMk/>
            <pc:sldMk cId="725431528" sldId="334"/>
            <ac:graphicFrameMk id="2" creationId="{08A81A81-31C0-4CE9-9A02-81865ED09640}"/>
          </ac:graphicFrameMkLst>
        </pc:graphicFrameChg>
      </pc:sldChg>
      <pc:sldChg chg="modSp add">
        <pc:chgData name="Daniel" userId="93ff24c7-8b85-4e07-9846-33f25684dfd6" providerId="ADAL" clId="{8DA493C6-2F20-4F92-88C9-9A4910DD38B3}" dt="2021-08-12T15:13:47.387" v="91"/>
        <pc:sldMkLst>
          <pc:docMk/>
          <pc:sldMk cId="1039348424" sldId="335"/>
        </pc:sldMkLst>
        <pc:spChg chg="mod">
          <ac:chgData name="Daniel" userId="93ff24c7-8b85-4e07-9846-33f25684dfd6" providerId="ADAL" clId="{8DA493C6-2F20-4F92-88C9-9A4910DD38B3}" dt="2021-08-12T15:13:47.387" v="91"/>
          <ac:spMkLst>
            <pc:docMk/>
            <pc:sldMk cId="1039348424" sldId="335"/>
            <ac:spMk id="2" creationId="{C461F1D9-6D14-4DDD-A89C-B7FEE37E4C44}"/>
          </ac:spMkLst>
        </pc:spChg>
        <pc:spChg chg="mod">
          <ac:chgData name="Daniel" userId="93ff24c7-8b85-4e07-9846-33f25684dfd6" providerId="ADAL" clId="{8DA493C6-2F20-4F92-88C9-9A4910DD38B3}" dt="2021-08-12T15:13:36.391" v="90"/>
          <ac:spMkLst>
            <pc:docMk/>
            <pc:sldMk cId="1039348424" sldId="335"/>
            <ac:spMk id="3" creationId="{99E7A505-3A76-4BE7-84E3-A33491E4031E}"/>
          </ac:spMkLst>
        </pc:spChg>
      </pc:sldChg>
      <pc:sldChg chg="add ord">
        <pc:chgData name="Daniel" userId="93ff24c7-8b85-4e07-9846-33f25684dfd6" providerId="ADAL" clId="{8DA493C6-2F20-4F92-88C9-9A4910DD38B3}" dt="2021-08-12T15:12:19.574" v="88"/>
        <pc:sldMkLst>
          <pc:docMk/>
          <pc:sldMk cId="4171452100" sldId="336"/>
        </pc:sldMkLst>
      </pc:sldChg>
      <pc:sldChg chg="modSp add">
        <pc:chgData name="Daniel" userId="93ff24c7-8b85-4e07-9846-33f25684dfd6" providerId="ADAL" clId="{8DA493C6-2F20-4F92-88C9-9A4910DD38B3}" dt="2021-08-12T15:15:22.463" v="93"/>
        <pc:sldMkLst>
          <pc:docMk/>
          <pc:sldMk cId="3707127587" sldId="337"/>
        </pc:sldMkLst>
        <pc:spChg chg="mod">
          <ac:chgData name="Daniel" userId="93ff24c7-8b85-4e07-9846-33f25684dfd6" providerId="ADAL" clId="{8DA493C6-2F20-4F92-88C9-9A4910DD38B3}" dt="2021-08-12T15:15:22.463" v="93"/>
          <ac:spMkLst>
            <pc:docMk/>
            <pc:sldMk cId="3707127587" sldId="337"/>
            <ac:spMk id="3" creationId="{99E7A505-3A76-4BE7-84E3-A33491E4031E}"/>
          </ac:spMkLst>
        </pc:spChg>
      </pc:sldChg>
      <pc:sldChg chg="modSp add">
        <pc:chgData name="Daniel" userId="93ff24c7-8b85-4e07-9846-33f25684dfd6" providerId="ADAL" clId="{8DA493C6-2F20-4F92-88C9-9A4910DD38B3}" dt="2021-08-12T15:16:29.424" v="96"/>
        <pc:sldMkLst>
          <pc:docMk/>
          <pc:sldMk cId="2440987777" sldId="338"/>
        </pc:sldMkLst>
        <pc:spChg chg="mod">
          <ac:chgData name="Daniel" userId="93ff24c7-8b85-4e07-9846-33f25684dfd6" providerId="ADAL" clId="{8DA493C6-2F20-4F92-88C9-9A4910DD38B3}" dt="2021-08-12T15:16:29.424" v="96"/>
          <ac:spMkLst>
            <pc:docMk/>
            <pc:sldMk cId="2440987777" sldId="338"/>
            <ac:spMk id="2" creationId="{C461F1D9-6D14-4DDD-A89C-B7FEE37E4C44}"/>
          </ac:spMkLst>
        </pc:spChg>
        <pc:spChg chg="mod">
          <ac:chgData name="Daniel" userId="93ff24c7-8b85-4e07-9846-33f25684dfd6" providerId="ADAL" clId="{8DA493C6-2F20-4F92-88C9-9A4910DD38B3}" dt="2021-08-12T15:16:05.354" v="95"/>
          <ac:spMkLst>
            <pc:docMk/>
            <pc:sldMk cId="2440987777" sldId="338"/>
            <ac:spMk id="3" creationId="{99E7A505-3A76-4BE7-84E3-A33491E4031E}"/>
          </ac:spMkLst>
        </pc:spChg>
      </pc:sldChg>
      <pc:sldChg chg="modSp add">
        <pc:chgData name="Daniel" userId="93ff24c7-8b85-4e07-9846-33f25684dfd6" providerId="ADAL" clId="{8DA493C6-2F20-4F92-88C9-9A4910DD38B3}" dt="2021-08-12T15:17:31.773" v="101"/>
        <pc:sldMkLst>
          <pc:docMk/>
          <pc:sldMk cId="1088041490" sldId="339"/>
        </pc:sldMkLst>
        <pc:spChg chg="mod">
          <ac:chgData name="Daniel" userId="93ff24c7-8b85-4e07-9846-33f25684dfd6" providerId="ADAL" clId="{8DA493C6-2F20-4F92-88C9-9A4910DD38B3}" dt="2021-08-12T15:17:12.104" v="99"/>
          <ac:spMkLst>
            <pc:docMk/>
            <pc:sldMk cId="1088041490" sldId="339"/>
            <ac:spMk id="2" creationId="{C461F1D9-6D14-4DDD-A89C-B7FEE37E4C44}"/>
          </ac:spMkLst>
        </pc:spChg>
        <pc:spChg chg="mod">
          <ac:chgData name="Daniel" userId="93ff24c7-8b85-4e07-9846-33f25684dfd6" providerId="ADAL" clId="{8DA493C6-2F20-4F92-88C9-9A4910DD38B3}" dt="2021-08-12T15:17:31.773" v="101"/>
          <ac:spMkLst>
            <pc:docMk/>
            <pc:sldMk cId="1088041490" sldId="339"/>
            <ac:spMk id="3" creationId="{99E7A505-3A76-4BE7-84E3-A33491E4031E}"/>
          </ac:spMkLst>
        </pc:spChg>
      </pc:sldChg>
      <pc:sldChg chg="modSp add">
        <pc:chgData name="Daniel" userId="93ff24c7-8b85-4e07-9846-33f25684dfd6" providerId="ADAL" clId="{8DA493C6-2F20-4F92-88C9-9A4910DD38B3}" dt="2021-08-12T15:20:38.979" v="107"/>
        <pc:sldMkLst>
          <pc:docMk/>
          <pc:sldMk cId="3102243263" sldId="340"/>
        </pc:sldMkLst>
        <pc:spChg chg="mod">
          <ac:chgData name="Daniel" userId="93ff24c7-8b85-4e07-9846-33f25684dfd6" providerId="ADAL" clId="{8DA493C6-2F20-4F92-88C9-9A4910DD38B3}" dt="2021-08-12T15:20:38.979" v="107"/>
          <ac:spMkLst>
            <pc:docMk/>
            <pc:sldMk cId="3102243263" sldId="340"/>
            <ac:spMk id="2" creationId="{C461F1D9-6D14-4DDD-A89C-B7FEE37E4C44}"/>
          </ac:spMkLst>
        </pc:spChg>
        <pc:spChg chg="mod">
          <ac:chgData name="Daniel" userId="93ff24c7-8b85-4e07-9846-33f25684dfd6" providerId="ADAL" clId="{8DA493C6-2F20-4F92-88C9-9A4910DD38B3}" dt="2021-08-12T15:20:27.551" v="106"/>
          <ac:spMkLst>
            <pc:docMk/>
            <pc:sldMk cId="3102243263" sldId="340"/>
            <ac:spMk id="3" creationId="{99E7A505-3A76-4BE7-84E3-A33491E4031E}"/>
          </ac:spMkLst>
        </pc:spChg>
      </pc:sldChg>
      <pc:sldChg chg="modSp add">
        <pc:chgData name="Daniel" userId="93ff24c7-8b85-4e07-9846-33f25684dfd6" providerId="ADAL" clId="{8DA493C6-2F20-4F92-88C9-9A4910DD38B3}" dt="2021-08-12T15:22:14.920" v="110"/>
        <pc:sldMkLst>
          <pc:docMk/>
          <pc:sldMk cId="3578578746" sldId="341"/>
        </pc:sldMkLst>
        <pc:spChg chg="mod">
          <ac:chgData name="Daniel" userId="93ff24c7-8b85-4e07-9846-33f25684dfd6" providerId="ADAL" clId="{8DA493C6-2F20-4F92-88C9-9A4910DD38B3}" dt="2021-08-12T15:22:14.920" v="110"/>
          <ac:spMkLst>
            <pc:docMk/>
            <pc:sldMk cId="3578578746" sldId="341"/>
            <ac:spMk id="2" creationId="{C461F1D9-6D14-4DDD-A89C-B7FEE37E4C44}"/>
          </ac:spMkLst>
        </pc:spChg>
        <pc:spChg chg="mod">
          <ac:chgData name="Daniel" userId="93ff24c7-8b85-4e07-9846-33f25684dfd6" providerId="ADAL" clId="{8DA493C6-2F20-4F92-88C9-9A4910DD38B3}" dt="2021-08-12T15:21:26.316" v="109"/>
          <ac:spMkLst>
            <pc:docMk/>
            <pc:sldMk cId="3578578746" sldId="341"/>
            <ac:spMk id="3" creationId="{99E7A505-3A76-4BE7-84E3-A33491E4031E}"/>
          </ac:spMkLst>
        </pc:spChg>
      </pc:sldChg>
      <pc:sldChg chg="modSp add">
        <pc:chgData name="Daniel" userId="93ff24c7-8b85-4e07-9846-33f25684dfd6" providerId="ADAL" clId="{8DA493C6-2F20-4F92-88C9-9A4910DD38B3}" dt="2021-08-12T15:22:47.496" v="112"/>
        <pc:sldMkLst>
          <pc:docMk/>
          <pc:sldMk cId="784308860" sldId="342"/>
        </pc:sldMkLst>
        <pc:spChg chg="mod">
          <ac:chgData name="Daniel" userId="93ff24c7-8b85-4e07-9846-33f25684dfd6" providerId="ADAL" clId="{8DA493C6-2F20-4F92-88C9-9A4910DD38B3}" dt="2021-08-12T15:22:47.496" v="112"/>
          <ac:spMkLst>
            <pc:docMk/>
            <pc:sldMk cId="784308860" sldId="342"/>
            <ac:spMk id="3" creationId="{99E7A505-3A76-4BE7-84E3-A33491E4031E}"/>
          </ac:spMkLst>
        </pc:spChg>
      </pc:sldChg>
      <pc:sldChg chg="modSp add">
        <pc:chgData name="Daniel" userId="93ff24c7-8b85-4e07-9846-33f25684dfd6" providerId="ADAL" clId="{8DA493C6-2F20-4F92-88C9-9A4910DD38B3}" dt="2021-08-12T15:25:04.693" v="116"/>
        <pc:sldMkLst>
          <pc:docMk/>
          <pc:sldMk cId="2542790848" sldId="343"/>
        </pc:sldMkLst>
        <pc:spChg chg="mod">
          <ac:chgData name="Daniel" userId="93ff24c7-8b85-4e07-9846-33f25684dfd6" providerId="ADAL" clId="{8DA493C6-2F20-4F92-88C9-9A4910DD38B3}" dt="2021-08-12T15:24:21.542" v="115"/>
          <ac:spMkLst>
            <pc:docMk/>
            <pc:sldMk cId="2542790848" sldId="343"/>
            <ac:spMk id="2" creationId="{C461F1D9-6D14-4DDD-A89C-B7FEE37E4C44}"/>
          </ac:spMkLst>
        </pc:spChg>
        <pc:spChg chg="mod">
          <ac:chgData name="Daniel" userId="93ff24c7-8b85-4e07-9846-33f25684dfd6" providerId="ADAL" clId="{8DA493C6-2F20-4F92-88C9-9A4910DD38B3}" dt="2021-08-12T15:25:04.693" v="116"/>
          <ac:spMkLst>
            <pc:docMk/>
            <pc:sldMk cId="2542790848" sldId="343"/>
            <ac:spMk id="3" creationId="{99E7A505-3A76-4BE7-84E3-A33491E4031E}"/>
          </ac:spMkLst>
        </pc:spChg>
      </pc:sldChg>
      <pc:sldChg chg="modSp add">
        <pc:chgData name="Daniel" userId="93ff24c7-8b85-4e07-9846-33f25684dfd6" providerId="ADAL" clId="{8DA493C6-2F20-4F92-88C9-9A4910DD38B3}" dt="2021-08-12T15:26:06.046" v="120"/>
        <pc:sldMkLst>
          <pc:docMk/>
          <pc:sldMk cId="3539531950" sldId="344"/>
        </pc:sldMkLst>
        <pc:spChg chg="mod">
          <ac:chgData name="Daniel" userId="93ff24c7-8b85-4e07-9846-33f25684dfd6" providerId="ADAL" clId="{8DA493C6-2F20-4F92-88C9-9A4910DD38B3}" dt="2021-08-12T15:26:06.046" v="120"/>
          <ac:spMkLst>
            <pc:docMk/>
            <pc:sldMk cId="3539531950" sldId="344"/>
            <ac:spMk id="2" creationId="{C461F1D9-6D14-4DDD-A89C-B7FEE37E4C44}"/>
          </ac:spMkLst>
        </pc:spChg>
        <pc:spChg chg="mod">
          <ac:chgData name="Daniel" userId="93ff24c7-8b85-4e07-9846-33f25684dfd6" providerId="ADAL" clId="{8DA493C6-2F20-4F92-88C9-9A4910DD38B3}" dt="2021-08-12T15:25:53.937" v="119"/>
          <ac:spMkLst>
            <pc:docMk/>
            <pc:sldMk cId="3539531950" sldId="344"/>
            <ac:spMk id="3" creationId="{99E7A505-3A76-4BE7-84E3-A33491E4031E}"/>
          </ac:spMkLst>
        </pc:spChg>
      </pc:sldChg>
      <pc:sldChg chg="add">
        <pc:chgData name="Daniel" userId="93ff24c7-8b85-4e07-9846-33f25684dfd6" providerId="ADAL" clId="{8DA493C6-2F20-4F92-88C9-9A4910DD38B3}" dt="2021-08-12T15:26:51.953" v="121"/>
        <pc:sldMkLst>
          <pc:docMk/>
          <pc:sldMk cId="280829923" sldId="345"/>
        </pc:sldMkLst>
      </pc:sldChg>
      <pc:sldChg chg="modSp add">
        <pc:chgData name="Daniel" userId="93ff24c7-8b85-4e07-9846-33f25684dfd6" providerId="ADAL" clId="{8DA493C6-2F20-4F92-88C9-9A4910DD38B3}" dt="2021-08-12T15:29:10.460" v="125"/>
        <pc:sldMkLst>
          <pc:docMk/>
          <pc:sldMk cId="3069841632" sldId="346"/>
        </pc:sldMkLst>
        <pc:spChg chg="mod">
          <ac:chgData name="Daniel" userId="93ff24c7-8b85-4e07-9846-33f25684dfd6" providerId="ADAL" clId="{8DA493C6-2F20-4F92-88C9-9A4910DD38B3}" dt="2021-08-12T15:29:10.460" v="125"/>
          <ac:spMkLst>
            <pc:docMk/>
            <pc:sldMk cId="3069841632" sldId="346"/>
            <ac:spMk id="2" creationId="{C461F1D9-6D14-4DDD-A89C-B7FEE37E4C44}"/>
          </ac:spMkLst>
        </pc:spChg>
        <pc:spChg chg="mod">
          <ac:chgData name="Daniel" userId="93ff24c7-8b85-4e07-9846-33f25684dfd6" providerId="ADAL" clId="{8DA493C6-2F20-4F92-88C9-9A4910DD38B3}" dt="2021-08-12T15:27:56.950" v="124"/>
          <ac:spMkLst>
            <pc:docMk/>
            <pc:sldMk cId="3069841632" sldId="346"/>
            <ac:spMk id="3" creationId="{99E7A505-3A76-4BE7-84E3-A33491E4031E}"/>
          </ac:spMkLst>
        </pc:spChg>
      </pc:sldChg>
      <pc:sldChg chg="modSp add">
        <pc:chgData name="Daniel" userId="93ff24c7-8b85-4e07-9846-33f25684dfd6" providerId="ADAL" clId="{8DA493C6-2F20-4F92-88C9-9A4910DD38B3}" dt="2021-08-12T15:29:45.475" v="128"/>
        <pc:sldMkLst>
          <pc:docMk/>
          <pc:sldMk cId="1105885263" sldId="347"/>
        </pc:sldMkLst>
        <pc:spChg chg="mod">
          <ac:chgData name="Daniel" userId="93ff24c7-8b85-4e07-9846-33f25684dfd6" providerId="ADAL" clId="{8DA493C6-2F20-4F92-88C9-9A4910DD38B3}" dt="2021-08-12T15:29:45.475" v="128"/>
          <ac:spMkLst>
            <pc:docMk/>
            <pc:sldMk cId="1105885263" sldId="347"/>
            <ac:spMk id="2" creationId="{C461F1D9-6D14-4DDD-A89C-B7FEE37E4C44}"/>
          </ac:spMkLst>
        </pc:spChg>
        <pc:spChg chg="mod">
          <ac:chgData name="Daniel" userId="93ff24c7-8b85-4e07-9846-33f25684dfd6" providerId="ADAL" clId="{8DA493C6-2F20-4F92-88C9-9A4910DD38B3}" dt="2021-08-12T15:29:33.126" v="127"/>
          <ac:spMkLst>
            <pc:docMk/>
            <pc:sldMk cId="1105885263" sldId="347"/>
            <ac:spMk id="3" creationId="{99E7A505-3A76-4BE7-84E3-A33491E4031E}"/>
          </ac:spMkLst>
        </pc:spChg>
      </pc:sldChg>
    </pc:docChg>
  </pc:docChgLst>
  <pc:docChgLst>
    <pc:chgData name="Craig, Daniel (YJB)" userId="93ff24c7-8b85-4e07-9846-33f25684dfd6" providerId="ADAL" clId="{3D798EDE-8305-4883-B451-427024DC57A5}"/>
    <pc:docChg chg="modSld">
      <pc:chgData name="Craig, Daniel (YJB)" userId="93ff24c7-8b85-4e07-9846-33f25684dfd6" providerId="ADAL" clId="{3D798EDE-8305-4883-B451-427024DC57A5}" dt="2021-12-07T11:02:26.610" v="201" actId="20577"/>
      <pc:docMkLst>
        <pc:docMk/>
      </pc:docMkLst>
      <pc:sldChg chg="modSp">
        <pc:chgData name="Craig, Daniel (YJB)" userId="93ff24c7-8b85-4e07-9846-33f25684dfd6" providerId="ADAL" clId="{3D798EDE-8305-4883-B451-427024DC57A5}" dt="2021-11-30T09:53:48.742" v="169" actId="20577"/>
        <pc:sldMkLst>
          <pc:docMk/>
          <pc:sldMk cId="442214011" sldId="256"/>
        </pc:sldMkLst>
        <pc:spChg chg="mod">
          <ac:chgData name="Craig, Daniel (YJB)" userId="93ff24c7-8b85-4e07-9846-33f25684dfd6" providerId="ADAL" clId="{3D798EDE-8305-4883-B451-427024DC57A5}" dt="2021-11-30T09:53:48.742" v="169" actId="20577"/>
          <ac:spMkLst>
            <pc:docMk/>
            <pc:sldMk cId="442214011" sldId="256"/>
            <ac:spMk id="3" creationId="{99E7A505-3A76-4BE7-84E3-A33491E4031E}"/>
          </ac:spMkLst>
        </pc:spChg>
      </pc:sldChg>
      <pc:sldChg chg="modSp">
        <pc:chgData name="Craig, Daniel (YJB)" userId="93ff24c7-8b85-4e07-9846-33f25684dfd6" providerId="ADAL" clId="{3D798EDE-8305-4883-B451-427024DC57A5}" dt="2021-12-01T10:35:06.908" v="184" actId="20577"/>
        <pc:sldMkLst>
          <pc:docMk/>
          <pc:sldMk cId="1756104810" sldId="257"/>
        </pc:sldMkLst>
        <pc:spChg chg="mod">
          <ac:chgData name="Craig, Daniel (YJB)" userId="93ff24c7-8b85-4e07-9846-33f25684dfd6" providerId="ADAL" clId="{3D798EDE-8305-4883-B451-427024DC57A5}" dt="2021-12-01T10:35:06.908" v="184" actId="20577"/>
          <ac:spMkLst>
            <pc:docMk/>
            <pc:sldMk cId="1756104810" sldId="257"/>
            <ac:spMk id="3" creationId="{99E7A505-3A76-4BE7-84E3-A33491E4031E}"/>
          </ac:spMkLst>
        </pc:spChg>
      </pc:sldChg>
      <pc:sldChg chg="modSp">
        <pc:chgData name="Craig, Daniel (YJB)" userId="93ff24c7-8b85-4e07-9846-33f25684dfd6" providerId="ADAL" clId="{3D798EDE-8305-4883-B451-427024DC57A5}" dt="2021-11-11T14:25:38.701" v="166"/>
        <pc:sldMkLst>
          <pc:docMk/>
          <pc:sldMk cId="1126542298" sldId="264"/>
        </pc:sldMkLst>
        <pc:spChg chg="mod">
          <ac:chgData name="Craig, Daniel (YJB)" userId="93ff24c7-8b85-4e07-9846-33f25684dfd6" providerId="ADAL" clId="{3D798EDE-8305-4883-B451-427024DC57A5}" dt="2021-11-11T14:25:38.701" v="166"/>
          <ac:spMkLst>
            <pc:docMk/>
            <pc:sldMk cId="1126542298" sldId="264"/>
            <ac:spMk id="3" creationId="{99E7A505-3A76-4BE7-84E3-A33491E4031E}"/>
          </ac:spMkLst>
        </pc:spChg>
      </pc:sldChg>
      <pc:sldChg chg="modSp">
        <pc:chgData name="Craig, Daniel (YJB)" userId="93ff24c7-8b85-4e07-9846-33f25684dfd6" providerId="ADAL" clId="{3D798EDE-8305-4883-B451-427024DC57A5}" dt="2021-11-11T14:24:55.527" v="165" actId="20577"/>
        <pc:sldMkLst>
          <pc:docMk/>
          <pc:sldMk cId="2313528870" sldId="318"/>
        </pc:sldMkLst>
        <pc:spChg chg="mod">
          <ac:chgData name="Craig, Daniel (YJB)" userId="93ff24c7-8b85-4e07-9846-33f25684dfd6" providerId="ADAL" clId="{3D798EDE-8305-4883-B451-427024DC57A5}" dt="2021-11-11T14:24:55.527" v="165" actId="20577"/>
          <ac:spMkLst>
            <pc:docMk/>
            <pc:sldMk cId="2313528870" sldId="318"/>
            <ac:spMk id="3" creationId="{99E7A505-3A76-4BE7-84E3-A33491E4031E}"/>
          </ac:spMkLst>
        </pc:spChg>
      </pc:sldChg>
      <pc:sldChg chg="modSp">
        <pc:chgData name="Craig, Daniel (YJB)" userId="93ff24c7-8b85-4e07-9846-33f25684dfd6" providerId="ADAL" clId="{3D798EDE-8305-4883-B451-427024DC57A5}" dt="2021-12-07T11:02:26.610" v="201" actId="20577"/>
        <pc:sldMkLst>
          <pc:docMk/>
          <pc:sldMk cId="2051606540" sldId="373"/>
        </pc:sldMkLst>
        <pc:spChg chg="mod">
          <ac:chgData name="Craig, Daniel (YJB)" userId="93ff24c7-8b85-4e07-9846-33f25684dfd6" providerId="ADAL" clId="{3D798EDE-8305-4883-B451-427024DC57A5}" dt="2021-12-07T11:02:26.610" v="201" actId="20577"/>
          <ac:spMkLst>
            <pc:docMk/>
            <pc:sldMk cId="2051606540" sldId="373"/>
            <ac:spMk id="3" creationId="{99E7A505-3A76-4BE7-84E3-A33491E4031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B7E53-F1D3-49C9-9978-1A8EC2C9F9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FFF00D0-0BD8-4235-9341-56903CC21E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1DEA36-BB9D-44C4-964B-9A4507DC2D61}"/>
              </a:ext>
            </a:extLst>
          </p:cNvPr>
          <p:cNvSpPr>
            <a:spLocks noGrp="1"/>
          </p:cNvSpPr>
          <p:nvPr>
            <p:ph type="dt" sz="half" idx="10"/>
          </p:nvPr>
        </p:nvSpPr>
        <p:spPr/>
        <p:txBody>
          <a:bodyPr/>
          <a:lstStyle/>
          <a:p>
            <a:fld id="{7DF411C3-C6C2-4836-9965-4F3AD3412984}" type="datetimeFigureOut">
              <a:rPr lang="en-GB" smtClean="0"/>
              <a:t>07/12/2021</a:t>
            </a:fld>
            <a:endParaRPr lang="en-GB"/>
          </a:p>
        </p:txBody>
      </p:sp>
      <p:sp>
        <p:nvSpPr>
          <p:cNvPr id="5" name="Footer Placeholder 4">
            <a:extLst>
              <a:ext uri="{FF2B5EF4-FFF2-40B4-BE49-F238E27FC236}">
                <a16:creationId xmlns:a16="http://schemas.microsoft.com/office/drawing/2014/main" id="{4881DFBC-DD39-49B9-8DB0-9A0AB6C58D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5D9AED-3CE2-4DE3-BD4D-FD2ED4A991B9}"/>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52625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9BF96-DC58-42DC-B34B-B86BE2DD9EF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1B70B2-09CA-4EC4-A4F3-6EC4FDD42E8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169F5F-C46C-45C7-BF14-17FC04464997}"/>
              </a:ext>
            </a:extLst>
          </p:cNvPr>
          <p:cNvSpPr>
            <a:spLocks noGrp="1"/>
          </p:cNvSpPr>
          <p:nvPr>
            <p:ph type="dt" sz="half" idx="10"/>
          </p:nvPr>
        </p:nvSpPr>
        <p:spPr/>
        <p:txBody>
          <a:bodyPr/>
          <a:lstStyle/>
          <a:p>
            <a:fld id="{7DF411C3-C6C2-4836-9965-4F3AD3412984}" type="datetimeFigureOut">
              <a:rPr lang="en-GB" smtClean="0"/>
              <a:t>07/12/2021</a:t>
            </a:fld>
            <a:endParaRPr lang="en-GB"/>
          </a:p>
        </p:txBody>
      </p:sp>
      <p:sp>
        <p:nvSpPr>
          <p:cNvPr id="5" name="Footer Placeholder 4">
            <a:extLst>
              <a:ext uri="{FF2B5EF4-FFF2-40B4-BE49-F238E27FC236}">
                <a16:creationId xmlns:a16="http://schemas.microsoft.com/office/drawing/2014/main" id="{86922BDF-68A2-4EFD-99FA-37494087E1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59B073-B140-4747-8B8D-AE760F38310B}"/>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3114158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4BDB5B-1DC9-42C6-B2C5-F7298CD49C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3054AA-8601-480C-B15E-7F34430B91A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6086DE-9351-4257-B735-CF779BEB1CDD}"/>
              </a:ext>
            </a:extLst>
          </p:cNvPr>
          <p:cNvSpPr>
            <a:spLocks noGrp="1"/>
          </p:cNvSpPr>
          <p:nvPr>
            <p:ph type="dt" sz="half" idx="10"/>
          </p:nvPr>
        </p:nvSpPr>
        <p:spPr/>
        <p:txBody>
          <a:bodyPr/>
          <a:lstStyle/>
          <a:p>
            <a:fld id="{7DF411C3-C6C2-4836-9965-4F3AD3412984}" type="datetimeFigureOut">
              <a:rPr lang="en-GB" smtClean="0"/>
              <a:t>07/12/2021</a:t>
            </a:fld>
            <a:endParaRPr lang="en-GB"/>
          </a:p>
        </p:txBody>
      </p:sp>
      <p:sp>
        <p:nvSpPr>
          <p:cNvPr id="5" name="Footer Placeholder 4">
            <a:extLst>
              <a:ext uri="{FF2B5EF4-FFF2-40B4-BE49-F238E27FC236}">
                <a16:creationId xmlns:a16="http://schemas.microsoft.com/office/drawing/2014/main" id="{91D3C3C2-91E9-4590-84B0-783E7B5171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4CCBC3-AFA0-4CE4-8EB9-C84669060346}"/>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420728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4348D-CEE6-45DF-8A4B-A2A2F86D12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DF437A-E5B6-43B8-8725-729FB2354E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0240FF-3AFC-4535-B7FB-33BE06610EA0}"/>
              </a:ext>
            </a:extLst>
          </p:cNvPr>
          <p:cNvSpPr>
            <a:spLocks noGrp="1"/>
          </p:cNvSpPr>
          <p:nvPr>
            <p:ph type="dt" sz="half" idx="10"/>
          </p:nvPr>
        </p:nvSpPr>
        <p:spPr/>
        <p:txBody>
          <a:bodyPr/>
          <a:lstStyle/>
          <a:p>
            <a:fld id="{7DF411C3-C6C2-4836-9965-4F3AD3412984}" type="datetimeFigureOut">
              <a:rPr lang="en-GB" smtClean="0"/>
              <a:t>07/12/2021</a:t>
            </a:fld>
            <a:endParaRPr lang="en-GB"/>
          </a:p>
        </p:txBody>
      </p:sp>
      <p:sp>
        <p:nvSpPr>
          <p:cNvPr id="5" name="Footer Placeholder 4">
            <a:extLst>
              <a:ext uri="{FF2B5EF4-FFF2-40B4-BE49-F238E27FC236}">
                <a16:creationId xmlns:a16="http://schemas.microsoft.com/office/drawing/2014/main" id="{9752EAB9-F75F-41BB-A217-4ABCDAA596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7AF6A0-1C39-48A6-AF4F-D56C0F881F74}"/>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122668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BD72B-06C4-40CA-955E-35F658F8F0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982065E-34F9-4490-BAEE-5B11D6A25F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49AF4EB-D8AF-466B-BEBD-F05CCB16AAB4}"/>
              </a:ext>
            </a:extLst>
          </p:cNvPr>
          <p:cNvSpPr>
            <a:spLocks noGrp="1"/>
          </p:cNvSpPr>
          <p:nvPr>
            <p:ph type="dt" sz="half" idx="10"/>
          </p:nvPr>
        </p:nvSpPr>
        <p:spPr/>
        <p:txBody>
          <a:bodyPr/>
          <a:lstStyle/>
          <a:p>
            <a:fld id="{7DF411C3-C6C2-4836-9965-4F3AD3412984}" type="datetimeFigureOut">
              <a:rPr lang="en-GB" smtClean="0"/>
              <a:t>07/12/2021</a:t>
            </a:fld>
            <a:endParaRPr lang="en-GB"/>
          </a:p>
        </p:txBody>
      </p:sp>
      <p:sp>
        <p:nvSpPr>
          <p:cNvPr id="5" name="Footer Placeholder 4">
            <a:extLst>
              <a:ext uri="{FF2B5EF4-FFF2-40B4-BE49-F238E27FC236}">
                <a16:creationId xmlns:a16="http://schemas.microsoft.com/office/drawing/2014/main" id="{8A390863-74DA-4731-B36B-A8B9B45785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BDA7F3-9154-444C-A9A8-043A3D0F6F08}"/>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40220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A35A9-500D-4DE3-94D9-95D35FF46A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A43E68-64E9-465C-9806-9D72A54B47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128012-0A29-4510-8F27-D6751FFB5D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7B829F-9C60-4FDA-9ABF-7F1AF8F8A52C}"/>
              </a:ext>
            </a:extLst>
          </p:cNvPr>
          <p:cNvSpPr>
            <a:spLocks noGrp="1"/>
          </p:cNvSpPr>
          <p:nvPr>
            <p:ph type="dt" sz="half" idx="10"/>
          </p:nvPr>
        </p:nvSpPr>
        <p:spPr/>
        <p:txBody>
          <a:bodyPr/>
          <a:lstStyle/>
          <a:p>
            <a:fld id="{7DF411C3-C6C2-4836-9965-4F3AD3412984}" type="datetimeFigureOut">
              <a:rPr lang="en-GB" smtClean="0"/>
              <a:t>07/12/2021</a:t>
            </a:fld>
            <a:endParaRPr lang="en-GB"/>
          </a:p>
        </p:txBody>
      </p:sp>
      <p:sp>
        <p:nvSpPr>
          <p:cNvPr id="6" name="Footer Placeholder 5">
            <a:extLst>
              <a:ext uri="{FF2B5EF4-FFF2-40B4-BE49-F238E27FC236}">
                <a16:creationId xmlns:a16="http://schemas.microsoft.com/office/drawing/2014/main" id="{B1573081-739E-482A-90BE-AD5111537E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545968-9896-44CF-AF6C-11150527FDAB}"/>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4072305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2B97A-985B-4F69-95AF-56E96744EE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E8E96E-E6EC-463C-B249-4F24E50B86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B0B18FD-F1BD-4950-B19A-76F8FAEA37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A6A1B7C-8D14-4143-80B3-5FDA755776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8FAF61C-154B-4CBC-BD8E-120E5C18C14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82552F4-A3A7-4FDD-B0B7-8BE7E42F8907}"/>
              </a:ext>
            </a:extLst>
          </p:cNvPr>
          <p:cNvSpPr>
            <a:spLocks noGrp="1"/>
          </p:cNvSpPr>
          <p:nvPr>
            <p:ph type="dt" sz="half" idx="10"/>
          </p:nvPr>
        </p:nvSpPr>
        <p:spPr/>
        <p:txBody>
          <a:bodyPr/>
          <a:lstStyle/>
          <a:p>
            <a:fld id="{7DF411C3-C6C2-4836-9965-4F3AD3412984}" type="datetimeFigureOut">
              <a:rPr lang="en-GB" smtClean="0"/>
              <a:t>07/12/2021</a:t>
            </a:fld>
            <a:endParaRPr lang="en-GB"/>
          </a:p>
        </p:txBody>
      </p:sp>
      <p:sp>
        <p:nvSpPr>
          <p:cNvPr id="8" name="Footer Placeholder 7">
            <a:extLst>
              <a:ext uri="{FF2B5EF4-FFF2-40B4-BE49-F238E27FC236}">
                <a16:creationId xmlns:a16="http://schemas.microsoft.com/office/drawing/2014/main" id="{197B978E-6DB3-40EF-9564-DDFE63B557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BA81D8E-F24B-487F-8341-7EBF6F2BA995}"/>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317300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D5966-9CDE-442C-A91A-6B4B5D406A8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E3E5BC-A16D-4540-952A-4E3860E3431C}"/>
              </a:ext>
            </a:extLst>
          </p:cNvPr>
          <p:cNvSpPr>
            <a:spLocks noGrp="1"/>
          </p:cNvSpPr>
          <p:nvPr>
            <p:ph type="dt" sz="half" idx="10"/>
          </p:nvPr>
        </p:nvSpPr>
        <p:spPr/>
        <p:txBody>
          <a:bodyPr/>
          <a:lstStyle/>
          <a:p>
            <a:fld id="{7DF411C3-C6C2-4836-9965-4F3AD3412984}" type="datetimeFigureOut">
              <a:rPr lang="en-GB" smtClean="0"/>
              <a:t>07/12/2021</a:t>
            </a:fld>
            <a:endParaRPr lang="en-GB"/>
          </a:p>
        </p:txBody>
      </p:sp>
      <p:sp>
        <p:nvSpPr>
          <p:cNvPr id="4" name="Footer Placeholder 3">
            <a:extLst>
              <a:ext uri="{FF2B5EF4-FFF2-40B4-BE49-F238E27FC236}">
                <a16:creationId xmlns:a16="http://schemas.microsoft.com/office/drawing/2014/main" id="{D5D722C7-5230-4A0B-8265-E3479A0D2EC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1FEAFD7-73D0-4B1E-8D44-42B0D7992809}"/>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2826186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566B3A-87DB-4048-8A69-05BCA846B61E}"/>
              </a:ext>
            </a:extLst>
          </p:cNvPr>
          <p:cNvSpPr>
            <a:spLocks noGrp="1"/>
          </p:cNvSpPr>
          <p:nvPr>
            <p:ph type="dt" sz="half" idx="10"/>
          </p:nvPr>
        </p:nvSpPr>
        <p:spPr/>
        <p:txBody>
          <a:bodyPr/>
          <a:lstStyle/>
          <a:p>
            <a:fld id="{7DF411C3-C6C2-4836-9965-4F3AD3412984}" type="datetimeFigureOut">
              <a:rPr lang="en-GB" smtClean="0"/>
              <a:t>07/12/2021</a:t>
            </a:fld>
            <a:endParaRPr lang="en-GB"/>
          </a:p>
        </p:txBody>
      </p:sp>
      <p:sp>
        <p:nvSpPr>
          <p:cNvPr id="3" name="Footer Placeholder 2">
            <a:extLst>
              <a:ext uri="{FF2B5EF4-FFF2-40B4-BE49-F238E27FC236}">
                <a16:creationId xmlns:a16="http://schemas.microsoft.com/office/drawing/2014/main" id="{71A061EF-7D5A-4029-A82D-BC0C3E98CC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B270C7-B088-46F2-9543-B0D330165E75}"/>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24185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F5E5E-BBB4-49DE-9639-F560F60425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C3A77E-0343-47A1-BC9B-8A897F6F1F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88B908F-D719-4A1E-8C59-2D0D5263A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607454-EB36-4A36-827D-FFB071B9EA9A}"/>
              </a:ext>
            </a:extLst>
          </p:cNvPr>
          <p:cNvSpPr>
            <a:spLocks noGrp="1"/>
          </p:cNvSpPr>
          <p:nvPr>
            <p:ph type="dt" sz="half" idx="10"/>
          </p:nvPr>
        </p:nvSpPr>
        <p:spPr/>
        <p:txBody>
          <a:bodyPr/>
          <a:lstStyle/>
          <a:p>
            <a:fld id="{7DF411C3-C6C2-4836-9965-4F3AD3412984}" type="datetimeFigureOut">
              <a:rPr lang="en-GB" smtClean="0"/>
              <a:t>07/12/2021</a:t>
            </a:fld>
            <a:endParaRPr lang="en-GB"/>
          </a:p>
        </p:txBody>
      </p:sp>
      <p:sp>
        <p:nvSpPr>
          <p:cNvPr id="6" name="Footer Placeholder 5">
            <a:extLst>
              <a:ext uri="{FF2B5EF4-FFF2-40B4-BE49-F238E27FC236}">
                <a16:creationId xmlns:a16="http://schemas.microsoft.com/office/drawing/2014/main" id="{B32E07F9-DBC6-408D-B978-4F0CC32FAC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41CAB4-BDDB-46C6-99FC-9ACFFEE41582}"/>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2787369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97962-3E82-4D53-9C82-D4FB8FAD0A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B9E4AC-57B7-4839-AEA4-4ABBD4D0CE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145FB45-ED2D-4306-B6CA-09A3F06592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12B297-E3FB-43CA-A852-FBEEE6DDA70F}"/>
              </a:ext>
            </a:extLst>
          </p:cNvPr>
          <p:cNvSpPr>
            <a:spLocks noGrp="1"/>
          </p:cNvSpPr>
          <p:nvPr>
            <p:ph type="dt" sz="half" idx="10"/>
          </p:nvPr>
        </p:nvSpPr>
        <p:spPr/>
        <p:txBody>
          <a:bodyPr/>
          <a:lstStyle/>
          <a:p>
            <a:fld id="{7DF411C3-C6C2-4836-9965-4F3AD3412984}" type="datetimeFigureOut">
              <a:rPr lang="en-GB" smtClean="0"/>
              <a:t>07/12/2021</a:t>
            </a:fld>
            <a:endParaRPr lang="en-GB"/>
          </a:p>
        </p:txBody>
      </p:sp>
      <p:sp>
        <p:nvSpPr>
          <p:cNvPr id="6" name="Footer Placeholder 5">
            <a:extLst>
              <a:ext uri="{FF2B5EF4-FFF2-40B4-BE49-F238E27FC236}">
                <a16:creationId xmlns:a16="http://schemas.microsoft.com/office/drawing/2014/main" id="{29DE96C1-A03C-4C74-8C3A-D9F38EB04A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DEE42A-AAB2-43D1-9333-61360D8D28A4}"/>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1773098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4D23F-3C53-4106-A800-CDADF86ACC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208E58-A321-4E4A-AA30-0A6140669A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44FFF6-63FB-4D59-9060-D6765CE714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F411C3-C6C2-4836-9965-4F3AD3412984}" type="datetimeFigureOut">
              <a:rPr lang="en-GB" smtClean="0"/>
              <a:t>07/12/2021</a:t>
            </a:fld>
            <a:endParaRPr lang="en-GB"/>
          </a:p>
        </p:txBody>
      </p:sp>
      <p:sp>
        <p:nvSpPr>
          <p:cNvPr id="5" name="Footer Placeholder 4">
            <a:extLst>
              <a:ext uri="{FF2B5EF4-FFF2-40B4-BE49-F238E27FC236}">
                <a16:creationId xmlns:a16="http://schemas.microsoft.com/office/drawing/2014/main" id="{BE7D6ABA-E842-4881-8A01-08515AE9D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447100E-12FE-4289-8258-3A8E79B30A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4F50E-D7EA-4E55-8C63-CF709FA29CFE}" type="slidenum">
              <a:rPr lang="en-GB" smtClean="0"/>
              <a:t>‹#›</a:t>
            </a:fld>
            <a:endParaRPr lang="en-GB"/>
          </a:p>
        </p:txBody>
      </p:sp>
    </p:spTree>
    <p:extLst>
      <p:ext uri="{BB962C8B-B14F-4D97-AF65-F5344CB8AC3E}">
        <p14:creationId xmlns:p14="http://schemas.microsoft.com/office/powerpoint/2010/main" val="1502693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849200/statistics-on-race-and-the-cjs-2018.pdf"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v.uk/government/statistics/early-years-foundation-stage-profile-results-2018-to-2019" TargetMode="Externa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3" Type="http://schemas.openxmlformats.org/officeDocument/2006/relationships/hyperlink" Target="https://www.gov.uk/government/publications/yjb-business-plan-2021-to-2022" TargetMode="External"/><Relationship Id="rId2" Type="http://schemas.openxmlformats.org/officeDocument/2006/relationships/hyperlink" Target="mailto:YJBdeliverysupportteam@yjb.gov.uk"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ethnicity-facts-figures.service.gov.uk/uk-population-by-ethnicity/demographics/people-living-in-deprived-neighbourhoods/latest#overall-most-deprived-10-of-neighbourhoods-by-ethnicity"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ethnicity-facts-figures.service.gov.uk/uk-population-by-ethnicity/demographics/people-living-in-deprived-neighbourhoods/latest#overall-most-deprived-10-of-neighbourhoods-by-ethnicity"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ethnicity-facts-figures.service.gov.uk/uk-population-by-ethnicity/demographics/people-living-in-deprived-neighbourhoods/latest#overall-most-deprived-10-of-neighbourhoods-by-ethnicity"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ethnicity-facts-figures.service.gov.uk/uk-population-by-ethnicity/demographics/people-living-in-deprived-neighbourhoods/latest#overall-most-deprived-10-of-neighbourhoods-by-ethnicity"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gov.uk/government/statistics/early-years-foundation-stage-profile-results-2018-to-2019"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gov.uk/government/statistics/characteristics-of-children-in-need-2019-to-2020"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gov.wales/wales-children-receiving-care-and-support-census"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v.uk/government/statistics/children-looked-after-in-england-including-adoption-2019-to-202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gov.wales/wales-children-receiving-care-and-support-census"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www.ethnicity-facts-figures.service.gov.uk/uk-population-by-ethnicity/demographics/people-living-in-deprived-neighbourhoods/latest#overall-most-deprived-10-of-neighbourhoods-by-ethnicity"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www.ethnicity-facts-figures.service.gov.uk/uk-population-by-ethnicity/demographics/people-living-in-deprived-neighbourhoods/latest#overall-most-deprived-10-of-neighbourhoods-by-ethnicity"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www.ethnicity-facts-figures.service.gov.uk/uk-population-by-ethnicity/demographics/people-living-in-deprived-neighbourhoods/latest#overall-most-deprived-10-of-neighbourhoods-by-ethnicity"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www.ethnicity-facts-figures.service.gov.uk/uk-population-by-ethnicity/demographics/people-living-in-deprived-neighbourhoods/latest#overall-most-deprived-10-of-neighbourhoods-by-ethnicity"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www.ethnicity-facts-figures.service.gov.uk/housing/social-housing/renting-from-a-local-authority-or-housing-association-social-housing/latest#by-ethnicity"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v.uk/government/statistics/english-housing-survey-2017-to-2018-home-ownership"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gov.uk/government/statistics/income-dynamics-2016-to-2017https:/www.ethnicity-facts-figures.service.gov.uk/work-pay-and-benefits/pay-and-income/low-income/latest#by-ethnicity-and-age-group-after-housing-costs" TargetMode="External"/><Relationship Id="rId2" Type="http://schemas.openxmlformats.org/officeDocument/2006/relationships/hyperlink" Target="https://www.gov.uk/government/statistics/income-dynamics-2016-to-2017"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ethnicity-facts-figures.service.gov.uk/uk-population-by-ethnicity/demographics/socioeconomic-status/latest" TargetMode="External"/><Relationship Id="rId2" Type="http://schemas.openxmlformats.org/officeDocument/2006/relationships/hyperlink" Target="https://www.ons.gov.uk/census/2011census"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895088/legal-aid-statistics-bulletin-jan-mar-2020.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explore-education-statistics.service.gov.uk/find-statistics/special-educational-needs-in-england#releaseHeadlines-tables"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explore-education-statistics.service.gov.uk/find-statistics/special-educational-needs-in-england#releaseHeadlines-tables"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explore-education-statistics.service.gov.uk/find-statistics/special-educational-needs-in-england#releaseHeadlines-tables"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explore-education-statistics.service.gov.uk/find-statistics/special-educational-needs-in-england#releaseHeadlines-tables"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www.gov.uk/government/statistics/key-stage-2-and-multi-academy-trust-performance-2018-revised"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s://statswales.gov.wales/Catalogue/Education-and-Skills/Schools-and-Teachers/Examinations-and-Assessments/Key-Stage-2"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www.gov.uk/government/statistics/key-stage-4-and-multi-academy-trust-performance-2018-revised"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s://statswales.gov.wales/Catalogue/Education-and-Skills/Schools-and-Teachers/Examinations-and-Assessments/Key-Stage-4/ks4indicators-by-year-ethnicity"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s://www.gov.uk/government/statistics/key-stage-4-and-multi-academy-trust-performance-2018-revised"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s://www.ethnicity-facts-figures.service.gov.uk/education-skills-and-training/absence-and-exclusions/pupil-exclusions/latest#main-facts-and-figures"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gov.wales/permanent-and-fixed-term-exclusions-schools-september-2018-august-2019"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s://explore-education-statistics.service.gov.uk/find-statistics/pupil-absence-in-schools-in-england-autumn-term"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https://statswales.gov.wales/Catalogue/Education-and-Skills/Schools-and-Teachers/Absenteeism"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https://www.gov.uk/government/collections/statistics-destinations"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hyperlink" Target="https://www.ethnicity-facts-figures.service.gov.uk/education-skills-and-training/higher-education/entry-rates-into-higher-education/latest#main-facts-and-figures"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files.digital.nhs.uk/AF/AECD6B/mhcyp_2020_rep_v2.pdf" TargetMode="External"/><Relationship Id="rId2" Type="http://schemas.openxmlformats.org/officeDocument/2006/relationships/hyperlink" Target="https://digital.nhs.uk/data-and-information/publications/statistical/mental-health-of-children-and-young-people-in-england/2020-wave-1-follow-up" TargetMode="Externa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gov.wales/sites/default/files/statistics-and-research/2020-03/counselling-children-and-young-people-september-2018-august-2019-570.pdf" TargetMode="External"/><Relationship Id="rId2" Type="http://schemas.openxmlformats.org/officeDocument/2006/relationships/hyperlink" Target="https://www.childcomwales.org.uk/wp-content/uploads/2020/09/Briefing_Report_E_2020_FINAL.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s://www.ethnicity-facts-figures.service.gov.uk/health/mental-health/detentions-under-the-mental-health-act/latest" TargetMode="Externa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hyperlink" Target="https://www.sportengland.org/know-your-audience/data/active-lives/active-lives-data-tables?section=children_and_young_people_surveys" TargetMode="Externa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hyperlink" Target="https://www.sport.wales/files/7c1bf51ba6145678b1b67d104455d913.pdf" TargetMode="Externa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hyperlink" Target="https://www.ons.gov.uk/peoplepopulationandcommunity/birthsdeathsandmarriages/deaths" TargetMode="Externa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hyperlink" Target="https://www.ons.gov.uk/peoplepopulationandcommunity/birthsdeathsandmarriages/deaths" TargetMode="Externa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hyperlink" Target="https://www.ons.gov.uk/peoplepopulationandcommunity/birthsdeathsandmarriages/deaths" TargetMode="Externa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www.ons.gov.uk/peoplepopulationandcommunity/birthsdeathsandmarriages/deaths" TargetMode="Externa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ethnicity-facts-figures.service.gov.uk/uk-population-by-ethnicity/demographics/age-groups/latest" TargetMode="Externa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hyperlink" Target="https://www.ethnicity-facts-figures.service.gov.uk/crime-justice-and-the-law/policing/stop-and-search/latest"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www.ethnicity-facts-figures.service.gov.uk/crime-justice-and-the-law/policing/stop-and-search/latest#by-ethnicity-and-area"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hyperlink" Target="https://www.gov.uk/government/collections/police-powers-and-procedures-england-and-wales" TargetMode="Externa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hyperlink" Target="https://www.gov.uk/government/collections/criminal-justice-statistics-quarterly" TargetMode="Externa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hyperlink" Target="https://www.gov.uk/government/collections/criminal-justice-statistics-quarterly" TargetMode="Externa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hyperlink" Target="https://www.gov.uk/government/collections/youth-justice-statistics" TargetMode="Externa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hyperlink" Target="https://www.gov.uk/government/collections/youth-justice-statistic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hyperlink" Target="https://www.gov.uk/government/collections/youth-justice-statistics" TargetMode="Externa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hyperlink" Target="https://www.gov.uk/government/collections/youth-justice-statistics" TargetMode="Externa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hyperlink" Target="https://www.gov.uk/government/collections/knife-possession-sentencing-quarterly" TargetMode="Externa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hyperlink" Target="https://www.ons.gov.uk/peoplepopulationandcommunity/crimeandjustice/articles/homicideinenglandandwales/yearendingmarch2020#groups-of-people-most-likely-to-be-victims-of-homicide" TargetMode="Externa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hyperlink" Target="https://www.ons.gov.uk/peoplepopulationandcommunity/crimeandjustice/articles/homicideinenglandandwales/yearendingmarch2020#groups-of-people-most-likely-to-be-victims-of-homicide" TargetMode="Externa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hyperlink" Target="https://www.gov.uk/government/statistics/youth-justice-statistics-2019-to-2020" TargetMode="Externa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hyperlink" Target="https://www.gov.uk/government/statistics/youth-justice-statistics-2019-to-2020" TargetMode="Externa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hyperlink" Target="https://www.gov.uk/government/statistics/criminal-justice-system-statistics-quarterly-december-2020" TargetMode="Externa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hyperlink" Target="https://www.gov.uk/government/statistics/criminal-justice-system-statistics-quarterly-december-2020" TargetMode="Externa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hyperlink" Target="https://www.gov.uk/government/statistics/youth-justice-statistics-2019-to-2020" TargetMode="Externa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hyperlink" Target="https://www.gov.uk/government/statistics/youth-custody-data" TargetMode="Externa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hyperlink" Target="https://www.gov.uk/government/statistics/youth-justice-statistics-2019-to-2020" TargetMode="External"/><Relationship Id="rId2" Type="http://schemas.openxmlformats.org/officeDocument/2006/relationships/hyperlink" Target="https://www.gov.uk/government/statistics/criminal-justice-system-statistics-quarterly-december-2020" TargetMode="Externa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hyperlink" Target="https://www.gov.uk/government/statistics/youth-custody-data" TargetMode="Externa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hyperlink" Target="https://www.gov.uk/government/statistics/youth-custody-data" TargetMode="Externa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hyperlink" Target="https://www.gov.uk/government/statistics/youth-justice-statistics-2019-to-2020" TargetMode="Externa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hyperlink" Target="https://www.gov.uk/government/statistics/youth-justice-statistics-2019-to-2020" TargetMode="Externa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hyperlink" Target="https://www.gov.uk/government/statistics/youth-justice-statistics-2019-to-2020"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hyperlink" Target="https://www.gov.uk/government/publications/ethnic-disproportionality-in-remand-and-sentencing-in-the-youth-justice-system" TargetMode="Externa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hyperlink" Target="https://www.gov.uk/government/publications/ethnic-disproportionality-in-remand-and-sentencing-in-the-youth-justice-system" TargetMode="Externa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hyperlink" Target="https://www.gov.uk/government/statistics/criminal-justice-system-statistics-quarterly-december-2020" TargetMode="Externa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hyperlink" Target="https://www.gov.uk/government/statistics/criminal-justice-system-statistics-quarterly-december-2020" TargetMode="Externa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hyperlink" Target="https://www.gov.uk/government/statistics/proven-reoffending-statistics-january-to-march-20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normAutofit/>
          </a:bodyPr>
          <a:lstStyle/>
          <a:p>
            <a:r>
              <a:rPr lang="en-GB" sz="4800" dirty="0">
                <a:latin typeface="Arial" panose="020B0604020202020204" pitchFamily="34" charset="0"/>
                <a:cs typeface="Arial" panose="020B0604020202020204" pitchFamily="34" charset="0"/>
              </a:rPr>
              <a:t>Understanding racial disparity</a:t>
            </a:r>
          </a:p>
        </p:txBody>
      </p:sp>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524000" y="2545595"/>
            <a:ext cx="9144000" cy="1655762"/>
          </a:xfrm>
        </p:spPr>
        <p:txBody>
          <a:bodyPr>
            <a:normAutofit/>
          </a:bodyPr>
          <a:lstStyle/>
          <a:p>
            <a:r>
              <a:rPr lang="en-GB" sz="2000" dirty="0">
                <a:latin typeface="Arial" panose="020B0604020202020204" pitchFamily="34" charset="0"/>
                <a:cs typeface="Arial" panose="020B0604020202020204" pitchFamily="34" charset="0"/>
              </a:rPr>
              <a:t>How it affects children in their early years and within the youth justice system</a:t>
            </a:r>
          </a:p>
          <a:p>
            <a:r>
              <a:rPr lang="en-GB" sz="2000" dirty="0">
                <a:latin typeface="Arial" panose="020B0604020202020204" pitchFamily="34" charset="0"/>
                <a:cs typeface="Arial" panose="020B0604020202020204" pitchFamily="34" charset="0"/>
              </a:rPr>
              <a:t>December 2021</a:t>
            </a:r>
          </a:p>
        </p:txBody>
      </p:sp>
    </p:spTree>
    <p:extLst>
      <p:ext uri="{BB962C8B-B14F-4D97-AF65-F5344CB8AC3E}">
        <p14:creationId xmlns:p14="http://schemas.microsoft.com/office/powerpoint/2010/main" val="442214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0"/>
            <a:ext cx="9144000" cy="2387600"/>
          </a:xfrm>
        </p:spPr>
        <p:txBody>
          <a:bodyPr/>
          <a:lstStyle/>
          <a:p>
            <a:r>
              <a:rPr lang="en-GB" dirty="0">
                <a:latin typeface="Arial" panose="020B0604020202020204" pitchFamily="34" charset="0"/>
                <a:cs typeface="Arial" panose="020B0604020202020204" pitchFamily="34" charset="0"/>
              </a:rPr>
              <a:t>Formative years</a:t>
            </a:r>
          </a:p>
        </p:txBody>
      </p:sp>
    </p:spTree>
    <p:extLst>
      <p:ext uri="{BB962C8B-B14F-4D97-AF65-F5344CB8AC3E}">
        <p14:creationId xmlns:p14="http://schemas.microsoft.com/office/powerpoint/2010/main" val="418872752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What we are doing</a:t>
            </a:r>
          </a:p>
          <a:p>
            <a:pPr algn="l"/>
            <a:r>
              <a:rPr lang="en-GB" sz="2000" dirty="0">
                <a:latin typeface="Arial" panose="020B0604020202020204" pitchFamily="34" charset="0"/>
                <a:cs typeface="Arial" panose="020B0604020202020204" pitchFamily="34" charset="0"/>
              </a:rPr>
              <a:t>Over the past year we have: </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Updated the Reoffending Disproportionality Tool on a regular basis which highlights over-representation of ethnic groups according to youth reoffending data. It allows YOTs to look at their own performance and compare it with other YOTs' regional and national averages.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The YJB is also looking to undertake research to understand ethnic disproportionality in youth reoffending rates.</a:t>
            </a:r>
          </a:p>
        </p:txBody>
      </p:sp>
    </p:spTree>
    <p:extLst>
      <p:ext uri="{BB962C8B-B14F-4D97-AF65-F5344CB8AC3E}">
        <p14:creationId xmlns:p14="http://schemas.microsoft.com/office/powerpoint/2010/main" val="12568862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In summary</a:t>
            </a:r>
          </a:p>
        </p:txBody>
      </p:sp>
    </p:spTree>
    <p:extLst>
      <p:ext uri="{BB962C8B-B14F-4D97-AF65-F5344CB8AC3E}">
        <p14:creationId xmlns:p14="http://schemas.microsoft.com/office/powerpoint/2010/main" val="16273595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In summary</a:t>
            </a:r>
          </a:p>
          <a:p>
            <a:pPr algn="l"/>
            <a:r>
              <a:rPr lang="en-GB" sz="2000" dirty="0">
                <a:latin typeface="Arial" panose="020B0604020202020204" pitchFamily="34" charset="0"/>
                <a:cs typeface="Arial" panose="020B0604020202020204" pitchFamily="34" charset="0"/>
              </a:rPr>
              <a:t>Over the past year we have: </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Held a roundtable employability event which considered how we could support children into meaningful employment.</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Continued to work with the Department for Work and Pensions to pilot a Mentoring Circles programme for 16 and 17-year-old's in the London boroughs of Lewisham and Greenwich.</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Provided MoJ funding so that Lewisham Youth Offending Service and Power The Fight could deliver the 'cultural responses to trauma and serious violence' project.</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Continued working with the Alliance of Sport on the Levelling the Playing Field project.</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Started a three-year project on the COVID-19 response to over-represented children in the London boroughs of Brent and Newham.</a:t>
            </a:r>
          </a:p>
        </p:txBody>
      </p:sp>
    </p:spTree>
    <p:extLst>
      <p:ext uri="{BB962C8B-B14F-4D97-AF65-F5344CB8AC3E}">
        <p14:creationId xmlns:p14="http://schemas.microsoft.com/office/powerpoint/2010/main" val="1128307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lnSpcReduction="10000"/>
          </a:bodyPr>
          <a:lstStyle/>
          <a:p>
            <a:pPr algn="l"/>
            <a:r>
              <a:rPr lang="en-GB" sz="2800" dirty="0">
                <a:latin typeface="Arial" panose="020B0604020202020204" pitchFamily="34" charset="0"/>
                <a:cs typeface="Arial" panose="020B0604020202020204" pitchFamily="34" charset="0"/>
              </a:rPr>
              <a:t>In summary</a:t>
            </a:r>
          </a:p>
          <a:p>
            <a:pPr algn="l"/>
            <a:r>
              <a:rPr lang="en-GB" sz="2000" dirty="0">
                <a:latin typeface="Arial" panose="020B0604020202020204" pitchFamily="34" charset="0"/>
                <a:cs typeface="Arial" panose="020B0604020202020204" pitchFamily="34" charset="0"/>
              </a:rPr>
              <a:t>Over the past year we have: </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Worked with the Association of Police and Crime Commissioners to review the guidance they issue so that diversity and disproportionality are considered within Police and Crime Plans.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Worked with the National Police Chief Council across four police forces seeking to address the disparity in out-of-court disposals, particularly Community Resolutions in England and Wales.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Worked with the Criminal Justice in Wales Board as a member of its working group to develop a one-public-service approach to advance race equality in Wales.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Shared the Summary Ethnic Disproportionality Tool to local areas.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Delivered training and provided access for staff from the Office of Police and Crime Commissioners to the Summary Ethnic Disproportionality Tool which they can share with PCC’s nationally to help them understand the data relating to ethnicity for their areas.</a:t>
            </a:r>
          </a:p>
        </p:txBody>
      </p:sp>
    </p:spTree>
    <p:extLst>
      <p:ext uri="{BB962C8B-B14F-4D97-AF65-F5344CB8AC3E}">
        <p14:creationId xmlns:p14="http://schemas.microsoft.com/office/powerpoint/2010/main" val="125805537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fontScale="92500" lnSpcReduction="10000"/>
          </a:bodyPr>
          <a:lstStyle/>
          <a:p>
            <a:pPr algn="l"/>
            <a:r>
              <a:rPr lang="en-GB" sz="2800" dirty="0">
                <a:latin typeface="Arial" panose="020B0604020202020204" pitchFamily="34" charset="0"/>
                <a:cs typeface="Arial" panose="020B0604020202020204" pitchFamily="34" charset="0"/>
              </a:rPr>
              <a:t>In summary</a:t>
            </a:r>
          </a:p>
          <a:p>
            <a:pPr algn="l"/>
            <a:r>
              <a:rPr lang="en-GB" sz="2000" dirty="0">
                <a:latin typeface="Arial" panose="020B0604020202020204" pitchFamily="34" charset="0"/>
                <a:cs typeface="Arial" panose="020B0604020202020204" pitchFamily="34" charset="0"/>
              </a:rPr>
              <a:t>Over the past year we have: </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Provided access to the Summary Ethnic Disproportionality Tool to HMI Probation to add to their information bank for identifying areas for inspection.</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Held a roundtable event jointly with the Magistrates Association looking at over-representation and agreed the development of a disparity protocol and checklist for magistrates.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Continued to work with Transform Justice, MOPAC and other stakeholders in London looking at issues around remand from police custody and court.</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Published research that looked at ethnic disparity in remand and sentencing.</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Updated the Reoffending Disproportionality Tool.</a:t>
            </a:r>
          </a:p>
          <a:p>
            <a:pPr algn="l"/>
            <a:r>
              <a:rPr lang="en-GB" sz="2000" dirty="0">
                <a:latin typeface="Arial" panose="020B0604020202020204" pitchFamily="34" charset="0"/>
                <a:cs typeface="Arial" panose="020B0604020202020204" pitchFamily="34" charset="0"/>
              </a:rPr>
              <a:t>However, while we remain determined to change the system, we can’t do this alone. We will continue to need the help of government departments, agencies and statutory functions. </a:t>
            </a:r>
          </a:p>
          <a:p>
            <a:pPr algn="l"/>
            <a:r>
              <a:rPr lang="en-GB" sz="2000" dirty="0">
                <a:latin typeface="Arial" panose="020B0604020202020204" pitchFamily="34" charset="0"/>
                <a:cs typeface="Arial" panose="020B0604020202020204" pitchFamily="34" charset="0"/>
              </a:rPr>
              <a:t>We ALL need to look at the evidence and ask ourselves, “are children from ethnic minority backgrounds over-represented in my area? If so, can I explain why that is, and if I can’t, what am I going to do about it?”</a:t>
            </a:r>
          </a:p>
        </p:txBody>
      </p:sp>
    </p:spTree>
    <p:extLst>
      <p:ext uri="{BB962C8B-B14F-4D97-AF65-F5344CB8AC3E}">
        <p14:creationId xmlns:p14="http://schemas.microsoft.com/office/powerpoint/2010/main" val="295766094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Notes on the data</a:t>
            </a:r>
          </a:p>
        </p:txBody>
      </p:sp>
    </p:spTree>
    <p:extLst>
      <p:ext uri="{BB962C8B-B14F-4D97-AF65-F5344CB8AC3E}">
        <p14:creationId xmlns:p14="http://schemas.microsoft.com/office/powerpoint/2010/main" val="267443440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fontScale="92500" lnSpcReduction="10000"/>
          </a:bodyPr>
          <a:lstStyle/>
          <a:p>
            <a:pPr algn="l"/>
            <a:r>
              <a:rPr lang="en-GB" sz="2800" dirty="0">
                <a:latin typeface="Arial" panose="020B0604020202020204" pitchFamily="34" charset="0"/>
                <a:cs typeface="Arial" panose="020B0604020202020204" pitchFamily="34" charset="0"/>
              </a:rPr>
              <a:t>Notes on the data</a:t>
            </a:r>
          </a:p>
          <a:p>
            <a:pPr algn="l"/>
            <a:r>
              <a:rPr lang="en-GB" sz="2200" dirty="0">
                <a:latin typeface="Arial" panose="020B0604020202020204" pitchFamily="34" charset="0"/>
                <a:cs typeface="Arial" panose="020B0604020202020204" pitchFamily="34" charset="0"/>
              </a:rPr>
              <a:t>We developed this presentation to highlight where disproportionality occurs and to help bring about change. Wherever possible we used the most up to date data available. All of the data shown includes Wales unless we specifically say that it is for England only.</a:t>
            </a:r>
          </a:p>
          <a:p>
            <a:pPr algn="l"/>
            <a:r>
              <a:rPr lang="en-GB" sz="2200" dirty="0">
                <a:latin typeface="Arial" panose="020B0604020202020204" pitchFamily="34" charset="0"/>
                <a:cs typeface="Arial" panose="020B0604020202020204" pitchFamily="34" charset="0"/>
              </a:rPr>
              <a:t>Wherever possible we used the data for Gypsy, Roma and Traveller  children in this presentation. </a:t>
            </a:r>
          </a:p>
          <a:p>
            <a:pPr algn="l"/>
            <a:r>
              <a:rPr lang="en-GB" sz="2200" dirty="0">
                <a:latin typeface="Arial" panose="020B0604020202020204" pitchFamily="34" charset="0"/>
                <a:cs typeface="Arial" panose="020B0604020202020204" pitchFamily="34" charset="0"/>
              </a:rPr>
              <a:t>We have also extended the ethnic categorisation within the case management system for youth offending teams to include Gypsy, Roma and Traveller children. This will enable us to explore and better understand the experiences of these children throughout the youth justice system and identify areas for potential work.</a:t>
            </a:r>
          </a:p>
          <a:p>
            <a:pPr algn="l"/>
            <a:r>
              <a:rPr lang="en-GB" sz="2200" dirty="0">
                <a:latin typeface="Arial" panose="020B0604020202020204" pitchFamily="34" charset="0"/>
                <a:cs typeface="Arial" panose="020B0604020202020204" pitchFamily="34" charset="0"/>
              </a:rPr>
              <a:t>All ethnicity numbers or proportions in the general under 18-year-old population are from the 2011 Census. This is also true where rates per 1,000 children are used. We ask that you bear in mind that this data is now ten years old and the corresponding numbers or proportions may have changed. Initial data from the 2021 Census will be available in 2022.</a:t>
            </a:r>
            <a:endParaRPr lang="fr-F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79380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fontScale="92500" lnSpcReduction="20000"/>
          </a:bodyPr>
          <a:lstStyle/>
          <a:p>
            <a:pPr algn="l"/>
            <a:r>
              <a:rPr lang="en-GB" sz="2800" dirty="0">
                <a:latin typeface="Arial" panose="020B0604020202020204" pitchFamily="34" charset="0"/>
                <a:cs typeface="Arial" panose="020B0604020202020204" pitchFamily="34" charset="0"/>
              </a:rPr>
              <a:t>Notes on recording ethnicity</a:t>
            </a:r>
          </a:p>
          <a:p>
            <a:pPr algn="l"/>
            <a:r>
              <a:rPr lang="en-GB" sz="2200" dirty="0">
                <a:latin typeface="Arial" panose="020B0604020202020204" pitchFamily="34" charset="0"/>
                <a:cs typeface="Arial" panose="020B0604020202020204" pitchFamily="34" charset="0"/>
              </a:rPr>
              <a:t>In this publication we include two measures to record ethnicity: officer identified ethnicity and self-identified ethnicity. This appendix details the categorical breakdowns of both types of ethnicity.</a:t>
            </a:r>
          </a:p>
          <a:p>
            <a:pPr algn="l"/>
            <a:r>
              <a:rPr lang="en-GB" sz="2200" b="1" dirty="0">
                <a:latin typeface="Arial" panose="020B0604020202020204" pitchFamily="34" charset="0"/>
                <a:cs typeface="Arial" panose="020B0604020202020204" pitchFamily="34" charset="0"/>
              </a:rPr>
              <a:t>Officer Identified Ethnicity</a:t>
            </a:r>
          </a:p>
          <a:p>
            <a:pPr algn="l"/>
            <a:r>
              <a:rPr lang="en-GB" sz="2200" dirty="0">
                <a:latin typeface="Arial" panose="020B0604020202020204" pitchFamily="34" charset="0"/>
                <a:cs typeface="Arial" panose="020B0604020202020204" pitchFamily="34" charset="0"/>
              </a:rPr>
              <a:t>Officer identified ethnicity is ethnicity as recorded by a police officer or a member of the administrative or clerical team, based on visual appearance. The data is initially inputted into six detailed categories, which are then re-categorised in the Court Proceedings database into the following four categories: Black, White, Asian, other. This is known as 4+1 and most sections in this report use this classification when referring to officer identified ethnicity.</a:t>
            </a:r>
          </a:p>
          <a:p>
            <a:pPr algn="l"/>
            <a:r>
              <a:rPr lang="en-GB" sz="2200" b="1" dirty="0">
                <a:latin typeface="Arial" panose="020B0604020202020204" pitchFamily="34" charset="0"/>
                <a:cs typeface="Arial" panose="020B0604020202020204" pitchFamily="34" charset="0"/>
              </a:rPr>
              <a:t>Self-identified ethnicity </a:t>
            </a:r>
          </a:p>
          <a:p>
            <a:pPr algn="l"/>
            <a:r>
              <a:rPr lang="en-GB" sz="2200" dirty="0">
                <a:latin typeface="Arial" panose="020B0604020202020204" pitchFamily="34" charset="0"/>
                <a:cs typeface="Arial" panose="020B0604020202020204" pitchFamily="34" charset="0"/>
              </a:rPr>
              <a:t>Self-identified ethnicity is ethnicity as defined by an individual. Categories are based on the classifications as defined by the 2001 and 2011 Census. The ONS introduced two further categories to the Census in 2011: ‘White –Gypsy or Irish Traveller’ and ‘Arab’; and moved ‘Chinese’ to the broader Asian category. To allow for comparability with previous editions of Race and the Criminal Justice System, Chinese are placed in the ‘Chinese or Other’, or ‘Other’ category, following the 2001 Census.</a:t>
            </a:r>
            <a:endParaRPr lang="fr-FR" sz="22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A4C87996-F332-4FFC-BE91-0A338EF16122}"/>
              </a:ext>
            </a:extLst>
          </p:cNvPr>
          <p:cNvSpPr txBox="1"/>
          <p:nvPr/>
        </p:nvSpPr>
        <p:spPr>
          <a:xfrm>
            <a:off x="1630532" y="5992426"/>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a:t>
            </a:r>
          </a:p>
          <a:p>
            <a:r>
              <a:rPr lang="en-GB" sz="1600" dirty="0">
                <a:latin typeface="Arial" panose="020B0604020202020204" pitchFamily="34" charset="0"/>
                <a:cs typeface="Arial" panose="020B0604020202020204" pitchFamily="34" charset="0"/>
                <a:hlinkClick r:id="rId2"/>
              </a:rPr>
              <a:t>https://assets.publishing.service.gov.uk/government/uploads/system/uploads/attachment_data/file/849200/statistics-on-race-and-the-cjs-2018.pdf</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51660069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fontScale="92500" lnSpcReduction="20000"/>
          </a:bodyPr>
          <a:lstStyle/>
          <a:p>
            <a:pPr algn="l"/>
            <a:r>
              <a:rPr lang="en-GB" sz="2800" dirty="0">
                <a:latin typeface="Arial" panose="020B0604020202020204" pitchFamily="34" charset="0"/>
                <a:cs typeface="Arial" panose="020B0604020202020204" pitchFamily="34" charset="0"/>
              </a:rPr>
              <a:t>The main ethnic groups</a:t>
            </a:r>
          </a:p>
          <a:p>
            <a:pPr algn="l"/>
            <a:r>
              <a:rPr lang="en-GB" sz="2200" dirty="0">
                <a:latin typeface="Arial" panose="020B0604020202020204" pitchFamily="34" charset="0"/>
                <a:cs typeface="Arial" panose="020B0604020202020204" pitchFamily="34" charset="0"/>
              </a:rPr>
              <a:t>In England and Wales, there are 18 ethnic groups recommended for use by the government when asking for someone’s ethnicity. These are grouped into the following 5 ethnic groups, each with an ‘Any other’ option where people can write in their ethnicity using their own words.</a:t>
            </a:r>
          </a:p>
          <a:p>
            <a:pPr algn="l"/>
            <a:r>
              <a:rPr lang="en-GB" sz="2200" b="1" dirty="0">
                <a:latin typeface="Arial" panose="020B0604020202020204" pitchFamily="34" charset="0"/>
                <a:cs typeface="Arial" panose="020B0604020202020204" pitchFamily="34" charset="0"/>
              </a:rPr>
              <a:t>White</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English, Welsh, Scottish, Northern Irish or British (in Wales, ‘Welsh’ is the first option)</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Irish</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Gypsy or Irish Traveller</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Any other White background</a:t>
            </a:r>
          </a:p>
          <a:p>
            <a:pPr algn="l"/>
            <a:r>
              <a:rPr lang="en-GB" sz="2200" b="1" dirty="0">
                <a:latin typeface="Arial" panose="020B0604020202020204" pitchFamily="34" charset="0"/>
                <a:cs typeface="Arial" panose="020B0604020202020204" pitchFamily="34" charset="0"/>
              </a:rPr>
              <a:t>Mixed</a:t>
            </a:r>
            <a:r>
              <a:rPr lang="en-GB" sz="2200" dirty="0">
                <a:latin typeface="Arial" panose="020B0604020202020204" pitchFamily="34" charset="0"/>
                <a:cs typeface="Arial" panose="020B0604020202020204" pitchFamily="34" charset="0"/>
              </a:rPr>
              <a:t> or Multiple ethnic groups      </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White and Black Caribbean      </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White and Black African      </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White and Asian      </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Any other Mixed or Multiple ethnic background.          </a:t>
            </a:r>
          </a:p>
        </p:txBody>
      </p:sp>
    </p:spTree>
    <p:extLst>
      <p:ext uri="{BB962C8B-B14F-4D97-AF65-F5344CB8AC3E}">
        <p14:creationId xmlns:p14="http://schemas.microsoft.com/office/powerpoint/2010/main" val="334882500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fontScale="92500" lnSpcReduction="10000"/>
          </a:bodyPr>
          <a:lstStyle/>
          <a:p>
            <a:pPr algn="l"/>
            <a:r>
              <a:rPr lang="en-GB" sz="2800" dirty="0">
                <a:latin typeface="Arial" panose="020B0604020202020204" pitchFamily="34" charset="0"/>
                <a:cs typeface="Arial" panose="020B0604020202020204" pitchFamily="34" charset="0"/>
              </a:rPr>
              <a:t>The main ethnic groups</a:t>
            </a:r>
          </a:p>
          <a:p>
            <a:pPr algn="l"/>
            <a:r>
              <a:rPr lang="en-GB" sz="2200" b="1" dirty="0">
                <a:latin typeface="Arial" panose="020B0604020202020204" pitchFamily="34" charset="0"/>
                <a:cs typeface="Arial" panose="020B0604020202020204" pitchFamily="34" charset="0"/>
              </a:rPr>
              <a:t>Asian</a:t>
            </a:r>
            <a:r>
              <a:rPr lang="en-GB" sz="2200" dirty="0">
                <a:latin typeface="Arial" panose="020B0604020202020204" pitchFamily="34" charset="0"/>
                <a:cs typeface="Arial" panose="020B0604020202020204" pitchFamily="34" charset="0"/>
              </a:rPr>
              <a:t> or Asian British      </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Indian      </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Pakistani      </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Bangladeshi      </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Chinese      </a:t>
            </a:r>
          </a:p>
          <a:p>
            <a:pPr algn="l"/>
            <a:r>
              <a:rPr lang="en-GB" sz="2200" dirty="0">
                <a:latin typeface="Arial" panose="020B0604020202020204" pitchFamily="34" charset="0"/>
                <a:cs typeface="Arial" panose="020B0604020202020204" pitchFamily="34" charset="0"/>
              </a:rPr>
              <a:t>Any other Asian background            </a:t>
            </a:r>
          </a:p>
          <a:p>
            <a:pPr algn="l"/>
            <a:r>
              <a:rPr lang="en-GB" sz="2200" b="1" dirty="0">
                <a:latin typeface="Arial" panose="020B0604020202020204" pitchFamily="34" charset="0"/>
                <a:cs typeface="Arial" panose="020B0604020202020204" pitchFamily="34" charset="0"/>
              </a:rPr>
              <a:t>Black</a:t>
            </a:r>
            <a:r>
              <a:rPr lang="en-GB" sz="2200" dirty="0">
                <a:latin typeface="Arial" panose="020B0604020202020204" pitchFamily="34" charset="0"/>
                <a:cs typeface="Arial" panose="020B0604020202020204" pitchFamily="34" charset="0"/>
              </a:rPr>
              <a:t>, African, Caribbean or Black British       </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African     </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Caribbean      </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Any other Black, African or Caribbean background</a:t>
            </a:r>
          </a:p>
          <a:p>
            <a:pPr algn="l"/>
            <a:r>
              <a:rPr lang="en-GB" sz="2200" b="1" dirty="0">
                <a:latin typeface="Arial" panose="020B0604020202020204" pitchFamily="34" charset="0"/>
                <a:cs typeface="Arial" panose="020B0604020202020204" pitchFamily="34" charset="0"/>
              </a:rPr>
              <a:t>Other</a:t>
            </a:r>
            <a:r>
              <a:rPr lang="en-GB" sz="2200" dirty="0">
                <a:latin typeface="Arial" panose="020B0604020202020204" pitchFamily="34" charset="0"/>
                <a:cs typeface="Arial" panose="020B0604020202020204" pitchFamily="34" charset="0"/>
              </a:rPr>
              <a:t> ethnic group      </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Arab      </a:t>
            </a:r>
          </a:p>
          <a:p>
            <a:pPr algn="l"/>
            <a:r>
              <a:rPr lang="en-GB" sz="2200" dirty="0">
                <a:latin typeface="Arial" panose="020B0604020202020204" pitchFamily="34" charset="0"/>
                <a:cs typeface="Arial" panose="020B0604020202020204" pitchFamily="34" charset="0"/>
              </a:rPr>
              <a:t>These groups were used in the 2011 Census of England and Wales.</a:t>
            </a:r>
            <a:endParaRPr lang="fr-F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3506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Expected development</a:t>
            </a:r>
          </a:p>
          <a:p>
            <a:pPr algn="l"/>
            <a:r>
              <a:rPr lang="en-GB" sz="2000" dirty="0">
                <a:latin typeface="Arial" panose="020B0604020202020204" pitchFamily="34" charset="0"/>
                <a:cs typeface="Arial" panose="020B0604020202020204" pitchFamily="34" charset="0"/>
              </a:rPr>
              <a:t>In England, 71% of 4 to 5-year-olds met the expected standard in development by the end of the 2018 to 2019 school year. </a:t>
            </a:r>
          </a:p>
          <a:p>
            <a:pPr algn="l"/>
            <a:r>
              <a:rPr lang="en-GB" sz="2000" dirty="0">
                <a:latin typeface="Arial" panose="020B0604020202020204" pitchFamily="34" charset="0"/>
                <a:cs typeface="Arial" panose="020B0604020202020204" pitchFamily="34" charset="0"/>
              </a:rPr>
              <a:t>Percentage of children achieving expected development:</a:t>
            </a:r>
          </a:p>
          <a:p>
            <a:pPr algn="l"/>
            <a:r>
              <a:rPr lang="en-GB" sz="2000" dirty="0">
                <a:latin typeface="Arial" panose="020B0604020202020204" pitchFamily="34" charset="0"/>
                <a:cs typeface="Arial" panose="020B0604020202020204" pitchFamily="34" charset="0"/>
              </a:rPr>
              <a:t>White: 72%</a:t>
            </a:r>
          </a:p>
          <a:p>
            <a:pPr algn="l"/>
            <a:r>
              <a:rPr lang="en-GB" sz="2000" dirty="0">
                <a:latin typeface="Arial" panose="020B0604020202020204" pitchFamily="34" charset="0"/>
                <a:cs typeface="Arial" panose="020B0604020202020204" pitchFamily="34" charset="0"/>
              </a:rPr>
              <a:t>Black: 68%</a:t>
            </a:r>
          </a:p>
          <a:p>
            <a:pPr algn="l"/>
            <a:r>
              <a:rPr lang="en-GB" sz="2000" dirty="0">
                <a:latin typeface="Arial" panose="020B0604020202020204" pitchFamily="34" charset="0"/>
                <a:cs typeface="Arial" panose="020B0604020202020204" pitchFamily="34" charset="0"/>
              </a:rPr>
              <a:t>Asian: 69%</a:t>
            </a:r>
          </a:p>
          <a:p>
            <a:pPr algn="l"/>
            <a:r>
              <a:rPr lang="en-GB" sz="2000" dirty="0">
                <a:latin typeface="Arial" panose="020B0604020202020204" pitchFamily="34" charset="0"/>
                <a:cs typeface="Arial" panose="020B0604020202020204" pitchFamily="34" charset="0"/>
              </a:rPr>
              <a:t>Mixed: 72%</a:t>
            </a:r>
          </a:p>
          <a:p>
            <a:pPr algn="l"/>
            <a:r>
              <a:rPr lang="en-GB" sz="2000" dirty="0">
                <a:latin typeface="Arial" panose="020B0604020202020204" pitchFamily="34" charset="0"/>
                <a:cs typeface="Arial" panose="020B0604020202020204" pitchFamily="34" charset="0"/>
              </a:rPr>
              <a:t>Chinese: 76%</a:t>
            </a:r>
          </a:p>
          <a:p>
            <a:pPr algn="l"/>
            <a:r>
              <a:rPr lang="en-GB" sz="2000" dirty="0">
                <a:latin typeface="Arial" panose="020B0604020202020204" pitchFamily="34" charset="0"/>
                <a:cs typeface="Arial" panose="020B0604020202020204" pitchFamily="34" charset="0"/>
              </a:rPr>
              <a:t>Other: 63%</a:t>
            </a:r>
          </a:p>
        </p:txBody>
      </p:sp>
      <p:sp>
        <p:nvSpPr>
          <p:cNvPr id="2" name="TextBox 1">
            <a:extLst>
              <a:ext uri="{FF2B5EF4-FFF2-40B4-BE49-F238E27FC236}">
                <a16:creationId xmlns:a16="http://schemas.microsoft.com/office/drawing/2014/main" id="{694C654C-CE12-421F-A8AB-C47C9C0AF0A8}"/>
              </a:ext>
            </a:extLst>
          </p:cNvPr>
          <p:cNvSpPr txBox="1"/>
          <p:nvPr/>
        </p:nvSpPr>
        <p:spPr>
          <a:xfrm>
            <a:off x="1630532" y="5934670"/>
            <a:ext cx="9992479" cy="33855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Sources: </a:t>
            </a:r>
            <a:r>
              <a:rPr lang="fr-FR" sz="1600" dirty="0">
                <a:latin typeface="Arial" panose="020B0604020202020204" pitchFamily="34" charset="0"/>
                <a:cs typeface="Arial" panose="020B0604020202020204" pitchFamily="34" charset="0"/>
                <a:hlinkClick r:id="rId2"/>
              </a:rPr>
              <a:t>https://www.gov.uk/government/statistics/early-years-foundation-stage-profile-results-2018-to-2019</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68814222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fontScale="85000" lnSpcReduction="20000"/>
          </a:bodyPr>
          <a:lstStyle/>
          <a:p>
            <a:pPr algn="l"/>
            <a:r>
              <a:rPr lang="en-GB" sz="2800" dirty="0">
                <a:latin typeface="Arial" panose="020B0604020202020204" pitchFamily="34" charset="0"/>
                <a:cs typeface="Arial" panose="020B0604020202020204" pitchFamily="34" charset="0"/>
              </a:rPr>
              <a:t>What is RRI</a:t>
            </a:r>
          </a:p>
          <a:p>
            <a:pPr algn="l"/>
            <a:r>
              <a:rPr lang="en-GB" sz="2200" dirty="0">
                <a:latin typeface="Arial" panose="020B0604020202020204" pitchFamily="34" charset="0"/>
                <a:cs typeface="Arial" panose="020B0604020202020204" pitchFamily="34" charset="0"/>
              </a:rPr>
              <a:t>We use the relative rate index (RRI) in this presentation to compare the relative difference in rates between two fixed populations. This was a recommendation from the 2017 </a:t>
            </a:r>
            <a:r>
              <a:rPr lang="en-GB" sz="2200" dirty="0" err="1">
                <a:latin typeface="Arial" panose="020B0604020202020204" pitchFamily="34" charset="0"/>
                <a:cs typeface="Arial" panose="020B0604020202020204" pitchFamily="34" charset="0"/>
              </a:rPr>
              <a:t>Lammy</a:t>
            </a:r>
            <a:r>
              <a:rPr lang="en-GB" sz="2200" dirty="0">
                <a:latin typeface="Arial" panose="020B0604020202020204" pitchFamily="34" charset="0"/>
                <a:cs typeface="Arial" panose="020B0604020202020204" pitchFamily="34" charset="0"/>
              </a:rPr>
              <a:t> Review.  </a:t>
            </a:r>
          </a:p>
          <a:p>
            <a:pPr algn="l"/>
            <a:r>
              <a:rPr lang="en-GB" sz="2200" dirty="0">
                <a:latin typeface="Arial" panose="020B0604020202020204" pitchFamily="34" charset="0"/>
                <a:cs typeface="Arial" panose="020B0604020202020204" pitchFamily="34" charset="0"/>
              </a:rPr>
              <a:t>We used the RRI, rates for each ethnic group relative to the white ethnic group. These were compared to determine whether outcomes differed significantly. </a:t>
            </a:r>
          </a:p>
          <a:p>
            <a:pPr algn="l"/>
            <a:r>
              <a:rPr lang="en-GB" sz="2200" dirty="0">
                <a:latin typeface="Arial" panose="020B0604020202020204" pitchFamily="34" charset="0"/>
                <a:cs typeface="Arial" panose="020B0604020202020204" pitchFamily="34" charset="0"/>
              </a:rPr>
              <a:t>An RRI value of ‘one’ indicates no disparity, whereas an RRI greater than one means the group of interest had a greater likelihood of experiencing the particular outcome. An RRI less than one indicates the group of interest was less likely than the White ethnic group to experience that outcome. https://www.gov.uk/government/publications/covid-19-review-of-disparities-in-risks-and-outcomes </a:t>
            </a:r>
          </a:p>
          <a:p>
            <a:pPr algn="l"/>
            <a:r>
              <a:rPr lang="en-GB" sz="2200" dirty="0">
                <a:latin typeface="Arial" panose="020B0604020202020204" pitchFamily="34" charset="0"/>
                <a:cs typeface="Arial" panose="020B0604020202020204" pitchFamily="34" charset="0"/>
              </a:rPr>
              <a:t>Please note that there has been a change to the methodology used to determine the level of disproportionality for knife possession offences. In the previous version of the presentation (July 2019) the relative rate index (RRI) for knife possession was determined by comparing the number of possession offences by ethnicity with the general population by ethnicity, in this version of the knife possession offences are compared with the number of arrests by ethnicity data to calculate a RRI.</a:t>
            </a:r>
          </a:p>
          <a:p>
            <a:pPr algn="l"/>
            <a:r>
              <a:rPr lang="en-GB" sz="2200" dirty="0">
                <a:latin typeface="Arial" panose="020B0604020202020204" pitchFamily="34" charset="0"/>
                <a:cs typeface="Arial" panose="020B0604020202020204" pitchFamily="34" charset="0"/>
              </a:rPr>
              <a:t>We made this change to stay in line with guidance on using RRI that recommends that comparisons should be made against the previous stage in the criminal justice system, in this case the arrest stage, rather than with the general population.</a:t>
            </a:r>
            <a:endParaRPr lang="fr-F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724479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Find out more</a:t>
            </a:r>
          </a:p>
          <a:p>
            <a:pPr algn="l"/>
            <a:r>
              <a:rPr lang="en-GB" sz="2000" dirty="0">
                <a:latin typeface="Arial" panose="020B0604020202020204" pitchFamily="34" charset="0"/>
                <a:cs typeface="Arial" panose="020B0604020202020204" pitchFamily="34" charset="0"/>
              </a:rPr>
              <a:t>It is our strategic objective to influence the youth justice system to treat children fairly and reduce ethnic disproportionality. </a:t>
            </a:r>
          </a:p>
          <a:p>
            <a:pPr algn="l"/>
            <a:r>
              <a:rPr lang="en-GB" sz="2000" dirty="0">
                <a:latin typeface="Arial" panose="020B0604020202020204" pitchFamily="34" charset="0"/>
                <a:cs typeface="Arial" panose="020B0604020202020204" pitchFamily="34" charset="0"/>
              </a:rPr>
              <a:t>As part of our Child First approach, we will prioritise the best interests of children and recognise their particular needs, capacities, rights and potential. All work is child-focused, developmentally informed, acknowledges structural barriers and meets responsibilities towards children.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You can find out more about how we intend to do this in our business plan.</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Email </a:t>
            </a:r>
            <a:r>
              <a:rPr lang="en-GB" sz="2000" dirty="0">
                <a:latin typeface="Arial" panose="020B0604020202020204" pitchFamily="34" charset="0"/>
                <a:cs typeface="Arial" panose="020B0604020202020204" pitchFamily="34" charset="0"/>
                <a:hlinkClick r:id="rId2"/>
              </a:rPr>
              <a:t>YJBdeliverysupportteam@yjb.gov.uk</a:t>
            </a:r>
            <a:r>
              <a:rPr lang="en-GB" sz="2000" dirty="0">
                <a:latin typeface="Arial" panose="020B0604020202020204" pitchFamily="34" charset="0"/>
                <a:cs typeface="Arial" panose="020B0604020202020204" pitchFamily="34" charset="0"/>
              </a:rPr>
              <a:t> with general queries about this presentation.</a:t>
            </a:r>
          </a:p>
          <a:p>
            <a:pPr algn="l"/>
            <a:r>
              <a:rPr lang="fr-FR" sz="2000" dirty="0">
                <a:latin typeface="Arial" panose="020B0604020202020204" pitchFamily="34" charset="0"/>
                <a:cs typeface="Arial" panose="020B0604020202020204" pitchFamily="34" charset="0"/>
                <a:hlinkClick r:id="rId3"/>
              </a:rPr>
              <a:t>https://www.gov.uk/government/publications/yjb-business-plan-2021-to-2022</a:t>
            </a:r>
            <a:r>
              <a:rPr lang="fr-FR"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123465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Expected development (look closer)</a:t>
            </a:r>
          </a:p>
          <a:p>
            <a:pPr algn="l"/>
            <a:r>
              <a:rPr lang="en-GB" sz="2000" dirty="0">
                <a:latin typeface="Arial" panose="020B0604020202020204" pitchFamily="34" charset="0"/>
                <a:cs typeface="Arial" panose="020B0604020202020204" pitchFamily="34" charset="0"/>
              </a:rPr>
              <a:t>For the end of the 2018 to 2019 school year, children from an Indian background, within the Asian group, were most likely to meet the expected standard with 78% doing so. Children from Gypsy and Roma backgrounds, within the White group, were least likely at 34%.</a:t>
            </a:r>
          </a:p>
          <a:p>
            <a:pPr algn="l"/>
            <a:r>
              <a:rPr lang="en-GB" sz="2000" dirty="0">
                <a:latin typeface="Arial" panose="020B0604020202020204" pitchFamily="34" charset="0"/>
                <a:cs typeface="Arial" panose="020B0604020202020204" pitchFamily="34" charset="0"/>
              </a:rPr>
              <a:t>Number and percentage of children achieving expected development, 2019:</a:t>
            </a: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1270520315"/>
              </p:ext>
            </p:extLst>
          </p:nvPr>
        </p:nvGraphicFramePr>
        <p:xfrm>
          <a:off x="1630532" y="2865169"/>
          <a:ext cx="8127999" cy="2682240"/>
        </p:xfrm>
        <a:graphic>
          <a:graphicData uri="http://schemas.openxmlformats.org/drawingml/2006/table">
            <a:tbl>
              <a:tblPr firstRow="1" bandRow="1">
                <a:tableStyleId>{073A0DAA-6AF3-43AB-8588-CEC1D06C72B9}</a:tableStyleId>
              </a:tblPr>
              <a:tblGrid>
                <a:gridCol w="2709333">
                  <a:extLst>
                    <a:ext uri="{9D8B030D-6E8A-4147-A177-3AD203B41FA5}">
                      <a16:colId xmlns:a16="http://schemas.microsoft.com/office/drawing/2014/main" val="993297712"/>
                    </a:ext>
                  </a:extLst>
                </a:gridCol>
                <a:gridCol w="2709333">
                  <a:extLst>
                    <a:ext uri="{9D8B030D-6E8A-4147-A177-3AD203B41FA5}">
                      <a16:colId xmlns:a16="http://schemas.microsoft.com/office/drawing/2014/main" val="3554618979"/>
                    </a:ext>
                  </a:extLst>
                </a:gridCol>
                <a:gridCol w="2709333">
                  <a:extLst>
                    <a:ext uri="{9D8B030D-6E8A-4147-A177-3AD203B41FA5}">
                      <a16:colId xmlns:a16="http://schemas.microsoft.com/office/drawing/2014/main" val="2959271229"/>
                    </a:ext>
                  </a:extLst>
                </a:gridCol>
              </a:tblGrid>
              <a:tr h="370840">
                <a:tc>
                  <a:txBody>
                    <a:bodyPr/>
                    <a:lstStyle/>
                    <a:p>
                      <a:r>
                        <a:rPr lang="en-GB" sz="2000" dirty="0">
                          <a:latin typeface="Arial" panose="020B0604020202020204" pitchFamily="34" charset="0"/>
                          <a:cs typeface="Arial" panose="020B0604020202020204" pitchFamily="34" charset="0"/>
                        </a:rPr>
                        <a:t>Ethnicity</a:t>
                      </a:r>
                    </a:p>
                  </a:txBody>
                  <a:tcPr/>
                </a:tc>
                <a:tc>
                  <a:txBody>
                    <a:bodyPr/>
                    <a:lstStyle/>
                    <a:p>
                      <a:r>
                        <a:rPr lang="en-GB" sz="2000" dirty="0">
                          <a:latin typeface="Arial" panose="020B0604020202020204" pitchFamily="34" charset="0"/>
                          <a:cs typeface="Arial" panose="020B0604020202020204" pitchFamily="34" charset="0"/>
                        </a:rPr>
                        <a:t>%</a:t>
                      </a:r>
                    </a:p>
                  </a:txBody>
                  <a:tcPr/>
                </a:tc>
                <a:tc>
                  <a:txBody>
                    <a:bodyPr/>
                    <a:lstStyle/>
                    <a:p>
                      <a:r>
                        <a:rPr lang="en-GB" sz="2000" dirty="0">
                          <a:latin typeface="Arial" panose="020B0604020202020204" pitchFamily="34" charset="0"/>
                          <a:cs typeface="Arial" panose="020B0604020202020204" pitchFamily="34" charset="0"/>
                        </a:rPr>
                        <a:t>Number</a:t>
                      </a:r>
                    </a:p>
                  </a:txBody>
                  <a:tcPr/>
                </a:tc>
                <a:extLst>
                  <a:ext uri="{0D108BD9-81ED-4DB2-BD59-A6C34878D82A}">
                    <a16:rowId xmlns:a16="http://schemas.microsoft.com/office/drawing/2014/main" val="3888151232"/>
                  </a:ext>
                </a:extLst>
              </a:tr>
              <a:tr h="370840">
                <a:tc>
                  <a:txBody>
                    <a:bodyPr/>
                    <a:lstStyle/>
                    <a:p>
                      <a:r>
                        <a:rPr lang="en-GB" sz="2000" b="1" dirty="0">
                          <a:latin typeface="Arial" panose="020B0604020202020204" pitchFamily="34" charset="0"/>
                          <a:cs typeface="Arial" panose="020B0604020202020204" pitchFamily="34" charset="0"/>
                        </a:rPr>
                        <a:t>White</a:t>
                      </a:r>
                    </a:p>
                  </a:txBody>
                  <a:tcPr/>
                </a:tc>
                <a:tc>
                  <a:txBody>
                    <a:bodyPr/>
                    <a:lstStyle/>
                    <a:p>
                      <a:r>
                        <a:rPr lang="en-GB" sz="2000" b="1" dirty="0">
                          <a:latin typeface="Arial" panose="020B0604020202020204" pitchFamily="34" charset="0"/>
                          <a:cs typeface="Arial" panose="020B0604020202020204" pitchFamily="34" charset="0"/>
                        </a:rPr>
                        <a:t>72</a:t>
                      </a:r>
                    </a:p>
                  </a:txBody>
                  <a:tcPr/>
                </a:tc>
                <a:tc>
                  <a:txBody>
                    <a:bodyPr/>
                    <a:lstStyle/>
                    <a:p>
                      <a:r>
                        <a:rPr lang="en-GB" sz="2000" b="1" dirty="0">
                          <a:latin typeface="Arial" panose="020B0604020202020204" pitchFamily="34" charset="0"/>
                          <a:cs typeface="Arial" panose="020B0604020202020204" pitchFamily="34" charset="0"/>
                        </a:rPr>
                        <a:t>459,403</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White British</a:t>
                      </a:r>
                    </a:p>
                  </a:txBody>
                  <a:tcPr/>
                </a:tc>
                <a:tc>
                  <a:txBody>
                    <a:bodyPr/>
                    <a:lstStyle/>
                    <a:p>
                      <a:r>
                        <a:rPr lang="en-GB" sz="2000" dirty="0">
                          <a:latin typeface="Arial" panose="020B0604020202020204" pitchFamily="34" charset="0"/>
                          <a:cs typeface="Arial" panose="020B0604020202020204" pitchFamily="34" charset="0"/>
                        </a:rPr>
                        <a:t>73</a:t>
                      </a:r>
                    </a:p>
                  </a:txBody>
                  <a:tcPr/>
                </a:tc>
                <a:tc>
                  <a:txBody>
                    <a:bodyPr/>
                    <a:lstStyle/>
                    <a:p>
                      <a:r>
                        <a:rPr lang="en-GB" sz="2000" dirty="0">
                          <a:latin typeface="Arial" panose="020B0604020202020204" pitchFamily="34" charset="0"/>
                          <a:cs typeface="Arial" panose="020B0604020202020204" pitchFamily="34" charset="0"/>
                        </a:rPr>
                        <a:t>409,675</a:t>
                      </a:r>
                    </a:p>
                  </a:txBody>
                  <a:tcPr/>
                </a:tc>
                <a:extLst>
                  <a:ext uri="{0D108BD9-81ED-4DB2-BD59-A6C34878D82A}">
                    <a16:rowId xmlns:a16="http://schemas.microsoft.com/office/drawing/2014/main" val="1068818091"/>
                  </a:ext>
                </a:extLst>
              </a:tr>
              <a:tr h="370840">
                <a:tc>
                  <a:txBody>
                    <a:bodyPr/>
                    <a:lstStyle/>
                    <a:p>
                      <a:r>
                        <a:rPr lang="en-GB" sz="2000" dirty="0">
                          <a:latin typeface="Arial" panose="020B0604020202020204" pitchFamily="34" charset="0"/>
                          <a:cs typeface="Arial" panose="020B0604020202020204" pitchFamily="34" charset="0"/>
                        </a:rPr>
                        <a:t>Irish</a:t>
                      </a:r>
                    </a:p>
                  </a:txBody>
                  <a:tcPr/>
                </a:tc>
                <a:tc>
                  <a:txBody>
                    <a:bodyPr/>
                    <a:lstStyle/>
                    <a:p>
                      <a:r>
                        <a:rPr lang="en-GB" sz="2000" dirty="0">
                          <a:latin typeface="Arial" panose="020B0604020202020204" pitchFamily="34" charset="0"/>
                          <a:cs typeface="Arial" panose="020B0604020202020204" pitchFamily="34" charset="0"/>
                        </a:rPr>
                        <a:t>74</a:t>
                      </a:r>
                    </a:p>
                  </a:txBody>
                  <a:tcPr/>
                </a:tc>
                <a:tc>
                  <a:txBody>
                    <a:bodyPr/>
                    <a:lstStyle/>
                    <a:p>
                      <a:r>
                        <a:rPr lang="en-GB" sz="2000" dirty="0">
                          <a:latin typeface="Arial" panose="020B0604020202020204" pitchFamily="34" charset="0"/>
                          <a:cs typeface="Arial" panose="020B0604020202020204" pitchFamily="34" charset="0"/>
                        </a:rPr>
                        <a:t>1,551</a:t>
                      </a:r>
                    </a:p>
                  </a:txBody>
                  <a:tcPr/>
                </a:tc>
                <a:extLst>
                  <a:ext uri="{0D108BD9-81ED-4DB2-BD59-A6C34878D82A}">
                    <a16:rowId xmlns:a16="http://schemas.microsoft.com/office/drawing/2014/main" val="2782741145"/>
                  </a:ext>
                </a:extLst>
              </a:tr>
              <a:tr h="370840">
                <a:tc>
                  <a:txBody>
                    <a:bodyPr/>
                    <a:lstStyle/>
                    <a:p>
                      <a:r>
                        <a:rPr lang="en-GB" sz="2000" dirty="0">
                          <a:latin typeface="Arial" panose="020B0604020202020204" pitchFamily="34" charset="0"/>
                          <a:cs typeface="Arial" panose="020B0604020202020204" pitchFamily="34" charset="0"/>
                        </a:rPr>
                        <a:t>Traveller of Irish heritage</a:t>
                      </a:r>
                    </a:p>
                  </a:txBody>
                  <a:tcPr/>
                </a:tc>
                <a:tc>
                  <a:txBody>
                    <a:bodyPr/>
                    <a:lstStyle/>
                    <a:p>
                      <a:r>
                        <a:rPr lang="en-GB" sz="2000" dirty="0">
                          <a:latin typeface="Arial" panose="020B0604020202020204" pitchFamily="34" charset="0"/>
                          <a:cs typeface="Arial" panose="020B0604020202020204" pitchFamily="34" charset="0"/>
                        </a:rPr>
                        <a:t>39</a:t>
                      </a:r>
                    </a:p>
                  </a:txBody>
                  <a:tcPr/>
                </a:tc>
                <a:tc>
                  <a:txBody>
                    <a:bodyPr/>
                    <a:lstStyle/>
                    <a:p>
                      <a:r>
                        <a:rPr lang="en-GB" sz="2000" dirty="0">
                          <a:latin typeface="Arial" panose="020B0604020202020204" pitchFamily="34" charset="0"/>
                          <a:cs typeface="Arial" panose="020B0604020202020204" pitchFamily="34" charset="0"/>
                        </a:rPr>
                        <a:t>665</a:t>
                      </a:r>
                    </a:p>
                  </a:txBody>
                  <a:tcPr/>
                </a:tc>
                <a:extLst>
                  <a:ext uri="{0D108BD9-81ED-4DB2-BD59-A6C34878D82A}">
                    <a16:rowId xmlns:a16="http://schemas.microsoft.com/office/drawing/2014/main" val="425272238"/>
                  </a:ext>
                </a:extLst>
              </a:tr>
              <a:tr h="370840">
                <a:tc>
                  <a:txBody>
                    <a:bodyPr/>
                    <a:lstStyle/>
                    <a:p>
                      <a:r>
                        <a:rPr lang="en-GB" sz="2000" dirty="0">
                          <a:latin typeface="Arial" panose="020B0604020202020204" pitchFamily="34" charset="0"/>
                          <a:cs typeface="Arial" panose="020B0604020202020204" pitchFamily="34" charset="0"/>
                        </a:rPr>
                        <a:t>Gypsy/Roma</a:t>
                      </a:r>
                    </a:p>
                  </a:txBody>
                  <a:tcPr/>
                </a:tc>
                <a:tc>
                  <a:txBody>
                    <a:bodyPr/>
                    <a:lstStyle/>
                    <a:p>
                      <a:r>
                        <a:rPr lang="en-GB" sz="2000" dirty="0">
                          <a:latin typeface="Arial" panose="020B0604020202020204" pitchFamily="34" charset="0"/>
                          <a:cs typeface="Arial" panose="020B0604020202020204" pitchFamily="34" charset="0"/>
                        </a:rPr>
                        <a:t>34</a:t>
                      </a:r>
                    </a:p>
                  </a:txBody>
                  <a:tcPr/>
                </a:tc>
                <a:tc>
                  <a:txBody>
                    <a:bodyPr/>
                    <a:lstStyle/>
                    <a:p>
                      <a:r>
                        <a:rPr lang="en-GB" sz="2000" dirty="0">
                          <a:latin typeface="Arial" panose="020B0604020202020204" pitchFamily="34" charset="0"/>
                          <a:cs typeface="Arial" panose="020B0604020202020204" pitchFamily="34" charset="0"/>
                        </a:rPr>
                        <a:t>2,151</a:t>
                      </a:r>
                    </a:p>
                  </a:txBody>
                  <a:tcPr/>
                </a:tc>
                <a:extLst>
                  <a:ext uri="{0D108BD9-81ED-4DB2-BD59-A6C34878D82A}">
                    <a16:rowId xmlns:a16="http://schemas.microsoft.com/office/drawing/2014/main" val="489264125"/>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630533" y="5733808"/>
            <a:ext cx="8862874" cy="830997"/>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https://www.ethnicity-facts-figures.service.gov.uk/uk-population-by-ethnicity/demographics/people-living-in-deprived-neighbourhoods/latest#overall-most-deprived-10-of-neighbourhoods-by-ethnicity</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899791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Expected development (look closer)</a:t>
            </a: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339817591"/>
              </p:ext>
            </p:extLst>
          </p:nvPr>
        </p:nvGraphicFramePr>
        <p:xfrm>
          <a:off x="1630532" y="1198929"/>
          <a:ext cx="8127999" cy="3992880"/>
        </p:xfrm>
        <a:graphic>
          <a:graphicData uri="http://schemas.openxmlformats.org/drawingml/2006/table">
            <a:tbl>
              <a:tblPr firstRow="1" bandRow="1">
                <a:tableStyleId>{073A0DAA-6AF3-43AB-8588-CEC1D06C72B9}</a:tableStyleId>
              </a:tblPr>
              <a:tblGrid>
                <a:gridCol w="2709333">
                  <a:extLst>
                    <a:ext uri="{9D8B030D-6E8A-4147-A177-3AD203B41FA5}">
                      <a16:colId xmlns:a16="http://schemas.microsoft.com/office/drawing/2014/main" val="993297712"/>
                    </a:ext>
                  </a:extLst>
                </a:gridCol>
                <a:gridCol w="2709333">
                  <a:extLst>
                    <a:ext uri="{9D8B030D-6E8A-4147-A177-3AD203B41FA5}">
                      <a16:colId xmlns:a16="http://schemas.microsoft.com/office/drawing/2014/main" val="3554618979"/>
                    </a:ext>
                  </a:extLst>
                </a:gridCol>
                <a:gridCol w="2709333">
                  <a:extLst>
                    <a:ext uri="{9D8B030D-6E8A-4147-A177-3AD203B41FA5}">
                      <a16:colId xmlns:a16="http://schemas.microsoft.com/office/drawing/2014/main" val="2959271229"/>
                    </a:ext>
                  </a:extLst>
                </a:gridCol>
              </a:tblGrid>
              <a:tr h="370840">
                <a:tc>
                  <a:txBody>
                    <a:bodyPr/>
                    <a:lstStyle/>
                    <a:p>
                      <a:r>
                        <a:rPr lang="en-GB" sz="2000" dirty="0">
                          <a:latin typeface="Arial" panose="020B0604020202020204" pitchFamily="34" charset="0"/>
                          <a:cs typeface="Arial" panose="020B0604020202020204" pitchFamily="34" charset="0"/>
                        </a:rPr>
                        <a:t>Ethnicity</a:t>
                      </a:r>
                    </a:p>
                  </a:txBody>
                  <a:tcPr/>
                </a:tc>
                <a:tc>
                  <a:txBody>
                    <a:bodyPr/>
                    <a:lstStyle/>
                    <a:p>
                      <a:r>
                        <a:rPr lang="en-GB" sz="2000" dirty="0">
                          <a:latin typeface="Arial" panose="020B0604020202020204" pitchFamily="34" charset="0"/>
                          <a:cs typeface="Arial" panose="020B0604020202020204" pitchFamily="34" charset="0"/>
                        </a:rPr>
                        <a:t>%</a:t>
                      </a:r>
                    </a:p>
                  </a:txBody>
                  <a:tcPr/>
                </a:tc>
                <a:tc>
                  <a:txBody>
                    <a:bodyPr/>
                    <a:lstStyle/>
                    <a:p>
                      <a:r>
                        <a:rPr lang="en-GB" sz="2000" dirty="0">
                          <a:latin typeface="Arial" panose="020B0604020202020204" pitchFamily="34" charset="0"/>
                          <a:cs typeface="Arial" panose="020B0604020202020204" pitchFamily="34" charset="0"/>
                        </a:rPr>
                        <a:t>Number</a:t>
                      </a:r>
                    </a:p>
                  </a:txBody>
                  <a:tcPr/>
                </a:tc>
                <a:extLst>
                  <a:ext uri="{0D108BD9-81ED-4DB2-BD59-A6C34878D82A}">
                    <a16:rowId xmlns:a16="http://schemas.microsoft.com/office/drawing/2014/main" val="3888151232"/>
                  </a:ext>
                </a:extLst>
              </a:tr>
              <a:tr h="370840">
                <a:tc>
                  <a:txBody>
                    <a:bodyPr/>
                    <a:lstStyle/>
                    <a:p>
                      <a:r>
                        <a:rPr lang="en-GB" sz="2000" dirty="0">
                          <a:latin typeface="Arial" panose="020B0604020202020204" pitchFamily="34" charset="0"/>
                          <a:cs typeface="Arial" panose="020B0604020202020204" pitchFamily="34" charset="0"/>
                        </a:rPr>
                        <a:t>Any other White background</a:t>
                      </a:r>
                    </a:p>
                  </a:txBody>
                  <a:tcPr/>
                </a:tc>
                <a:tc>
                  <a:txBody>
                    <a:bodyPr/>
                    <a:lstStyle/>
                    <a:p>
                      <a:r>
                        <a:rPr lang="en-GB" sz="2000" dirty="0">
                          <a:latin typeface="Arial" panose="020B0604020202020204" pitchFamily="34" charset="0"/>
                          <a:cs typeface="Arial" panose="020B0604020202020204" pitchFamily="34" charset="0"/>
                        </a:rPr>
                        <a:t>66</a:t>
                      </a:r>
                    </a:p>
                  </a:txBody>
                  <a:tcPr/>
                </a:tc>
                <a:tc>
                  <a:txBody>
                    <a:bodyPr/>
                    <a:lstStyle/>
                    <a:p>
                      <a:r>
                        <a:rPr lang="en-GB" sz="2000" dirty="0">
                          <a:latin typeface="Arial" panose="020B0604020202020204" pitchFamily="34" charset="0"/>
                          <a:cs typeface="Arial" panose="020B0604020202020204" pitchFamily="34" charset="0"/>
                        </a:rPr>
                        <a:t>45,361</a:t>
                      </a:r>
                    </a:p>
                  </a:txBody>
                  <a:tcPr/>
                </a:tc>
                <a:extLst>
                  <a:ext uri="{0D108BD9-81ED-4DB2-BD59-A6C34878D82A}">
                    <a16:rowId xmlns:a16="http://schemas.microsoft.com/office/drawing/2014/main" val="1068818091"/>
                  </a:ext>
                </a:extLst>
              </a:tr>
              <a:tr h="370840">
                <a:tc>
                  <a:txBody>
                    <a:bodyPr/>
                    <a:lstStyle/>
                    <a:p>
                      <a:r>
                        <a:rPr lang="en-GB" sz="2000" b="1" dirty="0">
                          <a:latin typeface="Arial" panose="020B0604020202020204" pitchFamily="34" charset="0"/>
                          <a:cs typeface="Arial" panose="020B0604020202020204" pitchFamily="34" charset="0"/>
                        </a:rPr>
                        <a:t>Mixed</a:t>
                      </a:r>
                    </a:p>
                  </a:txBody>
                  <a:tcPr/>
                </a:tc>
                <a:tc>
                  <a:txBody>
                    <a:bodyPr/>
                    <a:lstStyle/>
                    <a:p>
                      <a:r>
                        <a:rPr lang="en-GB" sz="2000" b="1" dirty="0">
                          <a:latin typeface="Arial" panose="020B0604020202020204" pitchFamily="34" charset="0"/>
                          <a:cs typeface="Arial" panose="020B0604020202020204" pitchFamily="34" charset="0"/>
                        </a:rPr>
                        <a:t>72</a:t>
                      </a:r>
                    </a:p>
                  </a:txBody>
                  <a:tcPr/>
                </a:tc>
                <a:tc>
                  <a:txBody>
                    <a:bodyPr/>
                    <a:lstStyle/>
                    <a:p>
                      <a:r>
                        <a:rPr lang="en-GB" sz="2000" b="1" dirty="0">
                          <a:latin typeface="Arial" panose="020B0604020202020204" pitchFamily="34" charset="0"/>
                          <a:cs typeface="Arial" panose="020B0604020202020204" pitchFamily="34" charset="0"/>
                        </a:rPr>
                        <a:t>41,685</a:t>
                      </a:r>
                    </a:p>
                  </a:txBody>
                  <a:tcPr/>
                </a:tc>
                <a:extLst>
                  <a:ext uri="{0D108BD9-81ED-4DB2-BD59-A6C34878D82A}">
                    <a16:rowId xmlns:a16="http://schemas.microsoft.com/office/drawing/2014/main" val="2782741145"/>
                  </a:ext>
                </a:extLst>
              </a:tr>
              <a:tr h="370840">
                <a:tc>
                  <a:txBody>
                    <a:bodyPr/>
                    <a:lstStyle/>
                    <a:p>
                      <a:r>
                        <a:rPr lang="en-GB" sz="2000" dirty="0">
                          <a:latin typeface="Arial" panose="020B0604020202020204" pitchFamily="34" charset="0"/>
                          <a:cs typeface="Arial" panose="020B0604020202020204" pitchFamily="34" charset="0"/>
                        </a:rPr>
                        <a:t>White and Black Caribbean</a:t>
                      </a:r>
                    </a:p>
                  </a:txBody>
                  <a:tcPr/>
                </a:tc>
                <a:tc>
                  <a:txBody>
                    <a:bodyPr/>
                    <a:lstStyle/>
                    <a:p>
                      <a:r>
                        <a:rPr lang="en-GB" sz="2000" dirty="0">
                          <a:latin typeface="Arial" panose="020B0604020202020204" pitchFamily="34" charset="0"/>
                          <a:cs typeface="Arial" panose="020B0604020202020204" pitchFamily="34" charset="0"/>
                        </a:rPr>
                        <a:t>69</a:t>
                      </a:r>
                    </a:p>
                  </a:txBody>
                  <a:tcPr/>
                </a:tc>
                <a:tc>
                  <a:txBody>
                    <a:bodyPr/>
                    <a:lstStyle/>
                    <a:p>
                      <a:r>
                        <a:rPr lang="en-GB" sz="2000" dirty="0">
                          <a:latin typeface="Arial" panose="020B0604020202020204" pitchFamily="34" charset="0"/>
                          <a:cs typeface="Arial" panose="020B0604020202020204" pitchFamily="34" charset="0"/>
                        </a:rPr>
                        <a:t>9,814</a:t>
                      </a:r>
                    </a:p>
                  </a:txBody>
                  <a:tcPr/>
                </a:tc>
                <a:extLst>
                  <a:ext uri="{0D108BD9-81ED-4DB2-BD59-A6C34878D82A}">
                    <a16:rowId xmlns:a16="http://schemas.microsoft.com/office/drawing/2014/main" val="425272238"/>
                  </a:ext>
                </a:extLst>
              </a:tr>
              <a:tr h="370840">
                <a:tc>
                  <a:txBody>
                    <a:bodyPr/>
                    <a:lstStyle/>
                    <a:p>
                      <a:r>
                        <a:rPr lang="en-GB" sz="2000" dirty="0">
                          <a:latin typeface="Arial" panose="020B0604020202020204" pitchFamily="34" charset="0"/>
                          <a:cs typeface="Arial" panose="020B0604020202020204" pitchFamily="34" charset="0"/>
                        </a:rPr>
                        <a:t>White and Black African</a:t>
                      </a:r>
                    </a:p>
                  </a:txBody>
                  <a:tcPr/>
                </a:tc>
                <a:tc>
                  <a:txBody>
                    <a:bodyPr/>
                    <a:lstStyle/>
                    <a:p>
                      <a:r>
                        <a:rPr lang="en-GB" sz="2000" dirty="0">
                          <a:latin typeface="Arial" panose="020B0604020202020204" pitchFamily="34" charset="0"/>
                          <a:cs typeface="Arial" panose="020B0604020202020204" pitchFamily="34" charset="0"/>
                        </a:rPr>
                        <a:t>71</a:t>
                      </a:r>
                    </a:p>
                  </a:txBody>
                  <a:tcPr/>
                </a:tc>
                <a:tc>
                  <a:txBody>
                    <a:bodyPr/>
                    <a:lstStyle/>
                    <a:p>
                      <a:r>
                        <a:rPr lang="en-GB" sz="2000" dirty="0">
                          <a:latin typeface="Arial" panose="020B0604020202020204" pitchFamily="34" charset="0"/>
                          <a:cs typeface="Arial" panose="020B0604020202020204" pitchFamily="34" charset="0"/>
                        </a:rPr>
                        <a:t>5,777</a:t>
                      </a:r>
                    </a:p>
                  </a:txBody>
                  <a:tcPr/>
                </a:tc>
                <a:extLst>
                  <a:ext uri="{0D108BD9-81ED-4DB2-BD59-A6C34878D82A}">
                    <a16:rowId xmlns:a16="http://schemas.microsoft.com/office/drawing/2014/main" val="489264125"/>
                  </a:ext>
                </a:extLst>
              </a:tr>
              <a:tr h="370840">
                <a:tc>
                  <a:txBody>
                    <a:bodyPr/>
                    <a:lstStyle/>
                    <a:p>
                      <a:r>
                        <a:rPr lang="en-GB" sz="2000" dirty="0">
                          <a:latin typeface="Arial" panose="020B0604020202020204" pitchFamily="34" charset="0"/>
                          <a:cs typeface="Arial" panose="020B0604020202020204" pitchFamily="34" charset="0"/>
                        </a:rPr>
                        <a:t>White and Asian</a:t>
                      </a:r>
                    </a:p>
                  </a:txBody>
                  <a:tcPr/>
                </a:tc>
                <a:tc>
                  <a:txBody>
                    <a:bodyPr/>
                    <a:lstStyle/>
                    <a:p>
                      <a:r>
                        <a:rPr lang="en-GB" sz="2000" dirty="0">
                          <a:latin typeface="Arial" panose="020B0604020202020204" pitchFamily="34" charset="0"/>
                          <a:cs typeface="Arial" panose="020B0604020202020204" pitchFamily="34" charset="0"/>
                        </a:rPr>
                        <a:t>75</a:t>
                      </a:r>
                    </a:p>
                  </a:txBody>
                  <a:tcPr/>
                </a:tc>
                <a:tc>
                  <a:txBody>
                    <a:bodyPr/>
                    <a:lstStyle/>
                    <a:p>
                      <a:r>
                        <a:rPr lang="en-GB" sz="2000" dirty="0">
                          <a:latin typeface="Arial" panose="020B0604020202020204" pitchFamily="34" charset="0"/>
                          <a:cs typeface="Arial" panose="020B0604020202020204" pitchFamily="34" charset="0"/>
                        </a:rPr>
                        <a:t>10,305</a:t>
                      </a:r>
                    </a:p>
                  </a:txBody>
                  <a:tcPr/>
                </a:tc>
                <a:extLst>
                  <a:ext uri="{0D108BD9-81ED-4DB2-BD59-A6C34878D82A}">
                    <a16:rowId xmlns:a16="http://schemas.microsoft.com/office/drawing/2014/main" val="559920322"/>
                  </a:ext>
                </a:extLst>
              </a:tr>
              <a:tr h="370840">
                <a:tc>
                  <a:txBody>
                    <a:bodyPr/>
                    <a:lstStyle/>
                    <a:p>
                      <a:r>
                        <a:rPr lang="en-GB" sz="2000" dirty="0">
                          <a:latin typeface="Arial" panose="020B0604020202020204" pitchFamily="34" charset="0"/>
                          <a:cs typeface="Arial" panose="020B0604020202020204" pitchFamily="34" charset="0"/>
                        </a:rPr>
                        <a:t>Any other Mixed background</a:t>
                      </a:r>
                    </a:p>
                  </a:txBody>
                  <a:tcPr/>
                </a:tc>
                <a:tc>
                  <a:txBody>
                    <a:bodyPr/>
                    <a:lstStyle/>
                    <a:p>
                      <a:r>
                        <a:rPr lang="en-GB" sz="2000" dirty="0">
                          <a:latin typeface="Arial" panose="020B0604020202020204" pitchFamily="34" charset="0"/>
                          <a:cs typeface="Arial" panose="020B0604020202020204" pitchFamily="34" charset="0"/>
                        </a:rPr>
                        <a:t>73</a:t>
                      </a:r>
                    </a:p>
                  </a:txBody>
                  <a:tcPr/>
                </a:tc>
                <a:tc>
                  <a:txBody>
                    <a:bodyPr/>
                    <a:lstStyle/>
                    <a:p>
                      <a:r>
                        <a:rPr lang="en-GB" sz="2000" dirty="0">
                          <a:latin typeface="Arial" panose="020B0604020202020204" pitchFamily="34" charset="0"/>
                          <a:cs typeface="Arial" panose="020B0604020202020204" pitchFamily="34" charset="0"/>
                        </a:rPr>
                        <a:t>15,789</a:t>
                      </a:r>
                    </a:p>
                  </a:txBody>
                  <a:tcPr/>
                </a:tc>
                <a:extLst>
                  <a:ext uri="{0D108BD9-81ED-4DB2-BD59-A6C34878D82A}">
                    <a16:rowId xmlns:a16="http://schemas.microsoft.com/office/drawing/2014/main" val="1469236210"/>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630533" y="5733808"/>
            <a:ext cx="8862874" cy="830997"/>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https://www.ethnicity-facts-figures.service.gov.uk/uk-population-by-ethnicity/demographics/people-living-in-deprived-neighbourhoods/latest#overall-most-deprived-10-of-neighbourhoods-by-ethnicity</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313316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Expected development (look closer)</a:t>
            </a: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196418236"/>
              </p:ext>
            </p:extLst>
          </p:nvPr>
        </p:nvGraphicFramePr>
        <p:xfrm>
          <a:off x="1630532" y="1198929"/>
          <a:ext cx="8127999" cy="4572000"/>
        </p:xfrm>
        <a:graphic>
          <a:graphicData uri="http://schemas.openxmlformats.org/drawingml/2006/table">
            <a:tbl>
              <a:tblPr firstRow="1" bandRow="1">
                <a:tableStyleId>{073A0DAA-6AF3-43AB-8588-CEC1D06C72B9}</a:tableStyleId>
              </a:tblPr>
              <a:tblGrid>
                <a:gridCol w="2709333">
                  <a:extLst>
                    <a:ext uri="{9D8B030D-6E8A-4147-A177-3AD203B41FA5}">
                      <a16:colId xmlns:a16="http://schemas.microsoft.com/office/drawing/2014/main" val="993297712"/>
                    </a:ext>
                  </a:extLst>
                </a:gridCol>
                <a:gridCol w="2709333">
                  <a:extLst>
                    <a:ext uri="{9D8B030D-6E8A-4147-A177-3AD203B41FA5}">
                      <a16:colId xmlns:a16="http://schemas.microsoft.com/office/drawing/2014/main" val="3554618979"/>
                    </a:ext>
                  </a:extLst>
                </a:gridCol>
                <a:gridCol w="2709333">
                  <a:extLst>
                    <a:ext uri="{9D8B030D-6E8A-4147-A177-3AD203B41FA5}">
                      <a16:colId xmlns:a16="http://schemas.microsoft.com/office/drawing/2014/main" val="2959271229"/>
                    </a:ext>
                  </a:extLst>
                </a:gridCol>
              </a:tblGrid>
              <a:tr h="370840">
                <a:tc>
                  <a:txBody>
                    <a:bodyPr/>
                    <a:lstStyle/>
                    <a:p>
                      <a:r>
                        <a:rPr lang="en-GB" sz="2000" dirty="0">
                          <a:latin typeface="Arial" panose="020B0604020202020204" pitchFamily="34" charset="0"/>
                          <a:cs typeface="Arial" panose="020B0604020202020204" pitchFamily="34" charset="0"/>
                        </a:rPr>
                        <a:t>Ethnicity</a:t>
                      </a:r>
                    </a:p>
                  </a:txBody>
                  <a:tcPr/>
                </a:tc>
                <a:tc>
                  <a:txBody>
                    <a:bodyPr/>
                    <a:lstStyle/>
                    <a:p>
                      <a:r>
                        <a:rPr lang="en-GB" sz="2000" dirty="0">
                          <a:latin typeface="Arial" panose="020B0604020202020204" pitchFamily="34" charset="0"/>
                          <a:cs typeface="Arial" panose="020B0604020202020204" pitchFamily="34" charset="0"/>
                        </a:rPr>
                        <a:t>%</a:t>
                      </a:r>
                    </a:p>
                  </a:txBody>
                  <a:tcPr/>
                </a:tc>
                <a:tc>
                  <a:txBody>
                    <a:bodyPr/>
                    <a:lstStyle/>
                    <a:p>
                      <a:r>
                        <a:rPr lang="en-GB" sz="2000" dirty="0">
                          <a:latin typeface="Arial" panose="020B0604020202020204" pitchFamily="34" charset="0"/>
                          <a:cs typeface="Arial" panose="020B0604020202020204" pitchFamily="34" charset="0"/>
                        </a:rPr>
                        <a:t>Number</a:t>
                      </a:r>
                    </a:p>
                  </a:txBody>
                  <a:tcPr/>
                </a:tc>
                <a:extLst>
                  <a:ext uri="{0D108BD9-81ED-4DB2-BD59-A6C34878D82A}">
                    <a16:rowId xmlns:a16="http://schemas.microsoft.com/office/drawing/2014/main" val="3888151232"/>
                  </a:ext>
                </a:extLst>
              </a:tr>
              <a:tr h="370840">
                <a:tc>
                  <a:txBody>
                    <a:bodyPr/>
                    <a:lstStyle/>
                    <a:p>
                      <a:r>
                        <a:rPr lang="en-GB" sz="2000" b="1" dirty="0">
                          <a:latin typeface="Arial" panose="020B0604020202020204" pitchFamily="34" charset="0"/>
                          <a:cs typeface="Arial" panose="020B0604020202020204" pitchFamily="34" charset="0"/>
                        </a:rPr>
                        <a:t>Asian</a:t>
                      </a:r>
                    </a:p>
                  </a:txBody>
                  <a:tcPr/>
                </a:tc>
                <a:tc>
                  <a:txBody>
                    <a:bodyPr/>
                    <a:lstStyle/>
                    <a:p>
                      <a:r>
                        <a:rPr lang="en-GB" sz="2000" b="1" dirty="0">
                          <a:latin typeface="Arial" panose="020B0604020202020204" pitchFamily="34" charset="0"/>
                          <a:cs typeface="Arial" panose="020B0604020202020204" pitchFamily="34" charset="0"/>
                        </a:rPr>
                        <a:t>69</a:t>
                      </a:r>
                    </a:p>
                  </a:txBody>
                  <a:tcPr/>
                </a:tc>
                <a:tc>
                  <a:txBody>
                    <a:bodyPr/>
                    <a:lstStyle/>
                    <a:p>
                      <a:r>
                        <a:rPr lang="en-GB" sz="2000" b="1" dirty="0">
                          <a:latin typeface="Arial" panose="020B0604020202020204" pitchFamily="34" charset="0"/>
                          <a:cs typeface="Arial" panose="020B0604020202020204" pitchFamily="34" charset="0"/>
                        </a:rPr>
                        <a:t>69,185</a:t>
                      </a:r>
                    </a:p>
                  </a:txBody>
                  <a:tcPr/>
                </a:tc>
                <a:extLst>
                  <a:ext uri="{0D108BD9-81ED-4DB2-BD59-A6C34878D82A}">
                    <a16:rowId xmlns:a16="http://schemas.microsoft.com/office/drawing/2014/main" val="1068818091"/>
                  </a:ext>
                </a:extLst>
              </a:tr>
              <a:tr h="370840">
                <a:tc>
                  <a:txBody>
                    <a:bodyPr/>
                    <a:lstStyle/>
                    <a:p>
                      <a:r>
                        <a:rPr lang="en-GB" sz="2000" dirty="0">
                          <a:latin typeface="Arial" panose="020B0604020202020204" pitchFamily="34" charset="0"/>
                          <a:cs typeface="Arial" panose="020B0604020202020204" pitchFamily="34" charset="0"/>
                        </a:rPr>
                        <a:t>Indian</a:t>
                      </a:r>
                    </a:p>
                  </a:txBody>
                  <a:tcPr/>
                </a:tc>
                <a:tc>
                  <a:txBody>
                    <a:bodyPr/>
                    <a:lstStyle/>
                    <a:p>
                      <a:r>
                        <a:rPr lang="en-GB" sz="2000" dirty="0">
                          <a:latin typeface="Arial" panose="020B0604020202020204" pitchFamily="34" charset="0"/>
                          <a:cs typeface="Arial" panose="020B0604020202020204" pitchFamily="34" charset="0"/>
                        </a:rPr>
                        <a:t>78</a:t>
                      </a:r>
                    </a:p>
                  </a:txBody>
                  <a:tcPr/>
                </a:tc>
                <a:tc>
                  <a:txBody>
                    <a:bodyPr/>
                    <a:lstStyle/>
                    <a:p>
                      <a:r>
                        <a:rPr lang="en-GB" sz="2000" dirty="0">
                          <a:latin typeface="Arial" panose="020B0604020202020204" pitchFamily="34" charset="0"/>
                          <a:cs typeface="Arial" panose="020B0604020202020204" pitchFamily="34" charset="0"/>
                        </a:rPr>
                        <a:t>20,363</a:t>
                      </a:r>
                    </a:p>
                  </a:txBody>
                  <a:tcPr/>
                </a:tc>
                <a:extLst>
                  <a:ext uri="{0D108BD9-81ED-4DB2-BD59-A6C34878D82A}">
                    <a16:rowId xmlns:a16="http://schemas.microsoft.com/office/drawing/2014/main" val="425272238"/>
                  </a:ext>
                </a:extLst>
              </a:tr>
              <a:tr h="370840">
                <a:tc>
                  <a:txBody>
                    <a:bodyPr/>
                    <a:lstStyle/>
                    <a:p>
                      <a:r>
                        <a:rPr lang="en-GB" sz="2000" dirty="0">
                          <a:latin typeface="Arial" panose="020B0604020202020204" pitchFamily="34" charset="0"/>
                          <a:cs typeface="Arial" panose="020B0604020202020204" pitchFamily="34" charset="0"/>
                        </a:rPr>
                        <a:t>Pakistani</a:t>
                      </a:r>
                    </a:p>
                  </a:txBody>
                  <a:tcPr/>
                </a:tc>
                <a:tc>
                  <a:txBody>
                    <a:bodyPr/>
                    <a:lstStyle/>
                    <a:p>
                      <a:r>
                        <a:rPr lang="en-GB" sz="2000" dirty="0">
                          <a:latin typeface="Arial" panose="020B0604020202020204" pitchFamily="34" charset="0"/>
                          <a:cs typeface="Arial" panose="020B0604020202020204" pitchFamily="34" charset="0"/>
                        </a:rPr>
                        <a:t>64</a:t>
                      </a:r>
                    </a:p>
                  </a:txBody>
                  <a:tcPr/>
                </a:tc>
                <a:tc>
                  <a:txBody>
                    <a:bodyPr/>
                    <a:lstStyle/>
                    <a:p>
                      <a:r>
                        <a:rPr lang="en-GB" sz="2000" dirty="0">
                          <a:latin typeface="Arial" panose="020B0604020202020204" pitchFamily="34" charset="0"/>
                          <a:cs typeface="Arial" panose="020B0604020202020204" pitchFamily="34" charset="0"/>
                        </a:rPr>
                        <a:t>27,141</a:t>
                      </a:r>
                    </a:p>
                  </a:txBody>
                  <a:tcPr/>
                </a:tc>
                <a:extLst>
                  <a:ext uri="{0D108BD9-81ED-4DB2-BD59-A6C34878D82A}">
                    <a16:rowId xmlns:a16="http://schemas.microsoft.com/office/drawing/2014/main" val="489264125"/>
                  </a:ext>
                </a:extLst>
              </a:tr>
              <a:tr h="370840">
                <a:tc>
                  <a:txBody>
                    <a:bodyPr/>
                    <a:lstStyle/>
                    <a:p>
                      <a:r>
                        <a:rPr lang="en-GB" sz="2000" dirty="0">
                          <a:latin typeface="Arial" panose="020B0604020202020204" pitchFamily="34" charset="0"/>
                          <a:cs typeface="Arial" panose="020B0604020202020204" pitchFamily="34" charset="0"/>
                        </a:rPr>
                        <a:t>Bangladeshi</a:t>
                      </a:r>
                    </a:p>
                  </a:txBody>
                  <a:tcPr/>
                </a:tc>
                <a:tc>
                  <a:txBody>
                    <a:bodyPr/>
                    <a:lstStyle/>
                    <a:p>
                      <a:r>
                        <a:rPr lang="en-GB" sz="2000" dirty="0">
                          <a:latin typeface="Arial" panose="020B0604020202020204" pitchFamily="34" charset="0"/>
                          <a:cs typeface="Arial" panose="020B0604020202020204" pitchFamily="34" charset="0"/>
                        </a:rPr>
                        <a:t>67</a:t>
                      </a:r>
                    </a:p>
                  </a:txBody>
                  <a:tcPr/>
                </a:tc>
                <a:tc>
                  <a:txBody>
                    <a:bodyPr/>
                    <a:lstStyle/>
                    <a:p>
                      <a:r>
                        <a:rPr lang="en-GB" sz="2000" dirty="0">
                          <a:latin typeface="Arial" panose="020B0604020202020204" pitchFamily="34" charset="0"/>
                          <a:cs typeface="Arial" panose="020B0604020202020204" pitchFamily="34" charset="0"/>
                        </a:rPr>
                        <a:t>10,212</a:t>
                      </a:r>
                    </a:p>
                  </a:txBody>
                  <a:tcPr/>
                </a:tc>
                <a:extLst>
                  <a:ext uri="{0D108BD9-81ED-4DB2-BD59-A6C34878D82A}">
                    <a16:rowId xmlns:a16="http://schemas.microsoft.com/office/drawing/2014/main" val="559920322"/>
                  </a:ext>
                </a:extLst>
              </a:tr>
              <a:tr h="513031">
                <a:tc>
                  <a:txBody>
                    <a:bodyPr/>
                    <a:lstStyle/>
                    <a:p>
                      <a:r>
                        <a:rPr lang="en-GB" sz="2000" dirty="0">
                          <a:latin typeface="Arial" panose="020B0604020202020204" pitchFamily="34" charset="0"/>
                          <a:cs typeface="Arial" panose="020B0604020202020204" pitchFamily="34" charset="0"/>
                        </a:rPr>
                        <a:t>Any other Asian background</a:t>
                      </a:r>
                    </a:p>
                  </a:txBody>
                  <a:tcPr/>
                </a:tc>
                <a:tc>
                  <a:txBody>
                    <a:bodyPr/>
                    <a:lstStyle/>
                    <a:p>
                      <a:r>
                        <a:rPr lang="en-GB" sz="2000" dirty="0">
                          <a:latin typeface="Arial" panose="020B0604020202020204" pitchFamily="34" charset="0"/>
                          <a:cs typeface="Arial" panose="020B0604020202020204" pitchFamily="34" charset="0"/>
                        </a:rPr>
                        <a:t>69</a:t>
                      </a:r>
                    </a:p>
                  </a:txBody>
                  <a:tcPr/>
                </a:tc>
                <a:tc>
                  <a:txBody>
                    <a:bodyPr/>
                    <a:lstStyle/>
                    <a:p>
                      <a:r>
                        <a:rPr lang="en-GB" sz="2000" dirty="0">
                          <a:latin typeface="Arial" panose="020B0604020202020204" pitchFamily="34" charset="0"/>
                          <a:cs typeface="Arial" panose="020B0604020202020204" pitchFamily="34" charset="0"/>
                        </a:rPr>
                        <a:t>11,469</a:t>
                      </a:r>
                    </a:p>
                  </a:txBody>
                  <a:tcPr/>
                </a:tc>
                <a:extLst>
                  <a:ext uri="{0D108BD9-81ED-4DB2-BD59-A6C34878D82A}">
                    <a16:rowId xmlns:a16="http://schemas.microsoft.com/office/drawing/2014/main" val="1469236210"/>
                  </a:ext>
                </a:extLst>
              </a:tr>
              <a:tr h="370840">
                <a:tc>
                  <a:txBody>
                    <a:bodyPr/>
                    <a:lstStyle/>
                    <a:p>
                      <a:r>
                        <a:rPr lang="en-GB" sz="2000" b="1" dirty="0">
                          <a:latin typeface="Arial" panose="020B0604020202020204" pitchFamily="34" charset="0"/>
                          <a:cs typeface="Arial" panose="020B0604020202020204" pitchFamily="34" charset="0"/>
                        </a:rPr>
                        <a:t>Black</a:t>
                      </a:r>
                    </a:p>
                  </a:txBody>
                  <a:tcPr/>
                </a:tc>
                <a:tc>
                  <a:txBody>
                    <a:bodyPr/>
                    <a:lstStyle/>
                    <a:p>
                      <a:r>
                        <a:rPr lang="en-GB" sz="2000" b="1" dirty="0">
                          <a:latin typeface="Arial" panose="020B0604020202020204" pitchFamily="34" charset="0"/>
                          <a:cs typeface="Arial" panose="020B0604020202020204" pitchFamily="34" charset="0"/>
                        </a:rPr>
                        <a:t>68</a:t>
                      </a:r>
                    </a:p>
                  </a:txBody>
                  <a:tcPr/>
                </a:tc>
                <a:tc>
                  <a:txBody>
                    <a:bodyPr/>
                    <a:lstStyle/>
                    <a:p>
                      <a:r>
                        <a:rPr lang="en-GB" sz="2000" b="1" dirty="0">
                          <a:latin typeface="Arial" panose="020B0604020202020204" pitchFamily="34" charset="0"/>
                          <a:cs typeface="Arial" panose="020B0604020202020204" pitchFamily="34" charset="0"/>
                        </a:rPr>
                        <a:t>31,136</a:t>
                      </a:r>
                    </a:p>
                  </a:txBody>
                  <a:tcPr/>
                </a:tc>
                <a:extLst>
                  <a:ext uri="{0D108BD9-81ED-4DB2-BD59-A6C34878D82A}">
                    <a16:rowId xmlns:a16="http://schemas.microsoft.com/office/drawing/2014/main" val="3867140413"/>
                  </a:ext>
                </a:extLst>
              </a:tr>
              <a:tr h="370840">
                <a:tc>
                  <a:txBody>
                    <a:bodyPr/>
                    <a:lstStyle/>
                    <a:p>
                      <a:r>
                        <a:rPr lang="en-GB" sz="2000" dirty="0">
                          <a:latin typeface="Arial" panose="020B0604020202020204" pitchFamily="34" charset="0"/>
                          <a:cs typeface="Arial" panose="020B0604020202020204" pitchFamily="34" charset="0"/>
                        </a:rPr>
                        <a:t>Black Caribbean</a:t>
                      </a:r>
                    </a:p>
                  </a:txBody>
                  <a:tcPr/>
                </a:tc>
                <a:tc>
                  <a:txBody>
                    <a:bodyPr/>
                    <a:lstStyle/>
                    <a:p>
                      <a:r>
                        <a:rPr lang="en-GB" sz="2000" dirty="0">
                          <a:latin typeface="Arial" panose="020B0604020202020204" pitchFamily="34" charset="0"/>
                          <a:cs typeface="Arial" panose="020B0604020202020204" pitchFamily="34" charset="0"/>
                        </a:rPr>
                        <a:t>68</a:t>
                      </a:r>
                    </a:p>
                  </a:txBody>
                  <a:tcPr/>
                </a:tc>
                <a:tc>
                  <a:txBody>
                    <a:bodyPr/>
                    <a:lstStyle/>
                    <a:p>
                      <a:r>
                        <a:rPr lang="en-GB" sz="2000" dirty="0">
                          <a:latin typeface="Arial" panose="020B0604020202020204" pitchFamily="34" charset="0"/>
                          <a:cs typeface="Arial" panose="020B0604020202020204" pitchFamily="34" charset="0"/>
                        </a:rPr>
                        <a:t>5,270</a:t>
                      </a:r>
                    </a:p>
                  </a:txBody>
                  <a:tcPr/>
                </a:tc>
                <a:extLst>
                  <a:ext uri="{0D108BD9-81ED-4DB2-BD59-A6C34878D82A}">
                    <a16:rowId xmlns:a16="http://schemas.microsoft.com/office/drawing/2014/main" val="3774295275"/>
                  </a:ext>
                </a:extLst>
              </a:tr>
              <a:tr h="370840">
                <a:tc>
                  <a:txBody>
                    <a:bodyPr/>
                    <a:lstStyle/>
                    <a:p>
                      <a:r>
                        <a:rPr lang="en-GB" sz="2000" dirty="0">
                          <a:latin typeface="Arial" panose="020B0604020202020204" pitchFamily="34" charset="0"/>
                          <a:cs typeface="Arial" panose="020B0604020202020204" pitchFamily="34" charset="0"/>
                        </a:rPr>
                        <a:t>Black African</a:t>
                      </a:r>
                    </a:p>
                  </a:txBody>
                  <a:tcPr/>
                </a:tc>
                <a:tc>
                  <a:txBody>
                    <a:bodyPr/>
                    <a:lstStyle/>
                    <a:p>
                      <a:r>
                        <a:rPr lang="en-GB" sz="2000" dirty="0">
                          <a:latin typeface="Arial" panose="020B0604020202020204" pitchFamily="34" charset="0"/>
                          <a:cs typeface="Arial" panose="020B0604020202020204" pitchFamily="34" charset="0"/>
                        </a:rPr>
                        <a:t>68</a:t>
                      </a:r>
                    </a:p>
                  </a:txBody>
                  <a:tcPr/>
                </a:tc>
                <a:tc>
                  <a:txBody>
                    <a:bodyPr/>
                    <a:lstStyle/>
                    <a:p>
                      <a:r>
                        <a:rPr lang="en-GB" sz="2000" dirty="0">
                          <a:latin typeface="Arial" panose="020B0604020202020204" pitchFamily="34" charset="0"/>
                          <a:cs typeface="Arial" panose="020B0604020202020204" pitchFamily="34" charset="0"/>
                        </a:rPr>
                        <a:t>21,432</a:t>
                      </a:r>
                    </a:p>
                  </a:txBody>
                  <a:tcPr/>
                </a:tc>
                <a:extLst>
                  <a:ext uri="{0D108BD9-81ED-4DB2-BD59-A6C34878D82A}">
                    <a16:rowId xmlns:a16="http://schemas.microsoft.com/office/drawing/2014/main" val="631259006"/>
                  </a:ext>
                </a:extLst>
              </a:tr>
              <a:tr h="370840">
                <a:tc>
                  <a:txBody>
                    <a:bodyPr/>
                    <a:lstStyle/>
                    <a:p>
                      <a:r>
                        <a:rPr lang="en-GB" sz="2000" dirty="0">
                          <a:latin typeface="Arial" panose="020B0604020202020204" pitchFamily="34" charset="0"/>
                          <a:cs typeface="Arial" panose="020B0604020202020204" pitchFamily="34" charset="0"/>
                        </a:rPr>
                        <a:t>Any other Black background</a:t>
                      </a:r>
                    </a:p>
                  </a:txBody>
                  <a:tcPr/>
                </a:tc>
                <a:tc>
                  <a:txBody>
                    <a:bodyPr/>
                    <a:lstStyle/>
                    <a:p>
                      <a:r>
                        <a:rPr lang="en-GB" sz="2000" dirty="0">
                          <a:latin typeface="Arial" panose="020B0604020202020204" pitchFamily="34" charset="0"/>
                          <a:cs typeface="Arial" panose="020B0604020202020204" pitchFamily="34" charset="0"/>
                        </a:rPr>
                        <a:t>66</a:t>
                      </a:r>
                    </a:p>
                  </a:txBody>
                  <a:tcPr/>
                </a:tc>
                <a:tc>
                  <a:txBody>
                    <a:bodyPr/>
                    <a:lstStyle/>
                    <a:p>
                      <a:r>
                        <a:rPr lang="en-GB" sz="2000" dirty="0">
                          <a:latin typeface="Arial" panose="020B0604020202020204" pitchFamily="34" charset="0"/>
                          <a:cs typeface="Arial" panose="020B0604020202020204" pitchFamily="34" charset="0"/>
                        </a:rPr>
                        <a:t>4,434</a:t>
                      </a:r>
                    </a:p>
                  </a:txBody>
                  <a:tcPr/>
                </a:tc>
                <a:extLst>
                  <a:ext uri="{0D108BD9-81ED-4DB2-BD59-A6C34878D82A}">
                    <a16:rowId xmlns:a16="http://schemas.microsoft.com/office/drawing/2014/main" val="2679868189"/>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630533" y="5733808"/>
            <a:ext cx="8862874" cy="830997"/>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https://www.ethnicity-facts-figures.service.gov.uk/uk-population-by-ethnicity/demographics/people-living-in-deprived-neighbourhoods/latest#overall-most-deprived-10-of-neighbourhoods-by-ethnicity</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919022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Expected development (look closer)</a:t>
            </a: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1233474429"/>
              </p:ext>
            </p:extLst>
          </p:nvPr>
        </p:nvGraphicFramePr>
        <p:xfrm>
          <a:off x="1630532" y="1198929"/>
          <a:ext cx="8127999" cy="1889760"/>
        </p:xfrm>
        <a:graphic>
          <a:graphicData uri="http://schemas.openxmlformats.org/drawingml/2006/table">
            <a:tbl>
              <a:tblPr firstRow="1" bandRow="1">
                <a:tableStyleId>{073A0DAA-6AF3-43AB-8588-CEC1D06C72B9}</a:tableStyleId>
              </a:tblPr>
              <a:tblGrid>
                <a:gridCol w="2709333">
                  <a:extLst>
                    <a:ext uri="{9D8B030D-6E8A-4147-A177-3AD203B41FA5}">
                      <a16:colId xmlns:a16="http://schemas.microsoft.com/office/drawing/2014/main" val="993297712"/>
                    </a:ext>
                  </a:extLst>
                </a:gridCol>
                <a:gridCol w="2709333">
                  <a:extLst>
                    <a:ext uri="{9D8B030D-6E8A-4147-A177-3AD203B41FA5}">
                      <a16:colId xmlns:a16="http://schemas.microsoft.com/office/drawing/2014/main" val="3554618979"/>
                    </a:ext>
                  </a:extLst>
                </a:gridCol>
                <a:gridCol w="2709333">
                  <a:extLst>
                    <a:ext uri="{9D8B030D-6E8A-4147-A177-3AD203B41FA5}">
                      <a16:colId xmlns:a16="http://schemas.microsoft.com/office/drawing/2014/main" val="2959271229"/>
                    </a:ext>
                  </a:extLst>
                </a:gridCol>
              </a:tblGrid>
              <a:tr h="370840">
                <a:tc>
                  <a:txBody>
                    <a:bodyPr/>
                    <a:lstStyle/>
                    <a:p>
                      <a:r>
                        <a:rPr lang="en-GB" sz="2000" dirty="0">
                          <a:latin typeface="Arial" panose="020B0604020202020204" pitchFamily="34" charset="0"/>
                          <a:cs typeface="Arial" panose="020B0604020202020204" pitchFamily="34" charset="0"/>
                        </a:rPr>
                        <a:t>Ethnicity</a:t>
                      </a:r>
                    </a:p>
                  </a:txBody>
                  <a:tcPr/>
                </a:tc>
                <a:tc>
                  <a:txBody>
                    <a:bodyPr/>
                    <a:lstStyle/>
                    <a:p>
                      <a:r>
                        <a:rPr lang="en-GB" sz="2000" dirty="0">
                          <a:latin typeface="Arial" panose="020B0604020202020204" pitchFamily="34" charset="0"/>
                          <a:cs typeface="Arial" panose="020B0604020202020204" pitchFamily="34" charset="0"/>
                        </a:rPr>
                        <a:t>%</a:t>
                      </a:r>
                    </a:p>
                  </a:txBody>
                  <a:tcPr/>
                </a:tc>
                <a:tc>
                  <a:txBody>
                    <a:bodyPr/>
                    <a:lstStyle/>
                    <a:p>
                      <a:r>
                        <a:rPr lang="en-GB" sz="2000" dirty="0">
                          <a:latin typeface="Arial" panose="020B0604020202020204" pitchFamily="34" charset="0"/>
                          <a:cs typeface="Arial" panose="020B0604020202020204" pitchFamily="34" charset="0"/>
                        </a:rPr>
                        <a:t>Number</a:t>
                      </a:r>
                    </a:p>
                  </a:txBody>
                  <a:tcPr/>
                </a:tc>
                <a:extLst>
                  <a:ext uri="{0D108BD9-81ED-4DB2-BD59-A6C34878D82A}">
                    <a16:rowId xmlns:a16="http://schemas.microsoft.com/office/drawing/2014/main" val="3888151232"/>
                  </a:ext>
                </a:extLst>
              </a:tr>
              <a:tr h="370840">
                <a:tc>
                  <a:txBody>
                    <a:bodyPr/>
                    <a:lstStyle/>
                    <a:p>
                      <a:r>
                        <a:rPr lang="en-GB" sz="2000" b="1" dirty="0">
                          <a:latin typeface="Arial" panose="020B0604020202020204" pitchFamily="34" charset="0"/>
                          <a:cs typeface="Arial" panose="020B0604020202020204" pitchFamily="34" charset="0"/>
                        </a:rPr>
                        <a:t>Chinese</a:t>
                      </a:r>
                    </a:p>
                  </a:txBody>
                  <a:tcPr/>
                </a:tc>
                <a:tc>
                  <a:txBody>
                    <a:bodyPr/>
                    <a:lstStyle/>
                    <a:p>
                      <a:r>
                        <a:rPr lang="en-GB" sz="2000" b="1" dirty="0">
                          <a:latin typeface="Arial" panose="020B0604020202020204" pitchFamily="34" charset="0"/>
                          <a:cs typeface="Arial" panose="020B0604020202020204" pitchFamily="34" charset="0"/>
                        </a:rPr>
                        <a:t>76</a:t>
                      </a:r>
                    </a:p>
                  </a:txBody>
                  <a:tcPr/>
                </a:tc>
                <a:tc>
                  <a:txBody>
                    <a:bodyPr/>
                    <a:lstStyle/>
                    <a:p>
                      <a:r>
                        <a:rPr lang="en-GB" sz="2000" b="1" dirty="0">
                          <a:latin typeface="Arial" panose="020B0604020202020204" pitchFamily="34" charset="0"/>
                          <a:cs typeface="Arial" panose="020B0604020202020204" pitchFamily="34" charset="0"/>
                        </a:rPr>
                        <a:t>3,002</a:t>
                      </a:r>
                    </a:p>
                  </a:txBody>
                  <a:tcPr/>
                </a:tc>
                <a:extLst>
                  <a:ext uri="{0D108BD9-81ED-4DB2-BD59-A6C34878D82A}">
                    <a16:rowId xmlns:a16="http://schemas.microsoft.com/office/drawing/2014/main" val="425272238"/>
                  </a:ext>
                </a:extLst>
              </a:tr>
              <a:tr h="370840">
                <a:tc>
                  <a:txBody>
                    <a:bodyPr/>
                    <a:lstStyle/>
                    <a:p>
                      <a:r>
                        <a:rPr lang="en-GB" sz="2000" dirty="0">
                          <a:latin typeface="Arial" panose="020B0604020202020204" pitchFamily="34" charset="0"/>
                          <a:cs typeface="Arial" panose="020B0604020202020204" pitchFamily="34" charset="0"/>
                        </a:rPr>
                        <a:t>Any other ethnic group</a:t>
                      </a:r>
                    </a:p>
                  </a:txBody>
                  <a:tcPr/>
                </a:tc>
                <a:tc>
                  <a:txBody>
                    <a:bodyPr/>
                    <a:lstStyle/>
                    <a:p>
                      <a:r>
                        <a:rPr lang="en-GB" sz="2000" dirty="0">
                          <a:latin typeface="Arial" panose="020B0604020202020204" pitchFamily="34" charset="0"/>
                          <a:cs typeface="Arial" panose="020B0604020202020204" pitchFamily="34" charset="0"/>
                        </a:rPr>
                        <a:t>63</a:t>
                      </a:r>
                    </a:p>
                  </a:txBody>
                  <a:tcPr/>
                </a:tc>
                <a:tc>
                  <a:txBody>
                    <a:bodyPr/>
                    <a:lstStyle/>
                    <a:p>
                      <a:r>
                        <a:rPr lang="en-GB" sz="2000" dirty="0">
                          <a:latin typeface="Arial" panose="020B0604020202020204" pitchFamily="34" charset="0"/>
                          <a:cs typeface="Arial" panose="020B0604020202020204" pitchFamily="34" charset="0"/>
                        </a:rPr>
                        <a:t>12,048</a:t>
                      </a:r>
                    </a:p>
                  </a:txBody>
                  <a:tcPr/>
                </a:tc>
                <a:extLst>
                  <a:ext uri="{0D108BD9-81ED-4DB2-BD59-A6C34878D82A}">
                    <a16:rowId xmlns:a16="http://schemas.microsoft.com/office/drawing/2014/main" val="2160334555"/>
                  </a:ext>
                </a:extLst>
              </a:tr>
              <a:tr h="370840">
                <a:tc>
                  <a:txBody>
                    <a:bodyPr/>
                    <a:lstStyle/>
                    <a:p>
                      <a:r>
                        <a:rPr lang="en-GB" sz="2000" dirty="0">
                          <a:latin typeface="Arial" panose="020B0604020202020204" pitchFamily="34" charset="0"/>
                          <a:cs typeface="Arial" panose="020B0604020202020204" pitchFamily="34" charset="0"/>
                        </a:rPr>
                        <a:t>Unclassified</a:t>
                      </a:r>
                    </a:p>
                  </a:txBody>
                  <a:tcPr/>
                </a:tc>
                <a:tc>
                  <a:txBody>
                    <a:bodyPr/>
                    <a:lstStyle/>
                    <a:p>
                      <a:r>
                        <a:rPr lang="en-GB" sz="2000" dirty="0">
                          <a:latin typeface="Arial" panose="020B0604020202020204" pitchFamily="34" charset="0"/>
                          <a:cs typeface="Arial" panose="020B0604020202020204" pitchFamily="34" charset="0"/>
                        </a:rPr>
                        <a:t>58</a:t>
                      </a:r>
                    </a:p>
                  </a:txBody>
                  <a:tcPr/>
                </a:tc>
                <a:tc>
                  <a:txBody>
                    <a:bodyPr/>
                    <a:lstStyle/>
                    <a:p>
                      <a:r>
                        <a:rPr lang="en-GB" sz="2000" dirty="0">
                          <a:latin typeface="Arial" panose="020B0604020202020204" pitchFamily="34" charset="0"/>
                          <a:cs typeface="Arial" panose="020B0604020202020204" pitchFamily="34" charset="0"/>
                        </a:rPr>
                        <a:t>22,487</a:t>
                      </a:r>
                    </a:p>
                  </a:txBody>
                  <a:tcPr/>
                </a:tc>
                <a:extLst>
                  <a:ext uri="{0D108BD9-81ED-4DB2-BD59-A6C34878D82A}">
                    <a16:rowId xmlns:a16="http://schemas.microsoft.com/office/drawing/2014/main" val="3418958351"/>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630533" y="5733808"/>
            <a:ext cx="8862874" cy="830997"/>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https://www.ethnicity-facts-figures.service.gov.uk/uk-population-by-ethnicity/demographics/people-living-in-deprived-neighbourhoods/latest#overall-most-deprived-10-of-neighbourhoods-by-ethnicity</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992393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Expected development</a:t>
            </a:r>
          </a:p>
          <a:p>
            <a:pPr algn="l"/>
            <a:r>
              <a:rPr lang="en-GB" sz="2000" dirty="0">
                <a:latin typeface="Arial" panose="020B0604020202020204" pitchFamily="34" charset="0"/>
                <a:cs typeface="Arial" panose="020B0604020202020204" pitchFamily="34" charset="0"/>
              </a:rPr>
              <a:t>For the end of the 2018 to 2019 school year, children from an Indian background, within the Asian group, were most likely to meet the expected standard with 78% doing so. Children from Gypsy and Roma backgrounds, within the White group, were least likely at 34%</a:t>
            </a:r>
          </a:p>
          <a:p>
            <a:pPr algn="l"/>
            <a:r>
              <a:rPr lang="en-GB" sz="2000" dirty="0">
                <a:latin typeface="Arial" panose="020B0604020202020204" pitchFamily="34" charset="0"/>
                <a:cs typeface="Arial" panose="020B0604020202020204" pitchFamily="34" charset="0"/>
              </a:rPr>
              <a:t>Percentage of children achieving expected development:</a:t>
            </a:r>
          </a:p>
        </p:txBody>
      </p:sp>
      <p:sp>
        <p:nvSpPr>
          <p:cNvPr id="2" name="TextBox 1">
            <a:extLst>
              <a:ext uri="{FF2B5EF4-FFF2-40B4-BE49-F238E27FC236}">
                <a16:creationId xmlns:a16="http://schemas.microsoft.com/office/drawing/2014/main" id="{694C654C-CE12-421F-A8AB-C47C9C0AF0A8}"/>
              </a:ext>
            </a:extLst>
          </p:cNvPr>
          <p:cNvSpPr txBox="1"/>
          <p:nvPr/>
        </p:nvSpPr>
        <p:spPr>
          <a:xfrm>
            <a:off x="1630532" y="5934670"/>
            <a:ext cx="9992479" cy="33855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Sources: </a:t>
            </a:r>
            <a:r>
              <a:rPr lang="fr-FR" sz="1600" dirty="0">
                <a:latin typeface="Arial" panose="020B0604020202020204" pitchFamily="34" charset="0"/>
                <a:cs typeface="Arial" panose="020B0604020202020204" pitchFamily="34" charset="0"/>
                <a:hlinkClick r:id="rId2"/>
              </a:rPr>
              <a:t>https://www.gov.uk/government/statistics/early-years-foundation-stage-profile-results-2018-to-2019</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457016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Child in need</a:t>
            </a:r>
          </a:p>
          <a:p>
            <a:pPr algn="l"/>
            <a:r>
              <a:rPr lang="en-GB" sz="2000" dirty="0">
                <a:latin typeface="Arial" panose="020B0604020202020204" pitchFamily="34" charset="0"/>
                <a:cs typeface="Arial" panose="020B0604020202020204" pitchFamily="34" charset="0"/>
              </a:rPr>
              <a:t>In England, over the last five years there has been a gradual decline in the proportion of children in need that were White, from 75% in 2015 to 72% in 2020. </a:t>
            </a:r>
          </a:p>
          <a:p>
            <a:pPr algn="l"/>
            <a:r>
              <a:rPr lang="en-GB" sz="2000" dirty="0">
                <a:latin typeface="Arial" panose="020B0604020202020204" pitchFamily="34" charset="0"/>
                <a:cs typeface="Arial" panose="020B0604020202020204" pitchFamily="34" charset="0"/>
              </a:rPr>
              <a:t>In contrast, there have been slight increases in the percentage whose ethnicity was Mixed (from 8% to 9%) or Black (8% to 9%) and no change in the percentage of those whose ethnicity was Asian (7%).</a:t>
            </a:r>
          </a:p>
          <a:p>
            <a:pPr algn="l"/>
            <a:r>
              <a:rPr lang="en-GB" sz="2000" dirty="0">
                <a:latin typeface="Arial" panose="020B0604020202020204" pitchFamily="34" charset="0"/>
                <a:cs typeface="Arial" panose="020B0604020202020204" pitchFamily="34" charset="0"/>
              </a:rPr>
              <a:t>Children in need are defined in law as children who are aged under 18 and need local authority services to achieve or maintain a reasonable standard of health or development. They also need local authority services to prevent significant or further harm to their health or development.</a:t>
            </a:r>
          </a:p>
        </p:txBody>
      </p:sp>
      <p:sp>
        <p:nvSpPr>
          <p:cNvPr id="2" name="TextBox 1">
            <a:extLst>
              <a:ext uri="{FF2B5EF4-FFF2-40B4-BE49-F238E27FC236}">
                <a16:creationId xmlns:a16="http://schemas.microsoft.com/office/drawing/2014/main" id="{C90B8409-BE57-476C-81C9-FB651B2B4985}"/>
              </a:ext>
            </a:extLst>
          </p:cNvPr>
          <p:cNvSpPr txBox="1"/>
          <p:nvPr/>
        </p:nvSpPr>
        <p:spPr>
          <a:xfrm>
            <a:off x="1630532" y="5733808"/>
            <a:ext cx="9170139" cy="33855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https://www.gov.uk/government/statistics/characteristics-of-children-in-need-2019-to-2020</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126542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Care and support</a:t>
            </a:r>
          </a:p>
          <a:p>
            <a:pPr algn="l"/>
            <a:r>
              <a:rPr lang="en-GB" sz="2000" dirty="0">
                <a:latin typeface="Arial" panose="020B0604020202020204" pitchFamily="34" charset="0"/>
                <a:cs typeface="Arial" panose="020B0604020202020204" pitchFamily="34" charset="0"/>
              </a:rPr>
              <a:t>In Wales, for the year ending 31 March 2020, out of all children for whom ethnicity was known, 92% of children receiving care and support (on the child protection register but not looked-after) were White, 3% were Mixed, 2% were Asian and 1% were Black.</a:t>
            </a:r>
          </a:p>
        </p:txBody>
      </p:sp>
      <p:sp>
        <p:nvSpPr>
          <p:cNvPr id="2" name="TextBox 1">
            <a:extLst>
              <a:ext uri="{FF2B5EF4-FFF2-40B4-BE49-F238E27FC236}">
                <a16:creationId xmlns:a16="http://schemas.microsoft.com/office/drawing/2014/main" id="{C90B8409-BE57-476C-81C9-FB651B2B4985}"/>
              </a:ext>
            </a:extLst>
          </p:cNvPr>
          <p:cNvSpPr txBox="1"/>
          <p:nvPr/>
        </p:nvSpPr>
        <p:spPr>
          <a:xfrm>
            <a:off x="1630532" y="5733808"/>
            <a:ext cx="7067127" cy="33855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https://gov.wales/wales-children-receiving-care-and-support-census</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618867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Children looked-after</a:t>
            </a:r>
          </a:p>
          <a:p>
            <a:pPr algn="l"/>
            <a:r>
              <a:rPr lang="en-GB" sz="2000" dirty="0">
                <a:latin typeface="Arial" panose="020B0604020202020204" pitchFamily="34" charset="0"/>
                <a:cs typeface="Arial" panose="020B0604020202020204" pitchFamily="34" charset="0"/>
              </a:rPr>
              <a:t>In England, there were 78,150 children looked-after (in care) on 31 March 2019, compared with 69,470 in 2015.</a:t>
            </a:r>
          </a:p>
          <a:p>
            <a:pPr algn="l"/>
            <a:r>
              <a:rPr lang="en-GB" sz="2000" dirty="0">
                <a:latin typeface="Arial" panose="020B0604020202020204" pitchFamily="34" charset="0"/>
                <a:cs typeface="Arial" panose="020B0604020202020204" pitchFamily="34" charset="0"/>
              </a:rPr>
              <a:t>When compared to the general population of under-18-year-olds (data from the 2011 Census):</a:t>
            </a:r>
          </a:p>
          <a:p>
            <a:pPr algn="l"/>
            <a:r>
              <a:rPr lang="en-GB" sz="2000" dirty="0">
                <a:latin typeface="Arial" panose="020B0604020202020204" pitchFamily="34" charset="0"/>
                <a:cs typeface="Arial" panose="020B0604020202020204" pitchFamily="34" charset="0"/>
              </a:rPr>
              <a:t>White children (79%) were less likely to be in care (74%) and more likely to be adopted (83%).</a:t>
            </a:r>
          </a:p>
          <a:p>
            <a:pPr algn="l"/>
            <a:r>
              <a:rPr lang="en-GB" sz="2000" dirty="0">
                <a:latin typeface="Arial" panose="020B0604020202020204" pitchFamily="34" charset="0"/>
                <a:cs typeface="Arial" panose="020B0604020202020204" pitchFamily="34" charset="0"/>
              </a:rPr>
              <a:t>Black children (5%) were more likely to be in care (8%) and less likely to be adopted (2%).</a:t>
            </a:r>
          </a:p>
          <a:p>
            <a:pPr algn="l"/>
            <a:r>
              <a:rPr lang="en-GB" sz="2000" dirty="0">
                <a:latin typeface="Arial" panose="020B0604020202020204" pitchFamily="34" charset="0"/>
                <a:cs typeface="Arial" panose="020B0604020202020204" pitchFamily="34" charset="0"/>
              </a:rPr>
              <a:t>Asian children (10%) were less likely to be in care (4%) and less likely to be adopted (1%). </a:t>
            </a:r>
          </a:p>
          <a:p>
            <a:pPr algn="l"/>
            <a:r>
              <a:rPr lang="en-GB" sz="2000" dirty="0">
                <a:latin typeface="Arial" panose="020B0604020202020204" pitchFamily="34" charset="0"/>
                <a:cs typeface="Arial" panose="020B0604020202020204" pitchFamily="34" charset="0"/>
              </a:rPr>
              <a:t>Mixed ethnicity children (5%) were more likely to be in care (10%) and more likely to be adopted (11%).</a:t>
            </a:r>
          </a:p>
        </p:txBody>
      </p:sp>
      <p:sp>
        <p:nvSpPr>
          <p:cNvPr id="4" name="TextBox 3">
            <a:extLst>
              <a:ext uri="{FF2B5EF4-FFF2-40B4-BE49-F238E27FC236}">
                <a16:creationId xmlns:a16="http://schemas.microsoft.com/office/drawing/2014/main" id="{45F19088-E955-4E7E-86C2-A89215FC79A7}"/>
              </a:ext>
            </a:extLst>
          </p:cNvPr>
          <p:cNvSpPr txBox="1"/>
          <p:nvPr/>
        </p:nvSpPr>
        <p:spPr>
          <a:xfrm>
            <a:off x="1630532" y="5733808"/>
            <a:ext cx="10601620" cy="33855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https://www.gov.uk/government/statistics/children-looked-after-in-england-including-adoption-2019-to-2020</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415155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Autofit/>
          </a:bodyPr>
          <a:lstStyle/>
          <a:p>
            <a:pPr algn="l"/>
            <a:r>
              <a:rPr lang="en-GB" sz="2800" dirty="0">
                <a:latin typeface="Arial" panose="020B0604020202020204" pitchFamily="34" charset="0"/>
                <a:cs typeface="Arial" panose="020B0604020202020204" pitchFamily="34" charset="0"/>
              </a:rPr>
              <a:t>Foreword from our youth ambassadors</a:t>
            </a:r>
          </a:p>
          <a:p>
            <a:pPr algn="l"/>
            <a:r>
              <a:rPr lang="en-GB" sz="2000" dirty="0">
                <a:latin typeface="Arial" panose="020B0604020202020204" pitchFamily="34" charset="0"/>
                <a:cs typeface="Arial" panose="020B0604020202020204" pitchFamily="34" charset="0"/>
              </a:rPr>
              <a:t>We asked </a:t>
            </a:r>
            <a:r>
              <a:rPr lang="en-GB" sz="2000">
                <a:latin typeface="Arial" panose="020B0604020202020204" pitchFamily="34" charset="0"/>
                <a:cs typeface="Arial" panose="020B0604020202020204" pitchFamily="34" charset="0"/>
              </a:rPr>
              <a:t>our Youth Ambassador </a:t>
            </a:r>
            <a:r>
              <a:rPr lang="en-GB" sz="2000" dirty="0">
                <a:latin typeface="Arial" panose="020B0604020202020204" pitchFamily="34" charset="0"/>
                <a:cs typeface="Arial" panose="020B0604020202020204" pitchFamily="34" charset="0"/>
              </a:rPr>
              <a:t>N</a:t>
            </a:r>
            <a:r>
              <a:rPr lang="en-GB" sz="2000">
                <a:latin typeface="Arial" panose="020B0604020202020204" pitchFamily="34" charset="0"/>
                <a:cs typeface="Arial" panose="020B0604020202020204" pitchFamily="34" charset="0"/>
              </a:rPr>
              <a:t>etwork </a:t>
            </a:r>
            <a:r>
              <a:rPr lang="en-GB" sz="2000" dirty="0">
                <a:latin typeface="Arial" panose="020B0604020202020204" pitchFamily="34" charset="0"/>
                <a:cs typeface="Arial" panose="020B0604020202020204" pitchFamily="34" charset="0"/>
              </a:rPr>
              <a:t>to share their views:</a:t>
            </a:r>
          </a:p>
          <a:p>
            <a:pPr algn="l"/>
            <a:endParaRPr lang="en-GB" sz="2000" b="1" dirty="0">
              <a:latin typeface="Arial" panose="020B0604020202020204" pitchFamily="34" charset="0"/>
              <a:cs typeface="Arial" panose="020B0604020202020204" pitchFamily="34" charset="0"/>
            </a:endParaRPr>
          </a:p>
          <a:p>
            <a:pPr algn="l"/>
            <a:r>
              <a:rPr lang="en-GB" sz="2000" b="1" dirty="0">
                <a:latin typeface="Arial" panose="020B0604020202020204" pitchFamily="34" charset="0"/>
                <a:cs typeface="Arial" panose="020B0604020202020204" pitchFamily="34" charset="0"/>
              </a:rPr>
              <a:t>Is society and the youth justice system fair?</a:t>
            </a:r>
          </a:p>
          <a:p>
            <a:pPr algn="l"/>
            <a:r>
              <a:rPr lang="en-GB" sz="2000" dirty="0">
                <a:latin typeface="Arial" panose="020B0604020202020204" pitchFamily="34" charset="0"/>
                <a:cs typeface="Arial" panose="020B0604020202020204" pitchFamily="34" charset="0"/>
              </a:rPr>
              <a:t>“In my experience, the youth justice system is not fair.”</a:t>
            </a:r>
          </a:p>
          <a:p>
            <a:pPr algn="l"/>
            <a:r>
              <a:rPr lang="en-GB" sz="2000" dirty="0">
                <a:latin typeface="Arial" panose="020B0604020202020204" pitchFamily="34" charset="0"/>
                <a:cs typeface="Arial" panose="020B0604020202020204" pitchFamily="34" charset="0"/>
              </a:rPr>
              <a:t>“I have experienced racial injustice, being stopped and searched and being focussed on for no reason by the police. And it will be mainly</a:t>
            </a:r>
            <a:r>
              <a:rPr lang="en-GB" sz="2000" b="1" dirty="0">
                <a:latin typeface="Arial" panose="020B0604020202020204" pitchFamily="34" charset="0"/>
                <a:cs typeface="Arial" panose="020B0604020202020204" pitchFamily="34" charset="0"/>
              </a:rPr>
              <a:t> because of my skin colour</a:t>
            </a:r>
            <a:r>
              <a:rPr lang="en-GB" sz="2000" dirty="0">
                <a:latin typeface="Arial" panose="020B0604020202020204" pitchFamily="34" charset="0"/>
                <a:cs typeface="Arial" panose="020B0604020202020204" pitchFamily="34" charset="0"/>
              </a:rPr>
              <a:t>.”</a:t>
            </a:r>
          </a:p>
          <a:p>
            <a:pPr algn="l"/>
            <a:r>
              <a:rPr lang="en-GB" sz="2000" dirty="0">
                <a:latin typeface="Arial" panose="020B0604020202020204" pitchFamily="34" charset="0"/>
                <a:cs typeface="Arial" panose="020B0604020202020204" pitchFamily="34" charset="0"/>
              </a:rPr>
              <a:t>“Because we’re all Black and we’re walking down the street, it seems like we’re in a gang. </a:t>
            </a:r>
            <a:r>
              <a:rPr lang="en-GB" sz="2000" b="1" dirty="0">
                <a:latin typeface="Arial" panose="020B0604020202020204" pitchFamily="34" charset="0"/>
                <a:cs typeface="Arial" panose="020B0604020202020204" pitchFamily="34" charset="0"/>
              </a:rPr>
              <a:t>People look at us different</a:t>
            </a:r>
            <a:r>
              <a:rPr lang="en-GB" sz="2000" dirty="0">
                <a:latin typeface="Arial" panose="020B0604020202020204" pitchFamily="34" charset="0"/>
                <a:cs typeface="Arial" panose="020B0604020202020204" pitchFamily="34" charset="0"/>
              </a:rPr>
              <a:t>.”</a:t>
            </a:r>
          </a:p>
          <a:p>
            <a:pPr algn="l"/>
            <a:r>
              <a:rPr lang="en-GB" sz="2000" dirty="0">
                <a:latin typeface="Arial" panose="020B0604020202020204" pitchFamily="34" charset="0"/>
                <a:cs typeface="Arial" panose="020B0604020202020204" pitchFamily="34" charset="0"/>
              </a:rPr>
              <a:t>“Because I’m White, my main experience with the police is that </a:t>
            </a:r>
            <a:r>
              <a:rPr lang="en-GB" sz="2000" b="1" dirty="0">
                <a:latin typeface="Arial" panose="020B0604020202020204" pitchFamily="34" charset="0"/>
                <a:cs typeface="Arial" panose="020B0604020202020204" pitchFamily="34" charset="0"/>
              </a:rPr>
              <a:t>I get treated like a victim</a:t>
            </a:r>
            <a:r>
              <a:rPr lang="en-GB" sz="2000" dirty="0">
                <a:latin typeface="Arial" panose="020B0604020202020204" pitchFamily="34" charset="0"/>
                <a:cs typeface="Arial" panose="020B0604020202020204" pitchFamily="34" charset="0"/>
              </a:rPr>
              <a:t>…because I’m the only White person there.”</a:t>
            </a:r>
          </a:p>
        </p:txBody>
      </p:sp>
    </p:spTree>
    <p:extLst>
      <p:ext uri="{BB962C8B-B14F-4D97-AF65-F5344CB8AC3E}">
        <p14:creationId xmlns:p14="http://schemas.microsoft.com/office/powerpoint/2010/main" val="1756104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Children looked-after</a:t>
            </a:r>
          </a:p>
          <a:p>
            <a:pPr algn="l"/>
            <a:r>
              <a:rPr lang="en-GB" sz="2000" dirty="0">
                <a:latin typeface="Arial" panose="020B0604020202020204" pitchFamily="34" charset="0"/>
                <a:cs typeface="Arial" panose="020B0604020202020204" pitchFamily="34" charset="0"/>
              </a:rPr>
              <a:t>In Wales, the majority of children looked-after are White (92%). 4% were mixed, 2% were Asian and 1% were Black or Black British. </a:t>
            </a:r>
          </a:p>
          <a:p>
            <a:pPr algn="l"/>
            <a:r>
              <a:rPr lang="en-GB" sz="2000" dirty="0">
                <a:latin typeface="Arial" panose="020B0604020202020204" pitchFamily="34" charset="0"/>
                <a:cs typeface="Arial" panose="020B0604020202020204" pitchFamily="34" charset="0"/>
              </a:rPr>
              <a:t>The proportion of children who were looked after has increased for all ethnic groups in the last year, this increase was greatest for Asian children at 17% (however, smaller cohorts are more susceptible to fluctuations than larger ones) and lowest for White children at 3%.</a:t>
            </a:r>
          </a:p>
          <a:p>
            <a:pPr algn="l"/>
            <a:r>
              <a:rPr lang="en-GB" sz="2000" dirty="0">
                <a:latin typeface="Arial" panose="020B0604020202020204" pitchFamily="34" charset="0"/>
                <a:cs typeface="Arial" panose="020B0604020202020204" pitchFamily="34" charset="0"/>
              </a:rPr>
              <a:t>• White children (93%) were less likely to be in care (91%)</a:t>
            </a:r>
          </a:p>
          <a:p>
            <a:pPr algn="l"/>
            <a:r>
              <a:rPr lang="en-GB" sz="2000" dirty="0">
                <a:latin typeface="Arial" panose="020B0604020202020204" pitchFamily="34" charset="0"/>
                <a:cs typeface="Arial" panose="020B0604020202020204" pitchFamily="34" charset="0"/>
              </a:rPr>
              <a:t>• Black children (1%) were more likely to be in care (2%)</a:t>
            </a:r>
          </a:p>
          <a:p>
            <a:pPr algn="l"/>
            <a:r>
              <a:rPr lang="en-GB" sz="2000" dirty="0">
                <a:latin typeface="Arial" panose="020B0604020202020204" pitchFamily="34" charset="0"/>
                <a:cs typeface="Arial" panose="020B0604020202020204" pitchFamily="34" charset="0"/>
              </a:rPr>
              <a:t>• Asian children (3%) were less likely to be in care (2%)</a:t>
            </a:r>
          </a:p>
          <a:p>
            <a:pPr algn="l"/>
            <a:r>
              <a:rPr lang="en-GB" sz="2000" dirty="0">
                <a:latin typeface="Arial" panose="020B0604020202020204" pitchFamily="34" charset="0"/>
                <a:cs typeface="Arial" panose="020B0604020202020204" pitchFamily="34" charset="0"/>
              </a:rPr>
              <a:t>• Mixed ethnicity children (2%) were more likely to be in care (3%).</a:t>
            </a:r>
          </a:p>
        </p:txBody>
      </p:sp>
      <p:sp>
        <p:nvSpPr>
          <p:cNvPr id="4" name="TextBox 3">
            <a:extLst>
              <a:ext uri="{FF2B5EF4-FFF2-40B4-BE49-F238E27FC236}">
                <a16:creationId xmlns:a16="http://schemas.microsoft.com/office/drawing/2014/main" id="{45F19088-E955-4E7E-86C2-A89215FC79A7}"/>
              </a:ext>
            </a:extLst>
          </p:cNvPr>
          <p:cNvSpPr txBox="1"/>
          <p:nvPr/>
        </p:nvSpPr>
        <p:spPr>
          <a:xfrm>
            <a:off x="1630532" y="5733808"/>
            <a:ext cx="7067127" cy="33855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https://gov.wales/wales-children-receiving-care-and-support-census</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010813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Deprivation</a:t>
            </a:r>
          </a:p>
          <a:p>
            <a:pPr algn="l"/>
            <a:r>
              <a:rPr lang="en-GB" sz="2000" dirty="0">
                <a:latin typeface="Arial" panose="020B0604020202020204" pitchFamily="34" charset="0"/>
                <a:cs typeface="Arial" panose="020B0604020202020204" pitchFamily="34" charset="0"/>
              </a:rPr>
              <a:t>Out of all people (not just children), those from an Asian background (15.7%) were the most likely out of all ethnic groups to live in the most deprived neighbourhoods, followed by Black people (15.2%). </a:t>
            </a:r>
          </a:p>
          <a:p>
            <a:pPr algn="l"/>
            <a:r>
              <a:rPr lang="en-GB" sz="2000" dirty="0">
                <a:latin typeface="Arial" panose="020B0604020202020204" pitchFamily="34" charset="0"/>
                <a:cs typeface="Arial" panose="020B0604020202020204" pitchFamily="34" charset="0"/>
              </a:rPr>
              <a:t>People from Pakistani or Bangladeshi backgrounds, within the Asian group, were the most likely to live in deprived areas at 31% and 19% respectively.</a:t>
            </a:r>
          </a:p>
          <a:p>
            <a:pPr algn="l"/>
            <a:r>
              <a:rPr lang="en-GB" sz="2000" dirty="0">
                <a:latin typeface="Arial" panose="020B0604020202020204" pitchFamily="34" charset="0"/>
                <a:cs typeface="Arial" panose="020B0604020202020204" pitchFamily="34" charset="0"/>
              </a:rPr>
              <a:t>People living in the most deprived 10% of neighbourhoods, by ethnicity:</a:t>
            </a:r>
          </a:p>
          <a:p>
            <a:pPr algn="l"/>
            <a:r>
              <a:rPr lang="en-GB" sz="2000" dirty="0">
                <a:latin typeface="Arial" panose="020B0604020202020204" pitchFamily="34" charset="0"/>
                <a:cs typeface="Arial" panose="020B0604020202020204" pitchFamily="34" charset="0"/>
              </a:rPr>
              <a:t>White: 9%</a:t>
            </a:r>
          </a:p>
          <a:p>
            <a:pPr algn="l"/>
            <a:r>
              <a:rPr lang="en-GB" sz="2000" dirty="0">
                <a:latin typeface="Arial" panose="020B0604020202020204" pitchFamily="34" charset="0"/>
                <a:cs typeface="Arial" panose="020B0604020202020204" pitchFamily="34" charset="0"/>
              </a:rPr>
              <a:t>Black: 15%</a:t>
            </a:r>
          </a:p>
          <a:p>
            <a:pPr algn="l"/>
            <a:r>
              <a:rPr lang="en-GB" sz="2000" dirty="0">
                <a:latin typeface="Arial" panose="020B0604020202020204" pitchFamily="34" charset="0"/>
                <a:cs typeface="Arial" panose="020B0604020202020204" pitchFamily="34" charset="0"/>
              </a:rPr>
              <a:t>Asian: 16%</a:t>
            </a:r>
          </a:p>
          <a:p>
            <a:pPr algn="l"/>
            <a:r>
              <a:rPr lang="en-GB" sz="2000" dirty="0">
                <a:latin typeface="Arial" panose="020B0604020202020204" pitchFamily="34" charset="0"/>
                <a:cs typeface="Arial" panose="020B0604020202020204" pitchFamily="34" charset="0"/>
              </a:rPr>
              <a:t>Mixed: 13%</a:t>
            </a:r>
          </a:p>
          <a:p>
            <a:pPr algn="l"/>
            <a:r>
              <a:rPr lang="en-GB" sz="2000" dirty="0">
                <a:latin typeface="Arial" panose="020B0604020202020204" pitchFamily="34" charset="0"/>
                <a:cs typeface="Arial" panose="020B0604020202020204" pitchFamily="34" charset="0"/>
              </a:rPr>
              <a:t>Other: 13%</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5F19088-E955-4E7E-86C2-A89215FC79A7}"/>
              </a:ext>
            </a:extLst>
          </p:cNvPr>
          <p:cNvSpPr txBox="1"/>
          <p:nvPr/>
        </p:nvSpPr>
        <p:spPr>
          <a:xfrm>
            <a:off x="1630533" y="5733808"/>
            <a:ext cx="8862874" cy="830997"/>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https://www.ethnicity-facts-figures.service.gov.uk/uk-population-by-ethnicity/demographics/people-living-in-deprived-neighbourhoods/latest#overall-most-deprived-10-of-neighbourhoods-by-ethnicity</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96942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Deprivation (look closer)</a:t>
            </a:r>
          </a:p>
          <a:p>
            <a:pPr algn="l"/>
            <a:r>
              <a:rPr lang="en-GB" sz="2000" dirty="0">
                <a:latin typeface="Arial" panose="020B0604020202020204" pitchFamily="34" charset="0"/>
                <a:cs typeface="Arial" panose="020B0604020202020204" pitchFamily="34" charset="0"/>
              </a:rPr>
              <a:t>People living in the most deprived 10% of neighbourhoods, by ethnicity:</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2078208177"/>
              </p:ext>
            </p:extLst>
          </p:nvPr>
        </p:nvGraphicFramePr>
        <p:xfrm>
          <a:off x="1630532" y="1773214"/>
          <a:ext cx="8127999" cy="3566160"/>
        </p:xfrm>
        <a:graphic>
          <a:graphicData uri="http://schemas.openxmlformats.org/drawingml/2006/table">
            <a:tbl>
              <a:tblPr firstRow="1" bandRow="1">
                <a:tableStyleId>{073A0DAA-6AF3-43AB-8588-CEC1D06C72B9}</a:tableStyleId>
              </a:tblPr>
              <a:tblGrid>
                <a:gridCol w="2709333">
                  <a:extLst>
                    <a:ext uri="{9D8B030D-6E8A-4147-A177-3AD203B41FA5}">
                      <a16:colId xmlns:a16="http://schemas.microsoft.com/office/drawing/2014/main" val="993297712"/>
                    </a:ext>
                  </a:extLst>
                </a:gridCol>
                <a:gridCol w="2709333">
                  <a:extLst>
                    <a:ext uri="{9D8B030D-6E8A-4147-A177-3AD203B41FA5}">
                      <a16:colId xmlns:a16="http://schemas.microsoft.com/office/drawing/2014/main" val="3554618979"/>
                    </a:ext>
                  </a:extLst>
                </a:gridCol>
                <a:gridCol w="2709333">
                  <a:extLst>
                    <a:ext uri="{9D8B030D-6E8A-4147-A177-3AD203B41FA5}">
                      <a16:colId xmlns:a16="http://schemas.microsoft.com/office/drawing/2014/main" val="2959271229"/>
                    </a:ext>
                  </a:extLst>
                </a:gridCol>
              </a:tblGrid>
              <a:tr h="370840">
                <a:tc>
                  <a:txBody>
                    <a:bodyPr/>
                    <a:lstStyle/>
                    <a:p>
                      <a:r>
                        <a:rPr lang="en-GB" sz="2000" dirty="0">
                          <a:latin typeface="Arial" panose="020B0604020202020204" pitchFamily="34" charset="0"/>
                          <a:cs typeface="Arial" panose="020B0604020202020204" pitchFamily="34" charset="0"/>
                        </a:rPr>
                        <a:t>Ethnicity</a:t>
                      </a:r>
                    </a:p>
                  </a:txBody>
                  <a:tcPr/>
                </a:tc>
                <a:tc>
                  <a:txBody>
                    <a:bodyPr/>
                    <a:lstStyle/>
                    <a:p>
                      <a:r>
                        <a:rPr lang="en-GB" sz="2000" dirty="0">
                          <a:latin typeface="Arial" panose="020B0604020202020204" pitchFamily="34" charset="0"/>
                          <a:cs typeface="Arial" panose="020B0604020202020204" pitchFamily="34" charset="0"/>
                        </a:rPr>
                        <a:t>%</a:t>
                      </a:r>
                    </a:p>
                  </a:txBody>
                  <a:tcPr/>
                </a:tc>
                <a:tc>
                  <a:txBody>
                    <a:bodyPr/>
                    <a:lstStyle/>
                    <a:p>
                      <a:r>
                        <a:rPr lang="en-GB" sz="2000" dirty="0">
                          <a:latin typeface="Arial" panose="020B0604020202020204" pitchFamily="34" charset="0"/>
                          <a:cs typeface="Arial" panose="020B0604020202020204" pitchFamily="34" charset="0"/>
                        </a:rPr>
                        <a:t>Number</a:t>
                      </a:r>
                    </a:p>
                  </a:txBody>
                  <a:tcPr/>
                </a:tc>
                <a:extLst>
                  <a:ext uri="{0D108BD9-81ED-4DB2-BD59-A6C34878D82A}">
                    <a16:rowId xmlns:a16="http://schemas.microsoft.com/office/drawing/2014/main" val="3888151232"/>
                  </a:ext>
                </a:extLst>
              </a:tr>
              <a:tr h="370840">
                <a:tc>
                  <a:txBody>
                    <a:bodyPr/>
                    <a:lstStyle/>
                    <a:p>
                      <a:r>
                        <a:rPr lang="en-GB" sz="2000" dirty="0">
                          <a:latin typeface="Arial" panose="020B0604020202020204" pitchFamily="34" charset="0"/>
                          <a:cs typeface="Arial" panose="020B0604020202020204" pitchFamily="34" charset="0"/>
                        </a:rPr>
                        <a:t>All</a:t>
                      </a:r>
                    </a:p>
                  </a:txBody>
                  <a:tcPr/>
                </a:tc>
                <a:tc>
                  <a:txBody>
                    <a:bodyPr/>
                    <a:lstStyle/>
                    <a:p>
                      <a:r>
                        <a:rPr lang="en-GB" sz="2000" dirty="0">
                          <a:latin typeface="Arial" panose="020B0604020202020204" pitchFamily="34" charset="0"/>
                          <a:cs typeface="Arial" panose="020B0604020202020204" pitchFamily="34" charset="0"/>
                        </a:rPr>
                        <a:t>9.9</a:t>
                      </a:r>
                    </a:p>
                  </a:txBody>
                  <a:tcPr/>
                </a:tc>
                <a:tc>
                  <a:txBody>
                    <a:bodyPr/>
                    <a:lstStyle/>
                    <a:p>
                      <a:r>
                        <a:rPr lang="en-GB" sz="2000" dirty="0">
                          <a:latin typeface="Arial" panose="020B0604020202020204" pitchFamily="34" charset="0"/>
                          <a:cs typeface="Arial" panose="020B0604020202020204" pitchFamily="34" charset="0"/>
                        </a:rPr>
                        <a:t>5,249,400</a:t>
                      </a:r>
                    </a:p>
                  </a:txBody>
                  <a:tcPr/>
                </a:tc>
                <a:extLst>
                  <a:ext uri="{0D108BD9-81ED-4DB2-BD59-A6C34878D82A}">
                    <a16:rowId xmlns:a16="http://schemas.microsoft.com/office/drawing/2014/main" val="2605645920"/>
                  </a:ext>
                </a:extLst>
              </a:tr>
              <a:tr h="370840">
                <a:tc>
                  <a:txBody>
                    <a:bodyPr/>
                    <a:lstStyle/>
                    <a:p>
                      <a:r>
                        <a:rPr lang="en-GB" sz="2000" b="1" dirty="0">
                          <a:latin typeface="Arial" panose="020B0604020202020204" pitchFamily="34" charset="0"/>
                          <a:cs typeface="Arial" panose="020B0604020202020204" pitchFamily="34" charset="0"/>
                        </a:rPr>
                        <a:t>Asian</a:t>
                      </a:r>
                    </a:p>
                  </a:txBody>
                  <a:tcPr/>
                </a:tc>
                <a:tc>
                  <a:txBody>
                    <a:bodyPr/>
                    <a:lstStyle/>
                    <a:p>
                      <a:r>
                        <a:rPr lang="en-GB" sz="2000" b="1" dirty="0">
                          <a:latin typeface="Arial" panose="020B0604020202020204" pitchFamily="34" charset="0"/>
                          <a:cs typeface="Arial" panose="020B0604020202020204" pitchFamily="34" charset="0"/>
                        </a:rPr>
                        <a:t>15.7</a:t>
                      </a:r>
                    </a:p>
                  </a:txBody>
                  <a:tcPr/>
                </a:tc>
                <a:tc>
                  <a:txBody>
                    <a:bodyPr/>
                    <a:lstStyle/>
                    <a:p>
                      <a:r>
                        <a:rPr lang="en-GB" sz="2000" b="1" dirty="0">
                          <a:latin typeface="Arial" panose="020B0604020202020204" pitchFamily="34" charset="0"/>
                          <a:cs typeface="Arial" panose="020B0604020202020204" pitchFamily="34" charset="0"/>
                        </a:rPr>
                        <a:t>649,079</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Bangladeshi</a:t>
                      </a:r>
                    </a:p>
                  </a:txBody>
                  <a:tcPr/>
                </a:tc>
                <a:tc>
                  <a:txBody>
                    <a:bodyPr/>
                    <a:lstStyle/>
                    <a:p>
                      <a:r>
                        <a:rPr lang="en-GB" sz="2000" dirty="0">
                          <a:latin typeface="Arial" panose="020B0604020202020204" pitchFamily="34" charset="0"/>
                          <a:cs typeface="Arial" panose="020B0604020202020204" pitchFamily="34" charset="0"/>
                        </a:rPr>
                        <a:t>19.3</a:t>
                      </a:r>
                    </a:p>
                  </a:txBody>
                  <a:tcPr/>
                </a:tc>
                <a:tc>
                  <a:txBody>
                    <a:bodyPr/>
                    <a:lstStyle/>
                    <a:p>
                      <a:r>
                        <a:rPr lang="en-GB" sz="2000" dirty="0">
                          <a:latin typeface="Arial" panose="020B0604020202020204" pitchFamily="34" charset="0"/>
                          <a:cs typeface="Arial" panose="020B0604020202020204" pitchFamily="34" charset="0"/>
                        </a:rPr>
                        <a:t>84,362</a:t>
                      </a:r>
                    </a:p>
                  </a:txBody>
                  <a:tcPr/>
                </a:tc>
                <a:extLst>
                  <a:ext uri="{0D108BD9-81ED-4DB2-BD59-A6C34878D82A}">
                    <a16:rowId xmlns:a16="http://schemas.microsoft.com/office/drawing/2014/main" val="1068818091"/>
                  </a:ext>
                </a:extLst>
              </a:tr>
              <a:tr h="370840">
                <a:tc>
                  <a:txBody>
                    <a:bodyPr/>
                    <a:lstStyle/>
                    <a:p>
                      <a:r>
                        <a:rPr lang="en-GB" sz="2000" dirty="0">
                          <a:latin typeface="Arial" panose="020B0604020202020204" pitchFamily="34" charset="0"/>
                          <a:cs typeface="Arial" panose="020B0604020202020204" pitchFamily="34" charset="0"/>
                        </a:rPr>
                        <a:t>Chinese</a:t>
                      </a:r>
                    </a:p>
                  </a:txBody>
                  <a:tcPr/>
                </a:tc>
                <a:tc>
                  <a:txBody>
                    <a:bodyPr/>
                    <a:lstStyle/>
                    <a:p>
                      <a:r>
                        <a:rPr lang="en-GB" sz="2000" dirty="0">
                          <a:latin typeface="Arial" panose="020B0604020202020204" pitchFamily="34" charset="0"/>
                          <a:cs typeface="Arial" panose="020B0604020202020204" pitchFamily="34" charset="0"/>
                        </a:rPr>
                        <a:t>8.4</a:t>
                      </a:r>
                    </a:p>
                  </a:txBody>
                  <a:tcPr/>
                </a:tc>
                <a:tc>
                  <a:txBody>
                    <a:bodyPr/>
                    <a:lstStyle/>
                    <a:p>
                      <a:r>
                        <a:rPr lang="en-GB" sz="2000" dirty="0">
                          <a:latin typeface="Arial" panose="020B0604020202020204" pitchFamily="34" charset="0"/>
                          <a:cs typeface="Arial" panose="020B0604020202020204" pitchFamily="34" charset="0"/>
                        </a:rPr>
                        <a:t>32,046</a:t>
                      </a:r>
                    </a:p>
                  </a:txBody>
                  <a:tcPr/>
                </a:tc>
                <a:extLst>
                  <a:ext uri="{0D108BD9-81ED-4DB2-BD59-A6C34878D82A}">
                    <a16:rowId xmlns:a16="http://schemas.microsoft.com/office/drawing/2014/main" val="2782741145"/>
                  </a:ext>
                </a:extLst>
              </a:tr>
              <a:tr h="370840">
                <a:tc>
                  <a:txBody>
                    <a:bodyPr/>
                    <a:lstStyle/>
                    <a:p>
                      <a:r>
                        <a:rPr lang="en-GB" sz="2000" dirty="0">
                          <a:latin typeface="Arial" panose="020B0604020202020204" pitchFamily="34" charset="0"/>
                          <a:cs typeface="Arial" panose="020B0604020202020204" pitchFamily="34" charset="0"/>
                        </a:rPr>
                        <a:t>Indian</a:t>
                      </a:r>
                    </a:p>
                  </a:txBody>
                  <a:tcPr/>
                </a:tc>
                <a:tc>
                  <a:txBody>
                    <a:bodyPr/>
                    <a:lstStyle/>
                    <a:p>
                      <a:r>
                        <a:rPr lang="en-GB" sz="2000" dirty="0">
                          <a:latin typeface="Arial" panose="020B0604020202020204" pitchFamily="34" charset="0"/>
                          <a:cs typeface="Arial" panose="020B0604020202020204" pitchFamily="34" charset="0"/>
                        </a:rPr>
                        <a:t>7.6</a:t>
                      </a:r>
                    </a:p>
                  </a:txBody>
                  <a:tcPr/>
                </a:tc>
                <a:tc>
                  <a:txBody>
                    <a:bodyPr/>
                    <a:lstStyle/>
                    <a:p>
                      <a:r>
                        <a:rPr lang="en-GB" sz="2000" dirty="0">
                          <a:latin typeface="Arial" panose="020B0604020202020204" pitchFamily="34" charset="0"/>
                          <a:cs typeface="Arial" panose="020B0604020202020204" pitchFamily="34" charset="0"/>
                        </a:rPr>
                        <a:t>105,993</a:t>
                      </a:r>
                    </a:p>
                  </a:txBody>
                  <a:tcPr/>
                </a:tc>
                <a:extLst>
                  <a:ext uri="{0D108BD9-81ED-4DB2-BD59-A6C34878D82A}">
                    <a16:rowId xmlns:a16="http://schemas.microsoft.com/office/drawing/2014/main" val="2484457696"/>
                  </a:ext>
                </a:extLst>
              </a:tr>
              <a:tr h="370840">
                <a:tc>
                  <a:txBody>
                    <a:bodyPr/>
                    <a:lstStyle/>
                    <a:p>
                      <a:r>
                        <a:rPr lang="en-GB" sz="2000" dirty="0">
                          <a:latin typeface="Arial" panose="020B0604020202020204" pitchFamily="34" charset="0"/>
                          <a:cs typeface="Arial" panose="020B0604020202020204" pitchFamily="34" charset="0"/>
                        </a:rPr>
                        <a:t>Pakistani</a:t>
                      </a:r>
                    </a:p>
                  </a:txBody>
                  <a:tcPr/>
                </a:tc>
                <a:tc>
                  <a:txBody>
                    <a:bodyPr/>
                    <a:lstStyle/>
                    <a:p>
                      <a:r>
                        <a:rPr lang="en-GB" sz="2000" dirty="0">
                          <a:latin typeface="Arial" panose="020B0604020202020204" pitchFamily="34" charset="0"/>
                          <a:cs typeface="Arial" panose="020B0604020202020204" pitchFamily="34" charset="0"/>
                        </a:rPr>
                        <a:t>31.1</a:t>
                      </a:r>
                    </a:p>
                  </a:txBody>
                  <a:tcPr/>
                </a:tc>
                <a:tc>
                  <a:txBody>
                    <a:bodyPr/>
                    <a:lstStyle/>
                    <a:p>
                      <a:r>
                        <a:rPr lang="en-GB" sz="2000" dirty="0">
                          <a:latin typeface="Arial" panose="020B0604020202020204" pitchFamily="34" charset="0"/>
                          <a:cs typeface="Arial" panose="020B0604020202020204" pitchFamily="34" charset="0"/>
                        </a:rPr>
                        <a:t>345,858</a:t>
                      </a:r>
                    </a:p>
                  </a:txBody>
                  <a:tcPr/>
                </a:tc>
                <a:extLst>
                  <a:ext uri="{0D108BD9-81ED-4DB2-BD59-A6C34878D82A}">
                    <a16:rowId xmlns:a16="http://schemas.microsoft.com/office/drawing/2014/main" val="3573440651"/>
                  </a:ext>
                </a:extLst>
              </a:tr>
              <a:tr h="370840">
                <a:tc>
                  <a:txBody>
                    <a:bodyPr/>
                    <a:lstStyle/>
                    <a:p>
                      <a:r>
                        <a:rPr lang="en-GB" sz="2000" dirty="0">
                          <a:latin typeface="Arial" panose="020B0604020202020204" pitchFamily="34" charset="0"/>
                          <a:cs typeface="Arial" panose="020B0604020202020204" pitchFamily="34" charset="0"/>
                        </a:rPr>
                        <a:t>Asian other</a:t>
                      </a:r>
                    </a:p>
                  </a:txBody>
                  <a:tcPr/>
                </a:tc>
                <a:tc>
                  <a:txBody>
                    <a:bodyPr/>
                    <a:lstStyle/>
                    <a:p>
                      <a:r>
                        <a:rPr lang="en-GB" sz="2000" dirty="0">
                          <a:latin typeface="Arial" panose="020B0604020202020204" pitchFamily="34" charset="0"/>
                          <a:cs typeface="Arial" panose="020B0604020202020204" pitchFamily="34" charset="0"/>
                        </a:rPr>
                        <a:t>9.9</a:t>
                      </a:r>
                    </a:p>
                  </a:txBody>
                  <a:tcPr/>
                </a:tc>
                <a:tc>
                  <a:txBody>
                    <a:bodyPr/>
                    <a:lstStyle/>
                    <a:p>
                      <a:r>
                        <a:rPr lang="en-GB" sz="2000" dirty="0">
                          <a:latin typeface="Arial" panose="020B0604020202020204" pitchFamily="34" charset="0"/>
                          <a:cs typeface="Arial" panose="020B0604020202020204" pitchFamily="34" charset="0"/>
                        </a:rPr>
                        <a:t>80,820</a:t>
                      </a:r>
                    </a:p>
                  </a:txBody>
                  <a:tcPr/>
                </a:tc>
                <a:extLst>
                  <a:ext uri="{0D108BD9-81ED-4DB2-BD59-A6C34878D82A}">
                    <a16:rowId xmlns:a16="http://schemas.microsoft.com/office/drawing/2014/main" val="3808744991"/>
                  </a:ext>
                </a:extLst>
              </a:tr>
              <a:tr h="370840">
                <a:tc>
                  <a:txBody>
                    <a:bodyPr/>
                    <a:lstStyle/>
                    <a:p>
                      <a:r>
                        <a:rPr lang="en-GB" sz="2000" b="1" dirty="0">
                          <a:latin typeface="Arial" panose="020B0604020202020204" pitchFamily="34" charset="0"/>
                          <a:cs typeface="Arial" panose="020B0604020202020204" pitchFamily="34" charset="0"/>
                        </a:rPr>
                        <a:t>Black</a:t>
                      </a:r>
                    </a:p>
                  </a:txBody>
                  <a:tcPr/>
                </a:tc>
                <a:tc>
                  <a:txBody>
                    <a:bodyPr/>
                    <a:lstStyle/>
                    <a:p>
                      <a:r>
                        <a:rPr lang="en-GB" sz="2000" b="1" dirty="0">
                          <a:latin typeface="Arial" panose="020B0604020202020204" pitchFamily="34" charset="0"/>
                          <a:cs typeface="Arial" panose="020B0604020202020204" pitchFamily="34" charset="0"/>
                        </a:rPr>
                        <a:t>15.2</a:t>
                      </a:r>
                    </a:p>
                  </a:txBody>
                  <a:tcPr/>
                </a:tc>
                <a:tc>
                  <a:txBody>
                    <a:bodyPr/>
                    <a:lstStyle/>
                    <a:p>
                      <a:r>
                        <a:rPr lang="en-GB" sz="2000" b="1" dirty="0">
                          <a:latin typeface="Arial" panose="020B0604020202020204" pitchFamily="34" charset="0"/>
                          <a:cs typeface="Arial" panose="020B0604020202020204" pitchFamily="34" charset="0"/>
                        </a:rPr>
                        <a:t>281,554</a:t>
                      </a:r>
                    </a:p>
                  </a:txBody>
                  <a:tcPr/>
                </a:tc>
                <a:extLst>
                  <a:ext uri="{0D108BD9-81ED-4DB2-BD59-A6C34878D82A}">
                    <a16:rowId xmlns:a16="http://schemas.microsoft.com/office/drawing/2014/main" val="3738918137"/>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630533" y="5733808"/>
            <a:ext cx="8862874" cy="830997"/>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https://www.ethnicity-facts-figures.service.gov.uk/uk-population-by-ethnicity/demographics/people-living-in-deprived-neighbourhoods/latest#overall-most-deprived-10-of-neighbourhoods-by-ethnicity</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645724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Deprivation (look closer)</a:t>
            </a:r>
          </a:p>
          <a:p>
            <a:pPr algn="l"/>
            <a:r>
              <a:rPr lang="en-GB" sz="2000" dirty="0">
                <a:latin typeface="Arial" panose="020B0604020202020204" pitchFamily="34" charset="0"/>
                <a:cs typeface="Arial" panose="020B0604020202020204" pitchFamily="34" charset="0"/>
              </a:rPr>
              <a:t>People living in the most deprived 10% of neighbourhoods, by ethnicity:</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1409526806"/>
              </p:ext>
            </p:extLst>
          </p:nvPr>
        </p:nvGraphicFramePr>
        <p:xfrm>
          <a:off x="1630532" y="1782092"/>
          <a:ext cx="8127999" cy="3779520"/>
        </p:xfrm>
        <a:graphic>
          <a:graphicData uri="http://schemas.openxmlformats.org/drawingml/2006/table">
            <a:tbl>
              <a:tblPr firstRow="1" bandRow="1">
                <a:tableStyleId>{073A0DAA-6AF3-43AB-8588-CEC1D06C72B9}</a:tableStyleId>
              </a:tblPr>
              <a:tblGrid>
                <a:gridCol w="2709333">
                  <a:extLst>
                    <a:ext uri="{9D8B030D-6E8A-4147-A177-3AD203B41FA5}">
                      <a16:colId xmlns:a16="http://schemas.microsoft.com/office/drawing/2014/main" val="993297712"/>
                    </a:ext>
                  </a:extLst>
                </a:gridCol>
                <a:gridCol w="2709333">
                  <a:extLst>
                    <a:ext uri="{9D8B030D-6E8A-4147-A177-3AD203B41FA5}">
                      <a16:colId xmlns:a16="http://schemas.microsoft.com/office/drawing/2014/main" val="3554618979"/>
                    </a:ext>
                  </a:extLst>
                </a:gridCol>
                <a:gridCol w="2709333">
                  <a:extLst>
                    <a:ext uri="{9D8B030D-6E8A-4147-A177-3AD203B41FA5}">
                      <a16:colId xmlns:a16="http://schemas.microsoft.com/office/drawing/2014/main" val="2959271229"/>
                    </a:ext>
                  </a:extLst>
                </a:gridCol>
              </a:tblGrid>
              <a:tr h="370840">
                <a:tc>
                  <a:txBody>
                    <a:bodyPr/>
                    <a:lstStyle/>
                    <a:p>
                      <a:r>
                        <a:rPr lang="en-GB" sz="2000" dirty="0">
                          <a:latin typeface="Arial" panose="020B0604020202020204" pitchFamily="34" charset="0"/>
                          <a:cs typeface="Arial" panose="020B0604020202020204" pitchFamily="34" charset="0"/>
                        </a:rPr>
                        <a:t>Ethnicity</a:t>
                      </a:r>
                    </a:p>
                  </a:txBody>
                  <a:tcPr/>
                </a:tc>
                <a:tc>
                  <a:txBody>
                    <a:bodyPr/>
                    <a:lstStyle/>
                    <a:p>
                      <a:r>
                        <a:rPr lang="en-GB" sz="2000" dirty="0">
                          <a:latin typeface="Arial" panose="020B0604020202020204" pitchFamily="34" charset="0"/>
                          <a:cs typeface="Arial" panose="020B0604020202020204" pitchFamily="34" charset="0"/>
                        </a:rPr>
                        <a:t>%</a:t>
                      </a:r>
                    </a:p>
                  </a:txBody>
                  <a:tcPr/>
                </a:tc>
                <a:tc>
                  <a:txBody>
                    <a:bodyPr/>
                    <a:lstStyle/>
                    <a:p>
                      <a:r>
                        <a:rPr lang="en-GB" sz="2000" dirty="0">
                          <a:latin typeface="Arial" panose="020B0604020202020204" pitchFamily="34" charset="0"/>
                          <a:cs typeface="Arial" panose="020B0604020202020204" pitchFamily="34" charset="0"/>
                        </a:rPr>
                        <a:t>Number</a:t>
                      </a:r>
                    </a:p>
                  </a:txBody>
                  <a:tcPr/>
                </a:tc>
                <a:extLst>
                  <a:ext uri="{0D108BD9-81ED-4DB2-BD59-A6C34878D82A}">
                    <a16:rowId xmlns:a16="http://schemas.microsoft.com/office/drawing/2014/main" val="3888151232"/>
                  </a:ext>
                </a:extLst>
              </a:tr>
              <a:tr h="370840">
                <a:tc>
                  <a:txBody>
                    <a:bodyPr/>
                    <a:lstStyle/>
                    <a:p>
                      <a:r>
                        <a:rPr lang="en-GB" sz="2000" dirty="0">
                          <a:latin typeface="Arial" panose="020B0604020202020204" pitchFamily="34" charset="0"/>
                          <a:cs typeface="Arial" panose="020B0604020202020204" pitchFamily="34" charset="0"/>
                        </a:rPr>
                        <a:t>Black African</a:t>
                      </a:r>
                    </a:p>
                  </a:txBody>
                  <a:tcPr/>
                </a:tc>
                <a:tc>
                  <a:txBody>
                    <a:bodyPr/>
                    <a:lstStyle/>
                    <a:p>
                      <a:r>
                        <a:rPr lang="en-GB" sz="2000" dirty="0">
                          <a:latin typeface="Arial" panose="020B0604020202020204" pitchFamily="34" charset="0"/>
                          <a:cs typeface="Arial" panose="020B0604020202020204" pitchFamily="34" charset="0"/>
                        </a:rPr>
                        <a:t>15.6</a:t>
                      </a:r>
                    </a:p>
                  </a:txBody>
                  <a:tcPr/>
                </a:tc>
                <a:tc>
                  <a:txBody>
                    <a:bodyPr/>
                    <a:lstStyle/>
                    <a:p>
                      <a:r>
                        <a:rPr lang="en-GB" sz="2000" dirty="0">
                          <a:latin typeface="Arial" panose="020B0604020202020204" pitchFamily="34" charset="0"/>
                          <a:cs typeface="Arial" panose="020B0604020202020204" pitchFamily="34" charset="0"/>
                        </a:rPr>
                        <a:t>152,096</a:t>
                      </a:r>
                    </a:p>
                  </a:txBody>
                  <a:tcPr/>
                </a:tc>
                <a:extLst>
                  <a:ext uri="{0D108BD9-81ED-4DB2-BD59-A6C34878D82A}">
                    <a16:rowId xmlns:a16="http://schemas.microsoft.com/office/drawing/2014/main" val="2605645920"/>
                  </a:ext>
                </a:extLst>
              </a:tr>
              <a:tr h="370840">
                <a:tc>
                  <a:txBody>
                    <a:bodyPr/>
                    <a:lstStyle/>
                    <a:p>
                      <a:r>
                        <a:rPr lang="en-GB" sz="2000" b="0" dirty="0">
                          <a:latin typeface="Arial" panose="020B0604020202020204" pitchFamily="34" charset="0"/>
                          <a:cs typeface="Arial" panose="020B0604020202020204" pitchFamily="34" charset="0"/>
                        </a:rPr>
                        <a:t>Black Caribbean</a:t>
                      </a:r>
                    </a:p>
                  </a:txBody>
                  <a:tcPr/>
                </a:tc>
                <a:tc>
                  <a:txBody>
                    <a:bodyPr/>
                    <a:lstStyle/>
                    <a:p>
                      <a:r>
                        <a:rPr lang="en-GB" sz="2000" b="0" dirty="0">
                          <a:latin typeface="Arial" panose="020B0604020202020204" pitchFamily="34" charset="0"/>
                          <a:cs typeface="Arial" panose="020B0604020202020204" pitchFamily="34" charset="0"/>
                        </a:rPr>
                        <a:t>14.1</a:t>
                      </a:r>
                    </a:p>
                  </a:txBody>
                  <a:tcPr/>
                </a:tc>
                <a:tc>
                  <a:txBody>
                    <a:bodyPr/>
                    <a:lstStyle/>
                    <a:p>
                      <a:r>
                        <a:rPr lang="en-GB" sz="2000" b="0" dirty="0">
                          <a:latin typeface="Arial" panose="020B0604020202020204" pitchFamily="34" charset="0"/>
                          <a:cs typeface="Arial" panose="020B0604020202020204" pitchFamily="34" charset="0"/>
                        </a:rPr>
                        <a:t>83,463</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Black other</a:t>
                      </a:r>
                    </a:p>
                  </a:txBody>
                  <a:tcPr/>
                </a:tc>
                <a:tc>
                  <a:txBody>
                    <a:bodyPr/>
                    <a:lstStyle/>
                    <a:p>
                      <a:r>
                        <a:rPr lang="en-GB" sz="2000" dirty="0">
                          <a:latin typeface="Arial" panose="020B0604020202020204" pitchFamily="34" charset="0"/>
                          <a:cs typeface="Arial" panose="020B0604020202020204" pitchFamily="34" charset="0"/>
                        </a:rPr>
                        <a:t>16.6</a:t>
                      </a:r>
                    </a:p>
                  </a:txBody>
                  <a:tcPr/>
                </a:tc>
                <a:tc>
                  <a:txBody>
                    <a:bodyPr/>
                    <a:lstStyle/>
                    <a:p>
                      <a:r>
                        <a:rPr lang="en-GB" sz="2000" dirty="0">
                          <a:latin typeface="Arial" panose="020B0604020202020204" pitchFamily="34" charset="0"/>
                          <a:cs typeface="Arial" panose="020B0604020202020204" pitchFamily="34" charset="0"/>
                        </a:rPr>
                        <a:t>45,995</a:t>
                      </a:r>
                    </a:p>
                  </a:txBody>
                  <a:tcPr/>
                </a:tc>
                <a:extLst>
                  <a:ext uri="{0D108BD9-81ED-4DB2-BD59-A6C34878D82A}">
                    <a16:rowId xmlns:a16="http://schemas.microsoft.com/office/drawing/2014/main" val="1068818091"/>
                  </a:ext>
                </a:extLst>
              </a:tr>
              <a:tr h="370840">
                <a:tc>
                  <a:txBody>
                    <a:bodyPr/>
                    <a:lstStyle/>
                    <a:p>
                      <a:r>
                        <a:rPr lang="en-GB" sz="2000" b="1" dirty="0">
                          <a:latin typeface="Arial" panose="020B0604020202020204" pitchFamily="34" charset="0"/>
                          <a:cs typeface="Arial" panose="020B0604020202020204" pitchFamily="34" charset="0"/>
                        </a:rPr>
                        <a:t>Mixed</a:t>
                      </a:r>
                    </a:p>
                  </a:txBody>
                  <a:tcPr/>
                </a:tc>
                <a:tc>
                  <a:txBody>
                    <a:bodyPr/>
                    <a:lstStyle/>
                    <a:p>
                      <a:r>
                        <a:rPr lang="en-GB" sz="2000" b="1" dirty="0">
                          <a:latin typeface="Arial" panose="020B0604020202020204" pitchFamily="34" charset="0"/>
                          <a:cs typeface="Arial" panose="020B0604020202020204" pitchFamily="34" charset="0"/>
                        </a:rPr>
                        <a:t>13.2</a:t>
                      </a:r>
                    </a:p>
                  </a:txBody>
                  <a:tcPr/>
                </a:tc>
                <a:tc>
                  <a:txBody>
                    <a:bodyPr/>
                    <a:lstStyle/>
                    <a:p>
                      <a:r>
                        <a:rPr lang="en-GB" sz="2000" b="1" dirty="0">
                          <a:latin typeface="Arial" panose="020B0604020202020204" pitchFamily="34" charset="0"/>
                          <a:cs typeface="Arial" panose="020B0604020202020204" pitchFamily="34" charset="0"/>
                        </a:rPr>
                        <a:t>157,100</a:t>
                      </a:r>
                    </a:p>
                  </a:txBody>
                  <a:tcPr/>
                </a:tc>
                <a:extLst>
                  <a:ext uri="{0D108BD9-81ED-4DB2-BD59-A6C34878D82A}">
                    <a16:rowId xmlns:a16="http://schemas.microsoft.com/office/drawing/2014/main" val="2782741145"/>
                  </a:ext>
                </a:extLst>
              </a:tr>
              <a:tr h="370840">
                <a:tc>
                  <a:txBody>
                    <a:bodyPr/>
                    <a:lstStyle/>
                    <a:p>
                      <a:r>
                        <a:rPr lang="en-GB" sz="2000" dirty="0">
                          <a:latin typeface="Arial" panose="020B0604020202020204" pitchFamily="34" charset="0"/>
                          <a:cs typeface="Arial" panose="020B0604020202020204" pitchFamily="34" charset="0"/>
                        </a:rPr>
                        <a:t>Mixed White/Asian</a:t>
                      </a:r>
                    </a:p>
                  </a:txBody>
                  <a:tcPr/>
                </a:tc>
                <a:tc>
                  <a:txBody>
                    <a:bodyPr/>
                    <a:lstStyle/>
                    <a:p>
                      <a:r>
                        <a:rPr lang="en-GB" sz="2000" dirty="0">
                          <a:latin typeface="Arial" panose="020B0604020202020204" pitchFamily="34" charset="0"/>
                          <a:cs typeface="Arial" panose="020B0604020202020204" pitchFamily="34" charset="0"/>
                        </a:rPr>
                        <a:t>10.1</a:t>
                      </a:r>
                    </a:p>
                  </a:txBody>
                  <a:tcPr/>
                </a:tc>
                <a:tc>
                  <a:txBody>
                    <a:bodyPr/>
                    <a:lstStyle/>
                    <a:p>
                      <a:r>
                        <a:rPr lang="en-GB" sz="2000" dirty="0">
                          <a:latin typeface="Arial" panose="020B0604020202020204" pitchFamily="34" charset="0"/>
                          <a:cs typeface="Arial" panose="020B0604020202020204" pitchFamily="34" charset="0"/>
                        </a:rPr>
                        <a:t>33,704</a:t>
                      </a:r>
                    </a:p>
                  </a:txBody>
                  <a:tcPr/>
                </a:tc>
                <a:extLst>
                  <a:ext uri="{0D108BD9-81ED-4DB2-BD59-A6C34878D82A}">
                    <a16:rowId xmlns:a16="http://schemas.microsoft.com/office/drawing/2014/main" val="2484457696"/>
                  </a:ext>
                </a:extLst>
              </a:tr>
              <a:tr h="370840">
                <a:tc>
                  <a:txBody>
                    <a:bodyPr/>
                    <a:lstStyle/>
                    <a:p>
                      <a:r>
                        <a:rPr lang="en-GB" sz="2000" dirty="0">
                          <a:latin typeface="Arial" panose="020B0604020202020204" pitchFamily="34" charset="0"/>
                          <a:cs typeface="Arial" panose="020B0604020202020204" pitchFamily="34" charset="0"/>
                        </a:rPr>
                        <a:t>Mixed White/Black African</a:t>
                      </a:r>
                    </a:p>
                  </a:txBody>
                  <a:tcPr/>
                </a:tc>
                <a:tc>
                  <a:txBody>
                    <a:bodyPr/>
                    <a:lstStyle/>
                    <a:p>
                      <a:r>
                        <a:rPr lang="en-GB" sz="2000" dirty="0">
                          <a:latin typeface="Arial" panose="020B0604020202020204" pitchFamily="34" charset="0"/>
                          <a:cs typeface="Arial" panose="020B0604020202020204" pitchFamily="34" charset="0"/>
                        </a:rPr>
                        <a:t>13.7</a:t>
                      </a:r>
                    </a:p>
                  </a:txBody>
                  <a:tcPr/>
                </a:tc>
                <a:tc>
                  <a:txBody>
                    <a:bodyPr/>
                    <a:lstStyle/>
                    <a:p>
                      <a:r>
                        <a:rPr lang="en-GB" sz="2000" dirty="0">
                          <a:latin typeface="Arial" panose="020B0604020202020204" pitchFamily="34" charset="0"/>
                          <a:cs typeface="Arial" panose="020B0604020202020204" pitchFamily="34" charset="0"/>
                        </a:rPr>
                        <a:t>22,143</a:t>
                      </a:r>
                    </a:p>
                  </a:txBody>
                  <a:tcPr/>
                </a:tc>
                <a:extLst>
                  <a:ext uri="{0D108BD9-81ED-4DB2-BD59-A6C34878D82A}">
                    <a16:rowId xmlns:a16="http://schemas.microsoft.com/office/drawing/2014/main" val="3573440651"/>
                  </a:ext>
                </a:extLst>
              </a:tr>
              <a:tr h="370840">
                <a:tc>
                  <a:txBody>
                    <a:bodyPr/>
                    <a:lstStyle/>
                    <a:p>
                      <a:r>
                        <a:rPr lang="en-GB" sz="2000" dirty="0">
                          <a:latin typeface="Arial" panose="020B0604020202020204" pitchFamily="34" charset="0"/>
                          <a:cs typeface="Arial" panose="020B0604020202020204" pitchFamily="34" charset="0"/>
                        </a:rPr>
                        <a:t>Mixed White/Black Caribbean</a:t>
                      </a:r>
                    </a:p>
                  </a:txBody>
                  <a:tcPr/>
                </a:tc>
                <a:tc>
                  <a:txBody>
                    <a:bodyPr/>
                    <a:lstStyle/>
                    <a:p>
                      <a:r>
                        <a:rPr lang="en-GB" sz="2000" dirty="0">
                          <a:latin typeface="Arial" panose="020B0604020202020204" pitchFamily="34" charset="0"/>
                          <a:cs typeface="Arial" panose="020B0604020202020204" pitchFamily="34" charset="0"/>
                        </a:rPr>
                        <a:t>17.4</a:t>
                      </a:r>
                    </a:p>
                  </a:txBody>
                  <a:tcPr/>
                </a:tc>
                <a:tc>
                  <a:txBody>
                    <a:bodyPr/>
                    <a:lstStyle/>
                    <a:p>
                      <a:r>
                        <a:rPr lang="en-GB" sz="2000" dirty="0">
                          <a:latin typeface="Arial" panose="020B0604020202020204" pitchFamily="34" charset="0"/>
                          <a:cs typeface="Arial" panose="020B0604020202020204" pitchFamily="34" charset="0"/>
                        </a:rPr>
                        <a:t>72,293</a:t>
                      </a:r>
                    </a:p>
                  </a:txBody>
                  <a:tcPr/>
                </a:tc>
                <a:extLst>
                  <a:ext uri="{0D108BD9-81ED-4DB2-BD59-A6C34878D82A}">
                    <a16:rowId xmlns:a16="http://schemas.microsoft.com/office/drawing/2014/main" val="3808744991"/>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630533" y="5733808"/>
            <a:ext cx="8862874" cy="830997"/>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https://www.ethnicity-facts-figures.service.gov.uk/uk-population-by-ethnicity/demographics/people-living-in-deprived-neighbourhoods/latest#overall-most-deprived-10-of-neighbourhoods-by-ethnicity</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203495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Deprivation (look closer)</a:t>
            </a:r>
          </a:p>
          <a:p>
            <a:pPr algn="l"/>
            <a:r>
              <a:rPr lang="en-GB" sz="2000" dirty="0">
                <a:latin typeface="Arial" panose="020B0604020202020204" pitchFamily="34" charset="0"/>
                <a:cs typeface="Arial" panose="020B0604020202020204" pitchFamily="34" charset="0"/>
              </a:rPr>
              <a:t>People living in the most deprived 10% of neighbourhoods, by ethnicity:</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3261294011"/>
              </p:ext>
            </p:extLst>
          </p:nvPr>
        </p:nvGraphicFramePr>
        <p:xfrm>
          <a:off x="1630532" y="1782092"/>
          <a:ext cx="8127999" cy="3962400"/>
        </p:xfrm>
        <a:graphic>
          <a:graphicData uri="http://schemas.openxmlformats.org/drawingml/2006/table">
            <a:tbl>
              <a:tblPr firstRow="1" bandRow="1">
                <a:tableStyleId>{073A0DAA-6AF3-43AB-8588-CEC1D06C72B9}</a:tableStyleId>
              </a:tblPr>
              <a:tblGrid>
                <a:gridCol w="2709333">
                  <a:extLst>
                    <a:ext uri="{9D8B030D-6E8A-4147-A177-3AD203B41FA5}">
                      <a16:colId xmlns:a16="http://schemas.microsoft.com/office/drawing/2014/main" val="993297712"/>
                    </a:ext>
                  </a:extLst>
                </a:gridCol>
                <a:gridCol w="2709333">
                  <a:extLst>
                    <a:ext uri="{9D8B030D-6E8A-4147-A177-3AD203B41FA5}">
                      <a16:colId xmlns:a16="http://schemas.microsoft.com/office/drawing/2014/main" val="3554618979"/>
                    </a:ext>
                  </a:extLst>
                </a:gridCol>
                <a:gridCol w="2709333">
                  <a:extLst>
                    <a:ext uri="{9D8B030D-6E8A-4147-A177-3AD203B41FA5}">
                      <a16:colId xmlns:a16="http://schemas.microsoft.com/office/drawing/2014/main" val="2959271229"/>
                    </a:ext>
                  </a:extLst>
                </a:gridCol>
              </a:tblGrid>
              <a:tr h="370840">
                <a:tc>
                  <a:txBody>
                    <a:bodyPr/>
                    <a:lstStyle/>
                    <a:p>
                      <a:r>
                        <a:rPr lang="en-GB" sz="2000" dirty="0">
                          <a:latin typeface="Arial" panose="020B0604020202020204" pitchFamily="34" charset="0"/>
                          <a:cs typeface="Arial" panose="020B0604020202020204" pitchFamily="34" charset="0"/>
                        </a:rPr>
                        <a:t>Ethnicity</a:t>
                      </a:r>
                    </a:p>
                  </a:txBody>
                  <a:tcPr/>
                </a:tc>
                <a:tc>
                  <a:txBody>
                    <a:bodyPr/>
                    <a:lstStyle/>
                    <a:p>
                      <a:r>
                        <a:rPr lang="en-GB" sz="2000" dirty="0">
                          <a:latin typeface="Arial" panose="020B0604020202020204" pitchFamily="34" charset="0"/>
                          <a:cs typeface="Arial" panose="020B0604020202020204" pitchFamily="34" charset="0"/>
                        </a:rPr>
                        <a:t>%</a:t>
                      </a:r>
                    </a:p>
                  </a:txBody>
                  <a:tcPr/>
                </a:tc>
                <a:tc>
                  <a:txBody>
                    <a:bodyPr/>
                    <a:lstStyle/>
                    <a:p>
                      <a:r>
                        <a:rPr lang="en-GB" sz="2000" dirty="0">
                          <a:latin typeface="Arial" panose="020B0604020202020204" pitchFamily="34" charset="0"/>
                          <a:cs typeface="Arial" panose="020B0604020202020204" pitchFamily="34" charset="0"/>
                        </a:rPr>
                        <a:t>Number</a:t>
                      </a:r>
                    </a:p>
                  </a:txBody>
                  <a:tcPr/>
                </a:tc>
                <a:extLst>
                  <a:ext uri="{0D108BD9-81ED-4DB2-BD59-A6C34878D82A}">
                    <a16:rowId xmlns:a16="http://schemas.microsoft.com/office/drawing/2014/main" val="3888151232"/>
                  </a:ext>
                </a:extLst>
              </a:tr>
              <a:tr h="370840">
                <a:tc>
                  <a:txBody>
                    <a:bodyPr/>
                    <a:lstStyle/>
                    <a:p>
                      <a:r>
                        <a:rPr lang="en-GB" sz="2000" dirty="0">
                          <a:latin typeface="Arial" panose="020B0604020202020204" pitchFamily="34" charset="0"/>
                          <a:cs typeface="Arial" panose="020B0604020202020204" pitchFamily="34" charset="0"/>
                        </a:rPr>
                        <a:t>Mixed other</a:t>
                      </a:r>
                    </a:p>
                  </a:txBody>
                  <a:tcPr/>
                </a:tc>
                <a:tc>
                  <a:txBody>
                    <a:bodyPr/>
                    <a:lstStyle/>
                    <a:p>
                      <a:r>
                        <a:rPr lang="en-GB" sz="2000" dirty="0">
                          <a:latin typeface="Arial" panose="020B0604020202020204" pitchFamily="34" charset="0"/>
                          <a:cs typeface="Arial" panose="020B0604020202020204" pitchFamily="34" charset="0"/>
                        </a:rPr>
                        <a:t>10.2</a:t>
                      </a:r>
                    </a:p>
                  </a:txBody>
                  <a:tcPr/>
                </a:tc>
                <a:tc>
                  <a:txBody>
                    <a:bodyPr/>
                    <a:lstStyle/>
                    <a:p>
                      <a:r>
                        <a:rPr lang="en-GB" sz="2000" dirty="0">
                          <a:latin typeface="Arial" panose="020B0604020202020204" pitchFamily="34" charset="0"/>
                          <a:cs typeface="Arial" panose="020B0604020202020204" pitchFamily="34" charset="0"/>
                        </a:rPr>
                        <a:t>28,960</a:t>
                      </a:r>
                    </a:p>
                  </a:txBody>
                  <a:tcPr/>
                </a:tc>
                <a:extLst>
                  <a:ext uri="{0D108BD9-81ED-4DB2-BD59-A6C34878D82A}">
                    <a16:rowId xmlns:a16="http://schemas.microsoft.com/office/drawing/2014/main" val="2605645920"/>
                  </a:ext>
                </a:extLst>
              </a:tr>
              <a:tr h="370840">
                <a:tc>
                  <a:txBody>
                    <a:bodyPr/>
                    <a:lstStyle/>
                    <a:p>
                      <a:r>
                        <a:rPr lang="en-GB" sz="2000" b="1" dirty="0">
                          <a:latin typeface="Arial" panose="020B0604020202020204" pitchFamily="34" charset="0"/>
                          <a:cs typeface="Arial" panose="020B0604020202020204" pitchFamily="34" charset="0"/>
                        </a:rPr>
                        <a:t>White</a:t>
                      </a:r>
                    </a:p>
                  </a:txBody>
                  <a:tcPr/>
                </a:tc>
                <a:tc>
                  <a:txBody>
                    <a:bodyPr/>
                    <a:lstStyle/>
                    <a:p>
                      <a:r>
                        <a:rPr lang="en-GB" sz="2000" b="1" dirty="0">
                          <a:latin typeface="Arial" panose="020B0604020202020204" pitchFamily="34" charset="0"/>
                          <a:cs typeface="Arial" panose="020B0604020202020204" pitchFamily="34" charset="0"/>
                        </a:rPr>
                        <a:t>9</a:t>
                      </a:r>
                    </a:p>
                  </a:txBody>
                  <a:tcPr/>
                </a:tc>
                <a:tc>
                  <a:txBody>
                    <a:bodyPr/>
                    <a:lstStyle/>
                    <a:p>
                      <a:r>
                        <a:rPr lang="en-GB" sz="2000" b="1" dirty="0">
                          <a:latin typeface="Arial" panose="020B0604020202020204" pitchFamily="34" charset="0"/>
                          <a:cs typeface="Arial" panose="020B0604020202020204" pitchFamily="34" charset="0"/>
                        </a:rPr>
                        <a:t>4,088,373</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White British</a:t>
                      </a:r>
                    </a:p>
                  </a:txBody>
                  <a:tcPr/>
                </a:tc>
                <a:tc>
                  <a:txBody>
                    <a:bodyPr/>
                    <a:lstStyle/>
                    <a:p>
                      <a:r>
                        <a:rPr lang="en-GB" sz="2000" dirty="0">
                          <a:latin typeface="Arial" panose="020B0604020202020204" pitchFamily="34" charset="0"/>
                          <a:cs typeface="Arial" panose="020B0604020202020204" pitchFamily="34" charset="0"/>
                        </a:rPr>
                        <a:t>9.1</a:t>
                      </a:r>
                    </a:p>
                  </a:txBody>
                  <a:tcPr/>
                </a:tc>
                <a:tc>
                  <a:txBody>
                    <a:bodyPr/>
                    <a:lstStyle/>
                    <a:p>
                      <a:r>
                        <a:rPr lang="en-GB" sz="2000" dirty="0">
                          <a:latin typeface="Arial" panose="020B0604020202020204" pitchFamily="34" charset="0"/>
                          <a:cs typeface="Arial" panose="020B0604020202020204" pitchFamily="34" charset="0"/>
                        </a:rPr>
                        <a:t>3,841,600</a:t>
                      </a:r>
                    </a:p>
                  </a:txBody>
                  <a:tcPr/>
                </a:tc>
                <a:extLst>
                  <a:ext uri="{0D108BD9-81ED-4DB2-BD59-A6C34878D82A}">
                    <a16:rowId xmlns:a16="http://schemas.microsoft.com/office/drawing/2014/main" val="1068818091"/>
                  </a:ext>
                </a:extLst>
              </a:tr>
              <a:tr h="370840">
                <a:tc>
                  <a:txBody>
                    <a:bodyPr/>
                    <a:lstStyle/>
                    <a:p>
                      <a:r>
                        <a:rPr lang="en-GB" sz="2000" b="0" dirty="0">
                          <a:latin typeface="Arial" panose="020B0604020202020204" pitchFamily="34" charset="0"/>
                          <a:cs typeface="Arial" panose="020B0604020202020204" pitchFamily="34" charset="0"/>
                        </a:rPr>
                        <a:t>White Irish</a:t>
                      </a:r>
                    </a:p>
                  </a:txBody>
                  <a:tcPr/>
                </a:tc>
                <a:tc>
                  <a:txBody>
                    <a:bodyPr/>
                    <a:lstStyle/>
                    <a:p>
                      <a:r>
                        <a:rPr lang="en-GB" sz="2000" b="0" dirty="0">
                          <a:latin typeface="Arial" panose="020B0604020202020204" pitchFamily="34" charset="0"/>
                          <a:cs typeface="Arial" panose="020B0604020202020204" pitchFamily="34" charset="0"/>
                        </a:rPr>
                        <a:t>8.1</a:t>
                      </a:r>
                    </a:p>
                  </a:txBody>
                  <a:tcPr/>
                </a:tc>
                <a:tc>
                  <a:txBody>
                    <a:bodyPr/>
                    <a:lstStyle/>
                    <a:p>
                      <a:r>
                        <a:rPr lang="en-GB" sz="2000" b="0" dirty="0">
                          <a:latin typeface="Arial" panose="020B0604020202020204" pitchFamily="34" charset="0"/>
                          <a:cs typeface="Arial" panose="020B0604020202020204" pitchFamily="34" charset="0"/>
                        </a:rPr>
                        <a:t>42,014</a:t>
                      </a:r>
                    </a:p>
                  </a:txBody>
                  <a:tcPr/>
                </a:tc>
                <a:extLst>
                  <a:ext uri="{0D108BD9-81ED-4DB2-BD59-A6C34878D82A}">
                    <a16:rowId xmlns:a16="http://schemas.microsoft.com/office/drawing/2014/main" val="2782741145"/>
                  </a:ext>
                </a:extLst>
              </a:tr>
              <a:tr h="370840">
                <a:tc>
                  <a:txBody>
                    <a:bodyPr/>
                    <a:lstStyle/>
                    <a:p>
                      <a:r>
                        <a:rPr lang="en-GB" sz="2000" dirty="0">
                          <a:latin typeface="Arial" panose="020B0604020202020204" pitchFamily="34" charset="0"/>
                          <a:cs typeface="Arial" panose="020B0604020202020204" pitchFamily="34" charset="0"/>
                        </a:rPr>
                        <a:t>White Gypsy/Traveller</a:t>
                      </a:r>
                    </a:p>
                  </a:txBody>
                  <a:tcPr/>
                </a:tc>
                <a:tc>
                  <a:txBody>
                    <a:bodyPr/>
                    <a:lstStyle/>
                    <a:p>
                      <a:r>
                        <a:rPr lang="en-GB" sz="2000" dirty="0">
                          <a:latin typeface="Arial" panose="020B0604020202020204" pitchFamily="34" charset="0"/>
                          <a:cs typeface="Arial" panose="020B0604020202020204" pitchFamily="34" charset="0"/>
                        </a:rPr>
                        <a:t>11.7</a:t>
                      </a:r>
                    </a:p>
                  </a:txBody>
                  <a:tcPr/>
                </a:tc>
                <a:tc>
                  <a:txBody>
                    <a:bodyPr/>
                    <a:lstStyle/>
                    <a:p>
                      <a:r>
                        <a:rPr lang="en-GB" sz="2000" dirty="0">
                          <a:latin typeface="Arial" panose="020B0604020202020204" pitchFamily="34" charset="0"/>
                          <a:cs typeface="Arial" panose="020B0604020202020204" pitchFamily="34" charset="0"/>
                        </a:rPr>
                        <a:t>6,450</a:t>
                      </a:r>
                    </a:p>
                  </a:txBody>
                  <a:tcPr/>
                </a:tc>
                <a:extLst>
                  <a:ext uri="{0D108BD9-81ED-4DB2-BD59-A6C34878D82A}">
                    <a16:rowId xmlns:a16="http://schemas.microsoft.com/office/drawing/2014/main" val="2484457696"/>
                  </a:ext>
                </a:extLst>
              </a:tr>
              <a:tr h="370840">
                <a:tc>
                  <a:txBody>
                    <a:bodyPr/>
                    <a:lstStyle/>
                    <a:p>
                      <a:r>
                        <a:rPr lang="en-GB" sz="2000" dirty="0">
                          <a:latin typeface="Arial" panose="020B0604020202020204" pitchFamily="34" charset="0"/>
                          <a:cs typeface="Arial" panose="020B0604020202020204" pitchFamily="34" charset="0"/>
                        </a:rPr>
                        <a:t>White other</a:t>
                      </a:r>
                    </a:p>
                  </a:txBody>
                  <a:tcPr/>
                </a:tc>
                <a:tc>
                  <a:txBody>
                    <a:bodyPr/>
                    <a:lstStyle/>
                    <a:p>
                      <a:r>
                        <a:rPr lang="en-GB" sz="2000" dirty="0">
                          <a:latin typeface="Arial" panose="020B0604020202020204" pitchFamily="34" charset="0"/>
                          <a:cs typeface="Arial" panose="020B0604020202020204" pitchFamily="34" charset="0"/>
                        </a:rPr>
                        <a:t>8.2</a:t>
                      </a:r>
                    </a:p>
                  </a:txBody>
                  <a:tcPr/>
                </a:tc>
                <a:tc>
                  <a:txBody>
                    <a:bodyPr/>
                    <a:lstStyle/>
                    <a:p>
                      <a:r>
                        <a:rPr lang="en-GB" sz="2000" dirty="0">
                          <a:latin typeface="Arial" panose="020B0604020202020204" pitchFamily="34" charset="0"/>
                          <a:cs typeface="Arial" panose="020B0604020202020204" pitchFamily="34" charset="0"/>
                        </a:rPr>
                        <a:t>198,309</a:t>
                      </a:r>
                    </a:p>
                  </a:txBody>
                  <a:tcPr/>
                </a:tc>
                <a:extLst>
                  <a:ext uri="{0D108BD9-81ED-4DB2-BD59-A6C34878D82A}">
                    <a16:rowId xmlns:a16="http://schemas.microsoft.com/office/drawing/2014/main" val="3573440651"/>
                  </a:ext>
                </a:extLst>
              </a:tr>
              <a:tr h="370840">
                <a:tc>
                  <a:txBody>
                    <a:bodyPr/>
                    <a:lstStyle/>
                    <a:p>
                      <a:r>
                        <a:rPr lang="en-GB" sz="2000" b="1" dirty="0">
                          <a:latin typeface="Arial" panose="020B0604020202020204" pitchFamily="34" charset="0"/>
                          <a:cs typeface="Arial" panose="020B0604020202020204" pitchFamily="34" charset="0"/>
                        </a:rPr>
                        <a:t>Other</a:t>
                      </a:r>
                    </a:p>
                  </a:txBody>
                  <a:tcPr/>
                </a:tc>
                <a:tc>
                  <a:txBody>
                    <a:bodyPr/>
                    <a:lstStyle/>
                    <a:p>
                      <a:r>
                        <a:rPr lang="en-GB" sz="2000" b="1" dirty="0">
                          <a:latin typeface="Arial" panose="020B0604020202020204" pitchFamily="34" charset="0"/>
                          <a:cs typeface="Arial" panose="020B0604020202020204" pitchFamily="34" charset="0"/>
                        </a:rPr>
                        <a:t>13.4</a:t>
                      </a:r>
                    </a:p>
                  </a:txBody>
                  <a:tcPr/>
                </a:tc>
                <a:tc>
                  <a:txBody>
                    <a:bodyPr/>
                    <a:lstStyle/>
                    <a:p>
                      <a:r>
                        <a:rPr lang="en-GB" sz="2000" b="1" dirty="0">
                          <a:latin typeface="Arial" panose="020B0604020202020204" pitchFamily="34" charset="0"/>
                          <a:cs typeface="Arial" panose="020B0604020202020204" pitchFamily="34" charset="0"/>
                        </a:rPr>
                        <a:t>73,294</a:t>
                      </a:r>
                    </a:p>
                  </a:txBody>
                  <a:tcPr/>
                </a:tc>
                <a:extLst>
                  <a:ext uri="{0D108BD9-81ED-4DB2-BD59-A6C34878D82A}">
                    <a16:rowId xmlns:a16="http://schemas.microsoft.com/office/drawing/2014/main" val="3808744991"/>
                  </a:ext>
                </a:extLst>
              </a:tr>
              <a:tr h="370840">
                <a:tc>
                  <a:txBody>
                    <a:bodyPr/>
                    <a:lstStyle/>
                    <a:p>
                      <a:r>
                        <a:rPr lang="en-GB" sz="2000" dirty="0">
                          <a:latin typeface="Arial" panose="020B0604020202020204" pitchFamily="34" charset="0"/>
                          <a:cs typeface="Arial" panose="020B0604020202020204" pitchFamily="34" charset="0"/>
                        </a:rPr>
                        <a:t>Arab</a:t>
                      </a:r>
                    </a:p>
                  </a:txBody>
                  <a:tcPr/>
                </a:tc>
                <a:tc>
                  <a:txBody>
                    <a:bodyPr/>
                    <a:lstStyle/>
                    <a:p>
                      <a:r>
                        <a:rPr lang="en-GB" sz="2000" dirty="0">
                          <a:latin typeface="Arial" panose="020B0604020202020204" pitchFamily="34" charset="0"/>
                          <a:cs typeface="Arial" panose="020B0604020202020204" pitchFamily="34" charset="0"/>
                        </a:rPr>
                        <a:t>15.5</a:t>
                      </a:r>
                    </a:p>
                  </a:txBody>
                  <a:tcPr/>
                </a:tc>
                <a:tc>
                  <a:txBody>
                    <a:bodyPr/>
                    <a:lstStyle/>
                    <a:p>
                      <a:r>
                        <a:rPr lang="en-GB" sz="2000" dirty="0">
                          <a:latin typeface="Arial" panose="020B0604020202020204" pitchFamily="34" charset="0"/>
                          <a:cs typeface="Arial" panose="020B0604020202020204" pitchFamily="34" charset="0"/>
                        </a:rPr>
                        <a:t>34,271</a:t>
                      </a:r>
                    </a:p>
                  </a:txBody>
                  <a:tcPr/>
                </a:tc>
                <a:extLst>
                  <a:ext uri="{0D108BD9-81ED-4DB2-BD59-A6C34878D82A}">
                    <a16:rowId xmlns:a16="http://schemas.microsoft.com/office/drawing/2014/main" val="3573857479"/>
                  </a:ext>
                </a:extLst>
              </a:tr>
              <a:tr h="370840">
                <a:tc>
                  <a:txBody>
                    <a:bodyPr/>
                    <a:lstStyle/>
                    <a:p>
                      <a:r>
                        <a:rPr lang="en-GB" sz="2000" dirty="0">
                          <a:latin typeface="Arial" panose="020B0604020202020204" pitchFamily="34" charset="0"/>
                          <a:cs typeface="Arial" panose="020B0604020202020204" pitchFamily="34" charset="0"/>
                        </a:rPr>
                        <a:t>Any other</a:t>
                      </a:r>
                    </a:p>
                  </a:txBody>
                  <a:tcPr/>
                </a:tc>
                <a:tc>
                  <a:txBody>
                    <a:bodyPr/>
                    <a:lstStyle/>
                    <a:p>
                      <a:r>
                        <a:rPr lang="en-GB" sz="2000" dirty="0">
                          <a:latin typeface="Arial" panose="020B0604020202020204" pitchFamily="34" charset="0"/>
                          <a:cs typeface="Arial" panose="020B0604020202020204" pitchFamily="34" charset="0"/>
                        </a:rPr>
                        <a:t>11.9</a:t>
                      </a:r>
                    </a:p>
                  </a:txBody>
                  <a:tcPr/>
                </a:tc>
                <a:tc>
                  <a:txBody>
                    <a:bodyPr/>
                    <a:lstStyle/>
                    <a:p>
                      <a:r>
                        <a:rPr lang="en-GB" sz="2000" dirty="0">
                          <a:latin typeface="Arial" panose="020B0604020202020204" pitchFamily="34" charset="0"/>
                          <a:cs typeface="Arial" panose="020B0604020202020204" pitchFamily="34" charset="0"/>
                        </a:rPr>
                        <a:t>39,023</a:t>
                      </a:r>
                    </a:p>
                  </a:txBody>
                  <a:tcPr/>
                </a:tc>
                <a:extLst>
                  <a:ext uri="{0D108BD9-81ED-4DB2-BD59-A6C34878D82A}">
                    <a16:rowId xmlns:a16="http://schemas.microsoft.com/office/drawing/2014/main" val="3419007522"/>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630533" y="5733808"/>
            <a:ext cx="8862874" cy="830997"/>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https://www.ethnicity-facts-figures.service.gov.uk/uk-population-by-ethnicity/demographics/people-living-in-deprived-neighbourhoods/latest#overall-most-deprived-10-of-neighbourhoods-by-ethnicity</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060846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Social housing</a:t>
            </a:r>
          </a:p>
          <a:p>
            <a:pPr algn="l"/>
            <a:r>
              <a:rPr lang="en-GB" sz="2000" dirty="0">
                <a:latin typeface="Arial" panose="020B0604020202020204" pitchFamily="34" charset="0"/>
                <a:cs typeface="Arial" panose="020B0604020202020204" pitchFamily="34" charset="0"/>
              </a:rPr>
              <a:t>In England, for 2016/17 and 2018/19, 17% of households (3.9 million) in England rented their home from a local authority or housing association.</a:t>
            </a:r>
          </a:p>
          <a:p>
            <a:pPr algn="l"/>
            <a:r>
              <a:rPr lang="en-GB" sz="2000" dirty="0">
                <a:latin typeface="Arial" panose="020B0604020202020204" pitchFamily="34" charset="0"/>
                <a:cs typeface="Arial" panose="020B0604020202020204" pitchFamily="34" charset="0"/>
              </a:rPr>
              <a:t>Out of the main ethnic groups, the highest proportion of those renting were from Black households and within that group Black African were the highest at 44%.</a:t>
            </a:r>
          </a:p>
          <a:p>
            <a:pPr algn="l"/>
            <a:r>
              <a:rPr lang="en-GB" sz="2000" dirty="0">
                <a:latin typeface="Arial" panose="020B0604020202020204" pitchFamily="34" charset="0"/>
                <a:cs typeface="Arial" panose="020B0604020202020204" pitchFamily="34" charset="0"/>
              </a:rPr>
              <a:t>The proportion of those living in rented social housing:</a:t>
            </a:r>
          </a:p>
          <a:p>
            <a:pPr algn="l"/>
            <a:r>
              <a:rPr lang="en-GB" sz="2000" dirty="0">
                <a:latin typeface="Arial" panose="020B0604020202020204" pitchFamily="34" charset="0"/>
                <a:cs typeface="Arial" panose="020B0604020202020204" pitchFamily="34" charset="0"/>
              </a:rPr>
              <a:t>White: 16%</a:t>
            </a:r>
          </a:p>
          <a:p>
            <a:pPr algn="l"/>
            <a:r>
              <a:rPr lang="en-GB" sz="2000" dirty="0">
                <a:latin typeface="Arial" panose="020B0604020202020204" pitchFamily="34" charset="0"/>
                <a:cs typeface="Arial" panose="020B0604020202020204" pitchFamily="34" charset="0"/>
              </a:rPr>
              <a:t>Black: 42%</a:t>
            </a:r>
          </a:p>
          <a:p>
            <a:pPr algn="l"/>
            <a:r>
              <a:rPr lang="en-GB" sz="2000" dirty="0">
                <a:latin typeface="Arial" panose="020B0604020202020204" pitchFamily="34" charset="0"/>
                <a:cs typeface="Arial" panose="020B0604020202020204" pitchFamily="34" charset="0"/>
              </a:rPr>
              <a:t>Asian: 14%</a:t>
            </a:r>
          </a:p>
          <a:p>
            <a:pPr algn="l"/>
            <a:r>
              <a:rPr lang="en-GB" sz="2000" dirty="0">
                <a:latin typeface="Arial" panose="020B0604020202020204" pitchFamily="34" charset="0"/>
                <a:cs typeface="Arial" panose="020B0604020202020204" pitchFamily="34" charset="0"/>
              </a:rPr>
              <a:t>Mixed: 29%</a:t>
            </a:r>
          </a:p>
          <a:p>
            <a:pPr algn="l"/>
            <a:r>
              <a:rPr lang="en-GB" sz="2000" dirty="0">
                <a:latin typeface="Arial" panose="020B0604020202020204" pitchFamily="34" charset="0"/>
                <a:cs typeface="Arial" panose="020B0604020202020204" pitchFamily="34" charset="0"/>
              </a:rPr>
              <a:t>Other: 26%</a:t>
            </a:r>
          </a:p>
        </p:txBody>
      </p:sp>
      <p:sp>
        <p:nvSpPr>
          <p:cNvPr id="4" name="TextBox 3">
            <a:extLst>
              <a:ext uri="{FF2B5EF4-FFF2-40B4-BE49-F238E27FC236}">
                <a16:creationId xmlns:a16="http://schemas.microsoft.com/office/drawing/2014/main" id="{45F19088-E955-4E7E-86C2-A89215FC79A7}"/>
              </a:ext>
            </a:extLst>
          </p:cNvPr>
          <p:cNvSpPr txBox="1"/>
          <p:nvPr/>
        </p:nvSpPr>
        <p:spPr>
          <a:xfrm>
            <a:off x="1630532" y="5733808"/>
            <a:ext cx="9043504" cy="861774"/>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https://www.ethnicity-facts-figures.service.gov.uk/housing/social-housing/renting-from-a-local-authority-or-housing-association-social-housing/latest#by-ethnicity</a:t>
            </a:r>
            <a:endParaRPr lang="fr-FR" sz="16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571559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Home Ownership</a:t>
            </a:r>
          </a:p>
          <a:p>
            <a:pPr algn="l"/>
            <a:r>
              <a:rPr lang="en-GB" sz="2000" dirty="0">
                <a:latin typeface="Arial" panose="020B0604020202020204" pitchFamily="34" charset="0"/>
                <a:cs typeface="Arial" panose="020B0604020202020204" pitchFamily="34" charset="0"/>
              </a:rPr>
              <a:t>While White British households had a higher proportion of home ownership than most ethnic minority households, the highest proportion was among Indian households at 74%.</a:t>
            </a:r>
          </a:p>
          <a:p>
            <a:pPr algn="l"/>
            <a:r>
              <a:rPr lang="en-GB" sz="2000" dirty="0">
                <a:latin typeface="Arial" panose="020B0604020202020204" pitchFamily="34" charset="0"/>
                <a:cs typeface="Arial" panose="020B0604020202020204" pitchFamily="34" charset="0"/>
              </a:rPr>
              <a:t>Mixed White and Asian households had a similar proportion of home ownership to White British households (at 70%).</a:t>
            </a:r>
          </a:p>
          <a:p>
            <a:pPr algn="l"/>
            <a:r>
              <a:rPr lang="en-GB" sz="2000" dirty="0">
                <a:latin typeface="Arial" panose="020B0604020202020204" pitchFamily="34" charset="0"/>
                <a:cs typeface="Arial" panose="020B0604020202020204" pitchFamily="34" charset="0"/>
              </a:rPr>
              <a:t>Households in the Black African (20%) and Arab (17%) ethnic groups had the lowest proportion of home ownership.</a:t>
            </a:r>
          </a:p>
        </p:txBody>
      </p:sp>
      <p:sp>
        <p:nvSpPr>
          <p:cNvPr id="4" name="TextBox 3">
            <a:extLst>
              <a:ext uri="{FF2B5EF4-FFF2-40B4-BE49-F238E27FC236}">
                <a16:creationId xmlns:a16="http://schemas.microsoft.com/office/drawing/2014/main" id="{45F19088-E955-4E7E-86C2-A89215FC79A7}"/>
              </a:ext>
            </a:extLst>
          </p:cNvPr>
          <p:cNvSpPr txBox="1"/>
          <p:nvPr/>
        </p:nvSpPr>
        <p:spPr>
          <a:xfrm>
            <a:off x="1630532" y="5733808"/>
            <a:ext cx="9668672" cy="33855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https://www.gov.uk/government/statistics/english-housing-survey-2017-to-2018-home-ownership</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786618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Persistent low income</a:t>
            </a:r>
          </a:p>
          <a:p>
            <a:pPr algn="l"/>
            <a:r>
              <a:rPr lang="en-GB" sz="2000" dirty="0">
                <a:latin typeface="Arial" panose="020B0604020202020204" pitchFamily="34" charset="0"/>
                <a:cs typeface="Arial" panose="020B0604020202020204" pitchFamily="34" charset="0"/>
              </a:rPr>
              <a:t>Children in Asian (26%) and Black (21%) households in the UK were more likely to live in persistent low income than those in White (10%) households.</a:t>
            </a:r>
          </a:p>
          <a:p>
            <a:pPr algn="l"/>
            <a:r>
              <a:rPr lang="en-GB" sz="2000" dirty="0">
                <a:latin typeface="Arial" panose="020B0604020202020204" pitchFamily="34" charset="0"/>
                <a:cs typeface="Arial" panose="020B0604020202020204" pitchFamily="34" charset="0"/>
              </a:rPr>
              <a:t>Households with persistent low income (less than 60% of the average UK income for 3 out of 4 years):</a:t>
            </a:r>
          </a:p>
          <a:p>
            <a:pPr algn="l"/>
            <a:r>
              <a:rPr lang="en-GB" sz="2000" dirty="0">
                <a:latin typeface="Arial" panose="020B0604020202020204" pitchFamily="34" charset="0"/>
                <a:cs typeface="Arial" panose="020B0604020202020204" pitchFamily="34" charset="0"/>
              </a:rPr>
              <a:t>White: 10%</a:t>
            </a:r>
          </a:p>
          <a:p>
            <a:pPr algn="l"/>
            <a:r>
              <a:rPr lang="en-GB" sz="2000" dirty="0">
                <a:latin typeface="Arial" panose="020B0604020202020204" pitchFamily="34" charset="0"/>
                <a:cs typeface="Arial" panose="020B0604020202020204" pitchFamily="34" charset="0"/>
              </a:rPr>
              <a:t>Black: 21%</a:t>
            </a:r>
          </a:p>
          <a:p>
            <a:pPr algn="l"/>
            <a:r>
              <a:rPr lang="en-GB" sz="2000" dirty="0">
                <a:latin typeface="Arial" panose="020B0604020202020204" pitchFamily="34" charset="0"/>
                <a:cs typeface="Arial" panose="020B0604020202020204" pitchFamily="34" charset="0"/>
              </a:rPr>
              <a:t>Asian: 26%</a:t>
            </a:r>
          </a:p>
          <a:p>
            <a:pPr algn="l"/>
            <a:r>
              <a:rPr lang="en-GB" sz="2000" dirty="0">
                <a:latin typeface="Arial" panose="020B0604020202020204" pitchFamily="34" charset="0"/>
                <a:cs typeface="Arial" panose="020B0604020202020204" pitchFamily="34" charset="0"/>
              </a:rPr>
              <a:t>Mixed: 0% (Data withheld because a small sample size makes it unreliable)</a:t>
            </a:r>
          </a:p>
          <a:p>
            <a:pPr algn="l"/>
            <a:r>
              <a:rPr lang="en-GB" sz="2000" dirty="0">
                <a:latin typeface="Arial" panose="020B0604020202020204" pitchFamily="34" charset="0"/>
                <a:cs typeface="Arial" panose="020B0604020202020204" pitchFamily="34" charset="0"/>
              </a:rPr>
              <a:t>White Other: 12%</a:t>
            </a:r>
          </a:p>
        </p:txBody>
      </p:sp>
      <p:sp>
        <p:nvSpPr>
          <p:cNvPr id="4" name="TextBox 3">
            <a:extLst>
              <a:ext uri="{FF2B5EF4-FFF2-40B4-BE49-F238E27FC236}">
                <a16:creationId xmlns:a16="http://schemas.microsoft.com/office/drawing/2014/main" id="{45F19088-E955-4E7E-86C2-A89215FC79A7}"/>
              </a:ext>
            </a:extLst>
          </p:cNvPr>
          <p:cNvSpPr txBox="1"/>
          <p:nvPr/>
        </p:nvSpPr>
        <p:spPr>
          <a:xfrm>
            <a:off x="1630533" y="5733808"/>
            <a:ext cx="9144000" cy="830997"/>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Sources: </a:t>
            </a:r>
            <a:r>
              <a:rPr lang="fr-FR" sz="1600" dirty="0">
                <a:latin typeface="Arial" panose="020B0604020202020204" pitchFamily="34" charset="0"/>
                <a:cs typeface="Arial" panose="020B0604020202020204" pitchFamily="34" charset="0"/>
                <a:hlinkClick r:id="rId2"/>
              </a:rPr>
              <a:t>https://www.gov.uk/government/statistics/income-dynamics-2016-to-2017</a:t>
            </a:r>
            <a:r>
              <a:rPr lang="fr-FR" sz="1600" dirty="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hlinkClick r:id="rId3"/>
              </a:rPr>
              <a:t>https://www.ethnicity-facts-figures.service.gov.uk/work-pay-and-benefits/pay-and-income/low-income/latest#by-ethnicity-and-age-group-after-housing-costs</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848330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Never worked</a:t>
            </a:r>
          </a:p>
          <a:p>
            <a:pPr algn="l"/>
            <a:r>
              <a:rPr lang="en-GB" sz="2000" dirty="0">
                <a:latin typeface="Arial" panose="020B0604020202020204" pitchFamily="34" charset="0"/>
                <a:cs typeface="Arial" panose="020B0604020202020204" pitchFamily="34" charset="0"/>
              </a:rPr>
              <a:t>In England, compared to the general population, people from Asian and Black groups were about twice as likely to have ‘never worked or be long term unemployed’ (at 18% and 6% respectively). </a:t>
            </a:r>
          </a:p>
          <a:p>
            <a:pPr algn="l"/>
            <a:r>
              <a:rPr lang="en-GB" sz="2000" dirty="0">
                <a:latin typeface="Arial" panose="020B0604020202020204" pitchFamily="34" charset="0"/>
                <a:cs typeface="Arial" panose="020B0604020202020204" pitchFamily="34" charset="0"/>
              </a:rPr>
              <a:t>This is higher than their share of the general population (8% and 3% respectively).</a:t>
            </a:r>
          </a:p>
        </p:txBody>
      </p:sp>
      <p:sp>
        <p:nvSpPr>
          <p:cNvPr id="4" name="TextBox 3">
            <a:extLst>
              <a:ext uri="{FF2B5EF4-FFF2-40B4-BE49-F238E27FC236}">
                <a16:creationId xmlns:a16="http://schemas.microsoft.com/office/drawing/2014/main" id="{45F19088-E955-4E7E-86C2-A89215FC79A7}"/>
              </a:ext>
            </a:extLst>
          </p:cNvPr>
          <p:cNvSpPr txBox="1"/>
          <p:nvPr/>
        </p:nvSpPr>
        <p:spPr>
          <a:xfrm>
            <a:off x="1630532" y="5797692"/>
            <a:ext cx="8818486" cy="830997"/>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Sources: </a:t>
            </a:r>
            <a:r>
              <a:rPr lang="fr-FR" sz="1600" dirty="0">
                <a:latin typeface="Arial" panose="020B0604020202020204" pitchFamily="34" charset="0"/>
                <a:cs typeface="Arial" panose="020B0604020202020204" pitchFamily="34" charset="0"/>
                <a:hlinkClick r:id="rId2"/>
              </a:rPr>
              <a:t>https://www.ons.gov.uk/census/2011census</a:t>
            </a:r>
            <a:endParaRPr lang="fr-FR" sz="1600" dirty="0">
              <a:latin typeface="Arial" panose="020B0604020202020204" pitchFamily="34" charset="0"/>
              <a:cs typeface="Arial" panose="020B0604020202020204" pitchFamily="34" charset="0"/>
            </a:endParaRPr>
          </a:p>
          <a:p>
            <a:r>
              <a:rPr lang="fr-FR" sz="1600" dirty="0">
                <a:latin typeface="Arial" panose="020B0604020202020204" pitchFamily="34" charset="0"/>
                <a:cs typeface="Arial" panose="020B0604020202020204" pitchFamily="34" charset="0"/>
                <a:hlinkClick r:id="rId3"/>
              </a:rPr>
              <a:t>https://www.ethnicity-facts-figures.service.gov.uk/uk-population-by-ethnicity/demographics/socioeconomic-status/latest</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41849151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Legal aid</a:t>
            </a:r>
          </a:p>
          <a:p>
            <a:pPr algn="l"/>
            <a:r>
              <a:rPr lang="en-GB" sz="2000" dirty="0">
                <a:latin typeface="Arial" panose="020B0604020202020204" pitchFamily="34" charset="0"/>
                <a:cs typeface="Arial" panose="020B0604020202020204" pitchFamily="34" charset="0"/>
              </a:rPr>
              <a:t>Out of all people in England and Wales, the highest proportion of those receiving legal aid were White.</a:t>
            </a:r>
          </a:p>
          <a:p>
            <a:pPr algn="l"/>
            <a:r>
              <a:rPr lang="en-GB" sz="2000" dirty="0">
                <a:latin typeface="Arial" panose="020B0604020202020204" pitchFamily="34" charset="0"/>
                <a:cs typeface="Arial" panose="020B0604020202020204" pitchFamily="34" charset="0"/>
              </a:rPr>
              <a:t>Nevertheless, the proportion of those receiving legal aid from ethnic minorities was much larger than in the general population. This may reflect the fact that controlled legal representation for immigration is included in these figures.</a:t>
            </a:r>
          </a:p>
          <a:p>
            <a:pPr algn="l"/>
            <a:r>
              <a:rPr lang="en-GB" sz="2000" dirty="0">
                <a:latin typeface="Arial" panose="020B0604020202020204" pitchFamily="34" charset="0"/>
                <a:cs typeface="Arial" panose="020B0604020202020204" pitchFamily="34" charset="0"/>
              </a:rPr>
              <a:t>The proportion of legal aid by ethnicity:</a:t>
            </a:r>
          </a:p>
          <a:p>
            <a:pPr algn="l"/>
            <a:r>
              <a:rPr lang="en-GB" sz="2000" dirty="0">
                <a:latin typeface="Arial" panose="020B0604020202020204" pitchFamily="34" charset="0"/>
                <a:cs typeface="Arial" panose="020B0604020202020204" pitchFamily="34" charset="0"/>
              </a:rPr>
              <a:t>White: 40%</a:t>
            </a:r>
          </a:p>
          <a:p>
            <a:pPr algn="l"/>
            <a:r>
              <a:rPr lang="en-GB" sz="2000" dirty="0">
                <a:latin typeface="Arial" panose="020B0604020202020204" pitchFamily="34" charset="0"/>
                <a:cs typeface="Arial" panose="020B0604020202020204" pitchFamily="34" charset="0"/>
              </a:rPr>
              <a:t>Ethnic minorities: 25%</a:t>
            </a:r>
          </a:p>
          <a:p>
            <a:pPr algn="l"/>
            <a:r>
              <a:rPr lang="en-GB" sz="2000" dirty="0">
                <a:latin typeface="Arial" panose="020B0604020202020204" pitchFamily="34" charset="0"/>
                <a:cs typeface="Arial" panose="020B0604020202020204" pitchFamily="34" charset="0"/>
              </a:rPr>
              <a:t>Unknown: 35%</a:t>
            </a: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366326"/>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https://assets.publishing.service.gov.uk/government/uploads/system/uploads/attachment_data/file/895088/legal-aid-statistics-bulletin-jan-mar-2020.pdf</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133116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Autofit/>
          </a:bodyPr>
          <a:lstStyle/>
          <a:p>
            <a:pPr algn="l"/>
            <a:r>
              <a:rPr lang="en-GB" sz="2000" b="1" dirty="0">
                <a:latin typeface="Arial" panose="020B0604020202020204" pitchFamily="34" charset="0"/>
                <a:cs typeface="Arial" panose="020B0604020202020204" pitchFamily="34" charset="0"/>
              </a:rPr>
              <a:t>Has there been any progress? </a:t>
            </a:r>
          </a:p>
          <a:p>
            <a:pPr algn="l"/>
            <a:r>
              <a:rPr lang="en-GB" sz="2000" dirty="0">
                <a:latin typeface="Arial" panose="020B0604020202020204" pitchFamily="34" charset="0"/>
                <a:cs typeface="Arial" panose="020B0604020202020204" pitchFamily="34" charset="0"/>
              </a:rPr>
              <a:t>“More people are starting to listen, going out of their way to talk to young people, getting to know what they are going through </a:t>
            </a:r>
            <a:r>
              <a:rPr lang="en-GB" sz="2000" b="1" dirty="0">
                <a:latin typeface="Arial" panose="020B0604020202020204" pitchFamily="34" charset="0"/>
                <a:cs typeface="Arial" panose="020B0604020202020204" pitchFamily="34" charset="0"/>
              </a:rPr>
              <a:t>and actually doing something about it</a:t>
            </a:r>
            <a:r>
              <a:rPr lang="en-GB" sz="2000" dirty="0">
                <a:latin typeface="Arial" panose="020B0604020202020204" pitchFamily="34" charset="0"/>
                <a:cs typeface="Arial" panose="020B0604020202020204" pitchFamily="34" charset="0"/>
              </a:rPr>
              <a:t>.”</a:t>
            </a:r>
          </a:p>
          <a:p>
            <a:pPr algn="l"/>
            <a:endParaRPr lang="en-GB" sz="2000" dirty="0">
              <a:latin typeface="Arial" panose="020B0604020202020204" pitchFamily="34" charset="0"/>
              <a:cs typeface="Arial" panose="020B0604020202020204" pitchFamily="34" charset="0"/>
            </a:endParaRPr>
          </a:p>
          <a:p>
            <a:pPr algn="l"/>
            <a:r>
              <a:rPr lang="en-GB" sz="2000" b="1" dirty="0">
                <a:latin typeface="Arial" panose="020B0604020202020204" pitchFamily="34" charset="0"/>
                <a:cs typeface="Arial" panose="020B0604020202020204" pitchFamily="34" charset="0"/>
              </a:rPr>
              <a:t>What do you think can improve?</a:t>
            </a:r>
          </a:p>
          <a:p>
            <a:pPr algn="l"/>
            <a:r>
              <a:rPr lang="en-GB" sz="2000" dirty="0">
                <a:latin typeface="Arial" panose="020B0604020202020204" pitchFamily="34" charset="0"/>
                <a:cs typeface="Arial" panose="020B0604020202020204" pitchFamily="34" charset="0"/>
              </a:rPr>
              <a:t>“Set up events for the local police </a:t>
            </a:r>
            <a:r>
              <a:rPr lang="en-GB" sz="2000" b="1" dirty="0">
                <a:latin typeface="Arial" panose="020B0604020202020204" pitchFamily="34" charset="0"/>
                <a:cs typeface="Arial" panose="020B0604020202020204" pitchFamily="34" charset="0"/>
              </a:rPr>
              <a:t>to get involved with the community</a:t>
            </a:r>
            <a:r>
              <a:rPr lang="en-GB" sz="2000" dirty="0">
                <a:latin typeface="Arial" panose="020B0604020202020204" pitchFamily="34" charset="0"/>
                <a:cs typeface="Arial" panose="020B0604020202020204" pitchFamily="34" charset="0"/>
              </a:rPr>
              <a:t>.”</a:t>
            </a:r>
          </a:p>
          <a:p>
            <a:pPr algn="l"/>
            <a:r>
              <a:rPr lang="en-GB" sz="2000" dirty="0">
                <a:latin typeface="Arial" panose="020B0604020202020204" pitchFamily="34" charset="0"/>
                <a:cs typeface="Arial" panose="020B0604020202020204" pitchFamily="34" charset="0"/>
              </a:rPr>
              <a:t>“Services as a whole receiving </a:t>
            </a:r>
            <a:r>
              <a:rPr lang="en-GB" sz="2000" b="1" dirty="0">
                <a:latin typeface="Arial" panose="020B0604020202020204" pitchFamily="34" charset="0"/>
                <a:cs typeface="Arial" panose="020B0604020202020204" pitchFamily="34" charset="0"/>
              </a:rPr>
              <a:t>community engagement training</a:t>
            </a:r>
            <a:r>
              <a:rPr lang="en-GB" sz="2000" dirty="0">
                <a:latin typeface="Arial" panose="020B0604020202020204" pitchFamily="34" charset="0"/>
                <a:cs typeface="Arial" panose="020B0604020202020204" pitchFamily="34" charset="0"/>
              </a:rPr>
              <a:t>.”</a:t>
            </a:r>
          </a:p>
          <a:p>
            <a:pPr algn="l"/>
            <a:r>
              <a:rPr lang="en-GB" sz="2000" dirty="0">
                <a:latin typeface="Arial" panose="020B0604020202020204" pitchFamily="34" charset="0"/>
                <a:cs typeface="Arial" panose="020B0604020202020204" pitchFamily="34" charset="0"/>
              </a:rPr>
              <a:t>“I hope that in the future, the younger people of that time will be able to speak up and express themselves because many young people suffer in silence. The older generation actually need to </a:t>
            </a:r>
            <a:r>
              <a:rPr lang="en-GB" sz="2000" b="1" dirty="0">
                <a:latin typeface="Arial" panose="020B0604020202020204" pitchFamily="34" charset="0"/>
                <a:cs typeface="Arial" panose="020B0604020202020204" pitchFamily="34" charset="0"/>
              </a:rPr>
              <a:t>sit down and listen to us</a:t>
            </a:r>
            <a:r>
              <a:rPr lang="en-GB" sz="2000" dirty="0">
                <a:latin typeface="Arial" panose="020B0604020202020204" pitchFamily="34" charset="0"/>
                <a:cs typeface="Arial" panose="020B0604020202020204" pitchFamily="34" charset="0"/>
              </a:rPr>
              <a:t>.”</a:t>
            </a:r>
          </a:p>
          <a:p>
            <a:pPr algn="l"/>
            <a:r>
              <a:rPr lang="en-GB" sz="2000"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It’s important to hear young people’s voices</a:t>
            </a:r>
            <a:r>
              <a:rPr lang="en-GB" sz="2000" dirty="0">
                <a:latin typeface="Arial" panose="020B0604020202020204" pitchFamily="34" charset="0"/>
                <a:cs typeface="Arial" panose="020B0604020202020204" pitchFamily="34" charset="0"/>
              </a:rPr>
              <a:t> because it’s us young people who are going through these issues in our everyday lives.”</a:t>
            </a:r>
          </a:p>
        </p:txBody>
      </p:sp>
    </p:spTree>
    <p:extLst>
      <p:ext uri="{BB962C8B-B14F-4D97-AF65-F5344CB8AC3E}">
        <p14:creationId xmlns:p14="http://schemas.microsoft.com/office/powerpoint/2010/main" val="2332966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0"/>
            <a:ext cx="9144000" cy="2387600"/>
          </a:xfrm>
        </p:spPr>
        <p:txBody>
          <a:bodyPr/>
          <a:lstStyle/>
          <a:p>
            <a:r>
              <a:rPr lang="en-GB" dirty="0">
                <a:latin typeface="Arial" panose="020B0604020202020204" pitchFamily="34" charset="0"/>
                <a:cs typeface="Arial" panose="020B0604020202020204" pitchFamily="34" charset="0"/>
              </a:rPr>
              <a:t>Education</a:t>
            </a:r>
          </a:p>
        </p:txBody>
      </p:sp>
    </p:spTree>
    <p:extLst>
      <p:ext uri="{BB962C8B-B14F-4D97-AF65-F5344CB8AC3E}">
        <p14:creationId xmlns:p14="http://schemas.microsoft.com/office/powerpoint/2010/main" val="326341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Special educational needs</a:t>
            </a:r>
          </a:p>
          <a:p>
            <a:pPr algn="l"/>
            <a:r>
              <a:rPr lang="en-GB" sz="2000" dirty="0">
                <a:latin typeface="Arial" panose="020B0604020202020204" pitchFamily="34" charset="0"/>
                <a:cs typeface="Arial" panose="020B0604020202020204" pitchFamily="34" charset="0"/>
              </a:rPr>
              <a:t>In England, the number of pupils with special educational needs (SEN) in January 2020 was one million.</a:t>
            </a:r>
          </a:p>
          <a:p>
            <a:pPr algn="l"/>
            <a:r>
              <a:rPr lang="en-GB" sz="2000" dirty="0">
                <a:latin typeface="Arial" panose="020B0604020202020204" pitchFamily="34" charset="0"/>
                <a:cs typeface="Arial" panose="020B0604020202020204" pitchFamily="34" charset="0"/>
              </a:rPr>
              <a:t>This represents 12% of the total pupil population.</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366326"/>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https://explore-education-statistics.service.gov.uk/find-statistics/special-educational-needs-in-england#releaseHeadlines-tables</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511041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Proportion of pupils with SEN</a:t>
            </a:r>
          </a:p>
          <a:p>
            <a:pPr algn="l"/>
            <a:r>
              <a:rPr lang="en-GB" sz="2000" dirty="0">
                <a:latin typeface="Arial" panose="020B0604020202020204" pitchFamily="34" charset="0"/>
                <a:cs typeface="Arial" panose="020B0604020202020204" pitchFamily="34" charset="0"/>
              </a:rPr>
              <a:t>Of the main ethnic groups, White children had the highest percentage of SEN at 13%.</a:t>
            </a:r>
          </a:p>
          <a:p>
            <a:pPr algn="l"/>
            <a:r>
              <a:rPr lang="en-GB" sz="2000" dirty="0">
                <a:latin typeface="Arial" panose="020B0604020202020204" pitchFamily="34" charset="0"/>
                <a:cs typeface="Arial" panose="020B0604020202020204" pitchFamily="34" charset="0"/>
              </a:rPr>
              <a:t>White: 13%</a:t>
            </a:r>
          </a:p>
          <a:p>
            <a:pPr algn="l"/>
            <a:r>
              <a:rPr lang="en-GB" sz="2000" dirty="0">
                <a:latin typeface="Arial" panose="020B0604020202020204" pitchFamily="34" charset="0"/>
                <a:cs typeface="Arial" panose="020B0604020202020204" pitchFamily="34" charset="0"/>
              </a:rPr>
              <a:t>Black: 12%</a:t>
            </a:r>
          </a:p>
          <a:p>
            <a:pPr algn="l"/>
            <a:r>
              <a:rPr lang="en-GB" sz="2000" dirty="0">
                <a:latin typeface="Arial" panose="020B0604020202020204" pitchFamily="34" charset="0"/>
                <a:cs typeface="Arial" panose="020B0604020202020204" pitchFamily="34" charset="0"/>
              </a:rPr>
              <a:t>Mixed: 12%</a:t>
            </a:r>
          </a:p>
          <a:p>
            <a:pPr algn="l"/>
            <a:r>
              <a:rPr lang="en-GB" sz="2000" dirty="0">
                <a:latin typeface="Arial" panose="020B0604020202020204" pitchFamily="34" charset="0"/>
                <a:cs typeface="Arial" panose="020B0604020202020204" pitchFamily="34" charset="0"/>
              </a:rPr>
              <a:t>Asian: 9%</a:t>
            </a:r>
          </a:p>
          <a:p>
            <a:pPr algn="l"/>
            <a:r>
              <a:rPr lang="en-GB" sz="2000" dirty="0">
                <a:latin typeface="Arial" panose="020B0604020202020204" pitchFamily="34" charset="0"/>
                <a:cs typeface="Arial" panose="020B0604020202020204" pitchFamily="34" charset="0"/>
              </a:rPr>
              <a:t>Chinese: 5%</a:t>
            </a:r>
          </a:p>
          <a:p>
            <a:pPr algn="l"/>
            <a:r>
              <a:rPr lang="en-GB" sz="2000" dirty="0">
                <a:latin typeface="Arial" panose="020B0604020202020204" pitchFamily="34" charset="0"/>
                <a:cs typeface="Arial" panose="020B0604020202020204" pitchFamily="34" charset="0"/>
              </a:rPr>
              <a:t>Other: 10%</a:t>
            </a:r>
          </a:p>
          <a:p>
            <a:pPr algn="l"/>
            <a:r>
              <a:rPr lang="en-GB" sz="2000" dirty="0">
                <a:latin typeface="Arial" panose="020B0604020202020204" pitchFamily="34" charset="0"/>
                <a:cs typeface="Arial" panose="020B0604020202020204" pitchFamily="34" charset="0"/>
              </a:rPr>
              <a:t>Out of all ethnicities, special educational needs were most prevalent in Travellers of Irish heritage and Gypsy/Roma pupils at 24% and 23% respectively.</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366326"/>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https://explore-education-statistics.service.gov.uk/find-statistics/special-educational-needs-in-england#releaseHeadlines-tables</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4153707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SEN (look closer)</a:t>
            </a:r>
          </a:p>
          <a:p>
            <a:pPr algn="l"/>
            <a:r>
              <a:rPr lang="en-GB" sz="2000" dirty="0">
                <a:latin typeface="Arial" panose="020B0604020202020204" pitchFamily="34" charset="0"/>
                <a:cs typeface="Arial" panose="020B0604020202020204" pitchFamily="34" charset="0"/>
              </a:rPr>
              <a:t>Percentage of pupils with special educational needs (SEN), by ethnicity, 2020/21:</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3472398708"/>
              </p:ext>
            </p:extLst>
          </p:nvPr>
        </p:nvGraphicFramePr>
        <p:xfrm>
          <a:off x="1630531" y="1782092"/>
          <a:ext cx="8197050" cy="3962400"/>
        </p:xfrm>
        <a:graphic>
          <a:graphicData uri="http://schemas.openxmlformats.org/drawingml/2006/table">
            <a:tbl>
              <a:tblPr firstRow="1" bandRow="1">
                <a:tableStyleId>{073A0DAA-6AF3-43AB-8588-CEC1D06C72B9}</a:tableStyleId>
              </a:tblPr>
              <a:tblGrid>
                <a:gridCol w="6448149">
                  <a:extLst>
                    <a:ext uri="{9D8B030D-6E8A-4147-A177-3AD203B41FA5}">
                      <a16:colId xmlns:a16="http://schemas.microsoft.com/office/drawing/2014/main" val="993297712"/>
                    </a:ext>
                  </a:extLst>
                </a:gridCol>
                <a:gridCol w="1748901">
                  <a:extLst>
                    <a:ext uri="{9D8B030D-6E8A-4147-A177-3AD203B41FA5}">
                      <a16:colId xmlns:a16="http://schemas.microsoft.com/office/drawing/2014/main" val="3554618979"/>
                    </a:ext>
                  </a:extLst>
                </a:gridCol>
              </a:tblGrid>
              <a:tr h="370840">
                <a:tc>
                  <a:txBody>
                    <a:bodyPr/>
                    <a:lstStyle/>
                    <a:p>
                      <a:r>
                        <a:rPr lang="en-GB" sz="2000" dirty="0">
                          <a:latin typeface="Arial" panose="020B0604020202020204" pitchFamily="34" charset="0"/>
                          <a:cs typeface="Arial" panose="020B0604020202020204" pitchFamily="34" charset="0"/>
                        </a:rPr>
                        <a:t>Ethnicity</a:t>
                      </a:r>
                    </a:p>
                  </a:txBody>
                  <a:tcPr/>
                </a:tc>
                <a:tc>
                  <a:txBody>
                    <a:bodyPr/>
                    <a:lstStyle/>
                    <a:p>
                      <a:r>
                        <a:rPr lang="en-GB" sz="20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3888151232"/>
                  </a:ext>
                </a:extLst>
              </a:tr>
              <a:tr h="370840">
                <a:tc>
                  <a:txBody>
                    <a:bodyPr/>
                    <a:lstStyle/>
                    <a:p>
                      <a:r>
                        <a:rPr lang="en-GB" sz="2000" dirty="0">
                          <a:latin typeface="Arial" panose="020B0604020202020204" pitchFamily="34" charset="0"/>
                          <a:cs typeface="Arial" panose="020B0604020202020204" pitchFamily="34" charset="0"/>
                        </a:rPr>
                        <a:t>White - Traveller of Irish heritage</a:t>
                      </a:r>
                    </a:p>
                  </a:txBody>
                  <a:tcPr/>
                </a:tc>
                <a:tc>
                  <a:txBody>
                    <a:bodyPr/>
                    <a:lstStyle/>
                    <a:p>
                      <a:r>
                        <a:rPr lang="en-GB" sz="2000" dirty="0">
                          <a:latin typeface="Arial" panose="020B0604020202020204" pitchFamily="34" charset="0"/>
                          <a:cs typeface="Arial" panose="020B0604020202020204" pitchFamily="34" charset="0"/>
                        </a:rPr>
                        <a:t>24</a:t>
                      </a:r>
                    </a:p>
                  </a:txBody>
                  <a:tcPr/>
                </a:tc>
                <a:extLst>
                  <a:ext uri="{0D108BD9-81ED-4DB2-BD59-A6C34878D82A}">
                    <a16:rowId xmlns:a16="http://schemas.microsoft.com/office/drawing/2014/main" val="2605645920"/>
                  </a:ext>
                </a:extLst>
              </a:tr>
              <a:tr h="370840">
                <a:tc>
                  <a:txBody>
                    <a:bodyPr/>
                    <a:lstStyle/>
                    <a:p>
                      <a:r>
                        <a:rPr lang="en-GB" sz="2000" b="0" dirty="0">
                          <a:latin typeface="Arial" panose="020B0604020202020204" pitchFamily="34" charset="0"/>
                          <a:cs typeface="Arial" panose="020B0604020202020204" pitchFamily="34" charset="0"/>
                        </a:rPr>
                        <a:t>White – Gypsy/Roma</a:t>
                      </a:r>
                    </a:p>
                  </a:txBody>
                  <a:tcPr/>
                </a:tc>
                <a:tc>
                  <a:txBody>
                    <a:bodyPr/>
                    <a:lstStyle/>
                    <a:p>
                      <a:r>
                        <a:rPr lang="en-GB" sz="2000" b="0" dirty="0">
                          <a:latin typeface="Arial" panose="020B0604020202020204" pitchFamily="34" charset="0"/>
                          <a:cs typeface="Arial" panose="020B0604020202020204" pitchFamily="34" charset="0"/>
                        </a:rPr>
                        <a:t>23</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Black – Black Caribbean</a:t>
                      </a:r>
                    </a:p>
                  </a:txBody>
                  <a:tcPr/>
                </a:tc>
                <a:tc>
                  <a:txBody>
                    <a:bodyPr/>
                    <a:lstStyle/>
                    <a:p>
                      <a:r>
                        <a:rPr lang="en-GB" sz="2000" dirty="0">
                          <a:latin typeface="Arial" panose="020B0604020202020204" pitchFamily="34" charset="0"/>
                          <a:cs typeface="Arial" panose="020B0604020202020204" pitchFamily="34" charset="0"/>
                        </a:rPr>
                        <a:t>16</a:t>
                      </a:r>
                    </a:p>
                  </a:txBody>
                  <a:tcPr/>
                </a:tc>
                <a:extLst>
                  <a:ext uri="{0D108BD9-81ED-4DB2-BD59-A6C34878D82A}">
                    <a16:rowId xmlns:a16="http://schemas.microsoft.com/office/drawing/2014/main" val="1068818091"/>
                  </a:ext>
                </a:extLst>
              </a:tr>
              <a:tr h="370840">
                <a:tc>
                  <a:txBody>
                    <a:bodyPr/>
                    <a:lstStyle/>
                    <a:p>
                      <a:r>
                        <a:rPr lang="en-GB" sz="2000" b="0" dirty="0">
                          <a:latin typeface="Arial" panose="020B0604020202020204" pitchFamily="34" charset="0"/>
                          <a:cs typeface="Arial" panose="020B0604020202020204" pitchFamily="34" charset="0"/>
                        </a:rPr>
                        <a:t>Mixed – White and Black Caribbean</a:t>
                      </a:r>
                    </a:p>
                  </a:txBody>
                  <a:tcPr/>
                </a:tc>
                <a:tc>
                  <a:txBody>
                    <a:bodyPr/>
                    <a:lstStyle/>
                    <a:p>
                      <a:r>
                        <a:rPr lang="en-GB" sz="2000" b="0" dirty="0">
                          <a:latin typeface="Arial" panose="020B0604020202020204" pitchFamily="34" charset="0"/>
                          <a:cs typeface="Arial" panose="020B0604020202020204" pitchFamily="34" charset="0"/>
                        </a:rPr>
                        <a:t>15</a:t>
                      </a:r>
                    </a:p>
                  </a:txBody>
                  <a:tcPr/>
                </a:tc>
                <a:extLst>
                  <a:ext uri="{0D108BD9-81ED-4DB2-BD59-A6C34878D82A}">
                    <a16:rowId xmlns:a16="http://schemas.microsoft.com/office/drawing/2014/main" val="2782741145"/>
                  </a:ext>
                </a:extLst>
              </a:tr>
              <a:tr h="370840">
                <a:tc>
                  <a:txBody>
                    <a:bodyPr/>
                    <a:lstStyle/>
                    <a:p>
                      <a:r>
                        <a:rPr lang="en-GB" sz="2000" dirty="0">
                          <a:latin typeface="Arial" panose="020B0604020202020204" pitchFamily="34" charset="0"/>
                          <a:cs typeface="Arial" panose="020B0604020202020204" pitchFamily="34" charset="0"/>
                        </a:rPr>
                        <a:t>White – White British</a:t>
                      </a:r>
                    </a:p>
                  </a:txBody>
                  <a:tcPr/>
                </a:tc>
                <a:tc>
                  <a:txBody>
                    <a:bodyPr/>
                    <a:lstStyle/>
                    <a:p>
                      <a:r>
                        <a:rPr lang="en-GB" sz="2000" dirty="0">
                          <a:latin typeface="Arial" panose="020B0604020202020204" pitchFamily="34" charset="0"/>
                          <a:cs typeface="Arial" panose="020B0604020202020204" pitchFamily="34" charset="0"/>
                        </a:rPr>
                        <a:t>13</a:t>
                      </a:r>
                    </a:p>
                  </a:txBody>
                  <a:tcPr/>
                </a:tc>
                <a:extLst>
                  <a:ext uri="{0D108BD9-81ED-4DB2-BD59-A6C34878D82A}">
                    <a16:rowId xmlns:a16="http://schemas.microsoft.com/office/drawing/2014/main" val="2484457696"/>
                  </a:ext>
                </a:extLst>
              </a:tr>
              <a:tr h="370840">
                <a:tc>
                  <a:txBody>
                    <a:bodyPr/>
                    <a:lstStyle/>
                    <a:p>
                      <a:r>
                        <a:rPr lang="en-GB" sz="2000" dirty="0">
                          <a:latin typeface="Arial" panose="020B0604020202020204" pitchFamily="34" charset="0"/>
                          <a:cs typeface="Arial" panose="020B0604020202020204" pitchFamily="34" charset="0"/>
                        </a:rPr>
                        <a:t>White - Irish</a:t>
                      </a:r>
                    </a:p>
                  </a:txBody>
                  <a:tcPr/>
                </a:tc>
                <a:tc>
                  <a:txBody>
                    <a:bodyPr/>
                    <a:lstStyle/>
                    <a:p>
                      <a:r>
                        <a:rPr lang="en-GB" sz="2000" dirty="0">
                          <a:latin typeface="Arial" panose="020B0604020202020204" pitchFamily="34" charset="0"/>
                          <a:cs typeface="Arial" panose="020B0604020202020204" pitchFamily="34" charset="0"/>
                        </a:rPr>
                        <a:t>13</a:t>
                      </a:r>
                    </a:p>
                  </a:txBody>
                  <a:tcPr/>
                </a:tc>
                <a:extLst>
                  <a:ext uri="{0D108BD9-81ED-4DB2-BD59-A6C34878D82A}">
                    <a16:rowId xmlns:a16="http://schemas.microsoft.com/office/drawing/2014/main" val="3573440651"/>
                  </a:ext>
                </a:extLst>
              </a:tr>
              <a:tr h="370840">
                <a:tc>
                  <a:txBody>
                    <a:bodyPr/>
                    <a:lstStyle/>
                    <a:p>
                      <a:r>
                        <a:rPr lang="en-GB" sz="2000" b="0" dirty="0">
                          <a:latin typeface="Arial" panose="020B0604020202020204" pitchFamily="34" charset="0"/>
                          <a:cs typeface="Arial" panose="020B0604020202020204" pitchFamily="34" charset="0"/>
                        </a:rPr>
                        <a:t>Black – any other Black background</a:t>
                      </a:r>
                    </a:p>
                  </a:txBody>
                  <a:tcPr/>
                </a:tc>
                <a:tc>
                  <a:txBody>
                    <a:bodyPr/>
                    <a:lstStyle/>
                    <a:p>
                      <a:r>
                        <a:rPr lang="en-GB" sz="2000" b="0" dirty="0">
                          <a:latin typeface="Arial" panose="020B0604020202020204" pitchFamily="34" charset="0"/>
                          <a:cs typeface="Arial" panose="020B0604020202020204" pitchFamily="34" charset="0"/>
                        </a:rPr>
                        <a:t>12</a:t>
                      </a:r>
                    </a:p>
                  </a:txBody>
                  <a:tcPr/>
                </a:tc>
                <a:extLst>
                  <a:ext uri="{0D108BD9-81ED-4DB2-BD59-A6C34878D82A}">
                    <a16:rowId xmlns:a16="http://schemas.microsoft.com/office/drawing/2014/main" val="3808744991"/>
                  </a:ext>
                </a:extLst>
              </a:tr>
              <a:tr h="370840">
                <a:tc>
                  <a:txBody>
                    <a:bodyPr/>
                    <a:lstStyle/>
                    <a:p>
                      <a:r>
                        <a:rPr lang="en-GB" sz="2000" dirty="0">
                          <a:latin typeface="Arial" panose="020B0604020202020204" pitchFamily="34" charset="0"/>
                          <a:cs typeface="Arial" panose="020B0604020202020204" pitchFamily="34" charset="0"/>
                        </a:rPr>
                        <a:t>Mixed – White and Black African</a:t>
                      </a:r>
                    </a:p>
                  </a:txBody>
                  <a:tcPr/>
                </a:tc>
                <a:tc>
                  <a:txBody>
                    <a:bodyPr/>
                    <a:lstStyle/>
                    <a:p>
                      <a:r>
                        <a:rPr lang="en-GB" sz="2000" dirty="0">
                          <a:latin typeface="Arial" panose="020B0604020202020204" pitchFamily="34" charset="0"/>
                          <a:cs typeface="Arial" panose="020B0604020202020204" pitchFamily="34" charset="0"/>
                        </a:rPr>
                        <a:t>12</a:t>
                      </a:r>
                    </a:p>
                  </a:txBody>
                  <a:tcPr/>
                </a:tc>
                <a:extLst>
                  <a:ext uri="{0D108BD9-81ED-4DB2-BD59-A6C34878D82A}">
                    <a16:rowId xmlns:a16="http://schemas.microsoft.com/office/drawing/2014/main" val="3419007522"/>
                  </a:ext>
                </a:extLst>
              </a:tr>
              <a:tr h="370840">
                <a:tc>
                  <a:txBody>
                    <a:bodyPr/>
                    <a:lstStyle/>
                    <a:p>
                      <a:r>
                        <a:rPr lang="en-GB" sz="2000" dirty="0">
                          <a:latin typeface="Arial" panose="020B0604020202020204" pitchFamily="34" charset="0"/>
                          <a:cs typeface="Arial" panose="020B0604020202020204" pitchFamily="34" charset="0"/>
                        </a:rPr>
                        <a:t>Asian - Pakistani</a:t>
                      </a:r>
                    </a:p>
                  </a:txBody>
                  <a:tcPr/>
                </a:tc>
                <a:tc>
                  <a:txBody>
                    <a:bodyPr/>
                    <a:lstStyle/>
                    <a:p>
                      <a:r>
                        <a:rPr lang="en-GB" sz="2000" dirty="0">
                          <a:latin typeface="Arial" panose="020B0604020202020204" pitchFamily="34" charset="0"/>
                          <a:cs typeface="Arial" panose="020B0604020202020204" pitchFamily="34" charset="0"/>
                        </a:rPr>
                        <a:t>12</a:t>
                      </a:r>
                    </a:p>
                  </a:txBody>
                  <a:tcPr/>
                </a:tc>
                <a:extLst>
                  <a:ext uri="{0D108BD9-81ED-4DB2-BD59-A6C34878D82A}">
                    <a16:rowId xmlns:a16="http://schemas.microsoft.com/office/drawing/2014/main" val="1135847730"/>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550634" y="6049292"/>
            <a:ext cx="8862874" cy="584775"/>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https://explore-education-statistics.service.gov.uk/find-statistics/special-educational-needs-in-england#releaseHeadlines-tables</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4249794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SEN (look closer)</a:t>
            </a:r>
          </a:p>
          <a:p>
            <a:pPr algn="l"/>
            <a:r>
              <a:rPr lang="en-GB" sz="2000" dirty="0">
                <a:latin typeface="Arial" panose="020B0604020202020204" pitchFamily="34" charset="0"/>
                <a:cs typeface="Arial" panose="020B0604020202020204" pitchFamily="34" charset="0"/>
              </a:rPr>
              <a:t>Percentage of pupils with special educational needs (SEN), by ethnicity, 2020/21:</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2492651521"/>
              </p:ext>
            </p:extLst>
          </p:nvPr>
        </p:nvGraphicFramePr>
        <p:xfrm>
          <a:off x="1630531" y="1782092"/>
          <a:ext cx="8197050" cy="3169920"/>
        </p:xfrm>
        <a:graphic>
          <a:graphicData uri="http://schemas.openxmlformats.org/drawingml/2006/table">
            <a:tbl>
              <a:tblPr firstRow="1" bandRow="1">
                <a:tableStyleId>{073A0DAA-6AF3-43AB-8588-CEC1D06C72B9}</a:tableStyleId>
              </a:tblPr>
              <a:tblGrid>
                <a:gridCol w="6448149">
                  <a:extLst>
                    <a:ext uri="{9D8B030D-6E8A-4147-A177-3AD203B41FA5}">
                      <a16:colId xmlns:a16="http://schemas.microsoft.com/office/drawing/2014/main" val="993297712"/>
                    </a:ext>
                  </a:extLst>
                </a:gridCol>
                <a:gridCol w="1748901">
                  <a:extLst>
                    <a:ext uri="{9D8B030D-6E8A-4147-A177-3AD203B41FA5}">
                      <a16:colId xmlns:a16="http://schemas.microsoft.com/office/drawing/2014/main" val="3554618979"/>
                    </a:ext>
                  </a:extLst>
                </a:gridCol>
              </a:tblGrid>
              <a:tr h="370840">
                <a:tc>
                  <a:txBody>
                    <a:bodyPr/>
                    <a:lstStyle/>
                    <a:p>
                      <a:r>
                        <a:rPr lang="en-GB" sz="2000" dirty="0">
                          <a:latin typeface="Arial" panose="020B0604020202020204" pitchFamily="34" charset="0"/>
                          <a:cs typeface="Arial" panose="020B0604020202020204" pitchFamily="34" charset="0"/>
                        </a:rPr>
                        <a:t>Ethnicity</a:t>
                      </a:r>
                    </a:p>
                  </a:txBody>
                  <a:tcPr/>
                </a:tc>
                <a:tc>
                  <a:txBody>
                    <a:bodyPr/>
                    <a:lstStyle/>
                    <a:p>
                      <a:r>
                        <a:rPr lang="en-GB" sz="20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3888151232"/>
                  </a:ext>
                </a:extLst>
              </a:tr>
              <a:tr h="370840">
                <a:tc>
                  <a:txBody>
                    <a:bodyPr/>
                    <a:lstStyle/>
                    <a:p>
                      <a:r>
                        <a:rPr lang="en-GB" sz="2000" dirty="0">
                          <a:latin typeface="Arial" panose="020B0604020202020204" pitchFamily="34" charset="0"/>
                          <a:cs typeface="Arial" panose="020B0604020202020204" pitchFamily="34" charset="0"/>
                        </a:rPr>
                        <a:t>Mixed – any other Mixed background</a:t>
                      </a:r>
                    </a:p>
                  </a:txBody>
                  <a:tcPr/>
                </a:tc>
                <a:tc>
                  <a:txBody>
                    <a:bodyPr/>
                    <a:lstStyle/>
                    <a:p>
                      <a:r>
                        <a:rPr lang="en-GB" sz="2000" dirty="0">
                          <a:latin typeface="Arial" panose="020B0604020202020204" pitchFamily="34" charset="0"/>
                          <a:cs typeface="Arial" panose="020B0604020202020204" pitchFamily="34" charset="0"/>
                        </a:rPr>
                        <a:t>11</a:t>
                      </a:r>
                    </a:p>
                  </a:txBody>
                  <a:tcPr/>
                </a:tc>
                <a:extLst>
                  <a:ext uri="{0D108BD9-81ED-4DB2-BD59-A6C34878D82A}">
                    <a16:rowId xmlns:a16="http://schemas.microsoft.com/office/drawing/2014/main" val="2605645920"/>
                  </a:ext>
                </a:extLst>
              </a:tr>
              <a:tr h="370840">
                <a:tc>
                  <a:txBody>
                    <a:bodyPr/>
                    <a:lstStyle/>
                    <a:p>
                      <a:r>
                        <a:rPr lang="en-GB" sz="2000" b="0" dirty="0">
                          <a:latin typeface="Arial" panose="020B0604020202020204" pitchFamily="34" charset="0"/>
                          <a:cs typeface="Arial" panose="020B0604020202020204" pitchFamily="34" charset="0"/>
                        </a:rPr>
                        <a:t>Black – Black African</a:t>
                      </a:r>
                    </a:p>
                  </a:txBody>
                  <a:tcPr/>
                </a:tc>
                <a:tc>
                  <a:txBody>
                    <a:bodyPr/>
                    <a:lstStyle/>
                    <a:p>
                      <a:r>
                        <a:rPr lang="en-GB" sz="2000" b="0" dirty="0">
                          <a:latin typeface="Arial" panose="020B0604020202020204" pitchFamily="34" charset="0"/>
                          <a:cs typeface="Arial" panose="020B0604020202020204" pitchFamily="34" charset="0"/>
                        </a:rPr>
                        <a:t>11</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Asian - Bangladeshi</a:t>
                      </a:r>
                    </a:p>
                  </a:txBody>
                  <a:tcPr/>
                </a:tc>
                <a:tc>
                  <a:txBody>
                    <a:bodyPr/>
                    <a:lstStyle/>
                    <a:p>
                      <a:r>
                        <a:rPr lang="en-GB" sz="2000" dirty="0">
                          <a:latin typeface="Arial" panose="020B0604020202020204" pitchFamily="34" charset="0"/>
                          <a:cs typeface="Arial" panose="020B0604020202020204" pitchFamily="34" charset="0"/>
                        </a:rPr>
                        <a:t>10</a:t>
                      </a:r>
                    </a:p>
                  </a:txBody>
                  <a:tcPr/>
                </a:tc>
                <a:extLst>
                  <a:ext uri="{0D108BD9-81ED-4DB2-BD59-A6C34878D82A}">
                    <a16:rowId xmlns:a16="http://schemas.microsoft.com/office/drawing/2014/main" val="1068818091"/>
                  </a:ext>
                </a:extLst>
              </a:tr>
              <a:tr h="370840">
                <a:tc>
                  <a:txBody>
                    <a:bodyPr/>
                    <a:lstStyle/>
                    <a:p>
                      <a:r>
                        <a:rPr lang="en-GB" sz="2000" b="0" dirty="0">
                          <a:latin typeface="Arial" panose="020B0604020202020204" pitchFamily="34" charset="0"/>
                          <a:cs typeface="Arial" panose="020B0604020202020204" pitchFamily="34" charset="0"/>
                        </a:rPr>
                        <a:t>Mixed - White and Asian</a:t>
                      </a:r>
                    </a:p>
                  </a:txBody>
                  <a:tcPr/>
                </a:tc>
                <a:tc>
                  <a:txBody>
                    <a:bodyPr/>
                    <a:lstStyle/>
                    <a:p>
                      <a:r>
                        <a:rPr lang="en-GB" sz="2000" b="0" dirty="0">
                          <a:latin typeface="Arial" panose="020B0604020202020204" pitchFamily="34" charset="0"/>
                          <a:cs typeface="Arial" panose="020B0604020202020204" pitchFamily="34" charset="0"/>
                        </a:rPr>
                        <a:t>9</a:t>
                      </a:r>
                    </a:p>
                  </a:txBody>
                  <a:tcPr/>
                </a:tc>
                <a:extLst>
                  <a:ext uri="{0D108BD9-81ED-4DB2-BD59-A6C34878D82A}">
                    <a16:rowId xmlns:a16="http://schemas.microsoft.com/office/drawing/2014/main" val="2782741145"/>
                  </a:ext>
                </a:extLst>
              </a:tr>
              <a:tr h="370840">
                <a:tc>
                  <a:txBody>
                    <a:bodyPr/>
                    <a:lstStyle/>
                    <a:p>
                      <a:r>
                        <a:rPr lang="en-GB" sz="2000" dirty="0">
                          <a:latin typeface="Arial" panose="020B0604020202020204" pitchFamily="34" charset="0"/>
                          <a:cs typeface="Arial" panose="020B0604020202020204" pitchFamily="34" charset="0"/>
                        </a:rPr>
                        <a:t>White – any other White background</a:t>
                      </a:r>
                    </a:p>
                  </a:txBody>
                  <a:tcPr/>
                </a:tc>
                <a:tc>
                  <a:txBody>
                    <a:bodyPr/>
                    <a:lstStyle/>
                    <a:p>
                      <a:r>
                        <a:rPr lang="en-GB" sz="2000" dirty="0">
                          <a:latin typeface="Arial" panose="020B0604020202020204" pitchFamily="34" charset="0"/>
                          <a:cs typeface="Arial" panose="020B0604020202020204" pitchFamily="34" charset="0"/>
                        </a:rPr>
                        <a:t>9</a:t>
                      </a:r>
                    </a:p>
                  </a:txBody>
                  <a:tcPr/>
                </a:tc>
                <a:extLst>
                  <a:ext uri="{0D108BD9-81ED-4DB2-BD59-A6C34878D82A}">
                    <a16:rowId xmlns:a16="http://schemas.microsoft.com/office/drawing/2014/main" val="2484457696"/>
                  </a:ext>
                </a:extLst>
              </a:tr>
              <a:tr h="370840">
                <a:tc>
                  <a:txBody>
                    <a:bodyPr/>
                    <a:lstStyle/>
                    <a:p>
                      <a:r>
                        <a:rPr lang="en-GB" sz="2000" dirty="0">
                          <a:latin typeface="Arial" panose="020B0604020202020204" pitchFamily="34" charset="0"/>
                          <a:cs typeface="Arial" panose="020B0604020202020204" pitchFamily="34" charset="0"/>
                        </a:rPr>
                        <a:t>Asian – any other Asian background</a:t>
                      </a:r>
                    </a:p>
                  </a:txBody>
                  <a:tcPr/>
                </a:tc>
                <a:tc>
                  <a:txBody>
                    <a:bodyPr/>
                    <a:lstStyle/>
                    <a:p>
                      <a:r>
                        <a:rPr lang="en-GB" sz="2000" dirty="0">
                          <a:latin typeface="Arial" panose="020B0604020202020204" pitchFamily="34" charset="0"/>
                          <a:cs typeface="Arial" panose="020B0604020202020204" pitchFamily="34" charset="0"/>
                        </a:rPr>
                        <a:t>8</a:t>
                      </a:r>
                    </a:p>
                  </a:txBody>
                  <a:tcPr/>
                </a:tc>
                <a:extLst>
                  <a:ext uri="{0D108BD9-81ED-4DB2-BD59-A6C34878D82A}">
                    <a16:rowId xmlns:a16="http://schemas.microsoft.com/office/drawing/2014/main" val="3573440651"/>
                  </a:ext>
                </a:extLst>
              </a:tr>
              <a:tr h="370840">
                <a:tc>
                  <a:txBody>
                    <a:bodyPr/>
                    <a:lstStyle/>
                    <a:p>
                      <a:r>
                        <a:rPr lang="en-GB" sz="2000" b="0" dirty="0">
                          <a:latin typeface="Arial" panose="020B0604020202020204" pitchFamily="34" charset="0"/>
                          <a:cs typeface="Arial" panose="020B0604020202020204" pitchFamily="34" charset="0"/>
                        </a:rPr>
                        <a:t>Asian - Indian</a:t>
                      </a:r>
                    </a:p>
                  </a:txBody>
                  <a:tcPr/>
                </a:tc>
                <a:tc>
                  <a:txBody>
                    <a:bodyPr/>
                    <a:lstStyle/>
                    <a:p>
                      <a:r>
                        <a:rPr lang="en-GB" sz="2000" b="0" dirty="0">
                          <a:latin typeface="Arial" panose="020B0604020202020204" pitchFamily="34" charset="0"/>
                          <a:cs typeface="Arial" panose="020B0604020202020204" pitchFamily="34" charset="0"/>
                        </a:rPr>
                        <a:t>6</a:t>
                      </a:r>
                    </a:p>
                  </a:txBody>
                  <a:tcPr/>
                </a:tc>
                <a:extLst>
                  <a:ext uri="{0D108BD9-81ED-4DB2-BD59-A6C34878D82A}">
                    <a16:rowId xmlns:a16="http://schemas.microsoft.com/office/drawing/2014/main" val="3808744991"/>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550634" y="6049292"/>
            <a:ext cx="8862874" cy="584775"/>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https://explore-education-statistics.service.gov.uk/find-statistics/special-educational-needs-in-england#releaseHeadlines-tables</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7254315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Key stage 2</a:t>
            </a:r>
          </a:p>
          <a:p>
            <a:pPr algn="l"/>
            <a:r>
              <a:rPr lang="en-GB" sz="2000" dirty="0">
                <a:latin typeface="Arial" panose="020B0604020202020204" pitchFamily="34" charset="0"/>
                <a:cs typeface="Arial" panose="020B0604020202020204" pitchFamily="34" charset="0"/>
              </a:rPr>
              <a:t>In England, of the main ethnic groups, pupils from Chinese backgrounds were most likely to meet expected standards (80%). Pupils from Other ethnicities were the least likely (61%).</a:t>
            </a:r>
          </a:p>
          <a:p>
            <a:pPr algn="l"/>
            <a:r>
              <a:rPr lang="en-GB" sz="2000" dirty="0">
                <a:latin typeface="Arial" panose="020B0604020202020204" pitchFamily="34" charset="0"/>
                <a:cs typeface="Arial" panose="020B0604020202020204" pitchFamily="34" charset="0"/>
              </a:rPr>
              <a:t>Key stage 2 attainment in England, percentage of pupils reaching the expected standard, 2018/19 (key stage 2 assessments were suspended for 2019/20 due to the pandemic.):</a:t>
            </a:r>
          </a:p>
          <a:p>
            <a:pPr algn="l"/>
            <a:r>
              <a:rPr lang="en-GB" sz="2000" dirty="0">
                <a:latin typeface="Arial" panose="020B0604020202020204" pitchFamily="34" charset="0"/>
                <a:cs typeface="Arial" panose="020B0604020202020204" pitchFamily="34" charset="0"/>
              </a:rPr>
              <a:t>White: 64%</a:t>
            </a:r>
          </a:p>
          <a:p>
            <a:pPr algn="l"/>
            <a:r>
              <a:rPr lang="en-GB" sz="2000" dirty="0">
                <a:latin typeface="Arial" panose="020B0604020202020204" pitchFamily="34" charset="0"/>
                <a:cs typeface="Arial" panose="020B0604020202020204" pitchFamily="34" charset="0"/>
              </a:rPr>
              <a:t>Black: 63%</a:t>
            </a:r>
          </a:p>
          <a:p>
            <a:pPr algn="l"/>
            <a:r>
              <a:rPr lang="en-GB" sz="2000" dirty="0">
                <a:latin typeface="Arial" panose="020B0604020202020204" pitchFamily="34" charset="0"/>
                <a:cs typeface="Arial" panose="020B0604020202020204" pitchFamily="34" charset="0"/>
              </a:rPr>
              <a:t>Asian: 68%</a:t>
            </a:r>
          </a:p>
          <a:p>
            <a:pPr algn="l"/>
            <a:r>
              <a:rPr lang="en-GB" sz="2000" dirty="0">
                <a:latin typeface="Arial" panose="020B0604020202020204" pitchFamily="34" charset="0"/>
                <a:cs typeface="Arial" panose="020B0604020202020204" pitchFamily="34" charset="0"/>
              </a:rPr>
              <a:t>Mixed: 66%</a:t>
            </a:r>
          </a:p>
          <a:p>
            <a:pPr algn="l"/>
            <a:r>
              <a:rPr lang="en-GB" sz="2000" dirty="0">
                <a:latin typeface="Arial" panose="020B0604020202020204" pitchFamily="34" charset="0"/>
                <a:cs typeface="Arial" panose="020B0604020202020204" pitchFamily="34" charset="0"/>
              </a:rPr>
              <a:t>Chinese: 82%</a:t>
            </a:r>
          </a:p>
          <a:p>
            <a:pPr algn="l"/>
            <a:r>
              <a:rPr lang="en-GB" sz="2000" dirty="0">
                <a:latin typeface="Arial" panose="020B0604020202020204" pitchFamily="34" charset="0"/>
                <a:cs typeface="Arial" panose="020B0604020202020204" pitchFamily="34" charset="0"/>
              </a:rPr>
              <a:t>Other: 61%</a:t>
            </a: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576927"/>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https://www.gov.uk/government/statistics/key-stage-2-and-multi-academy-trust-performance-2018-revised</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41714521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Key stage 2</a:t>
            </a:r>
          </a:p>
          <a:p>
            <a:pPr algn="l"/>
            <a:r>
              <a:rPr lang="en-GB" sz="2000" dirty="0">
                <a:latin typeface="Arial" panose="020B0604020202020204" pitchFamily="34" charset="0"/>
                <a:cs typeface="Arial" panose="020B0604020202020204" pitchFamily="34" charset="0"/>
              </a:rPr>
              <a:t>In Wales, of the main ethnic groups, White Gypsy/Roma pupils (63%) and Irish Traveller (61%) were the least likely to meet the expected standard.</a:t>
            </a:r>
          </a:p>
          <a:p>
            <a:pPr algn="l"/>
            <a:r>
              <a:rPr lang="en-GB" sz="2000" dirty="0">
                <a:latin typeface="Arial" panose="020B0604020202020204" pitchFamily="34" charset="0"/>
                <a:cs typeface="Arial" panose="020B0604020202020204" pitchFamily="34" charset="0"/>
              </a:rPr>
              <a:t>Percentage of pupils in Wales achieving expected level in maths, English, science and core subject indicator, by ethnicity, 2017 to 2019:</a:t>
            </a:r>
          </a:p>
          <a:p>
            <a:pPr algn="l"/>
            <a:r>
              <a:rPr lang="en-GB" sz="2000" dirty="0">
                <a:latin typeface="Arial" panose="020B0604020202020204" pitchFamily="34" charset="0"/>
                <a:cs typeface="Arial" panose="020B0604020202020204" pitchFamily="34" charset="0"/>
              </a:rPr>
              <a:t>White: 89%</a:t>
            </a:r>
          </a:p>
          <a:p>
            <a:pPr algn="l"/>
            <a:r>
              <a:rPr lang="en-GB" sz="2000" dirty="0">
                <a:latin typeface="Arial" panose="020B0604020202020204" pitchFamily="34" charset="0"/>
                <a:cs typeface="Arial" panose="020B0604020202020204" pitchFamily="34" charset="0"/>
              </a:rPr>
              <a:t>Black: 87%</a:t>
            </a:r>
          </a:p>
          <a:p>
            <a:pPr algn="l"/>
            <a:r>
              <a:rPr lang="en-GB" sz="2000" dirty="0">
                <a:latin typeface="Arial" panose="020B0604020202020204" pitchFamily="34" charset="0"/>
                <a:cs typeface="Arial" panose="020B0604020202020204" pitchFamily="34" charset="0"/>
              </a:rPr>
              <a:t>Asian: 90%</a:t>
            </a:r>
          </a:p>
          <a:p>
            <a:pPr algn="l"/>
            <a:r>
              <a:rPr lang="en-GB" sz="2000" dirty="0">
                <a:latin typeface="Arial" panose="020B0604020202020204" pitchFamily="34" charset="0"/>
                <a:cs typeface="Arial" panose="020B0604020202020204" pitchFamily="34" charset="0"/>
              </a:rPr>
              <a:t>Mixed: 90%</a:t>
            </a:r>
          </a:p>
          <a:p>
            <a:pPr algn="l"/>
            <a:r>
              <a:rPr lang="en-GB" sz="2000" dirty="0">
                <a:latin typeface="Arial" panose="020B0604020202020204" pitchFamily="34" charset="0"/>
                <a:cs typeface="Arial" panose="020B0604020202020204" pitchFamily="34" charset="0"/>
              </a:rPr>
              <a:t>Chinese: 96%</a:t>
            </a:r>
          </a:p>
          <a:p>
            <a:pPr algn="l"/>
            <a:r>
              <a:rPr lang="en-GB" sz="2000" dirty="0">
                <a:latin typeface="Arial" panose="020B0604020202020204" pitchFamily="34" charset="0"/>
                <a:cs typeface="Arial" panose="020B0604020202020204" pitchFamily="34" charset="0"/>
              </a:rPr>
              <a:t>Other: 82%</a:t>
            </a: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576927"/>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https://statswales.gov.wales/Catalogue/Education-and-Skills/Schools-and-Teachers/Examinations-and-Assessments/Key-Stage-2</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5427908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Key stage 4</a:t>
            </a:r>
          </a:p>
          <a:p>
            <a:pPr algn="l"/>
            <a:r>
              <a:rPr lang="en-GB" sz="2000" dirty="0">
                <a:latin typeface="Arial" panose="020B0604020202020204" pitchFamily="34" charset="0"/>
                <a:cs typeface="Arial" panose="020B0604020202020204" pitchFamily="34" charset="0"/>
              </a:rPr>
              <a:t>In England, of the main ethnic groups, pupils from Chinese backgrounds were most likely to achieve a grade 5 or above in English and maths (80%). Black pupils were the least likely (46%).</a:t>
            </a:r>
          </a:p>
          <a:p>
            <a:pPr algn="l"/>
            <a:r>
              <a:rPr lang="en-GB" sz="2000" dirty="0">
                <a:latin typeface="Arial" panose="020B0604020202020204" pitchFamily="34" charset="0"/>
                <a:cs typeface="Arial" panose="020B0604020202020204" pitchFamily="34" charset="0"/>
              </a:rPr>
              <a:t>Percentage of pupils at Key Stage 4 achieving grade 5 or above in English and mathematics GCSEs by ethnicity, 2019/20:</a:t>
            </a:r>
          </a:p>
          <a:p>
            <a:pPr algn="l"/>
            <a:r>
              <a:rPr lang="en-GB" sz="2000" dirty="0">
                <a:latin typeface="Arial" panose="020B0604020202020204" pitchFamily="34" charset="0"/>
                <a:cs typeface="Arial" panose="020B0604020202020204" pitchFamily="34" charset="0"/>
              </a:rPr>
              <a:t>White: 49%</a:t>
            </a:r>
          </a:p>
          <a:p>
            <a:pPr algn="l"/>
            <a:r>
              <a:rPr lang="en-GB" sz="2000" dirty="0">
                <a:latin typeface="Arial" panose="020B0604020202020204" pitchFamily="34" charset="0"/>
                <a:cs typeface="Arial" panose="020B0604020202020204" pitchFamily="34" charset="0"/>
              </a:rPr>
              <a:t>Black: 46%</a:t>
            </a:r>
          </a:p>
          <a:p>
            <a:pPr algn="l"/>
            <a:r>
              <a:rPr lang="en-GB" sz="2000" dirty="0">
                <a:latin typeface="Arial" panose="020B0604020202020204" pitchFamily="34" charset="0"/>
                <a:cs typeface="Arial" panose="020B0604020202020204" pitchFamily="34" charset="0"/>
              </a:rPr>
              <a:t>Asian: 58%</a:t>
            </a:r>
          </a:p>
          <a:p>
            <a:pPr algn="l"/>
            <a:r>
              <a:rPr lang="en-GB" sz="2000" dirty="0">
                <a:latin typeface="Arial" panose="020B0604020202020204" pitchFamily="34" charset="0"/>
                <a:cs typeface="Arial" panose="020B0604020202020204" pitchFamily="34" charset="0"/>
              </a:rPr>
              <a:t>Mixed: 50%</a:t>
            </a:r>
          </a:p>
          <a:p>
            <a:pPr algn="l"/>
            <a:r>
              <a:rPr lang="en-GB" sz="2000" dirty="0">
                <a:latin typeface="Arial" panose="020B0604020202020204" pitchFamily="34" charset="0"/>
                <a:cs typeface="Arial" panose="020B0604020202020204" pitchFamily="34" charset="0"/>
              </a:rPr>
              <a:t>Chinese: 80%</a:t>
            </a: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576927"/>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https://www.gov.uk/government/statistics/key-stage-4-and-multi-academy-trust-performance-2018-revised</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039348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Key stage 4</a:t>
            </a:r>
          </a:p>
          <a:p>
            <a:pPr algn="l"/>
            <a:r>
              <a:rPr lang="en-GB" sz="2000" dirty="0">
                <a:latin typeface="Arial" panose="020B0604020202020204" pitchFamily="34" charset="0"/>
                <a:cs typeface="Arial" panose="020B0604020202020204" pitchFamily="34" charset="0"/>
              </a:rPr>
              <a:t>In Wales, of the main ethnic groups, pupils from Chinese backgrounds were most likely to achieve Level 1, the equivalent to 5 GCSEs. Out of all ethnicities, Gypsy/Roma pupils were the least likely (75%).</a:t>
            </a:r>
          </a:p>
          <a:p>
            <a:pPr algn="l"/>
            <a:r>
              <a:rPr lang="en-GB" sz="2000" dirty="0">
                <a:latin typeface="Arial" panose="020B0604020202020204" pitchFamily="34" charset="0"/>
                <a:cs typeface="Arial" panose="020B0604020202020204" pitchFamily="34" charset="0"/>
              </a:rPr>
              <a:t>Percentage of pupils who achieved the Level 1 threshold (a volume of qualifications equivalent to 5 GCSEs at grade A*-G):</a:t>
            </a:r>
          </a:p>
          <a:p>
            <a:pPr algn="l"/>
            <a:r>
              <a:rPr lang="en-GB" sz="2000" dirty="0">
                <a:latin typeface="Arial" panose="020B0604020202020204" pitchFamily="34" charset="0"/>
                <a:cs typeface="Arial" panose="020B0604020202020204" pitchFamily="34" charset="0"/>
              </a:rPr>
              <a:t>White: 96%</a:t>
            </a:r>
          </a:p>
          <a:p>
            <a:pPr algn="l"/>
            <a:r>
              <a:rPr lang="en-GB" sz="2000" dirty="0">
                <a:latin typeface="Arial" panose="020B0604020202020204" pitchFamily="34" charset="0"/>
                <a:cs typeface="Arial" panose="020B0604020202020204" pitchFamily="34" charset="0"/>
              </a:rPr>
              <a:t>Black: 97%</a:t>
            </a:r>
          </a:p>
          <a:p>
            <a:pPr algn="l"/>
            <a:r>
              <a:rPr lang="en-GB" sz="2000" dirty="0">
                <a:latin typeface="Arial" panose="020B0604020202020204" pitchFamily="34" charset="0"/>
                <a:cs typeface="Arial" panose="020B0604020202020204" pitchFamily="34" charset="0"/>
              </a:rPr>
              <a:t>Asian: 98%</a:t>
            </a:r>
          </a:p>
          <a:p>
            <a:pPr algn="l"/>
            <a:r>
              <a:rPr lang="en-GB" sz="2000" dirty="0">
                <a:latin typeface="Arial" panose="020B0604020202020204" pitchFamily="34" charset="0"/>
                <a:cs typeface="Arial" panose="020B0604020202020204" pitchFamily="34" charset="0"/>
              </a:rPr>
              <a:t>Mixed: 96%</a:t>
            </a:r>
          </a:p>
          <a:p>
            <a:pPr algn="l"/>
            <a:r>
              <a:rPr lang="en-GB" sz="2000" dirty="0">
                <a:latin typeface="Arial" panose="020B0604020202020204" pitchFamily="34" charset="0"/>
                <a:cs typeface="Arial" panose="020B0604020202020204" pitchFamily="34" charset="0"/>
              </a:rPr>
              <a:t>Chinese: 100%</a:t>
            </a:r>
          </a:p>
          <a:p>
            <a:pPr algn="l"/>
            <a:r>
              <a:rPr lang="en-GB" sz="2000" dirty="0">
                <a:latin typeface="Arial" panose="020B0604020202020204" pitchFamily="34" charset="0"/>
                <a:cs typeface="Arial" panose="020B0604020202020204" pitchFamily="34" charset="0"/>
              </a:rPr>
              <a:t>Other: 96%</a:t>
            </a: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576927"/>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https://statswales.gov.wales/Catalogue/Education-and-Skills/Schools-and-Teachers/Examinations-and-Assessments/Key-Stage-4/ks4indicators-by-year-ethnicity</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5395319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Looking closer at key stage 4</a:t>
            </a:r>
          </a:p>
          <a:p>
            <a:pPr algn="l"/>
            <a:r>
              <a:rPr lang="en-GB" sz="2000" dirty="0">
                <a:latin typeface="Arial" panose="020B0604020202020204" pitchFamily="34" charset="0"/>
                <a:cs typeface="Arial" panose="020B0604020202020204" pitchFamily="34" charset="0"/>
              </a:rPr>
              <a:t>In England, within the White ethnic group, only 8% of Gypsy Roma children achieved a grade 5 or above in English or maths. Traveller of Irish heritage children also fared poorly at 20%.</a:t>
            </a:r>
          </a:p>
          <a:p>
            <a:pPr algn="l"/>
            <a:r>
              <a:rPr lang="en-GB" sz="2000" dirty="0">
                <a:latin typeface="Arial" panose="020B0604020202020204" pitchFamily="34" charset="0"/>
                <a:cs typeface="Arial" panose="020B0604020202020204" pitchFamily="34" charset="0"/>
              </a:rPr>
              <a:t>While Black pupils as a whole were the least likely to achieve a grade 5 or above in English and maths (46%), pupils from Black African backgrounds (51%) slightly surpassed both the White (49%) and Mixed (50%) ethnic groups as a whole. Pupils from Black Caribbean backgrounds didn't fare as well at 35%.</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576927"/>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https://www.gov.uk/government/statistics/key-stage-4-and-multi-academy-trust-performance-2018-revised</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707127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Introduction</a:t>
            </a:r>
          </a:p>
          <a:p>
            <a:pPr algn="l"/>
            <a:r>
              <a:rPr lang="en-GB" sz="2000" dirty="0">
                <a:latin typeface="Arial" panose="020B0604020202020204" pitchFamily="34" charset="0"/>
                <a:cs typeface="Arial" panose="020B0604020202020204" pitchFamily="34" charset="0"/>
              </a:rPr>
              <a:t>We have produced this presentation to highlight the areas where racial disparity occurs, and show how, from an early age and within the youth justice system, there are systemic and institutional prejudices that result in some children not receiving equal treatment.</a:t>
            </a:r>
          </a:p>
          <a:p>
            <a:pPr algn="l"/>
            <a:r>
              <a:rPr lang="en-GB" sz="2000" dirty="0">
                <a:latin typeface="Arial" panose="020B0604020202020204" pitchFamily="34" charset="0"/>
                <a:cs typeface="Arial" panose="020B0604020202020204" pitchFamily="34" charset="0"/>
              </a:rPr>
              <a:t>This presentation covers data from various sources as well as from the youth justice annual statistics for 2019 to 2020. This year we have included additional data on sport and physical activity, absence from school, stop and search and homicides.</a:t>
            </a:r>
          </a:p>
          <a:p>
            <a:pPr algn="l"/>
            <a:r>
              <a:rPr lang="en-GB" sz="2000" dirty="0">
                <a:latin typeface="Arial" panose="020B0604020202020204" pitchFamily="34" charset="0"/>
                <a:cs typeface="Arial" panose="020B0604020202020204" pitchFamily="34" charset="0"/>
              </a:rPr>
              <a:t>Since March 2020, the COVID-19 pandemic has had an impact on the lives of everyone, particularly children. Their lifestyle, routine, mental health and wellbeing, education and employment have all been affected. Probably none more so than for those in contact with the youth justice system. Some of these children will have faced the added uncertainty of postponed court cases while others will have faced extra restrictions in custody. We couldn’t ascribe a particular ‘COVID-19 effect’ to the data in this presentation, but equally we couldn’t rule it out and so this should be borne in mind as you read through it. </a:t>
            </a:r>
          </a:p>
        </p:txBody>
      </p:sp>
    </p:spTree>
    <p:extLst>
      <p:ext uri="{BB962C8B-B14F-4D97-AF65-F5344CB8AC3E}">
        <p14:creationId xmlns:p14="http://schemas.microsoft.com/office/powerpoint/2010/main" val="372914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Permanent exclusions</a:t>
            </a:r>
          </a:p>
          <a:p>
            <a:pPr algn="l"/>
            <a:r>
              <a:rPr lang="en-GB" sz="2000" dirty="0">
                <a:latin typeface="Arial" panose="020B0604020202020204" pitchFamily="34" charset="0"/>
                <a:cs typeface="Arial" panose="020B0604020202020204" pitchFamily="34" charset="0"/>
              </a:rPr>
              <a:t>In England, within the White ethnic group, Gypsy, Roma and Traveller pupils had the highest permanent school exclusion rates in the 2018 to 2019 school year.</a:t>
            </a:r>
          </a:p>
          <a:p>
            <a:pPr algn="l"/>
            <a:r>
              <a:rPr lang="en-GB" sz="2000" dirty="0">
                <a:latin typeface="Arial" panose="020B0604020202020204" pitchFamily="34" charset="0"/>
                <a:cs typeface="Arial" panose="020B0604020202020204" pitchFamily="34" charset="0"/>
              </a:rPr>
              <a:t>Gypsy and Roma pupils made up 0.39%, or 39 permanent exclusions per 10,000 pupils.</a:t>
            </a:r>
          </a:p>
          <a:p>
            <a:pPr algn="l"/>
            <a:r>
              <a:rPr lang="en-GB" sz="2000" dirty="0">
                <a:latin typeface="Arial" panose="020B0604020202020204" pitchFamily="34" charset="0"/>
                <a:cs typeface="Arial" panose="020B0604020202020204" pitchFamily="34" charset="0"/>
              </a:rPr>
              <a:t>Mixed White/Black Caribbean and Black Caribbean pupils were over twice as likely to be permanently excluded as White British pupils in the 2018/19 (school year).</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576927"/>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https://www.ethnicity-facts-figures.service.gov.uk/education-skills-and-training/absence-and-exclusions/pupil-exclusions/latest#main-facts-and-figures</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4409877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Permanent exclusions</a:t>
            </a:r>
          </a:p>
          <a:p>
            <a:pPr algn="l"/>
            <a:r>
              <a:rPr lang="en-GB" sz="2000" dirty="0">
                <a:latin typeface="Arial" panose="020B0604020202020204" pitchFamily="34" charset="0"/>
                <a:cs typeface="Arial" panose="020B0604020202020204" pitchFamily="34" charset="0"/>
              </a:rPr>
              <a:t>In Wales, in 2018/19 pupils from a White ethnic background had the highest rate of fixed term exclusions (5 days or less), whilst pupils with a Chinese or Chinese British background have the lowest rates of exclusion.</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576927"/>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https://gov.wales/permanent-and-fixed-term-exclusions-schools-september-2018-august-2019</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1058852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Pupil absence</a:t>
            </a:r>
          </a:p>
          <a:p>
            <a:pPr algn="l"/>
            <a:r>
              <a:rPr lang="en-GB" sz="2000" dirty="0">
                <a:latin typeface="Arial" panose="020B0604020202020204" pitchFamily="34" charset="0"/>
                <a:cs typeface="Arial" panose="020B0604020202020204" pitchFamily="34" charset="0"/>
              </a:rPr>
              <a:t>In England, Traveller of Irish heritage pupils and Gypsy/Roma pupils had the highest overall absence rates at 17.0% and 13.0% respectively. </a:t>
            </a:r>
          </a:p>
          <a:p>
            <a:pPr algn="l"/>
            <a:r>
              <a:rPr lang="en-GB" sz="2000" dirty="0">
                <a:latin typeface="Arial" panose="020B0604020202020204" pitchFamily="34" charset="0"/>
                <a:cs typeface="Arial" panose="020B0604020202020204" pitchFamily="34" charset="0"/>
              </a:rPr>
              <a:t>These groups also had the highest rates in the full 2018/19 academic year, at 18.0% and 12.6% respectively.</a:t>
            </a:r>
          </a:p>
          <a:p>
            <a:pPr algn="l"/>
            <a:r>
              <a:rPr lang="en-GB" sz="2000" dirty="0">
                <a:latin typeface="Arial" panose="020B0604020202020204" pitchFamily="34" charset="0"/>
                <a:cs typeface="Arial" panose="020B0604020202020204" pitchFamily="34" charset="0"/>
              </a:rPr>
              <a:t>Pupil absence in schools in England by ethnicity: autumn term, 2019/20:</a:t>
            </a:r>
          </a:p>
          <a:p>
            <a:pPr algn="l"/>
            <a:r>
              <a:rPr lang="en-GB" sz="2000" dirty="0">
                <a:latin typeface="Arial" panose="020B0604020202020204" pitchFamily="34" charset="0"/>
                <a:cs typeface="Arial" panose="020B0604020202020204" pitchFamily="34" charset="0"/>
              </a:rPr>
              <a:t>White: 5.1</a:t>
            </a:r>
          </a:p>
          <a:p>
            <a:pPr algn="l"/>
            <a:r>
              <a:rPr lang="en-GB" sz="2000" dirty="0">
                <a:latin typeface="Arial" panose="020B0604020202020204" pitchFamily="34" charset="0"/>
                <a:cs typeface="Arial" panose="020B0604020202020204" pitchFamily="34" charset="0"/>
              </a:rPr>
              <a:t>Black: 3.5</a:t>
            </a:r>
          </a:p>
          <a:p>
            <a:pPr algn="l"/>
            <a:r>
              <a:rPr lang="en-GB" sz="2000" dirty="0">
                <a:latin typeface="Arial" panose="020B0604020202020204" pitchFamily="34" charset="0"/>
                <a:cs typeface="Arial" panose="020B0604020202020204" pitchFamily="34" charset="0"/>
              </a:rPr>
              <a:t>Asian: 4.3</a:t>
            </a:r>
          </a:p>
          <a:p>
            <a:pPr algn="l"/>
            <a:r>
              <a:rPr lang="en-GB" sz="2000" dirty="0">
                <a:latin typeface="Arial" panose="020B0604020202020204" pitchFamily="34" charset="0"/>
                <a:cs typeface="Arial" panose="020B0604020202020204" pitchFamily="34" charset="0"/>
              </a:rPr>
              <a:t>Mixed: 5.1</a:t>
            </a:r>
          </a:p>
          <a:p>
            <a:pPr algn="l"/>
            <a:r>
              <a:rPr lang="en-GB" sz="2000" dirty="0">
                <a:latin typeface="Arial" panose="020B0604020202020204" pitchFamily="34" charset="0"/>
                <a:cs typeface="Arial" panose="020B0604020202020204" pitchFamily="34" charset="0"/>
              </a:rPr>
              <a:t>Other: 4.3</a:t>
            </a:r>
          </a:p>
          <a:p>
            <a:pPr algn="l"/>
            <a:r>
              <a:rPr lang="en-GB" sz="2000" dirty="0">
                <a:latin typeface="Arial" panose="020B0604020202020204" pitchFamily="34" charset="0"/>
                <a:cs typeface="Arial" panose="020B0604020202020204" pitchFamily="34" charset="0"/>
              </a:rPr>
              <a:t>Gypsy/Roma: 13</a:t>
            </a:r>
          </a:p>
          <a:p>
            <a:pPr algn="l"/>
            <a:r>
              <a:rPr lang="en-GB" sz="2000" dirty="0">
                <a:latin typeface="Arial" panose="020B0604020202020204" pitchFamily="34" charset="0"/>
                <a:cs typeface="Arial" panose="020B0604020202020204" pitchFamily="34" charset="0"/>
              </a:rPr>
              <a:t>Traveller: 17</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823361"/>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https://explore-education-statistics.service.gov.uk/find-statistics/pupil-absence-in-schools-in-england-autumn-term</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0880414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Pupil absence</a:t>
            </a:r>
          </a:p>
          <a:p>
            <a:pPr algn="l"/>
            <a:r>
              <a:rPr lang="en-GB" sz="2000" dirty="0">
                <a:latin typeface="Arial" panose="020B0604020202020204" pitchFamily="34" charset="0"/>
                <a:cs typeface="Arial" panose="020B0604020202020204" pitchFamily="34" charset="0"/>
              </a:rPr>
              <a:t>In Wales, overall absence is highest for White pupils and particularly among those from a Gypsy or Traveller background.</a:t>
            </a:r>
          </a:p>
          <a:p>
            <a:pPr algn="l"/>
            <a:r>
              <a:rPr lang="en-GB" sz="2000" dirty="0">
                <a:latin typeface="Arial" panose="020B0604020202020204" pitchFamily="34" charset="0"/>
                <a:cs typeface="Arial" panose="020B0604020202020204" pitchFamily="34" charset="0"/>
              </a:rPr>
              <a:t>Pupil absence in secondary schools in 2018/19 school year:</a:t>
            </a:r>
          </a:p>
          <a:p>
            <a:pPr algn="l"/>
            <a:r>
              <a:rPr lang="en-GB" sz="2000" dirty="0">
                <a:latin typeface="Arial" panose="020B0604020202020204" pitchFamily="34" charset="0"/>
                <a:cs typeface="Arial" panose="020B0604020202020204" pitchFamily="34" charset="0"/>
              </a:rPr>
              <a:t>White: 6.3</a:t>
            </a:r>
          </a:p>
          <a:p>
            <a:pPr algn="l"/>
            <a:r>
              <a:rPr lang="en-GB" sz="2000" dirty="0">
                <a:latin typeface="Arial" panose="020B0604020202020204" pitchFamily="34" charset="0"/>
                <a:cs typeface="Arial" panose="020B0604020202020204" pitchFamily="34" charset="0"/>
              </a:rPr>
              <a:t>Black: 3.3</a:t>
            </a:r>
          </a:p>
          <a:p>
            <a:pPr algn="l"/>
            <a:r>
              <a:rPr lang="en-GB" sz="2000" dirty="0">
                <a:latin typeface="Arial" panose="020B0604020202020204" pitchFamily="34" charset="0"/>
                <a:cs typeface="Arial" panose="020B0604020202020204" pitchFamily="34" charset="0"/>
              </a:rPr>
              <a:t>Asian: 4.2</a:t>
            </a:r>
          </a:p>
          <a:p>
            <a:pPr algn="l"/>
            <a:r>
              <a:rPr lang="en-GB" sz="2000" dirty="0">
                <a:latin typeface="Arial" panose="020B0604020202020204" pitchFamily="34" charset="0"/>
                <a:cs typeface="Arial" panose="020B0604020202020204" pitchFamily="34" charset="0"/>
              </a:rPr>
              <a:t>Mixed: 6.0</a:t>
            </a:r>
          </a:p>
          <a:p>
            <a:pPr algn="l"/>
            <a:r>
              <a:rPr lang="en-GB" sz="2000" dirty="0">
                <a:latin typeface="Arial" panose="020B0604020202020204" pitchFamily="34" charset="0"/>
                <a:cs typeface="Arial" panose="020B0604020202020204" pitchFamily="34" charset="0"/>
              </a:rPr>
              <a:t>Other: 3.7</a:t>
            </a:r>
          </a:p>
          <a:p>
            <a:pPr algn="l"/>
            <a:r>
              <a:rPr lang="en-GB" sz="2000" dirty="0">
                <a:latin typeface="Arial" panose="020B0604020202020204" pitchFamily="34" charset="0"/>
                <a:cs typeface="Arial" panose="020B0604020202020204" pitchFamily="34" charset="0"/>
              </a:rPr>
              <a:t>Chinese: 2.0</a:t>
            </a:r>
          </a:p>
          <a:p>
            <a:pPr algn="l"/>
            <a:r>
              <a:rPr lang="en-GB" sz="2000" dirty="0">
                <a:latin typeface="Arial" panose="020B0604020202020204" pitchFamily="34" charset="0"/>
                <a:cs typeface="Arial" panose="020B0604020202020204" pitchFamily="34" charset="0"/>
              </a:rPr>
              <a:t>Gypsy: 17.0</a:t>
            </a:r>
          </a:p>
          <a:p>
            <a:pPr algn="l"/>
            <a:r>
              <a:rPr lang="en-GB" sz="2000" dirty="0">
                <a:latin typeface="Arial" panose="020B0604020202020204" pitchFamily="34" charset="0"/>
                <a:cs typeface="Arial" panose="020B0604020202020204" pitchFamily="34" charset="0"/>
              </a:rPr>
              <a:t>Traveller: 14.8</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823361"/>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https://statswales.gov.wales/Catalogue/Education-and-Skills/Schools-and-Teachers/Absenteeism</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0698416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Education, apprenticeships or employment</a:t>
            </a:r>
          </a:p>
          <a:p>
            <a:pPr algn="l"/>
            <a:r>
              <a:rPr lang="en-GB" sz="2000" dirty="0">
                <a:latin typeface="Arial" panose="020B0604020202020204" pitchFamily="34" charset="0"/>
                <a:cs typeface="Arial" panose="020B0604020202020204" pitchFamily="34" charset="0"/>
              </a:rPr>
              <a:t>Over 90% of pupils from nearly every ethnic group went into education, apprenticeships or employment. The exceptions were Gypsy, Roma and Traveller pupils.</a:t>
            </a:r>
          </a:p>
          <a:p>
            <a:pPr algn="l"/>
            <a:r>
              <a:rPr lang="en-GB" sz="2000" dirty="0">
                <a:latin typeface="Arial" panose="020B0604020202020204" pitchFamily="34" charset="0"/>
                <a:cs typeface="Arial" panose="020B0604020202020204" pitchFamily="34" charset="0"/>
              </a:rPr>
              <a:t>Proportion of pupils that went into education, apprenticeships or employment for at least 2 terms after finishing their GCSEs (or equivalent) in 2018/19:</a:t>
            </a:r>
          </a:p>
          <a:p>
            <a:pPr algn="l"/>
            <a:r>
              <a:rPr lang="en-GB" sz="2000" dirty="0">
                <a:latin typeface="Arial" panose="020B0604020202020204" pitchFamily="34" charset="0"/>
                <a:cs typeface="Arial" panose="020B0604020202020204" pitchFamily="34" charset="0"/>
              </a:rPr>
              <a:t>Gypsy/Roma: 65%</a:t>
            </a:r>
          </a:p>
          <a:p>
            <a:pPr algn="l"/>
            <a:r>
              <a:rPr lang="en-GB" sz="2000" dirty="0">
                <a:latin typeface="Arial" panose="020B0604020202020204" pitchFamily="34" charset="0"/>
                <a:cs typeface="Arial" panose="020B0604020202020204" pitchFamily="34" charset="0"/>
              </a:rPr>
              <a:t>Irish Traveller: 65%</a:t>
            </a: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823361"/>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https://www.gov.uk/government/collections/statistics-destinations</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1022432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Higher education</a:t>
            </a:r>
          </a:p>
          <a:p>
            <a:pPr algn="l"/>
            <a:r>
              <a:rPr lang="en-GB" sz="2000" dirty="0">
                <a:latin typeface="Arial" panose="020B0604020202020204" pitchFamily="34" charset="0"/>
                <a:cs typeface="Arial" panose="020B0604020202020204" pitchFamily="34" charset="0"/>
              </a:rPr>
              <a:t>Between 2006 and 2020, Black pupils had the biggest entry rate increase out of all ethnic groups in the UK, from 21.6% to 47.5%.</a:t>
            </a:r>
          </a:p>
          <a:p>
            <a:pPr algn="l"/>
            <a:r>
              <a:rPr lang="en-GB" sz="2000" dirty="0">
                <a:latin typeface="Arial" panose="020B0604020202020204" pitchFamily="34" charset="0"/>
                <a:cs typeface="Arial" panose="020B0604020202020204" pitchFamily="34" charset="0"/>
              </a:rPr>
              <a:t>White pupils had the lowest entry rate between 2007 (22.2%) and 2020 (32.6%).</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823361"/>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https://www.ethnicity-facts-figures.service.gov.uk/education-skills-and-training/higher-education/entry-rates-into-higher-education/latest#main-facts-and-figures</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5785787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fontScale="92500" lnSpcReduction="10000"/>
          </a:bodyPr>
          <a:lstStyle/>
          <a:p>
            <a:pPr algn="l"/>
            <a:r>
              <a:rPr lang="en-GB" sz="2800" dirty="0">
                <a:latin typeface="Arial" panose="020B0604020202020204" pitchFamily="34" charset="0"/>
                <a:cs typeface="Arial" panose="020B0604020202020204" pitchFamily="34" charset="0"/>
              </a:rPr>
              <a:t>What we are doing</a:t>
            </a:r>
          </a:p>
          <a:p>
            <a:pPr algn="l"/>
            <a:r>
              <a:rPr lang="en-GB" sz="2000" dirty="0">
                <a:latin typeface="Arial" panose="020B0604020202020204" pitchFamily="34" charset="0"/>
                <a:cs typeface="Arial" panose="020B0604020202020204" pitchFamily="34" charset="0"/>
              </a:rPr>
              <a:t>In the past year we:</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Held a roundtable employability event with over 120 participants from other government departments, employment groups, employers, children and young adults which considered how we could support children into meaningful employment.</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Continued to work with the Department for Work and Pensions to pilot a Mentoring Circles programme for 16 and 17-year-old's in two London boroughs. We have agreement to work with a number of employers to develop the pilot programme including Fujitsu and the Financial Times. </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Provided funding from the Ministry of Justice as part of the Stewardship fund based on </a:t>
            </a:r>
            <a:r>
              <a:rPr lang="en-GB" sz="2000" dirty="0" err="1">
                <a:latin typeface="Arial" panose="020B0604020202020204" pitchFamily="34" charset="0"/>
                <a:cs typeface="Arial" panose="020B0604020202020204" pitchFamily="34" charset="0"/>
              </a:rPr>
              <a:t>Lammy</a:t>
            </a:r>
            <a:r>
              <a:rPr lang="en-GB" sz="2000" dirty="0">
                <a:latin typeface="Arial" panose="020B0604020202020204" pitchFamily="34" charset="0"/>
                <a:cs typeface="Arial" panose="020B0604020202020204" pitchFamily="34" charset="0"/>
              </a:rPr>
              <a:t> Recommendation 31 'to involve smaller organisations with a particular focus on Black, Asian and minority ethnic issues. Lewisham Youth Offending Service and Power The Fight delivered the 'cultural responses to trauma and serious violence' project supporting two mainstream schools and one alternative provision, by delivering culturally sensitive interventions to children, school staff and parents/carers they supported to build resilience and improve children's mental health and reduce their vulnerability to involvement in serious violence</a:t>
            </a:r>
          </a:p>
        </p:txBody>
      </p:sp>
    </p:spTree>
    <p:extLst>
      <p:ext uri="{BB962C8B-B14F-4D97-AF65-F5344CB8AC3E}">
        <p14:creationId xmlns:p14="http://schemas.microsoft.com/office/powerpoint/2010/main" val="784308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Health</a:t>
            </a:r>
          </a:p>
        </p:txBody>
      </p:sp>
    </p:spTree>
    <p:extLst>
      <p:ext uri="{BB962C8B-B14F-4D97-AF65-F5344CB8AC3E}">
        <p14:creationId xmlns:p14="http://schemas.microsoft.com/office/powerpoint/2010/main" val="2808299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Mental health: prevalence</a:t>
            </a:r>
          </a:p>
          <a:p>
            <a:pPr algn="l"/>
            <a:r>
              <a:rPr lang="en-GB" sz="2000" dirty="0">
                <a:latin typeface="Arial" panose="020B0604020202020204" pitchFamily="34" charset="0"/>
                <a:cs typeface="Arial" panose="020B0604020202020204" pitchFamily="34" charset="0"/>
              </a:rPr>
              <a:t>The nature of mental health inequality is complex, and affected by factors such as social and economic inequalities, racism and discrimination, stigma and the cultural appropriateness of treatments. </a:t>
            </a:r>
          </a:p>
          <a:p>
            <a:pPr algn="l"/>
            <a:r>
              <a:rPr lang="en-GB" sz="2000" dirty="0">
                <a:latin typeface="Arial" panose="020B0604020202020204" pitchFamily="34" charset="0"/>
                <a:cs typeface="Arial" panose="020B0604020202020204" pitchFamily="34" charset="0"/>
              </a:rPr>
              <a:t>Data on children’s contact with mental health services in the UK is limited. We cover this subject further in our notes on the data.</a:t>
            </a:r>
          </a:p>
          <a:p>
            <a:pPr algn="l"/>
            <a:r>
              <a:rPr lang="en-GB" sz="2000" dirty="0">
                <a:latin typeface="Arial" panose="020B0604020202020204" pitchFamily="34" charset="0"/>
                <a:cs typeface="Arial" panose="020B0604020202020204" pitchFamily="34" charset="0"/>
              </a:rPr>
              <a:t>A follow up to the 2017 'mental health and young people survey' explored the mental health of 5 to 19-year-olds in England during the COVID-19 pandemic.</a:t>
            </a:r>
          </a:p>
          <a:p>
            <a:pPr algn="l"/>
            <a:r>
              <a:rPr lang="en-GB" sz="2000" dirty="0">
                <a:latin typeface="Arial" panose="020B0604020202020204" pitchFamily="34" charset="0"/>
                <a:cs typeface="Arial" panose="020B0604020202020204" pitchFamily="34" charset="0"/>
              </a:rPr>
              <a:t>In 2020, 18.8% of White children (5 to 16-year-olds) had a probable* mental disorder, compared with 7.5% of children from ethnic minorities (excluding White </a:t>
            </a:r>
            <a:r>
              <a:rPr lang="en-GB" sz="2000" dirty="0" err="1">
                <a:latin typeface="Arial" panose="020B0604020202020204" pitchFamily="34" charset="0"/>
                <a:cs typeface="Arial" panose="020B0604020202020204" pitchFamily="34" charset="0"/>
              </a:rPr>
              <a:t>minoritie</a:t>
            </a:r>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  according to an NHS survey for children and parents that assessed different aspects of mental health, classified as either ‘unlikely’, ‘possible’ or ‘</a:t>
            </a:r>
            <a:r>
              <a:rPr lang="en-GB" sz="2000" dirty="0" err="1">
                <a:latin typeface="Arial" panose="020B0604020202020204" pitchFamily="34" charset="0"/>
                <a:cs typeface="Arial" panose="020B0604020202020204" pitchFamily="34" charset="0"/>
              </a:rPr>
              <a:t>probable’.s</a:t>
            </a:r>
            <a:r>
              <a:rPr lang="en-GB" sz="2000" dirty="0">
                <a:latin typeface="Arial" panose="020B060402020202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823361"/>
            <a:ext cx="8654205" cy="1077218"/>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Sources: </a:t>
            </a:r>
          </a:p>
          <a:p>
            <a:r>
              <a:rPr lang="en-GB" sz="1600" dirty="0">
                <a:latin typeface="Arial" panose="020B0604020202020204" pitchFamily="34" charset="0"/>
                <a:cs typeface="Arial" panose="020B0604020202020204" pitchFamily="34" charset="0"/>
                <a:hlinkClick r:id="rId2"/>
              </a:rPr>
              <a:t>https://digital.nhs.uk/data-and-information/publications/statistical/mental-health-of-children-and-young-people-in-england/2020-wave-1-follow-up</a:t>
            </a:r>
            <a:r>
              <a:rPr lang="en-GB"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hlinkClick r:id="rId3"/>
              </a:rPr>
              <a:t>https://files.digital.nhs.uk/AF/AECD6B/mhcyp_2020_rep_v2.pdf</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0142020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Mental health: prevalence</a:t>
            </a:r>
          </a:p>
          <a:p>
            <a:pPr algn="l"/>
            <a:r>
              <a:rPr lang="en-GB" sz="2000" dirty="0">
                <a:latin typeface="Arial" panose="020B0604020202020204" pitchFamily="34" charset="0"/>
                <a:cs typeface="Arial" panose="020B0604020202020204" pitchFamily="34" charset="0"/>
              </a:rPr>
              <a:t>To measure children's general wellbeing, a non-representative survey by the Children's Commissioner for Wales in May 2020 indicated that 7 to 11-year-olds from ethnic minority backgrounds were significantly less likely than White Welsh or British children to say they were 'happy most of the time' at 60% and  67% respectively.</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330706"/>
            <a:ext cx="8654205" cy="1323439"/>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Sources: </a:t>
            </a:r>
          </a:p>
          <a:p>
            <a:r>
              <a:rPr lang="en-GB" sz="1600" dirty="0">
                <a:latin typeface="Arial" panose="020B0604020202020204" pitchFamily="34" charset="0"/>
                <a:cs typeface="Arial" panose="020B0604020202020204" pitchFamily="34" charset="0"/>
                <a:hlinkClick r:id="rId2"/>
              </a:rPr>
              <a:t>https://www.childcomwales.org.uk/wp-content/uploads/2020/09/Briefing_Report_E_2020_FINAL.pdf</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hlinkClick r:id="rId3"/>
              </a:rPr>
              <a:t>https://gov.wales/sites/default/files/statistics-and-research/2020-03/counselling-children-and-young-people-september-2018-august-2019-570.pdf</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4189727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Introduction (continued)</a:t>
            </a:r>
          </a:p>
          <a:p>
            <a:pPr algn="l"/>
            <a:r>
              <a:rPr lang="en-GB" sz="2000" dirty="0">
                <a:latin typeface="Arial" panose="020B0604020202020204" pitchFamily="34" charset="0"/>
                <a:cs typeface="Arial" panose="020B0604020202020204" pitchFamily="34" charset="0"/>
              </a:rPr>
              <a:t>Data that shows the full impact of COVID-19 on the lives of children is only just starting to come through, however we have included data on the mortality rates for adults due to COVID-19, which gives valuable insight into the disparities present.</a:t>
            </a:r>
          </a:p>
          <a:p>
            <a:pPr algn="l"/>
            <a:r>
              <a:rPr lang="en-GB" sz="2000" dirty="0">
                <a:latin typeface="Arial" panose="020B0604020202020204" pitchFamily="34" charset="0"/>
                <a:cs typeface="Arial" panose="020B0604020202020204" pitchFamily="34" charset="0"/>
              </a:rPr>
              <a:t>Finally, we have provided information throughout this presentation on what the YJB is doing to tackle disproportionality. However, we can’t change the system alone and we will continue to need the help of government departments, agencies and statutory functions.</a:t>
            </a:r>
          </a:p>
        </p:txBody>
      </p:sp>
    </p:spTree>
    <p:extLst>
      <p:ext uri="{BB962C8B-B14F-4D97-AF65-F5344CB8AC3E}">
        <p14:creationId xmlns:p14="http://schemas.microsoft.com/office/powerpoint/2010/main" val="32394626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Mental health: rate of detentions</a:t>
            </a:r>
          </a:p>
          <a:p>
            <a:pPr algn="l"/>
            <a:r>
              <a:rPr lang="en-GB" sz="2000" dirty="0">
                <a:latin typeface="Arial" panose="020B0604020202020204" pitchFamily="34" charset="0"/>
                <a:cs typeface="Arial" panose="020B0604020202020204" pitchFamily="34" charset="0"/>
              </a:rPr>
              <a:t>In the year to March 2020, Black people (adults and children) were more than 4 times as likely as White people to be detained under the Mental Health Act – 321.7 detentions per 100,000 people, compared with 73.4 per 100,000 people.</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259942"/>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Sources: </a:t>
            </a:r>
          </a:p>
          <a:p>
            <a:r>
              <a:rPr lang="en-GB" sz="1600" dirty="0">
                <a:latin typeface="Arial" panose="020B0604020202020204" pitchFamily="34" charset="0"/>
                <a:cs typeface="Arial" panose="020B0604020202020204" pitchFamily="34" charset="0"/>
                <a:hlinkClick r:id="rId2"/>
              </a:rPr>
              <a:t>https://www.ethnicity-facts-figures.service.gov.uk/health/mental-health/detentions-under-the-mental-health-act/latest</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0252399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Mental health: notes on the data</a:t>
            </a:r>
          </a:p>
          <a:p>
            <a:pPr algn="l"/>
            <a:r>
              <a:rPr lang="en-GB" sz="2000" dirty="0">
                <a:latin typeface="Arial" panose="020B0604020202020204" pitchFamily="34" charset="0"/>
                <a:cs typeface="Arial" panose="020B0604020202020204" pitchFamily="34" charset="0"/>
              </a:rPr>
              <a:t>For adults, ethnic minorities are less likely to obtain treatment for mental health needs than White British people. Diverse barriers to timely access have been identified. Differences in the prevalence of mental disorders between ethnic groups vary by type of disorder. </a:t>
            </a:r>
          </a:p>
          <a:p>
            <a:pPr algn="l"/>
            <a:r>
              <a:rPr lang="en-GB" sz="2000" dirty="0">
                <a:latin typeface="Arial" panose="020B0604020202020204" pitchFamily="34" charset="0"/>
                <a:cs typeface="Arial" panose="020B0604020202020204" pitchFamily="34" charset="0"/>
              </a:rPr>
              <a:t>However, ethnic minorities groups and Black adults in particular, are over-represented at the more critical end of the system, in referrals from the criminal justice system, in restrictive interventions and detentions under the Mental Health Act. Ethnic minority groups also receive poorer treatment outcomes. </a:t>
            </a:r>
          </a:p>
        </p:txBody>
      </p:sp>
    </p:spTree>
    <p:extLst>
      <p:ext uri="{BB962C8B-B14F-4D97-AF65-F5344CB8AC3E}">
        <p14:creationId xmlns:p14="http://schemas.microsoft.com/office/powerpoint/2010/main" val="18429101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Physical activity</a:t>
            </a:r>
          </a:p>
          <a:p>
            <a:pPr algn="l"/>
            <a:r>
              <a:rPr lang="en-GB" sz="2000" dirty="0">
                <a:latin typeface="Arial" panose="020B0604020202020204" pitchFamily="34" charset="0"/>
                <a:cs typeface="Arial" panose="020B0604020202020204" pitchFamily="34" charset="0"/>
              </a:rPr>
              <a:t>In England, 44.9% of children (3.2 million) are meeting the Chief Medical Officer guidelines of taking part in sport and physical activity for an average of 60 minutes or more every day. Children from White British backgrounds are more likely than all other ethnic groups (except for White Other) to be physically active.</a:t>
            </a:r>
          </a:p>
          <a:p>
            <a:pPr algn="l"/>
            <a:r>
              <a:rPr lang="en-GB" sz="2000" dirty="0">
                <a:latin typeface="Arial" panose="020B0604020202020204" pitchFamily="34" charset="0"/>
                <a:cs typeface="Arial" panose="020B0604020202020204" pitchFamily="34" charset="0"/>
              </a:rPr>
              <a:t>Percentage of children at school (5 to 16-year-olds) meeting the Chief Medical Officer guidelines, 2019/2020:</a:t>
            </a:r>
          </a:p>
          <a:p>
            <a:pPr algn="l"/>
            <a:r>
              <a:rPr lang="en-GB" sz="2000" dirty="0">
                <a:latin typeface="Arial" panose="020B0604020202020204" pitchFamily="34" charset="0"/>
                <a:cs typeface="Arial" panose="020B0604020202020204" pitchFamily="34" charset="0"/>
              </a:rPr>
              <a:t>White: 47%</a:t>
            </a:r>
          </a:p>
          <a:p>
            <a:pPr algn="l"/>
            <a:r>
              <a:rPr lang="en-GB" sz="2000" dirty="0">
                <a:latin typeface="Arial" panose="020B0604020202020204" pitchFamily="34" charset="0"/>
                <a:cs typeface="Arial" panose="020B0604020202020204" pitchFamily="34" charset="0"/>
              </a:rPr>
              <a:t>Black: 35%</a:t>
            </a:r>
          </a:p>
          <a:p>
            <a:pPr algn="l"/>
            <a:r>
              <a:rPr lang="en-GB" sz="2000" dirty="0">
                <a:latin typeface="Arial" panose="020B0604020202020204" pitchFamily="34" charset="0"/>
                <a:cs typeface="Arial" panose="020B0604020202020204" pitchFamily="34" charset="0"/>
              </a:rPr>
              <a:t>Asian: 42%</a:t>
            </a:r>
          </a:p>
          <a:p>
            <a:pPr algn="l"/>
            <a:r>
              <a:rPr lang="en-GB" sz="2000" dirty="0">
                <a:latin typeface="Arial" panose="020B0604020202020204" pitchFamily="34" charset="0"/>
                <a:cs typeface="Arial" panose="020B0604020202020204" pitchFamily="34" charset="0"/>
              </a:rPr>
              <a:t>Mixed: 42%</a:t>
            </a:r>
          </a:p>
          <a:p>
            <a:pPr algn="l"/>
            <a:r>
              <a:rPr lang="en-GB" sz="2000" dirty="0">
                <a:latin typeface="Arial" panose="020B0604020202020204" pitchFamily="34" charset="0"/>
                <a:cs typeface="Arial" panose="020B0604020202020204" pitchFamily="34" charset="0"/>
              </a:rPr>
              <a:t>Other: 39%</a:t>
            </a:r>
          </a:p>
          <a:p>
            <a:pPr algn="l"/>
            <a:r>
              <a:rPr lang="en-GB" sz="2000" dirty="0">
                <a:latin typeface="Arial" panose="020B0604020202020204" pitchFamily="34" charset="0"/>
                <a:cs typeface="Arial" panose="020B0604020202020204" pitchFamily="34" charset="0"/>
              </a:rPr>
              <a:t>White Other: 48%</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823361"/>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https://www.sportengland.org/know-your-audience/data/active-lives/active-lives-data-tables?section=children_and_young_people_surveys</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1199222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Physical activity</a:t>
            </a:r>
          </a:p>
          <a:p>
            <a:pPr algn="l"/>
            <a:r>
              <a:rPr lang="en-GB" sz="2000" dirty="0">
                <a:latin typeface="Arial" panose="020B0604020202020204" pitchFamily="34" charset="0"/>
                <a:cs typeface="Arial" panose="020B0604020202020204" pitchFamily="34" charset="0"/>
              </a:rPr>
              <a:t>In Wales 2018, 48% of pupils across Years 3 to 11 took part in an organised sport activity outside of the curriculum (i.e. extracurricular or club sport) on three or more occasions per week.</a:t>
            </a:r>
          </a:p>
          <a:p>
            <a:pPr algn="l"/>
            <a:r>
              <a:rPr lang="en-GB" sz="2000" dirty="0">
                <a:latin typeface="Arial" panose="020B0604020202020204" pitchFamily="34" charset="0"/>
                <a:cs typeface="Arial" panose="020B0604020202020204" pitchFamily="34" charset="0"/>
              </a:rPr>
              <a:t>Percentage of pupils frequently participating in extracurricular or community sport by ethnic group:</a:t>
            </a:r>
          </a:p>
          <a:p>
            <a:pPr algn="l"/>
            <a:r>
              <a:rPr lang="en-GB" sz="2000" dirty="0">
                <a:latin typeface="Arial" panose="020B0604020202020204" pitchFamily="34" charset="0"/>
                <a:cs typeface="Arial" panose="020B0604020202020204" pitchFamily="34" charset="0"/>
              </a:rPr>
              <a:t>White: 49%</a:t>
            </a:r>
          </a:p>
          <a:p>
            <a:pPr algn="l"/>
            <a:r>
              <a:rPr lang="en-GB" sz="2000" dirty="0">
                <a:latin typeface="Arial" panose="020B0604020202020204" pitchFamily="34" charset="0"/>
                <a:cs typeface="Arial" panose="020B0604020202020204" pitchFamily="34" charset="0"/>
              </a:rPr>
              <a:t>Black: 51%</a:t>
            </a:r>
          </a:p>
          <a:p>
            <a:pPr algn="l"/>
            <a:r>
              <a:rPr lang="en-GB" sz="2000" dirty="0">
                <a:latin typeface="Arial" panose="020B0604020202020204" pitchFamily="34" charset="0"/>
                <a:cs typeface="Arial" panose="020B0604020202020204" pitchFamily="34" charset="0"/>
              </a:rPr>
              <a:t>Asian: 40%</a:t>
            </a:r>
          </a:p>
          <a:p>
            <a:pPr algn="l"/>
            <a:r>
              <a:rPr lang="en-GB" sz="2000" dirty="0">
                <a:latin typeface="Arial" panose="020B0604020202020204" pitchFamily="34" charset="0"/>
                <a:cs typeface="Arial" panose="020B0604020202020204" pitchFamily="34" charset="0"/>
              </a:rPr>
              <a:t>Mixed: 52%</a:t>
            </a:r>
          </a:p>
          <a:p>
            <a:pPr algn="l"/>
            <a:r>
              <a:rPr lang="en-GB" sz="2000" dirty="0">
                <a:latin typeface="Arial" panose="020B0604020202020204" pitchFamily="34" charset="0"/>
                <a:cs typeface="Arial" panose="020B0604020202020204" pitchFamily="34" charset="0"/>
              </a:rPr>
              <a:t>Arab/Other: 46%</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823361"/>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https://www.sport.wales/files/7c1bf51ba6145678b1b67d104455d913.pdf</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639138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Impact of COVID-19</a:t>
            </a:r>
          </a:p>
          <a:p>
            <a:pPr algn="l"/>
            <a:r>
              <a:rPr lang="en-GB" sz="2000" dirty="0">
                <a:latin typeface="Arial" panose="020B0604020202020204" pitchFamily="34" charset="0"/>
                <a:cs typeface="Arial" panose="020B0604020202020204" pitchFamily="34" charset="0"/>
              </a:rPr>
              <a:t>For all ages, the rate of deaths involving COVID-19 for Black males was 3.3 times greater (at 255.7 deaths per 100,000 population) than for White males of the same age. </a:t>
            </a:r>
          </a:p>
          <a:p>
            <a:pPr algn="l"/>
            <a:r>
              <a:rPr lang="en-GB" sz="2000" dirty="0">
                <a:latin typeface="Arial" panose="020B0604020202020204" pitchFamily="34" charset="0"/>
                <a:cs typeface="Arial" panose="020B0604020202020204" pitchFamily="34" charset="0"/>
              </a:rPr>
              <a:t>The rate for Black females was 2.4 times greater (at 100.8 deaths per 100,000 population) than for White females.</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823361"/>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https://www.ons.gov.uk/peoplepopulationandcommunity/birthsdeathsandmarriages/deaths</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4813338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Impact of COVID-19: look closer</a:t>
            </a:r>
          </a:p>
          <a:p>
            <a:pPr algn="l"/>
            <a:r>
              <a:rPr lang="en-GB" sz="2000" dirty="0">
                <a:latin typeface="Arial" panose="020B0604020202020204" pitchFamily="34" charset="0"/>
                <a:cs typeface="Arial" panose="020B0604020202020204" pitchFamily="34" charset="0"/>
              </a:rPr>
              <a:t>Age-standardised mortality rates of deaths involving COVID-19 by ethnic group, sex, and age group, England: 24 January 2020 to 31 March 2021 (Aged 30 to 100 years, so does not include children):</a:t>
            </a: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2647531318"/>
              </p:ext>
            </p:extLst>
          </p:nvPr>
        </p:nvGraphicFramePr>
        <p:xfrm>
          <a:off x="1630532" y="2083519"/>
          <a:ext cx="9280125" cy="3792956"/>
        </p:xfrm>
        <a:graphic>
          <a:graphicData uri="http://schemas.openxmlformats.org/drawingml/2006/table">
            <a:tbl>
              <a:tblPr firstRow="1" bandRow="1">
                <a:tableStyleId>{073A0DAA-6AF3-43AB-8588-CEC1D06C72B9}</a:tableStyleId>
              </a:tblPr>
              <a:tblGrid>
                <a:gridCol w="4770268">
                  <a:extLst>
                    <a:ext uri="{9D8B030D-6E8A-4147-A177-3AD203B41FA5}">
                      <a16:colId xmlns:a16="http://schemas.microsoft.com/office/drawing/2014/main" val="993297712"/>
                    </a:ext>
                  </a:extLst>
                </a:gridCol>
                <a:gridCol w="1038687">
                  <a:extLst>
                    <a:ext uri="{9D8B030D-6E8A-4147-A177-3AD203B41FA5}">
                      <a16:colId xmlns:a16="http://schemas.microsoft.com/office/drawing/2014/main" val="3554618979"/>
                    </a:ext>
                  </a:extLst>
                </a:gridCol>
                <a:gridCol w="1420428">
                  <a:extLst>
                    <a:ext uri="{9D8B030D-6E8A-4147-A177-3AD203B41FA5}">
                      <a16:colId xmlns:a16="http://schemas.microsoft.com/office/drawing/2014/main" val="842539289"/>
                    </a:ext>
                  </a:extLst>
                </a:gridCol>
                <a:gridCol w="2050742">
                  <a:extLst>
                    <a:ext uri="{9D8B030D-6E8A-4147-A177-3AD203B41FA5}">
                      <a16:colId xmlns:a16="http://schemas.microsoft.com/office/drawing/2014/main" val="1033154834"/>
                    </a:ext>
                  </a:extLst>
                </a:gridCol>
              </a:tblGrid>
              <a:tr h="370840">
                <a:tc>
                  <a:txBody>
                    <a:bodyPr/>
                    <a:lstStyle/>
                    <a:p>
                      <a:r>
                        <a:rPr lang="en-GB" sz="2000" dirty="0">
                          <a:latin typeface="Arial" panose="020B0604020202020204" pitchFamily="34" charset="0"/>
                          <a:cs typeface="Arial" panose="020B0604020202020204" pitchFamily="34" charset="0"/>
                        </a:rPr>
                        <a:t>Ethnicity</a:t>
                      </a:r>
                    </a:p>
                  </a:txBody>
                  <a:tcPr/>
                </a:tc>
                <a:tc>
                  <a:txBody>
                    <a:bodyPr/>
                    <a:lstStyle/>
                    <a:p>
                      <a:r>
                        <a:rPr lang="en-GB" sz="2000" dirty="0">
                          <a:latin typeface="Arial" panose="020B0604020202020204" pitchFamily="34" charset="0"/>
                          <a:cs typeface="Arial" panose="020B0604020202020204" pitchFamily="34" charset="0"/>
                        </a:rPr>
                        <a:t>Sex</a:t>
                      </a:r>
                    </a:p>
                  </a:txBody>
                  <a:tcPr/>
                </a:tc>
                <a:tc>
                  <a:txBody>
                    <a:bodyPr/>
                    <a:lstStyle/>
                    <a:p>
                      <a:r>
                        <a:rPr lang="en-GB" sz="2000" dirty="0">
                          <a:latin typeface="Arial" panose="020B0604020202020204" pitchFamily="34" charset="0"/>
                          <a:cs typeface="Arial" panose="020B0604020202020204" pitchFamily="34" charset="0"/>
                        </a:rPr>
                        <a:t>Number of deaths</a:t>
                      </a:r>
                    </a:p>
                  </a:txBody>
                  <a:tcPr/>
                </a:tc>
                <a:tc>
                  <a:txBody>
                    <a:bodyPr/>
                    <a:lstStyle/>
                    <a:p>
                      <a:r>
                        <a:rPr lang="en-GB" sz="2000" dirty="0">
                          <a:latin typeface="Arial" panose="020B0604020202020204" pitchFamily="34" charset="0"/>
                          <a:cs typeface="Arial" panose="020B0604020202020204" pitchFamily="34" charset="0"/>
                        </a:rPr>
                        <a:t>Rate per 100,000 person-years</a:t>
                      </a:r>
                    </a:p>
                  </a:txBody>
                  <a:tcPr/>
                </a:tc>
                <a:extLst>
                  <a:ext uri="{0D108BD9-81ED-4DB2-BD59-A6C34878D82A}">
                    <a16:rowId xmlns:a16="http://schemas.microsoft.com/office/drawing/2014/main" val="3888151232"/>
                  </a:ext>
                </a:extLst>
              </a:tr>
              <a:tr h="409676">
                <a:tc>
                  <a:txBody>
                    <a:bodyPr/>
                    <a:lstStyle/>
                    <a:p>
                      <a:r>
                        <a:rPr lang="en-GB" sz="2000" dirty="0">
                          <a:latin typeface="Arial" panose="020B0604020202020204" pitchFamily="34" charset="0"/>
                          <a:cs typeface="Arial" panose="020B0604020202020204" pitchFamily="34" charset="0"/>
                        </a:rPr>
                        <a:t>Bangladeshi</a:t>
                      </a:r>
                    </a:p>
                  </a:txBody>
                  <a:tcPr/>
                </a:tc>
                <a:tc>
                  <a:txBody>
                    <a:bodyPr/>
                    <a:lstStyle/>
                    <a:p>
                      <a:r>
                        <a:rPr lang="en-GB" sz="2000" dirty="0">
                          <a:latin typeface="Arial" panose="020B0604020202020204" pitchFamily="34" charset="0"/>
                          <a:cs typeface="Arial" panose="020B0604020202020204" pitchFamily="34" charset="0"/>
                        </a:rPr>
                        <a:t>Male</a:t>
                      </a:r>
                    </a:p>
                  </a:txBody>
                  <a:tcPr/>
                </a:tc>
                <a:tc>
                  <a:txBody>
                    <a:bodyPr/>
                    <a:lstStyle/>
                    <a:p>
                      <a:r>
                        <a:rPr lang="en-GB" sz="2000" dirty="0">
                          <a:latin typeface="Arial" panose="020B0604020202020204" pitchFamily="34" charset="0"/>
                          <a:cs typeface="Arial" panose="020B0604020202020204" pitchFamily="34" charset="0"/>
                        </a:rPr>
                        <a:t>546</a:t>
                      </a:r>
                    </a:p>
                  </a:txBody>
                  <a:tcPr/>
                </a:tc>
                <a:tc>
                  <a:txBody>
                    <a:bodyPr/>
                    <a:lstStyle/>
                    <a:p>
                      <a:r>
                        <a:rPr lang="en-GB" sz="2000" dirty="0">
                          <a:latin typeface="Arial" panose="020B0604020202020204" pitchFamily="34" charset="0"/>
                          <a:cs typeface="Arial" panose="020B0604020202020204" pitchFamily="34" charset="0"/>
                        </a:rPr>
                        <a:t>1299.4</a:t>
                      </a:r>
                    </a:p>
                  </a:txBody>
                  <a:tcPr/>
                </a:tc>
                <a:extLst>
                  <a:ext uri="{0D108BD9-81ED-4DB2-BD59-A6C34878D82A}">
                    <a16:rowId xmlns:a16="http://schemas.microsoft.com/office/drawing/2014/main" val="2605645920"/>
                  </a:ext>
                </a:extLst>
              </a:tr>
              <a:tr h="370840">
                <a:tc>
                  <a:txBody>
                    <a:bodyPr/>
                    <a:lstStyle/>
                    <a:p>
                      <a:r>
                        <a:rPr lang="en-GB" sz="2000" b="0" dirty="0">
                          <a:latin typeface="Arial" panose="020B0604020202020204" pitchFamily="34" charset="0"/>
                          <a:cs typeface="Arial" panose="020B0604020202020204" pitchFamily="34" charset="0"/>
                        </a:rPr>
                        <a:t>Black African</a:t>
                      </a:r>
                    </a:p>
                  </a:txBody>
                  <a:tcPr/>
                </a:tc>
                <a:tc>
                  <a:txBody>
                    <a:bodyPr/>
                    <a:lstStyle/>
                    <a:p>
                      <a:r>
                        <a:rPr lang="en-GB" sz="2000" b="0" dirty="0">
                          <a:latin typeface="Arial" panose="020B0604020202020204" pitchFamily="34" charset="0"/>
                          <a:cs typeface="Arial" panose="020B0604020202020204" pitchFamily="34" charset="0"/>
                        </a:rPr>
                        <a:t>Male</a:t>
                      </a:r>
                    </a:p>
                  </a:txBody>
                  <a:tcPr/>
                </a:tc>
                <a:tc>
                  <a:txBody>
                    <a:bodyPr/>
                    <a:lstStyle/>
                    <a:p>
                      <a:r>
                        <a:rPr lang="en-GB" sz="2000" b="0" dirty="0">
                          <a:latin typeface="Arial" panose="020B0604020202020204" pitchFamily="34" charset="0"/>
                          <a:cs typeface="Arial" panose="020B0604020202020204" pitchFamily="34" charset="0"/>
                        </a:rPr>
                        <a:t>607</a:t>
                      </a:r>
                    </a:p>
                  </a:txBody>
                  <a:tcPr/>
                </a:tc>
                <a:tc>
                  <a:txBody>
                    <a:bodyPr/>
                    <a:lstStyle/>
                    <a:p>
                      <a:r>
                        <a:rPr lang="en-GB" sz="2000" b="0" dirty="0">
                          <a:latin typeface="Arial" panose="020B0604020202020204" pitchFamily="34" charset="0"/>
                          <a:cs typeface="Arial" panose="020B0604020202020204" pitchFamily="34" charset="0"/>
                        </a:rPr>
                        <a:t>796.1</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Black Caribbean</a:t>
                      </a:r>
                    </a:p>
                  </a:txBody>
                  <a:tcPr/>
                </a:tc>
                <a:tc>
                  <a:txBody>
                    <a:bodyPr/>
                    <a:lstStyle/>
                    <a:p>
                      <a:r>
                        <a:rPr lang="en-GB" sz="2000" dirty="0">
                          <a:latin typeface="Arial" panose="020B0604020202020204" pitchFamily="34" charset="0"/>
                          <a:cs typeface="Arial" panose="020B0604020202020204" pitchFamily="34" charset="0"/>
                        </a:rPr>
                        <a:t>Male</a:t>
                      </a:r>
                    </a:p>
                  </a:txBody>
                  <a:tcPr/>
                </a:tc>
                <a:tc>
                  <a:txBody>
                    <a:bodyPr/>
                    <a:lstStyle/>
                    <a:p>
                      <a:r>
                        <a:rPr lang="en-GB" sz="2000" dirty="0">
                          <a:latin typeface="Arial" panose="020B0604020202020204" pitchFamily="34" charset="0"/>
                          <a:cs typeface="Arial" panose="020B0604020202020204" pitchFamily="34" charset="0"/>
                        </a:rPr>
                        <a:t>1,103</a:t>
                      </a:r>
                    </a:p>
                  </a:txBody>
                  <a:tcPr/>
                </a:tc>
                <a:tc>
                  <a:txBody>
                    <a:bodyPr/>
                    <a:lstStyle/>
                    <a:p>
                      <a:r>
                        <a:rPr lang="en-GB" sz="2000" dirty="0">
                          <a:latin typeface="Arial" panose="020B0604020202020204" pitchFamily="34" charset="0"/>
                          <a:cs typeface="Arial" panose="020B0604020202020204" pitchFamily="34" charset="0"/>
                        </a:rPr>
                        <a:t>741.8</a:t>
                      </a:r>
                    </a:p>
                  </a:txBody>
                  <a:tcPr/>
                </a:tc>
                <a:extLst>
                  <a:ext uri="{0D108BD9-81ED-4DB2-BD59-A6C34878D82A}">
                    <a16:rowId xmlns:a16="http://schemas.microsoft.com/office/drawing/2014/main" val="1068818091"/>
                  </a:ext>
                </a:extLst>
              </a:tr>
              <a:tr h="370840">
                <a:tc>
                  <a:txBody>
                    <a:bodyPr/>
                    <a:lstStyle/>
                    <a:p>
                      <a:r>
                        <a:rPr lang="en-GB" sz="2000" b="0" dirty="0">
                          <a:latin typeface="Arial" panose="020B0604020202020204" pitchFamily="34" charset="0"/>
                          <a:cs typeface="Arial" panose="020B0604020202020204" pitchFamily="34" charset="0"/>
                        </a:rPr>
                        <a:t>Chinese</a:t>
                      </a:r>
                    </a:p>
                  </a:txBody>
                  <a:tcPr/>
                </a:tc>
                <a:tc>
                  <a:txBody>
                    <a:bodyPr/>
                    <a:lstStyle/>
                    <a:p>
                      <a:r>
                        <a:rPr lang="en-GB" sz="2000" b="0" dirty="0">
                          <a:latin typeface="Arial" panose="020B0604020202020204" pitchFamily="34" charset="0"/>
                          <a:cs typeface="Arial" panose="020B0604020202020204" pitchFamily="34" charset="0"/>
                        </a:rPr>
                        <a:t>Male</a:t>
                      </a:r>
                    </a:p>
                  </a:txBody>
                  <a:tcPr/>
                </a:tc>
                <a:tc>
                  <a:txBody>
                    <a:bodyPr/>
                    <a:lstStyle/>
                    <a:p>
                      <a:r>
                        <a:rPr lang="en-GB" sz="2000" b="0" dirty="0">
                          <a:latin typeface="Arial" panose="020B0604020202020204" pitchFamily="34" charset="0"/>
                          <a:cs typeface="Arial" panose="020B0604020202020204" pitchFamily="34" charset="0"/>
                        </a:rPr>
                        <a:t>179</a:t>
                      </a:r>
                    </a:p>
                  </a:txBody>
                  <a:tcPr/>
                </a:tc>
                <a:tc>
                  <a:txBody>
                    <a:bodyPr/>
                    <a:lstStyle/>
                    <a:p>
                      <a:r>
                        <a:rPr lang="en-GB" sz="2000" b="0" dirty="0">
                          <a:latin typeface="Arial" panose="020B0604020202020204" pitchFamily="34" charset="0"/>
                          <a:cs typeface="Arial" panose="020B0604020202020204" pitchFamily="34" charset="0"/>
                        </a:rPr>
                        <a:t>400.4</a:t>
                      </a:r>
                    </a:p>
                  </a:txBody>
                  <a:tcPr/>
                </a:tc>
                <a:extLst>
                  <a:ext uri="{0D108BD9-81ED-4DB2-BD59-A6C34878D82A}">
                    <a16:rowId xmlns:a16="http://schemas.microsoft.com/office/drawing/2014/main" val="2782741145"/>
                  </a:ext>
                </a:extLst>
              </a:tr>
              <a:tr h="370840">
                <a:tc>
                  <a:txBody>
                    <a:bodyPr/>
                    <a:lstStyle/>
                    <a:p>
                      <a:r>
                        <a:rPr lang="en-GB" sz="2000" dirty="0">
                          <a:latin typeface="Arial" panose="020B0604020202020204" pitchFamily="34" charset="0"/>
                          <a:cs typeface="Arial" panose="020B0604020202020204" pitchFamily="34" charset="0"/>
                        </a:rPr>
                        <a:t>Indian</a:t>
                      </a:r>
                    </a:p>
                  </a:txBody>
                  <a:tcPr/>
                </a:tc>
                <a:tc>
                  <a:txBody>
                    <a:bodyPr/>
                    <a:lstStyle/>
                    <a:p>
                      <a:r>
                        <a:rPr lang="en-GB" sz="2000" dirty="0">
                          <a:latin typeface="Arial" panose="020B0604020202020204" pitchFamily="34" charset="0"/>
                          <a:cs typeface="Arial" panose="020B0604020202020204" pitchFamily="34" charset="0"/>
                        </a:rPr>
                        <a:t>Male</a:t>
                      </a:r>
                    </a:p>
                  </a:txBody>
                  <a:tcPr/>
                </a:tc>
                <a:tc>
                  <a:txBody>
                    <a:bodyPr/>
                    <a:lstStyle/>
                    <a:p>
                      <a:r>
                        <a:rPr lang="en-GB" sz="2000" dirty="0">
                          <a:latin typeface="Arial" panose="020B0604020202020204" pitchFamily="34" charset="0"/>
                          <a:cs typeface="Arial" panose="020B0604020202020204" pitchFamily="34" charset="0"/>
                        </a:rPr>
                        <a:t>1,798</a:t>
                      </a:r>
                    </a:p>
                  </a:txBody>
                  <a:tcPr/>
                </a:tc>
                <a:tc>
                  <a:txBody>
                    <a:bodyPr/>
                    <a:lstStyle/>
                    <a:p>
                      <a:r>
                        <a:rPr lang="en-GB" sz="2000" dirty="0">
                          <a:latin typeface="Arial" panose="020B0604020202020204" pitchFamily="34" charset="0"/>
                          <a:cs typeface="Arial" panose="020B0604020202020204" pitchFamily="34" charset="0"/>
                        </a:rPr>
                        <a:t>618.0</a:t>
                      </a:r>
                    </a:p>
                  </a:txBody>
                  <a:tcPr/>
                </a:tc>
                <a:extLst>
                  <a:ext uri="{0D108BD9-81ED-4DB2-BD59-A6C34878D82A}">
                    <a16:rowId xmlns:a16="http://schemas.microsoft.com/office/drawing/2014/main" val="2484457696"/>
                  </a:ext>
                </a:extLst>
              </a:tr>
              <a:tr h="370840">
                <a:tc>
                  <a:txBody>
                    <a:bodyPr/>
                    <a:lstStyle/>
                    <a:p>
                      <a:r>
                        <a:rPr lang="en-GB" sz="2000" dirty="0">
                          <a:latin typeface="Arial" panose="020B0604020202020204" pitchFamily="34" charset="0"/>
                          <a:cs typeface="Arial" panose="020B0604020202020204" pitchFamily="34" charset="0"/>
                        </a:rPr>
                        <a:t>Mixed</a:t>
                      </a:r>
                    </a:p>
                  </a:txBody>
                  <a:tcPr/>
                </a:tc>
                <a:tc>
                  <a:txBody>
                    <a:bodyPr/>
                    <a:lstStyle/>
                    <a:p>
                      <a:r>
                        <a:rPr lang="en-GB" sz="2000" dirty="0">
                          <a:latin typeface="Arial" panose="020B0604020202020204" pitchFamily="34" charset="0"/>
                          <a:cs typeface="Arial" panose="020B0604020202020204" pitchFamily="34" charset="0"/>
                        </a:rPr>
                        <a:t>Male</a:t>
                      </a:r>
                    </a:p>
                  </a:txBody>
                  <a:tcPr/>
                </a:tc>
                <a:tc>
                  <a:txBody>
                    <a:bodyPr/>
                    <a:lstStyle/>
                    <a:p>
                      <a:r>
                        <a:rPr lang="en-GB" sz="2000" dirty="0">
                          <a:latin typeface="Arial" panose="020B0604020202020204" pitchFamily="34" charset="0"/>
                          <a:cs typeface="Arial" panose="020B0604020202020204" pitchFamily="34" charset="0"/>
                        </a:rPr>
                        <a:t>354</a:t>
                      </a:r>
                    </a:p>
                  </a:txBody>
                  <a:tcPr/>
                </a:tc>
                <a:tc>
                  <a:txBody>
                    <a:bodyPr/>
                    <a:lstStyle/>
                    <a:p>
                      <a:r>
                        <a:rPr lang="en-GB" sz="2000" dirty="0">
                          <a:latin typeface="Arial" panose="020B0604020202020204" pitchFamily="34" charset="0"/>
                          <a:cs typeface="Arial" panose="020B0604020202020204" pitchFamily="34" charset="0"/>
                        </a:rPr>
                        <a:t>514.9</a:t>
                      </a:r>
                    </a:p>
                  </a:txBody>
                  <a:tcPr/>
                </a:tc>
                <a:extLst>
                  <a:ext uri="{0D108BD9-81ED-4DB2-BD59-A6C34878D82A}">
                    <a16:rowId xmlns:a16="http://schemas.microsoft.com/office/drawing/2014/main" val="3573440651"/>
                  </a:ext>
                </a:extLst>
              </a:tr>
              <a:tr h="370840">
                <a:tc>
                  <a:txBody>
                    <a:bodyPr/>
                    <a:lstStyle/>
                    <a:p>
                      <a:r>
                        <a:rPr lang="en-GB" sz="2000" b="0" dirty="0">
                          <a:latin typeface="Arial" panose="020B0604020202020204" pitchFamily="34" charset="0"/>
                          <a:cs typeface="Arial" panose="020B0604020202020204" pitchFamily="34" charset="0"/>
                        </a:rPr>
                        <a:t>Other</a:t>
                      </a:r>
                    </a:p>
                  </a:txBody>
                  <a:tcPr/>
                </a:tc>
                <a:tc>
                  <a:txBody>
                    <a:bodyPr/>
                    <a:lstStyle/>
                    <a:p>
                      <a:r>
                        <a:rPr lang="en-GB" sz="2000" b="0" dirty="0">
                          <a:latin typeface="Arial" panose="020B0604020202020204" pitchFamily="34" charset="0"/>
                          <a:cs typeface="Arial" panose="020B0604020202020204" pitchFamily="34" charset="0"/>
                        </a:rPr>
                        <a:t>Male</a:t>
                      </a:r>
                    </a:p>
                  </a:txBody>
                  <a:tcPr/>
                </a:tc>
                <a:tc>
                  <a:txBody>
                    <a:bodyPr/>
                    <a:lstStyle/>
                    <a:p>
                      <a:r>
                        <a:rPr lang="en-GB" sz="2000" b="0" dirty="0">
                          <a:latin typeface="Arial" panose="020B0604020202020204" pitchFamily="34" charset="0"/>
                          <a:cs typeface="Arial" panose="020B0604020202020204" pitchFamily="34" charset="0"/>
                        </a:rPr>
                        <a:t>1,099</a:t>
                      </a:r>
                    </a:p>
                  </a:txBody>
                  <a:tcPr/>
                </a:tc>
                <a:tc>
                  <a:txBody>
                    <a:bodyPr/>
                    <a:lstStyle/>
                    <a:p>
                      <a:r>
                        <a:rPr lang="en-GB" sz="2000" b="0" dirty="0">
                          <a:latin typeface="Arial" panose="020B0604020202020204" pitchFamily="34" charset="0"/>
                          <a:cs typeface="Arial" panose="020B0604020202020204" pitchFamily="34" charset="0"/>
                        </a:rPr>
                        <a:t>582.0</a:t>
                      </a:r>
                    </a:p>
                  </a:txBody>
                  <a:tcPr/>
                </a:tc>
                <a:extLst>
                  <a:ext uri="{0D108BD9-81ED-4DB2-BD59-A6C34878D82A}">
                    <a16:rowId xmlns:a16="http://schemas.microsoft.com/office/drawing/2014/main" val="3808744991"/>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559512" y="6167839"/>
            <a:ext cx="8862874" cy="584775"/>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https://www.ons.gov.uk/peoplepopulationandcommunity/birthsdeathsandmarriages/deaths</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8585860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Impact of COVID-19: look closer</a:t>
            </a:r>
          </a:p>
          <a:p>
            <a:pPr algn="l"/>
            <a:r>
              <a:rPr lang="en-GB" sz="2000" dirty="0">
                <a:latin typeface="Arial" panose="020B0604020202020204" pitchFamily="34" charset="0"/>
                <a:cs typeface="Arial" panose="020B0604020202020204" pitchFamily="34" charset="0"/>
              </a:rPr>
              <a:t>Age-standardised mortality rates of deaths involving COVID-19 by ethnic group, sex, and age group, England: 24 January 2020 to 31 March 2021 (Aged 30 to 100 years, so does not include children):</a:t>
            </a: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1692709008"/>
              </p:ext>
            </p:extLst>
          </p:nvPr>
        </p:nvGraphicFramePr>
        <p:xfrm>
          <a:off x="1630532" y="2083519"/>
          <a:ext cx="9280125" cy="3792956"/>
        </p:xfrm>
        <a:graphic>
          <a:graphicData uri="http://schemas.openxmlformats.org/drawingml/2006/table">
            <a:tbl>
              <a:tblPr firstRow="1" bandRow="1">
                <a:tableStyleId>{073A0DAA-6AF3-43AB-8588-CEC1D06C72B9}</a:tableStyleId>
              </a:tblPr>
              <a:tblGrid>
                <a:gridCol w="4770268">
                  <a:extLst>
                    <a:ext uri="{9D8B030D-6E8A-4147-A177-3AD203B41FA5}">
                      <a16:colId xmlns:a16="http://schemas.microsoft.com/office/drawing/2014/main" val="993297712"/>
                    </a:ext>
                  </a:extLst>
                </a:gridCol>
                <a:gridCol w="1038687">
                  <a:extLst>
                    <a:ext uri="{9D8B030D-6E8A-4147-A177-3AD203B41FA5}">
                      <a16:colId xmlns:a16="http://schemas.microsoft.com/office/drawing/2014/main" val="3554618979"/>
                    </a:ext>
                  </a:extLst>
                </a:gridCol>
                <a:gridCol w="1420428">
                  <a:extLst>
                    <a:ext uri="{9D8B030D-6E8A-4147-A177-3AD203B41FA5}">
                      <a16:colId xmlns:a16="http://schemas.microsoft.com/office/drawing/2014/main" val="842539289"/>
                    </a:ext>
                  </a:extLst>
                </a:gridCol>
                <a:gridCol w="2050742">
                  <a:extLst>
                    <a:ext uri="{9D8B030D-6E8A-4147-A177-3AD203B41FA5}">
                      <a16:colId xmlns:a16="http://schemas.microsoft.com/office/drawing/2014/main" val="1033154834"/>
                    </a:ext>
                  </a:extLst>
                </a:gridCol>
              </a:tblGrid>
              <a:tr h="370840">
                <a:tc>
                  <a:txBody>
                    <a:bodyPr/>
                    <a:lstStyle/>
                    <a:p>
                      <a:r>
                        <a:rPr lang="en-GB" sz="2000" dirty="0">
                          <a:latin typeface="Arial" panose="020B0604020202020204" pitchFamily="34" charset="0"/>
                          <a:cs typeface="Arial" panose="020B0604020202020204" pitchFamily="34" charset="0"/>
                        </a:rPr>
                        <a:t>Ethnicity</a:t>
                      </a:r>
                    </a:p>
                  </a:txBody>
                  <a:tcPr/>
                </a:tc>
                <a:tc>
                  <a:txBody>
                    <a:bodyPr/>
                    <a:lstStyle/>
                    <a:p>
                      <a:r>
                        <a:rPr lang="en-GB" sz="2000" dirty="0">
                          <a:latin typeface="Arial" panose="020B0604020202020204" pitchFamily="34" charset="0"/>
                          <a:cs typeface="Arial" panose="020B0604020202020204" pitchFamily="34" charset="0"/>
                        </a:rPr>
                        <a:t>Sex</a:t>
                      </a:r>
                    </a:p>
                  </a:txBody>
                  <a:tcPr/>
                </a:tc>
                <a:tc>
                  <a:txBody>
                    <a:bodyPr/>
                    <a:lstStyle/>
                    <a:p>
                      <a:r>
                        <a:rPr lang="en-GB" sz="2000" dirty="0">
                          <a:latin typeface="Arial" panose="020B0604020202020204" pitchFamily="34" charset="0"/>
                          <a:cs typeface="Arial" panose="020B0604020202020204" pitchFamily="34" charset="0"/>
                        </a:rPr>
                        <a:t>Number of deaths</a:t>
                      </a:r>
                    </a:p>
                  </a:txBody>
                  <a:tcPr/>
                </a:tc>
                <a:tc>
                  <a:txBody>
                    <a:bodyPr/>
                    <a:lstStyle/>
                    <a:p>
                      <a:r>
                        <a:rPr lang="en-GB" sz="2000" dirty="0">
                          <a:latin typeface="Arial" panose="020B0604020202020204" pitchFamily="34" charset="0"/>
                          <a:cs typeface="Arial" panose="020B0604020202020204" pitchFamily="34" charset="0"/>
                        </a:rPr>
                        <a:t>Rate per 100,000 person-years</a:t>
                      </a:r>
                    </a:p>
                  </a:txBody>
                  <a:tcPr/>
                </a:tc>
                <a:extLst>
                  <a:ext uri="{0D108BD9-81ED-4DB2-BD59-A6C34878D82A}">
                    <a16:rowId xmlns:a16="http://schemas.microsoft.com/office/drawing/2014/main" val="3888151232"/>
                  </a:ext>
                </a:extLst>
              </a:tr>
              <a:tr h="409676">
                <a:tc>
                  <a:txBody>
                    <a:bodyPr/>
                    <a:lstStyle/>
                    <a:p>
                      <a:r>
                        <a:rPr lang="en-GB" sz="2000" dirty="0">
                          <a:latin typeface="Arial" panose="020B0604020202020204" pitchFamily="34" charset="0"/>
                          <a:cs typeface="Arial" panose="020B0604020202020204" pitchFamily="34" charset="0"/>
                        </a:rPr>
                        <a:t>Pakistani</a:t>
                      </a:r>
                    </a:p>
                  </a:txBody>
                  <a:tcPr/>
                </a:tc>
                <a:tc>
                  <a:txBody>
                    <a:bodyPr/>
                    <a:lstStyle/>
                    <a:p>
                      <a:r>
                        <a:rPr lang="en-GB" sz="2000" dirty="0">
                          <a:latin typeface="Arial" panose="020B0604020202020204" pitchFamily="34" charset="0"/>
                          <a:cs typeface="Arial" panose="020B0604020202020204" pitchFamily="34" charset="0"/>
                        </a:rPr>
                        <a:t>Male</a:t>
                      </a:r>
                    </a:p>
                  </a:txBody>
                  <a:tcPr/>
                </a:tc>
                <a:tc>
                  <a:txBody>
                    <a:bodyPr/>
                    <a:lstStyle/>
                    <a:p>
                      <a:r>
                        <a:rPr lang="en-GB" sz="2000" dirty="0">
                          <a:latin typeface="Arial" panose="020B0604020202020204" pitchFamily="34" charset="0"/>
                          <a:cs typeface="Arial" panose="020B0604020202020204" pitchFamily="34" charset="0"/>
                        </a:rPr>
                        <a:t>1,334</a:t>
                      </a:r>
                    </a:p>
                  </a:txBody>
                  <a:tcPr/>
                </a:tc>
                <a:tc>
                  <a:txBody>
                    <a:bodyPr/>
                    <a:lstStyle/>
                    <a:p>
                      <a:r>
                        <a:rPr lang="en-GB" sz="2000" dirty="0">
                          <a:latin typeface="Arial" panose="020B0604020202020204" pitchFamily="34" charset="0"/>
                          <a:cs typeface="Arial" panose="020B0604020202020204" pitchFamily="34" charset="0"/>
                        </a:rPr>
                        <a:t>939.2</a:t>
                      </a:r>
                    </a:p>
                  </a:txBody>
                  <a:tcPr/>
                </a:tc>
                <a:extLst>
                  <a:ext uri="{0D108BD9-81ED-4DB2-BD59-A6C34878D82A}">
                    <a16:rowId xmlns:a16="http://schemas.microsoft.com/office/drawing/2014/main" val="2605645920"/>
                  </a:ext>
                </a:extLst>
              </a:tr>
              <a:tr h="370840">
                <a:tc>
                  <a:txBody>
                    <a:bodyPr/>
                    <a:lstStyle/>
                    <a:p>
                      <a:r>
                        <a:rPr lang="en-GB" sz="2000" b="0" dirty="0">
                          <a:latin typeface="Arial" panose="020B0604020202020204" pitchFamily="34" charset="0"/>
                          <a:cs typeface="Arial" panose="020B0604020202020204" pitchFamily="34" charset="0"/>
                        </a:rPr>
                        <a:t>White British</a:t>
                      </a:r>
                    </a:p>
                  </a:txBody>
                  <a:tcPr/>
                </a:tc>
                <a:tc>
                  <a:txBody>
                    <a:bodyPr/>
                    <a:lstStyle/>
                    <a:p>
                      <a:r>
                        <a:rPr lang="en-GB" sz="2000" b="0" dirty="0">
                          <a:latin typeface="Arial" panose="020B0604020202020204" pitchFamily="34" charset="0"/>
                          <a:cs typeface="Arial" panose="020B0604020202020204" pitchFamily="34" charset="0"/>
                        </a:rPr>
                        <a:t>Male</a:t>
                      </a:r>
                    </a:p>
                  </a:txBody>
                  <a:tcPr/>
                </a:tc>
                <a:tc>
                  <a:txBody>
                    <a:bodyPr/>
                    <a:lstStyle/>
                    <a:p>
                      <a:r>
                        <a:rPr lang="en-GB" sz="2000" b="0" dirty="0">
                          <a:latin typeface="Arial" panose="020B0604020202020204" pitchFamily="34" charset="0"/>
                          <a:cs typeface="Arial" panose="020B0604020202020204" pitchFamily="34" charset="0"/>
                        </a:rPr>
                        <a:t>50,167</a:t>
                      </a:r>
                    </a:p>
                  </a:txBody>
                  <a:tcPr/>
                </a:tc>
                <a:tc>
                  <a:txBody>
                    <a:bodyPr/>
                    <a:lstStyle/>
                    <a:p>
                      <a:r>
                        <a:rPr lang="en-GB" sz="2000" b="0" dirty="0">
                          <a:latin typeface="Arial" panose="020B0604020202020204" pitchFamily="34" charset="0"/>
                          <a:cs typeface="Arial" panose="020B0604020202020204" pitchFamily="34" charset="0"/>
                        </a:rPr>
                        <a:t>366.6</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White other</a:t>
                      </a:r>
                    </a:p>
                  </a:txBody>
                  <a:tcPr/>
                </a:tc>
                <a:tc>
                  <a:txBody>
                    <a:bodyPr/>
                    <a:lstStyle/>
                    <a:p>
                      <a:r>
                        <a:rPr lang="en-GB" sz="2000" dirty="0">
                          <a:latin typeface="Arial" panose="020B0604020202020204" pitchFamily="34" charset="0"/>
                          <a:cs typeface="Arial" panose="020B0604020202020204" pitchFamily="34" charset="0"/>
                        </a:rPr>
                        <a:t>Male</a:t>
                      </a:r>
                    </a:p>
                  </a:txBody>
                  <a:tcPr/>
                </a:tc>
                <a:tc>
                  <a:txBody>
                    <a:bodyPr/>
                    <a:lstStyle/>
                    <a:p>
                      <a:r>
                        <a:rPr lang="en-GB" sz="2000" dirty="0">
                          <a:latin typeface="Arial" panose="020B0604020202020204" pitchFamily="34" charset="0"/>
                          <a:cs typeface="Arial" panose="020B0604020202020204" pitchFamily="34" charset="0"/>
                        </a:rPr>
                        <a:t>1,992</a:t>
                      </a:r>
                    </a:p>
                  </a:txBody>
                  <a:tcPr/>
                </a:tc>
                <a:tc>
                  <a:txBody>
                    <a:bodyPr/>
                    <a:lstStyle/>
                    <a:p>
                      <a:r>
                        <a:rPr lang="en-GB" sz="2000" dirty="0">
                          <a:latin typeface="Arial" panose="020B0604020202020204" pitchFamily="34" charset="0"/>
                          <a:cs typeface="Arial" panose="020B0604020202020204" pitchFamily="34" charset="0"/>
                        </a:rPr>
                        <a:t>419.8</a:t>
                      </a:r>
                    </a:p>
                  </a:txBody>
                  <a:tcPr/>
                </a:tc>
                <a:extLst>
                  <a:ext uri="{0D108BD9-81ED-4DB2-BD59-A6C34878D82A}">
                    <a16:rowId xmlns:a16="http://schemas.microsoft.com/office/drawing/2014/main" val="1068818091"/>
                  </a:ext>
                </a:extLst>
              </a:tr>
              <a:tr h="370840">
                <a:tc>
                  <a:txBody>
                    <a:bodyPr/>
                    <a:lstStyle/>
                    <a:p>
                      <a:r>
                        <a:rPr lang="en-GB" sz="2000" b="0" dirty="0">
                          <a:latin typeface="Arial" panose="020B0604020202020204" pitchFamily="34" charset="0"/>
                          <a:cs typeface="Arial" panose="020B0604020202020204" pitchFamily="34" charset="0"/>
                        </a:rPr>
                        <a:t>Bangladeshi</a:t>
                      </a:r>
                    </a:p>
                  </a:txBody>
                  <a:tcPr/>
                </a:tc>
                <a:tc>
                  <a:txBody>
                    <a:bodyPr/>
                    <a:lstStyle/>
                    <a:p>
                      <a:r>
                        <a:rPr lang="en-GB" sz="2000" b="0" dirty="0">
                          <a:latin typeface="Arial" panose="020B0604020202020204" pitchFamily="34" charset="0"/>
                          <a:cs typeface="Arial" panose="020B0604020202020204" pitchFamily="34" charset="0"/>
                        </a:rPr>
                        <a:t>Female</a:t>
                      </a:r>
                    </a:p>
                  </a:txBody>
                  <a:tcPr/>
                </a:tc>
                <a:tc>
                  <a:txBody>
                    <a:bodyPr/>
                    <a:lstStyle/>
                    <a:p>
                      <a:r>
                        <a:rPr lang="en-GB" sz="2000" b="0" dirty="0">
                          <a:latin typeface="Arial" panose="020B0604020202020204" pitchFamily="34" charset="0"/>
                          <a:cs typeface="Arial" panose="020B0604020202020204" pitchFamily="34" charset="0"/>
                        </a:rPr>
                        <a:t>306</a:t>
                      </a:r>
                    </a:p>
                  </a:txBody>
                  <a:tcPr/>
                </a:tc>
                <a:tc>
                  <a:txBody>
                    <a:bodyPr/>
                    <a:lstStyle/>
                    <a:p>
                      <a:r>
                        <a:rPr lang="en-GB" sz="2000" b="0" dirty="0">
                          <a:latin typeface="Arial" panose="020B0604020202020204" pitchFamily="34" charset="0"/>
                          <a:cs typeface="Arial" panose="020B0604020202020204" pitchFamily="34" charset="0"/>
                        </a:rPr>
                        <a:t>630.1</a:t>
                      </a:r>
                    </a:p>
                  </a:txBody>
                  <a:tcPr/>
                </a:tc>
                <a:extLst>
                  <a:ext uri="{0D108BD9-81ED-4DB2-BD59-A6C34878D82A}">
                    <a16:rowId xmlns:a16="http://schemas.microsoft.com/office/drawing/2014/main" val="2782741145"/>
                  </a:ext>
                </a:extLst>
              </a:tr>
              <a:tr h="370840">
                <a:tc>
                  <a:txBody>
                    <a:bodyPr/>
                    <a:lstStyle/>
                    <a:p>
                      <a:r>
                        <a:rPr lang="en-GB" sz="2000" dirty="0">
                          <a:latin typeface="Arial" panose="020B0604020202020204" pitchFamily="34" charset="0"/>
                          <a:cs typeface="Arial" panose="020B0604020202020204" pitchFamily="34" charset="0"/>
                        </a:rPr>
                        <a:t>Black African</a:t>
                      </a:r>
                    </a:p>
                  </a:txBody>
                  <a:tcPr/>
                </a:tc>
                <a:tc>
                  <a:txBody>
                    <a:bodyPr/>
                    <a:lstStyle/>
                    <a:p>
                      <a:r>
                        <a:rPr lang="en-GB" sz="2000" dirty="0">
                          <a:latin typeface="Arial" panose="020B0604020202020204" pitchFamily="34" charset="0"/>
                          <a:cs typeface="Arial" panose="020B0604020202020204" pitchFamily="34" charset="0"/>
                        </a:rPr>
                        <a:t>Female</a:t>
                      </a:r>
                    </a:p>
                  </a:txBody>
                  <a:tcPr/>
                </a:tc>
                <a:tc>
                  <a:txBody>
                    <a:bodyPr/>
                    <a:lstStyle/>
                    <a:p>
                      <a:r>
                        <a:rPr lang="en-GB" sz="2000" dirty="0">
                          <a:latin typeface="Arial" panose="020B0604020202020204" pitchFamily="34" charset="0"/>
                          <a:cs typeface="Arial" panose="020B0604020202020204" pitchFamily="34" charset="0"/>
                        </a:rPr>
                        <a:t>345</a:t>
                      </a:r>
                    </a:p>
                  </a:txBody>
                  <a:tcPr/>
                </a:tc>
                <a:tc>
                  <a:txBody>
                    <a:bodyPr/>
                    <a:lstStyle/>
                    <a:p>
                      <a:r>
                        <a:rPr lang="en-GB" sz="2000" dirty="0">
                          <a:latin typeface="Arial" panose="020B0604020202020204" pitchFamily="34" charset="0"/>
                          <a:cs typeface="Arial" panose="020B0604020202020204" pitchFamily="34" charset="0"/>
                        </a:rPr>
                        <a:t>344.8</a:t>
                      </a:r>
                    </a:p>
                  </a:txBody>
                  <a:tcPr/>
                </a:tc>
                <a:extLst>
                  <a:ext uri="{0D108BD9-81ED-4DB2-BD59-A6C34878D82A}">
                    <a16:rowId xmlns:a16="http://schemas.microsoft.com/office/drawing/2014/main" val="2484457696"/>
                  </a:ext>
                </a:extLst>
              </a:tr>
              <a:tr h="370840">
                <a:tc>
                  <a:txBody>
                    <a:bodyPr/>
                    <a:lstStyle/>
                    <a:p>
                      <a:r>
                        <a:rPr lang="en-GB" sz="2000" dirty="0">
                          <a:latin typeface="Arial" panose="020B0604020202020204" pitchFamily="34" charset="0"/>
                          <a:cs typeface="Arial" panose="020B0604020202020204" pitchFamily="34" charset="0"/>
                        </a:rPr>
                        <a:t>Black Caribbean</a:t>
                      </a:r>
                    </a:p>
                  </a:txBody>
                  <a:tcPr/>
                </a:tc>
                <a:tc>
                  <a:txBody>
                    <a:bodyPr/>
                    <a:lstStyle/>
                    <a:p>
                      <a:r>
                        <a:rPr lang="en-GB" sz="2000" dirty="0">
                          <a:latin typeface="Arial" panose="020B0604020202020204" pitchFamily="34" charset="0"/>
                          <a:cs typeface="Arial" panose="020B0604020202020204" pitchFamily="34" charset="0"/>
                        </a:rPr>
                        <a:t>Female</a:t>
                      </a:r>
                    </a:p>
                  </a:txBody>
                  <a:tcPr/>
                </a:tc>
                <a:tc>
                  <a:txBody>
                    <a:bodyPr/>
                    <a:lstStyle/>
                    <a:p>
                      <a:r>
                        <a:rPr lang="en-GB" sz="2000" dirty="0">
                          <a:latin typeface="Arial" panose="020B0604020202020204" pitchFamily="34" charset="0"/>
                          <a:cs typeface="Arial" panose="020B0604020202020204" pitchFamily="34" charset="0"/>
                        </a:rPr>
                        <a:t>747</a:t>
                      </a:r>
                    </a:p>
                  </a:txBody>
                  <a:tcPr/>
                </a:tc>
                <a:tc>
                  <a:txBody>
                    <a:bodyPr/>
                    <a:lstStyle/>
                    <a:p>
                      <a:r>
                        <a:rPr lang="en-GB" sz="2000" dirty="0">
                          <a:latin typeface="Arial" panose="020B0604020202020204" pitchFamily="34" charset="0"/>
                          <a:cs typeface="Arial" panose="020B0604020202020204" pitchFamily="34" charset="0"/>
                        </a:rPr>
                        <a:t>362.7</a:t>
                      </a:r>
                    </a:p>
                  </a:txBody>
                  <a:tcPr/>
                </a:tc>
                <a:extLst>
                  <a:ext uri="{0D108BD9-81ED-4DB2-BD59-A6C34878D82A}">
                    <a16:rowId xmlns:a16="http://schemas.microsoft.com/office/drawing/2014/main" val="3573440651"/>
                  </a:ext>
                </a:extLst>
              </a:tr>
              <a:tr h="370840">
                <a:tc>
                  <a:txBody>
                    <a:bodyPr/>
                    <a:lstStyle/>
                    <a:p>
                      <a:r>
                        <a:rPr lang="en-GB" sz="2000" b="0" dirty="0">
                          <a:latin typeface="Arial" panose="020B0604020202020204" pitchFamily="34" charset="0"/>
                          <a:cs typeface="Arial" panose="020B0604020202020204" pitchFamily="34" charset="0"/>
                        </a:rPr>
                        <a:t>Chinese</a:t>
                      </a:r>
                    </a:p>
                  </a:txBody>
                  <a:tcPr/>
                </a:tc>
                <a:tc>
                  <a:txBody>
                    <a:bodyPr/>
                    <a:lstStyle/>
                    <a:p>
                      <a:r>
                        <a:rPr lang="en-GB" sz="2000" b="0" dirty="0">
                          <a:latin typeface="Arial" panose="020B0604020202020204" pitchFamily="34" charset="0"/>
                          <a:cs typeface="Arial" panose="020B0604020202020204" pitchFamily="34" charset="0"/>
                        </a:rPr>
                        <a:t>Female</a:t>
                      </a:r>
                    </a:p>
                  </a:txBody>
                  <a:tcPr/>
                </a:tc>
                <a:tc>
                  <a:txBody>
                    <a:bodyPr/>
                    <a:lstStyle/>
                    <a:p>
                      <a:r>
                        <a:rPr lang="en-GB" sz="2000" b="0" dirty="0">
                          <a:latin typeface="Arial" panose="020B0604020202020204" pitchFamily="34" charset="0"/>
                          <a:cs typeface="Arial" panose="020B0604020202020204" pitchFamily="34" charset="0"/>
                        </a:rPr>
                        <a:t>131</a:t>
                      </a:r>
                    </a:p>
                  </a:txBody>
                  <a:tcPr/>
                </a:tc>
                <a:tc>
                  <a:txBody>
                    <a:bodyPr/>
                    <a:lstStyle/>
                    <a:p>
                      <a:r>
                        <a:rPr lang="en-GB" sz="2000" b="0" dirty="0">
                          <a:latin typeface="Arial" panose="020B0604020202020204" pitchFamily="34" charset="0"/>
                          <a:cs typeface="Arial" panose="020B0604020202020204" pitchFamily="34" charset="0"/>
                        </a:rPr>
                        <a:t>248.8</a:t>
                      </a:r>
                    </a:p>
                  </a:txBody>
                  <a:tcPr/>
                </a:tc>
                <a:extLst>
                  <a:ext uri="{0D108BD9-81ED-4DB2-BD59-A6C34878D82A}">
                    <a16:rowId xmlns:a16="http://schemas.microsoft.com/office/drawing/2014/main" val="3808744991"/>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559512" y="6167839"/>
            <a:ext cx="8862874" cy="584775"/>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https://www.ons.gov.uk/peoplepopulationandcommunity/birthsdeathsandmarriages/deaths</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0814203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Impact of COVID-19: look closer</a:t>
            </a:r>
          </a:p>
          <a:p>
            <a:pPr algn="l"/>
            <a:r>
              <a:rPr lang="en-GB" sz="2000" dirty="0">
                <a:latin typeface="Arial" panose="020B0604020202020204" pitchFamily="34" charset="0"/>
                <a:cs typeface="Arial" panose="020B0604020202020204" pitchFamily="34" charset="0"/>
              </a:rPr>
              <a:t>Age-standardised mortality rates of deaths involving COVID-19 by ethnic group, sex, and age group, England: 24 January 2020 to 31 March 2021 (Aged 30 to 100 years, so does not include children):</a:t>
            </a: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3624090110"/>
              </p:ext>
            </p:extLst>
          </p:nvPr>
        </p:nvGraphicFramePr>
        <p:xfrm>
          <a:off x="1630532" y="2083519"/>
          <a:ext cx="9280125" cy="3396716"/>
        </p:xfrm>
        <a:graphic>
          <a:graphicData uri="http://schemas.openxmlformats.org/drawingml/2006/table">
            <a:tbl>
              <a:tblPr firstRow="1" bandRow="1">
                <a:tableStyleId>{073A0DAA-6AF3-43AB-8588-CEC1D06C72B9}</a:tableStyleId>
              </a:tblPr>
              <a:tblGrid>
                <a:gridCol w="4770268">
                  <a:extLst>
                    <a:ext uri="{9D8B030D-6E8A-4147-A177-3AD203B41FA5}">
                      <a16:colId xmlns:a16="http://schemas.microsoft.com/office/drawing/2014/main" val="993297712"/>
                    </a:ext>
                  </a:extLst>
                </a:gridCol>
                <a:gridCol w="1038687">
                  <a:extLst>
                    <a:ext uri="{9D8B030D-6E8A-4147-A177-3AD203B41FA5}">
                      <a16:colId xmlns:a16="http://schemas.microsoft.com/office/drawing/2014/main" val="3554618979"/>
                    </a:ext>
                  </a:extLst>
                </a:gridCol>
                <a:gridCol w="1420428">
                  <a:extLst>
                    <a:ext uri="{9D8B030D-6E8A-4147-A177-3AD203B41FA5}">
                      <a16:colId xmlns:a16="http://schemas.microsoft.com/office/drawing/2014/main" val="842539289"/>
                    </a:ext>
                  </a:extLst>
                </a:gridCol>
                <a:gridCol w="2050742">
                  <a:extLst>
                    <a:ext uri="{9D8B030D-6E8A-4147-A177-3AD203B41FA5}">
                      <a16:colId xmlns:a16="http://schemas.microsoft.com/office/drawing/2014/main" val="1033154834"/>
                    </a:ext>
                  </a:extLst>
                </a:gridCol>
              </a:tblGrid>
              <a:tr h="370840">
                <a:tc>
                  <a:txBody>
                    <a:bodyPr/>
                    <a:lstStyle/>
                    <a:p>
                      <a:r>
                        <a:rPr lang="en-GB" sz="2000" dirty="0">
                          <a:latin typeface="Arial" panose="020B0604020202020204" pitchFamily="34" charset="0"/>
                          <a:cs typeface="Arial" panose="020B0604020202020204" pitchFamily="34" charset="0"/>
                        </a:rPr>
                        <a:t>Ethnicity</a:t>
                      </a:r>
                    </a:p>
                  </a:txBody>
                  <a:tcPr/>
                </a:tc>
                <a:tc>
                  <a:txBody>
                    <a:bodyPr/>
                    <a:lstStyle/>
                    <a:p>
                      <a:r>
                        <a:rPr lang="en-GB" sz="2000" dirty="0">
                          <a:latin typeface="Arial" panose="020B0604020202020204" pitchFamily="34" charset="0"/>
                          <a:cs typeface="Arial" panose="020B0604020202020204" pitchFamily="34" charset="0"/>
                        </a:rPr>
                        <a:t>Sex</a:t>
                      </a:r>
                    </a:p>
                  </a:txBody>
                  <a:tcPr/>
                </a:tc>
                <a:tc>
                  <a:txBody>
                    <a:bodyPr/>
                    <a:lstStyle/>
                    <a:p>
                      <a:r>
                        <a:rPr lang="en-GB" sz="2000" dirty="0">
                          <a:latin typeface="Arial" panose="020B0604020202020204" pitchFamily="34" charset="0"/>
                          <a:cs typeface="Arial" panose="020B0604020202020204" pitchFamily="34" charset="0"/>
                        </a:rPr>
                        <a:t>Number of deaths</a:t>
                      </a:r>
                    </a:p>
                  </a:txBody>
                  <a:tcPr/>
                </a:tc>
                <a:tc>
                  <a:txBody>
                    <a:bodyPr/>
                    <a:lstStyle/>
                    <a:p>
                      <a:r>
                        <a:rPr lang="en-GB" sz="2000" dirty="0">
                          <a:latin typeface="Arial" panose="020B0604020202020204" pitchFamily="34" charset="0"/>
                          <a:cs typeface="Arial" panose="020B0604020202020204" pitchFamily="34" charset="0"/>
                        </a:rPr>
                        <a:t>Rate per 100,000 person-years</a:t>
                      </a:r>
                    </a:p>
                  </a:txBody>
                  <a:tcPr/>
                </a:tc>
                <a:extLst>
                  <a:ext uri="{0D108BD9-81ED-4DB2-BD59-A6C34878D82A}">
                    <a16:rowId xmlns:a16="http://schemas.microsoft.com/office/drawing/2014/main" val="3888151232"/>
                  </a:ext>
                </a:extLst>
              </a:tr>
              <a:tr h="409676">
                <a:tc>
                  <a:txBody>
                    <a:bodyPr/>
                    <a:lstStyle/>
                    <a:p>
                      <a:r>
                        <a:rPr lang="en-GB" sz="2000" dirty="0">
                          <a:latin typeface="Arial" panose="020B0604020202020204" pitchFamily="34" charset="0"/>
                          <a:cs typeface="Arial" panose="020B0604020202020204" pitchFamily="34" charset="0"/>
                        </a:rPr>
                        <a:t>Indian</a:t>
                      </a:r>
                    </a:p>
                  </a:txBody>
                  <a:tcPr/>
                </a:tc>
                <a:tc>
                  <a:txBody>
                    <a:bodyPr/>
                    <a:lstStyle/>
                    <a:p>
                      <a:r>
                        <a:rPr lang="en-GB" sz="2000" dirty="0">
                          <a:latin typeface="Arial" panose="020B0604020202020204" pitchFamily="34" charset="0"/>
                          <a:cs typeface="Arial" panose="020B0604020202020204" pitchFamily="34" charset="0"/>
                        </a:rPr>
                        <a:t>Female</a:t>
                      </a:r>
                    </a:p>
                  </a:txBody>
                  <a:tcPr/>
                </a:tc>
                <a:tc>
                  <a:txBody>
                    <a:bodyPr/>
                    <a:lstStyle/>
                    <a:p>
                      <a:r>
                        <a:rPr lang="en-GB" sz="2000" dirty="0">
                          <a:latin typeface="Arial" panose="020B0604020202020204" pitchFamily="34" charset="0"/>
                          <a:cs typeface="Arial" panose="020B0604020202020204" pitchFamily="34" charset="0"/>
                        </a:rPr>
                        <a:t>1,091</a:t>
                      </a:r>
                    </a:p>
                  </a:txBody>
                  <a:tcPr/>
                </a:tc>
                <a:tc>
                  <a:txBody>
                    <a:bodyPr/>
                    <a:lstStyle/>
                    <a:p>
                      <a:r>
                        <a:rPr lang="en-GB" sz="2000" dirty="0">
                          <a:latin typeface="Arial" panose="020B0604020202020204" pitchFamily="34" charset="0"/>
                          <a:cs typeface="Arial" panose="020B0604020202020204" pitchFamily="34" charset="0"/>
                        </a:rPr>
                        <a:t>348.3</a:t>
                      </a:r>
                    </a:p>
                  </a:txBody>
                  <a:tcPr/>
                </a:tc>
                <a:extLst>
                  <a:ext uri="{0D108BD9-81ED-4DB2-BD59-A6C34878D82A}">
                    <a16:rowId xmlns:a16="http://schemas.microsoft.com/office/drawing/2014/main" val="2605645920"/>
                  </a:ext>
                </a:extLst>
              </a:tr>
              <a:tr h="370840">
                <a:tc>
                  <a:txBody>
                    <a:bodyPr/>
                    <a:lstStyle/>
                    <a:p>
                      <a:r>
                        <a:rPr lang="en-GB" sz="2000" b="0" dirty="0">
                          <a:latin typeface="Arial" panose="020B0604020202020204" pitchFamily="34" charset="0"/>
                          <a:cs typeface="Arial" panose="020B0604020202020204" pitchFamily="34" charset="0"/>
                        </a:rPr>
                        <a:t>Mixed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Female</a:t>
                      </a:r>
                    </a:p>
                  </a:txBody>
                  <a:tcPr/>
                </a:tc>
                <a:tc>
                  <a:txBody>
                    <a:bodyPr/>
                    <a:lstStyle/>
                    <a:p>
                      <a:r>
                        <a:rPr lang="en-GB" sz="2000" b="0" dirty="0">
                          <a:latin typeface="Arial" panose="020B0604020202020204" pitchFamily="34" charset="0"/>
                          <a:cs typeface="Arial" panose="020B0604020202020204" pitchFamily="34" charset="0"/>
                        </a:rPr>
                        <a:t>288</a:t>
                      </a:r>
                    </a:p>
                  </a:txBody>
                  <a:tcPr/>
                </a:tc>
                <a:tc>
                  <a:txBody>
                    <a:bodyPr/>
                    <a:lstStyle/>
                    <a:p>
                      <a:r>
                        <a:rPr lang="en-GB" sz="2000" b="0" dirty="0">
                          <a:latin typeface="Arial" panose="020B0604020202020204" pitchFamily="34" charset="0"/>
                          <a:cs typeface="Arial" panose="020B0604020202020204" pitchFamily="34" charset="0"/>
                        </a:rPr>
                        <a:t>319.9</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Female</a:t>
                      </a:r>
                    </a:p>
                  </a:txBody>
                  <a:tcPr/>
                </a:tc>
                <a:tc>
                  <a:txBody>
                    <a:bodyPr/>
                    <a:lstStyle/>
                    <a:p>
                      <a:r>
                        <a:rPr lang="en-GB" sz="2000" dirty="0">
                          <a:latin typeface="Arial" panose="020B0604020202020204" pitchFamily="34" charset="0"/>
                          <a:cs typeface="Arial" panose="020B0604020202020204" pitchFamily="34" charset="0"/>
                        </a:rPr>
                        <a:t>708</a:t>
                      </a:r>
                    </a:p>
                  </a:txBody>
                  <a:tcPr/>
                </a:tc>
                <a:tc>
                  <a:txBody>
                    <a:bodyPr/>
                    <a:lstStyle/>
                    <a:p>
                      <a:r>
                        <a:rPr lang="en-GB" sz="2000" dirty="0">
                          <a:latin typeface="Arial" panose="020B0604020202020204" pitchFamily="34" charset="0"/>
                          <a:cs typeface="Arial" panose="020B0604020202020204" pitchFamily="34" charset="0"/>
                        </a:rPr>
                        <a:t>348.8</a:t>
                      </a:r>
                    </a:p>
                  </a:txBody>
                  <a:tcPr/>
                </a:tc>
                <a:extLst>
                  <a:ext uri="{0D108BD9-81ED-4DB2-BD59-A6C34878D82A}">
                    <a16:rowId xmlns:a16="http://schemas.microsoft.com/office/drawing/2014/main" val="1068818091"/>
                  </a:ext>
                </a:extLst>
              </a:tr>
              <a:tr h="370840">
                <a:tc>
                  <a:txBody>
                    <a:bodyPr/>
                    <a:lstStyle/>
                    <a:p>
                      <a:r>
                        <a:rPr lang="en-GB" sz="2000" b="0" dirty="0">
                          <a:latin typeface="Arial" panose="020B0604020202020204" pitchFamily="34" charset="0"/>
                          <a:cs typeface="Arial" panose="020B0604020202020204" pitchFamily="34" charset="0"/>
                        </a:rPr>
                        <a:t>Pakistani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Female</a:t>
                      </a:r>
                    </a:p>
                  </a:txBody>
                  <a:tcPr/>
                </a:tc>
                <a:tc>
                  <a:txBody>
                    <a:bodyPr/>
                    <a:lstStyle/>
                    <a:p>
                      <a:r>
                        <a:rPr lang="en-GB" sz="2000" b="0" dirty="0">
                          <a:latin typeface="Arial" panose="020B0604020202020204" pitchFamily="34" charset="0"/>
                          <a:cs typeface="Arial" panose="020B0604020202020204" pitchFamily="34" charset="0"/>
                        </a:rPr>
                        <a:t>714</a:t>
                      </a:r>
                    </a:p>
                  </a:txBody>
                  <a:tcPr/>
                </a:tc>
                <a:tc>
                  <a:txBody>
                    <a:bodyPr/>
                    <a:lstStyle/>
                    <a:p>
                      <a:r>
                        <a:rPr lang="en-GB" sz="2000" b="0" dirty="0">
                          <a:latin typeface="Arial" panose="020B0604020202020204" pitchFamily="34" charset="0"/>
                          <a:cs typeface="Arial" panose="020B0604020202020204" pitchFamily="34" charset="0"/>
                        </a:rPr>
                        <a:t>501.5</a:t>
                      </a:r>
                    </a:p>
                  </a:txBody>
                  <a:tcPr/>
                </a:tc>
                <a:extLst>
                  <a:ext uri="{0D108BD9-81ED-4DB2-BD59-A6C34878D82A}">
                    <a16:rowId xmlns:a16="http://schemas.microsoft.com/office/drawing/2014/main" val="2782741145"/>
                  </a:ext>
                </a:extLst>
              </a:tr>
              <a:tr h="370840">
                <a:tc>
                  <a:txBody>
                    <a:bodyPr/>
                    <a:lstStyle/>
                    <a:p>
                      <a:r>
                        <a:rPr lang="en-GB" sz="2000" dirty="0">
                          <a:latin typeface="Arial" panose="020B0604020202020204" pitchFamily="34" charset="0"/>
                          <a:cs typeface="Arial" panose="020B0604020202020204" pitchFamily="34" charset="0"/>
                        </a:rPr>
                        <a:t>White British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Female</a:t>
                      </a:r>
                    </a:p>
                  </a:txBody>
                  <a:tcPr/>
                </a:tc>
                <a:tc>
                  <a:txBody>
                    <a:bodyPr/>
                    <a:lstStyle/>
                    <a:p>
                      <a:r>
                        <a:rPr lang="en-GB" sz="2000" dirty="0">
                          <a:latin typeface="Arial" panose="020B0604020202020204" pitchFamily="34" charset="0"/>
                          <a:cs typeface="Arial" panose="020B0604020202020204" pitchFamily="34" charset="0"/>
                        </a:rPr>
                        <a:t>44,637</a:t>
                      </a:r>
                    </a:p>
                  </a:txBody>
                  <a:tcPr/>
                </a:tc>
                <a:tc>
                  <a:txBody>
                    <a:bodyPr/>
                    <a:lstStyle/>
                    <a:p>
                      <a:r>
                        <a:rPr lang="en-GB" sz="2000" dirty="0">
                          <a:latin typeface="Arial" panose="020B0604020202020204" pitchFamily="34" charset="0"/>
                          <a:cs typeface="Arial" panose="020B0604020202020204" pitchFamily="34" charset="0"/>
                        </a:rPr>
                        <a:t>234.0</a:t>
                      </a:r>
                    </a:p>
                  </a:txBody>
                  <a:tcPr/>
                </a:tc>
                <a:extLst>
                  <a:ext uri="{0D108BD9-81ED-4DB2-BD59-A6C34878D82A}">
                    <a16:rowId xmlns:a16="http://schemas.microsoft.com/office/drawing/2014/main" val="2484457696"/>
                  </a:ext>
                </a:extLst>
              </a:tr>
              <a:tr h="370840">
                <a:tc>
                  <a:txBody>
                    <a:bodyPr/>
                    <a:lstStyle/>
                    <a:p>
                      <a:r>
                        <a:rPr lang="en-GB" sz="2000" b="0" dirty="0">
                          <a:latin typeface="Arial" panose="020B0604020202020204" pitchFamily="34" charset="0"/>
                          <a:cs typeface="Arial" panose="020B0604020202020204" pitchFamily="34" charset="0"/>
                        </a:rPr>
                        <a:t>White 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Female</a:t>
                      </a:r>
                    </a:p>
                  </a:txBody>
                  <a:tcPr/>
                </a:tc>
                <a:tc>
                  <a:txBody>
                    <a:bodyPr/>
                    <a:lstStyle/>
                    <a:p>
                      <a:r>
                        <a:rPr lang="en-GB" sz="2000" b="0" dirty="0">
                          <a:latin typeface="Arial" panose="020B0604020202020204" pitchFamily="34" charset="0"/>
                          <a:cs typeface="Arial" panose="020B0604020202020204" pitchFamily="34" charset="0"/>
                        </a:rPr>
                        <a:t>1,723</a:t>
                      </a:r>
                    </a:p>
                  </a:txBody>
                  <a:tcPr/>
                </a:tc>
                <a:tc>
                  <a:txBody>
                    <a:bodyPr/>
                    <a:lstStyle/>
                    <a:p>
                      <a:r>
                        <a:rPr lang="en-GB" sz="2000" b="0" dirty="0">
                          <a:latin typeface="Arial" panose="020B0604020202020204" pitchFamily="34" charset="0"/>
                          <a:cs typeface="Arial" panose="020B0604020202020204" pitchFamily="34" charset="0"/>
                        </a:rPr>
                        <a:t>219.5</a:t>
                      </a:r>
                    </a:p>
                  </a:txBody>
                  <a:tcPr/>
                </a:tc>
                <a:extLst>
                  <a:ext uri="{0D108BD9-81ED-4DB2-BD59-A6C34878D82A}">
                    <a16:rowId xmlns:a16="http://schemas.microsoft.com/office/drawing/2014/main" val="3808744991"/>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559512" y="6167839"/>
            <a:ext cx="8862874" cy="584775"/>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https://www.ons.gov.uk/peoplepopulationandcommunity/birthsdeathsandmarriages/deaths</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9044408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What we are doing</a:t>
            </a:r>
          </a:p>
          <a:p>
            <a:pPr algn="l"/>
            <a:r>
              <a:rPr lang="en-GB" sz="2000" dirty="0">
                <a:latin typeface="Arial" panose="020B0604020202020204" pitchFamily="34" charset="0"/>
                <a:cs typeface="Arial" panose="020B0604020202020204" pitchFamily="34" charset="0"/>
              </a:rPr>
              <a:t>Over the past year we have: </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Continued working with the Alliance of Sport on the Levelling the Playing Field project. This three-year innovative project will engage with over 11,000 children from ethnic minorities using a trauma-informed approach and a health model to prevent and divert children using the power of physical activity and sport.</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Started a three-year project on the COVID-19 response to over-represented children in the London boroughs of Brent and Newham.  This Pathfinder project will support ethnic minority children and families who have been adversely affected by the pandemic, and have experienced additional trauma, leading to an increase in adverse childhood experiences. Ultimately this project will aim to prevent children from entering the youth justice system.</a:t>
            </a:r>
          </a:p>
          <a:p>
            <a:pPr algn="l"/>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65518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Pre-court</a:t>
            </a:r>
          </a:p>
        </p:txBody>
      </p:sp>
    </p:spTree>
    <p:extLst>
      <p:ext uri="{BB962C8B-B14F-4D97-AF65-F5344CB8AC3E}">
        <p14:creationId xmlns:p14="http://schemas.microsoft.com/office/powerpoint/2010/main" val="2657588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Children in England and Wales</a:t>
            </a:r>
          </a:p>
          <a:p>
            <a:pPr algn="l"/>
            <a:r>
              <a:rPr lang="en-GB" sz="2000" dirty="0">
                <a:latin typeface="Arial" panose="020B0604020202020204" pitchFamily="34" charset="0"/>
                <a:cs typeface="Arial" panose="020B0604020202020204" pitchFamily="34" charset="0"/>
              </a:rPr>
              <a:t>Data from the 2011 Census provides a breakdown of the number of under in 18-year-olds in England and Wales by ethnicity.</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White, 79% (9.5 million)</a:t>
            </a:r>
          </a:p>
          <a:p>
            <a:pPr algn="l"/>
            <a:r>
              <a:rPr lang="en-GB" sz="2000" dirty="0">
                <a:latin typeface="Arial" panose="020B0604020202020204" pitchFamily="34" charset="0"/>
                <a:cs typeface="Arial" panose="020B0604020202020204" pitchFamily="34" charset="0"/>
              </a:rPr>
              <a:t>Black, 5% (567 thousand)</a:t>
            </a:r>
          </a:p>
          <a:p>
            <a:pPr algn="l"/>
            <a:r>
              <a:rPr lang="en-GB" sz="2000" dirty="0">
                <a:latin typeface="Arial" panose="020B0604020202020204" pitchFamily="34" charset="0"/>
                <a:cs typeface="Arial" panose="020B0604020202020204" pitchFamily="34" charset="0"/>
              </a:rPr>
              <a:t>Asian, 9% (1.1 million)</a:t>
            </a:r>
          </a:p>
          <a:p>
            <a:pPr algn="l"/>
            <a:r>
              <a:rPr lang="en-GB" sz="2000" dirty="0">
                <a:latin typeface="Arial" panose="020B0604020202020204" pitchFamily="34" charset="0"/>
                <a:cs typeface="Arial" panose="020B0604020202020204" pitchFamily="34" charset="0"/>
              </a:rPr>
              <a:t>Mixed, 5% (603 thousand)</a:t>
            </a:r>
          </a:p>
          <a:p>
            <a:pPr algn="l"/>
            <a:r>
              <a:rPr lang="en-GB" sz="2000" dirty="0">
                <a:latin typeface="Arial" panose="020B0604020202020204" pitchFamily="34" charset="0"/>
                <a:cs typeface="Arial" panose="020B0604020202020204" pitchFamily="34" charset="0"/>
              </a:rPr>
              <a:t>Other, 2% (211 thousand)</a:t>
            </a:r>
          </a:p>
        </p:txBody>
      </p:sp>
      <p:sp>
        <p:nvSpPr>
          <p:cNvPr id="2" name="TextBox 1">
            <a:extLst>
              <a:ext uri="{FF2B5EF4-FFF2-40B4-BE49-F238E27FC236}">
                <a16:creationId xmlns:a16="http://schemas.microsoft.com/office/drawing/2014/main" id="{AAAC4488-E58F-4A20-8068-C4073F2E2F65}"/>
              </a:ext>
            </a:extLst>
          </p:cNvPr>
          <p:cNvSpPr txBox="1"/>
          <p:nvPr/>
        </p:nvSpPr>
        <p:spPr>
          <a:xfrm>
            <a:off x="1261078" y="5882729"/>
            <a:ext cx="10731464" cy="33855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https://www.ethnicity-facts-figures.service.gov.uk/uk-population-by-ethnicity/demographics/age-groups/latest</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3882544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lnSpcReduction="10000"/>
          </a:bodyPr>
          <a:lstStyle/>
          <a:p>
            <a:pPr algn="l"/>
            <a:r>
              <a:rPr lang="en-GB" sz="2800" dirty="0">
                <a:latin typeface="Arial" panose="020B0604020202020204" pitchFamily="34" charset="0"/>
                <a:cs typeface="Arial" panose="020B0604020202020204" pitchFamily="34" charset="0"/>
              </a:rPr>
              <a:t>Stop and search</a:t>
            </a:r>
          </a:p>
          <a:p>
            <a:pPr algn="l"/>
            <a:r>
              <a:rPr lang="en-GB" sz="2000" dirty="0">
                <a:latin typeface="Arial" panose="020B0604020202020204" pitchFamily="34" charset="0"/>
                <a:cs typeface="Arial" panose="020B0604020202020204" pitchFamily="34" charset="0"/>
              </a:rPr>
              <a:t>Stop and search rate per 1,000 people (adults and children) in England and Wales, between April 2019 and March 2020:</a:t>
            </a:r>
          </a:p>
          <a:p>
            <a:pPr algn="l"/>
            <a:r>
              <a:rPr lang="en-GB" sz="2000" dirty="0">
                <a:latin typeface="Arial" panose="020B0604020202020204" pitchFamily="34" charset="0"/>
                <a:cs typeface="Arial" panose="020B0604020202020204" pitchFamily="34" charset="0"/>
              </a:rPr>
              <a:t>White: 6</a:t>
            </a:r>
          </a:p>
          <a:p>
            <a:pPr algn="l"/>
            <a:r>
              <a:rPr lang="en-GB" sz="2000" dirty="0">
                <a:latin typeface="Arial" panose="020B0604020202020204" pitchFamily="34" charset="0"/>
                <a:cs typeface="Arial" panose="020B0604020202020204" pitchFamily="34" charset="0"/>
              </a:rPr>
              <a:t>Black: 54</a:t>
            </a:r>
          </a:p>
          <a:p>
            <a:pPr algn="l"/>
            <a:r>
              <a:rPr lang="en-GB" sz="2000" dirty="0">
                <a:latin typeface="Arial" panose="020B0604020202020204" pitchFamily="34" charset="0"/>
                <a:cs typeface="Arial" panose="020B0604020202020204" pitchFamily="34" charset="0"/>
              </a:rPr>
              <a:t>Asian: 15</a:t>
            </a:r>
          </a:p>
          <a:p>
            <a:pPr algn="l"/>
            <a:r>
              <a:rPr lang="en-GB" sz="2000" dirty="0">
                <a:latin typeface="Arial" panose="020B0604020202020204" pitchFamily="34" charset="0"/>
                <a:cs typeface="Arial" panose="020B0604020202020204" pitchFamily="34" charset="0"/>
              </a:rPr>
              <a:t>Mixed: 16</a:t>
            </a:r>
          </a:p>
          <a:p>
            <a:pPr algn="l"/>
            <a:r>
              <a:rPr lang="en-GB" sz="2000" dirty="0">
                <a:latin typeface="Arial" panose="020B0604020202020204" pitchFamily="34" charset="0"/>
                <a:cs typeface="Arial" panose="020B0604020202020204" pitchFamily="34" charset="0"/>
              </a:rPr>
              <a:t>Other: 18</a:t>
            </a:r>
          </a:p>
          <a:p>
            <a:pPr algn="l"/>
            <a:r>
              <a:rPr lang="en-GB" sz="2000" dirty="0">
                <a:latin typeface="Arial" panose="020B0604020202020204" pitchFamily="34" charset="0"/>
                <a:cs typeface="Arial" panose="020B0604020202020204" pitchFamily="34" charset="0"/>
              </a:rPr>
              <a:t>The number of stop and searches between April 2019 and March 2020:</a:t>
            </a:r>
          </a:p>
          <a:p>
            <a:pPr algn="l"/>
            <a:r>
              <a:rPr lang="en-GB" sz="2000" dirty="0">
                <a:latin typeface="Arial" panose="020B0604020202020204" pitchFamily="34" charset="0"/>
                <a:cs typeface="Arial" panose="020B0604020202020204" pitchFamily="34" charset="0"/>
              </a:rPr>
              <a:t>White: 280,000</a:t>
            </a:r>
          </a:p>
          <a:p>
            <a:pPr algn="l"/>
            <a:r>
              <a:rPr lang="en-GB" sz="2000" dirty="0">
                <a:latin typeface="Arial" panose="020B0604020202020204" pitchFamily="34" charset="0"/>
                <a:cs typeface="Arial" panose="020B0604020202020204" pitchFamily="34" charset="0"/>
              </a:rPr>
              <a:t>Black: 97,000</a:t>
            </a:r>
          </a:p>
          <a:p>
            <a:pPr algn="l"/>
            <a:r>
              <a:rPr lang="en-GB" sz="2000" dirty="0">
                <a:latin typeface="Arial" panose="020B0604020202020204" pitchFamily="34" charset="0"/>
                <a:cs typeface="Arial" panose="020B0604020202020204" pitchFamily="34" charset="0"/>
              </a:rPr>
              <a:t>Asian: 61,000</a:t>
            </a:r>
          </a:p>
          <a:p>
            <a:pPr algn="l"/>
            <a:r>
              <a:rPr lang="en-GB" sz="2000" dirty="0">
                <a:latin typeface="Arial" panose="020B0604020202020204" pitchFamily="34" charset="0"/>
                <a:cs typeface="Arial" panose="020B0604020202020204" pitchFamily="34" charset="0"/>
              </a:rPr>
              <a:t>Mixed: 18,000</a:t>
            </a:r>
          </a:p>
          <a:p>
            <a:pPr algn="l"/>
            <a:r>
              <a:rPr lang="en-GB" sz="2000" dirty="0">
                <a:latin typeface="Arial" panose="020B0604020202020204" pitchFamily="34" charset="0"/>
                <a:cs typeface="Arial" panose="020B0604020202020204" pitchFamily="34" charset="0"/>
              </a:rPr>
              <a:t>Other: 10,000</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https://www.ethnicity-facts-figures.service.gov.uk/crime-justice-and-the-law/policing/stop-and-search/latest</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0868288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lnSpcReduction="10000"/>
          </a:bodyPr>
          <a:lstStyle/>
          <a:p>
            <a:pPr algn="l"/>
            <a:r>
              <a:rPr lang="en-GB" sz="2800" dirty="0">
                <a:latin typeface="Arial" panose="020B0604020202020204" pitchFamily="34" charset="0"/>
                <a:cs typeface="Arial" panose="020B0604020202020204" pitchFamily="34" charset="0"/>
              </a:rPr>
              <a:t>Stop and search: look closer</a:t>
            </a:r>
          </a:p>
          <a:p>
            <a:pPr algn="l"/>
            <a:r>
              <a:rPr lang="en-GB" sz="2000" dirty="0">
                <a:latin typeface="Arial" panose="020B0604020202020204" pitchFamily="34" charset="0"/>
                <a:cs typeface="Arial" panose="020B0604020202020204" pitchFamily="34" charset="0"/>
              </a:rPr>
              <a:t>The Metropolitan Police in London made almost half (49%) of all stop and searches in England and Wales.</a:t>
            </a:r>
          </a:p>
          <a:p>
            <a:pPr algn="l"/>
            <a:r>
              <a:rPr lang="en-GB" sz="2000" dirty="0">
                <a:latin typeface="Arial" panose="020B0604020202020204" pitchFamily="34" charset="0"/>
                <a:cs typeface="Arial" panose="020B0604020202020204" pitchFamily="34" charset="0"/>
              </a:rPr>
              <a:t>There were 34 stop and searches for every 1,000 people in London, compared with 6 per 1,000 people for the rest of England and Wales.</a:t>
            </a:r>
          </a:p>
          <a:p>
            <a:pPr algn="l"/>
            <a:r>
              <a:rPr lang="en-GB" sz="2000" dirty="0">
                <a:latin typeface="Arial" panose="020B0604020202020204" pitchFamily="34" charset="0"/>
                <a:cs typeface="Arial" panose="020B0604020202020204" pitchFamily="34" charset="0"/>
              </a:rPr>
              <a:t>There were 71 stop and searches for every 1,000 Black people in London, compared with 28 per 1,000 Black people in the rest of England and Wales.</a:t>
            </a:r>
          </a:p>
          <a:p>
            <a:pPr algn="l"/>
            <a:r>
              <a:rPr lang="en-GB" sz="2000" dirty="0">
                <a:latin typeface="Arial" panose="020B0604020202020204" pitchFamily="34" charset="0"/>
                <a:cs typeface="Arial" panose="020B0604020202020204" pitchFamily="34" charset="0"/>
              </a:rPr>
              <a:t>Top ten of stop and search by 1,000 population by police force area for Black people (Greater Manchester Police is excluded as they were unable to provide complete data in 2019/20): </a:t>
            </a:r>
          </a:p>
          <a:p>
            <a:pPr algn="l"/>
            <a:r>
              <a:rPr lang="en-GB" sz="2000" dirty="0">
                <a:latin typeface="Arial" panose="020B0604020202020204" pitchFamily="34" charset="0"/>
                <a:cs typeface="Arial" panose="020B0604020202020204" pitchFamily="34" charset="0"/>
              </a:rPr>
              <a:t>Metropolitan police: 71			Essex: 47</a:t>
            </a:r>
          </a:p>
          <a:p>
            <a:pPr algn="l"/>
            <a:r>
              <a:rPr lang="en-GB" sz="2000" dirty="0">
                <a:latin typeface="Arial" panose="020B0604020202020204" pitchFamily="34" charset="0"/>
                <a:cs typeface="Arial" panose="020B0604020202020204" pitchFamily="34" charset="0"/>
              </a:rPr>
              <a:t>Merseyside: 65				Sussex: 47</a:t>
            </a:r>
          </a:p>
          <a:p>
            <a:pPr algn="l"/>
            <a:r>
              <a:rPr lang="en-GB" sz="2000" dirty="0">
                <a:latin typeface="Arial" panose="020B0604020202020204" pitchFamily="34" charset="0"/>
                <a:cs typeface="Arial" panose="020B0604020202020204" pitchFamily="34" charset="0"/>
              </a:rPr>
              <a:t>South Wales: 55			West Mercia: 41</a:t>
            </a:r>
          </a:p>
          <a:p>
            <a:pPr algn="l"/>
            <a:r>
              <a:rPr lang="en-GB" sz="2000" dirty="0">
                <a:latin typeface="Arial" panose="020B0604020202020204" pitchFamily="34" charset="0"/>
                <a:cs typeface="Arial" panose="020B0604020202020204" pitchFamily="34" charset="0"/>
              </a:rPr>
              <a:t>Dorset: 48				Gwent: 40</a:t>
            </a:r>
          </a:p>
          <a:p>
            <a:pPr algn="l"/>
            <a:r>
              <a:rPr lang="en-GB" sz="2000" dirty="0">
                <a:latin typeface="Arial" panose="020B0604020202020204" pitchFamily="34" charset="0"/>
                <a:cs typeface="Arial" panose="020B0604020202020204" pitchFamily="34" charset="0"/>
              </a:rPr>
              <a:t>Norfolk: 48				Hampshire: 40</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https://www.ethnicity-facts-figures.service.gov.uk/crime-justice-and-the-law/policing/stop-and-search/latest#by-ethnicity-and-area</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1622303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Arrests</a:t>
            </a:r>
          </a:p>
          <a:p>
            <a:pPr algn="l"/>
            <a:r>
              <a:rPr lang="en-GB" sz="2000" dirty="0">
                <a:latin typeface="Arial" panose="020B0604020202020204" pitchFamily="34" charset="0"/>
                <a:cs typeface="Arial" panose="020B0604020202020204" pitchFamily="34" charset="0"/>
              </a:rPr>
              <a:t>Black children are over four times more likely to be arrested than White children.</a:t>
            </a:r>
          </a:p>
          <a:p>
            <a:pPr algn="l"/>
            <a:r>
              <a:rPr lang="en-GB" sz="2000" dirty="0">
                <a:latin typeface="Arial" panose="020B0604020202020204" pitchFamily="34" charset="0"/>
                <a:cs typeface="Arial" panose="020B0604020202020204" pitchFamily="34" charset="0"/>
              </a:rPr>
              <a:t>Arrests of children for notifiable offences by ethnicity as a proportion of total arrests of children, England and Wales (relative rate index), years ending March 2010 to 2020:</a:t>
            </a:r>
          </a:p>
          <a:p>
            <a:pPr algn="l"/>
            <a:r>
              <a:rPr lang="en-GB" sz="2000" dirty="0">
                <a:latin typeface="Arial" panose="020B0604020202020204" pitchFamily="34" charset="0"/>
                <a:cs typeface="Arial" panose="020B0604020202020204" pitchFamily="34" charset="0"/>
              </a:rPr>
              <a:t>White: 1</a:t>
            </a:r>
          </a:p>
          <a:p>
            <a:pPr algn="l"/>
            <a:r>
              <a:rPr lang="en-GB" sz="2000" dirty="0">
                <a:latin typeface="Arial" panose="020B0604020202020204" pitchFamily="34" charset="0"/>
                <a:cs typeface="Arial" panose="020B0604020202020204" pitchFamily="34" charset="0"/>
              </a:rPr>
              <a:t>Black: 4.6</a:t>
            </a:r>
          </a:p>
          <a:p>
            <a:pPr algn="l"/>
            <a:r>
              <a:rPr lang="en-GB" sz="2000" dirty="0">
                <a:latin typeface="Arial" panose="020B0604020202020204" pitchFamily="34" charset="0"/>
                <a:cs typeface="Arial" panose="020B0604020202020204" pitchFamily="34" charset="0"/>
              </a:rPr>
              <a:t>Asian: 1</a:t>
            </a:r>
          </a:p>
          <a:p>
            <a:pPr algn="l"/>
            <a:r>
              <a:rPr lang="en-GB" sz="2000" dirty="0">
                <a:latin typeface="Arial" panose="020B0604020202020204" pitchFamily="34" charset="0"/>
                <a:cs typeface="Arial" panose="020B0604020202020204" pitchFamily="34" charset="0"/>
              </a:rPr>
              <a:t>Mixed: 2.3</a:t>
            </a: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https://www.gov.uk/government/collections/police-powers-and-procedures-england-and-wales</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6232166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First time entrants</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The number of 10 to 17-year-old first time entrants (FTE) to the youth justice system has been falling for each ethnicity over the last ten years.</a:t>
            </a:r>
          </a:p>
          <a:p>
            <a:pPr algn="l"/>
            <a:r>
              <a:rPr lang="en-GB" sz="2000" dirty="0">
                <a:latin typeface="Arial" panose="020B0604020202020204" pitchFamily="34" charset="0"/>
                <a:cs typeface="Arial" panose="020B0604020202020204" pitchFamily="34" charset="0"/>
              </a:rPr>
              <a:t>Looking at the number of first time entrants (FTE) to the youth justice system by ethnicity, England and Wales, years ending December 2009 to 2019, FTEs from a White ethnic background have fallen at the fastest rate, by 87% over the last ten years, resulting in the proportion they comprise of all FTEs reducing from 85% to 75%.The proportion of FTEs from a Black background has increased over the last ten years, from 9% to 16%.</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https://www.gov.uk/government/collections/criminal-justice-statistics-quarterly</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2148008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Cautions</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Looking at the proportions of youth cautions given to children by ethnicity, year ending March 2010 to 2020, the proportions of youth cautions issued have decreased for White children and increased for Black (from 7% to 12%) and Asian children (from 4% to 6%).</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p>
          <a:p>
            <a:r>
              <a:rPr lang="en-GB" sz="1600" dirty="0">
                <a:latin typeface="Arial" panose="020B0604020202020204" pitchFamily="34" charset="0"/>
                <a:cs typeface="Arial" panose="020B0604020202020204" pitchFamily="34" charset="0"/>
                <a:hlinkClick r:id="rId2"/>
              </a:rPr>
              <a:t>https://www.gov.uk/government/collections/criminal-justice-statistics-quarterly</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6820763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lnSpcReduction="10000"/>
          </a:bodyPr>
          <a:lstStyle/>
          <a:p>
            <a:pPr algn="l"/>
            <a:r>
              <a:rPr lang="en-GB" sz="2800" dirty="0">
                <a:latin typeface="Arial" panose="020B0604020202020204" pitchFamily="34" charset="0"/>
                <a:cs typeface="Arial" panose="020B0604020202020204" pitchFamily="34" charset="0"/>
              </a:rPr>
              <a:t>What we are doing</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Over the past year we have: </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Worked with the Association of Police and Crime Commissioners to review the guidance they issue so that diversity and disproportionality are considered within Police and Crime Plans.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Worked with the National Police Chief Council across four police forces seeking to address the disparity in out-of-court disposals, particularly Community Resolutions in England and Wales. The police forces involved include the Metropolitan Police Service, Merseyside Police Force, Sussex Police Force and Gwent Police Force.</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Worked with the Criminal Justice in Wales Board as a member of its working group to develop a one-public-service approach to advance race equality in Wales. The working group is developing plans to reduce the over-representation of ethnic minorities in the criminal justice system. The group is also looking to address the under-representation of people from ethnic minorities in the criminal justice workforce.</a:t>
            </a:r>
          </a:p>
        </p:txBody>
      </p:sp>
    </p:spTree>
    <p:extLst>
      <p:ext uri="{BB962C8B-B14F-4D97-AF65-F5344CB8AC3E}">
        <p14:creationId xmlns:p14="http://schemas.microsoft.com/office/powerpoint/2010/main" val="2458798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lnSpcReduction="10000"/>
          </a:bodyPr>
          <a:lstStyle/>
          <a:p>
            <a:pPr algn="l"/>
            <a:r>
              <a:rPr lang="en-GB" sz="2800" dirty="0">
                <a:latin typeface="Arial" panose="020B0604020202020204" pitchFamily="34" charset="0"/>
                <a:cs typeface="Arial" panose="020B0604020202020204" pitchFamily="34" charset="0"/>
              </a:rPr>
              <a:t>What we are doing: data sharing</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Over the past year we have: </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Shared the Summary Ethnic Disproportionality Tool to local areas. This tool provides information about how members of all ethnic groups were represented in the youth justice system in England and Wales in the years ending March 2012 to March 2019.</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Delivered training and provided access for staff from the Office of Police and Crime Commissioners to the Summary Ethnic Disproportionality Tool which they can share with PCC’s nationally to help them understand the data relating to ethnicity for their areas.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Provided access to the Summary Ethnic Disproportionality Tool to HMI Probation to add to their information bank for identifying areas for inspection - including Black and Mixed heritage boys. We will continue to work with them to determine how inspections on disproportionality are more thorough in terms of findings. We have met with the Lead Inspector to discuss early findings and possible recommendations. </a:t>
            </a:r>
          </a:p>
        </p:txBody>
      </p:sp>
    </p:spTree>
    <p:extLst>
      <p:ext uri="{BB962C8B-B14F-4D97-AF65-F5344CB8AC3E}">
        <p14:creationId xmlns:p14="http://schemas.microsoft.com/office/powerpoint/2010/main" val="13278672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Offences</a:t>
            </a:r>
          </a:p>
        </p:txBody>
      </p:sp>
    </p:spTree>
    <p:extLst>
      <p:ext uri="{BB962C8B-B14F-4D97-AF65-F5344CB8AC3E}">
        <p14:creationId xmlns:p14="http://schemas.microsoft.com/office/powerpoint/2010/main" val="37307834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Serious offences</a:t>
            </a:r>
          </a:p>
          <a:p>
            <a:pPr algn="l"/>
            <a:r>
              <a:rPr lang="en-GB" sz="2000" dirty="0">
                <a:latin typeface="Arial" panose="020B0604020202020204" pitchFamily="34" charset="0"/>
                <a:cs typeface="Arial" panose="020B0604020202020204" pitchFamily="34" charset="0"/>
              </a:rPr>
              <a:t>The number and proportion of serious and non-serious proven offences by ethnicity, year ending March 2020:</a:t>
            </a: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3754507692"/>
              </p:ext>
            </p:extLst>
          </p:nvPr>
        </p:nvGraphicFramePr>
        <p:xfrm>
          <a:off x="1630532" y="2083519"/>
          <a:ext cx="7229382" cy="2299436"/>
        </p:xfrm>
        <a:graphic>
          <a:graphicData uri="http://schemas.openxmlformats.org/drawingml/2006/table">
            <a:tbl>
              <a:tblPr firstRow="1" bandRow="1">
                <a:tableStyleId>{073A0DAA-6AF3-43AB-8588-CEC1D06C72B9}</a:tableStyleId>
              </a:tblPr>
              <a:tblGrid>
                <a:gridCol w="2492253">
                  <a:extLst>
                    <a:ext uri="{9D8B030D-6E8A-4147-A177-3AD203B41FA5}">
                      <a16:colId xmlns:a16="http://schemas.microsoft.com/office/drawing/2014/main" val="993297712"/>
                    </a:ext>
                  </a:extLst>
                </a:gridCol>
                <a:gridCol w="1574419">
                  <a:extLst>
                    <a:ext uri="{9D8B030D-6E8A-4147-A177-3AD203B41FA5}">
                      <a16:colId xmlns:a16="http://schemas.microsoft.com/office/drawing/2014/main" val="3554618979"/>
                    </a:ext>
                  </a:extLst>
                </a:gridCol>
                <a:gridCol w="1581355">
                  <a:extLst>
                    <a:ext uri="{9D8B030D-6E8A-4147-A177-3AD203B41FA5}">
                      <a16:colId xmlns:a16="http://schemas.microsoft.com/office/drawing/2014/main" val="842539289"/>
                    </a:ext>
                  </a:extLst>
                </a:gridCol>
                <a:gridCol w="1581355">
                  <a:extLst>
                    <a:ext uri="{9D8B030D-6E8A-4147-A177-3AD203B41FA5}">
                      <a16:colId xmlns:a16="http://schemas.microsoft.com/office/drawing/2014/main" val="1898831738"/>
                    </a:ext>
                  </a:extLst>
                </a:gridCol>
              </a:tblGrid>
              <a:tr h="370840">
                <a:tc>
                  <a:txBody>
                    <a:bodyPr/>
                    <a:lstStyle/>
                    <a:p>
                      <a:r>
                        <a:rPr lang="en-GB" sz="2000" dirty="0">
                          <a:latin typeface="Arial" panose="020B0604020202020204" pitchFamily="34" charset="0"/>
                          <a:cs typeface="Arial" panose="020B0604020202020204" pitchFamily="34" charset="0"/>
                        </a:rPr>
                        <a:t>Ethnicity</a:t>
                      </a:r>
                    </a:p>
                  </a:txBody>
                  <a:tcPr/>
                </a:tc>
                <a:tc>
                  <a:txBody>
                    <a:bodyPr/>
                    <a:lstStyle/>
                    <a:p>
                      <a:r>
                        <a:rPr lang="en-GB" sz="2000" dirty="0">
                          <a:latin typeface="Arial" panose="020B0604020202020204" pitchFamily="34" charset="0"/>
                          <a:cs typeface="Arial" panose="020B0604020202020204" pitchFamily="34" charset="0"/>
                        </a:rPr>
                        <a:t>Most serious (%)</a:t>
                      </a:r>
                    </a:p>
                  </a:txBody>
                  <a:tcPr/>
                </a:tc>
                <a:tc>
                  <a:txBody>
                    <a:bodyPr/>
                    <a:lstStyle/>
                    <a:p>
                      <a:r>
                        <a:rPr lang="en-GB" sz="2000" dirty="0">
                          <a:latin typeface="Arial" panose="020B0604020202020204" pitchFamily="34" charset="0"/>
                          <a:cs typeface="Arial" panose="020B0604020202020204" pitchFamily="34" charset="0"/>
                        </a:rPr>
                        <a:t>Less serious (%)</a:t>
                      </a:r>
                    </a:p>
                  </a:txBody>
                  <a:tcPr/>
                </a:tc>
                <a:tc>
                  <a:txBody>
                    <a:bodyPr/>
                    <a:lstStyle/>
                    <a:p>
                      <a:r>
                        <a:rPr lang="en-GB" sz="2000" dirty="0">
                          <a:latin typeface="Arial" panose="020B0604020202020204" pitchFamily="34" charset="0"/>
                          <a:cs typeface="Arial" panose="020B0604020202020204" pitchFamily="34" charset="0"/>
                        </a:rPr>
                        <a:t>Total</a:t>
                      </a:r>
                    </a:p>
                  </a:txBody>
                  <a:tcPr/>
                </a:tc>
                <a:extLst>
                  <a:ext uri="{0D108BD9-81ED-4DB2-BD59-A6C34878D82A}">
                    <a16:rowId xmlns:a16="http://schemas.microsoft.com/office/drawing/2014/main" val="3888151232"/>
                  </a:ext>
                </a:extLst>
              </a:tr>
              <a:tr h="409676">
                <a:tc>
                  <a:txBody>
                    <a:bodyPr/>
                    <a:lstStyle/>
                    <a:p>
                      <a:r>
                        <a:rPr lang="en-GB" sz="2000" dirty="0">
                          <a:latin typeface="Arial" panose="020B0604020202020204" pitchFamily="34" charset="0"/>
                          <a:cs typeface="Arial" panose="020B0604020202020204" pitchFamily="34" charset="0"/>
                        </a:rPr>
                        <a:t>White</a:t>
                      </a:r>
                    </a:p>
                  </a:txBody>
                  <a:tcPr/>
                </a:tc>
                <a:tc>
                  <a:txBody>
                    <a:bodyPr/>
                    <a:lstStyle/>
                    <a:p>
                      <a:r>
                        <a:rPr lang="en-GB" sz="2000" dirty="0">
                          <a:latin typeface="Arial" panose="020B0604020202020204" pitchFamily="34" charset="0"/>
                          <a:cs typeface="Arial" panose="020B0604020202020204" pitchFamily="34" charset="0"/>
                        </a:rPr>
                        <a:t>12</a:t>
                      </a:r>
                    </a:p>
                  </a:txBody>
                  <a:tcPr/>
                </a:tc>
                <a:tc>
                  <a:txBody>
                    <a:bodyPr/>
                    <a:lstStyle/>
                    <a:p>
                      <a:r>
                        <a:rPr lang="en-GB" sz="2000" dirty="0">
                          <a:latin typeface="Arial" panose="020B0604020202020204" pitchFamily="34" charset="0"/>
                          <a:cs typeface="Arial" panose="020B0604020202020204" pitchFamily="34" charset="0"/>
                        </a:rPr>
                        <a:t>88</a:t>
                      </a:r>
                    </a:p>
                  </a:txBody>
                  <a:tcPr/>
                </a:tc>
                <a:tc>
                  <a:txBody>
                    <a:bodyPr/>
                    <a:lstStyle/>
                    <a:p>
                      <a:r>
                        <a:rPr lang="en-GB" sz="2000" dirty="0">
                          <a:latin typeface="Arial" panose="020B0604020202020204" pitchFamily="34" charset="0"/>
                          <a:cs typeface="Arial" panose="020B0604020202020204" pitchFamily="34" charset="0"/>
                        </a:rPr>
                        <a:t>34,343</a:t>
                      </a:r>
                    </a:p>
                  </a:txBody>
                  <a:tcPr/>
                </a:tc>
                <a:extLst>
                  <a:ext uri="{0D108BD9-81ED-4DB2-BD59-A6C34878D82A}">
                    <a16:rowId xmlns:a16="http://schemas.microsoft.com/office/drawing/2014/main" val="2605645920"/>
                  </a:ext>
                </a:extLst>
              </a:tr>
              <a:tr h="370840">
                <a:tc>
                  <a:txBody>
                    <a:bodyPr/>
                    <a:lstStyle/>
                    <a:p>
                      <a:r>
                        <a:rPr lang="en-GB" sz="2000" b="0" dirty="0">
                          <a:latin typeface="Arial" panose="020B0604020202020204" pitchFamily="34" charset="0"/>
                          <a:cs typeface="Arial" panose="020B0604020202020204" pitchFamily="34" charset="0"/>
                        </a:rPr>
                        <a:t>Black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23</a:t>
                      </a:r>
                    </a:p>
                  </a:txBody>
                  <a:tcPr/>
                </a:tc>
                <a:tc>
                  <a:txBody>
                    <a:bodyPr/>
                    <a:lstStyle/>
                    <a:p>
                      <a:r>
                        <a:rPr lang="en-GB" sz="2000" b="0" dirty="0">
                          <a:latin typeface="Arial" panose="020B0604020202020204" pitchFamily="34" charset="0"/>
                          <a:cs typeface="Arial" panose="020B0604020202020204" pitchFamily="34" charset="0"/>
                        </a:rPr>
                        <a:t>77</a:t>
                      </a:r>
                    </a:p>
                  </a:txBody>
                  <a:tcPr/>
                </a:tc>
                <a:tc>
                  <a:txBody>
                    <a:bodyPr/>
                    <a:lstStyle/>
                    <a:p>
                      <a:r>
                        <a:rPr lang="en-GB" sz="2000" b="0" dirty="0">
                          <a:latin typeface="Arial" panose="020B0604020202020204" pitchFamily="34" charset="0"/>
                          <a:cs typeface="Arial" panose="020B0604020202020204" pitchFamily="34" charset="0"/>
                        </a:rPr>
                        <a:t>5,631</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Asian or 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18</a:t>
                      </a:r>
                    </a:p>
                  </a:txBody>
                  <a:tcPr/>
                </a:tc>
                <a:tc>
                  <a:txBody>
                    <a:bodyPr/>
                    <a:lstStyle/>
                    <a:p>
                      <a:r>
                        <a:rPr lang="en-GB" sz="2000" dirty="0">
                          <a:latin typeface="Arial" panose="020B0604020202020204" pitchFamily="34" charset="0"/>
                          <a:cs typeface="Arial" panose="020B0604020202020204" pitchFamily="34" charset="0"/>
                        </a:rPr>
                        <a:t>82</a:t>
                      </a:r>
                    </a:p>
                  </a:txBody>
                  <a:tcPr/>
                </a:tc>
                <a:tc>
                  <a:txBody>
                    <a:bodyPr/>
                    <a:lstStyle/>
                    <a:p>
                      <a:r>
                        <a:rPr lang="en-GB" sz="2000" dirty="0">
                          <a:latin typeface="Arial" panose="020B0604020202020204" pitchFamily="34" charset="0"/>
                          <a:cs typeface="Arial" panose="020B0604020202020204" pitchFamily="34" charset="0"/>
                        </a:rPr>
                        <a:t>3,465</a:t>
                      </a:r>
                    </a:p>
                  </a:txBody>
                  <a:tcPr/>
                </a:tc>
                <a:extLst>
                  <a:ext uri="{0D108BD9-81ED-4DB2-BD59-A6C34878D82A}">
                    <a16:rowId xmlns:a16="http://schemas.microsoft.com/office/drawing/2014/main" val="1068818091"/>
                  </a:ext>
                </a:extLst>
              </a:tr>
              <a:tr h="370840">
                <a:tc>
                  <a:txBody>
                    <a:bodyPr/>
                    <a:lstStyle/>
                    <a:p>
                      <a:r>
                        <a:rPr lang="en-GB" sz="2000" b="0" dirty="0">
                          <a:latin typeface="Arial" panose="020B0604020202020204" pitchFamily="34" charset="0"/>
                          <a:cs typeface="Arial" panose="020B0604020202020204" pitchFamily="34" charset="0"/>
                        </a:rPr>
                        <a:t>Mixed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17</a:t>
                      </a:r>
                    </a:p>
                  </a:txBody>
                  <a:tcPr/>
                </a:tc>
                <a:tc>
                  <a:txBody>
                    <a:bodyPr/>
                    <a:lstStyle/>
                    <a:p>
                      <a:r>
                        <a:rPr lang="en-GB" sz="2000" b="0" dirty="0">
                          <a:latin typeface="Arial" panose="020B0604020202020204" pitchFamily="34" charset="0"/>
                          <a:cs typeface="Arial" panose="020B0604020202020204" pitchFamily="34" charset="0"/>
                        </a:rPr>
                        <a:t>83</a:t>
                      </a:r>
                    </a:p>
                  </a:txBody>
                  <a:tcPr/>
                </a:tc>
                <a:tc>
                  <a:txBody>
                    <a:bodyPr/>
                    <a:lstStyle/>
                    <a:p>
                      <a:r>
                        <a:rPr lang="en-GB" sz="2000" b="0" dirty="0">
                          <a:latin typeface="Arial" panose="020B0604020202020204" pitchFamily="34" charset="0"/>
                          <a:cs typeface="Arial" panose="020B0604020202020204" pitchFamily="34" charset="0"/>
                        </a:rPr>
                        <a:t>4,442</a:t>
                      </a:r>
                    </a:p>
                  </a:txBody>
                  <a:tcPr/>
                </a:tc>
                <a:extLst>
                  <a:ext uri="{0D108BD9-81ED-4DB2-BD59-A6C34878D82A}">
                    <a16:rowId xmlns:a16="http://schemas.microsoft.com/office/drawing/2014/main" val="2782741145"/>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559512" y="6167839"/>
            <a:ext cx="8862874" cy="338554"/>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https://www.gov.uk/government/collections/youth-justice-statistics</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9750387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Serious offences: look closer</a:t>
            </a:r>
          </a:p>
          <a:p>
            <a:pPr algn="l"/>
            <a:r>
              <a:rPr lang="en-GB" sz="2000" dirty="0">
                <a:latin typeface="Arial" panose="020B0604020202020204" pitchFamily="34" charset="0"/>
                <a:cs typeface="Arial" panose="020B0604020202020204" pitchFamily="34" charset="0"/>
              </a:rPr>
              <a:t>Number and proportion of proven offences by ethnicity and offence group,  year ending March 2020:</a:t>
            </a: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165395156"/>
              </p:ext>
            </p:extLst>
          </p:nvPr>
        </p:nvGraphicFramePr>
        <p:xfrm>
          <a:off x="1630532" y="2083519"/>
          <a:ext cx="8996039" cy="3579596"/>
        </p:xfrm>
        <a:graphic>
          <a:graphicData uri="http://schemas.openxmlformats.org/drawingml/2006/table">
            <a:tbl>
              <a:tblPr firstRow="1" bandRow="1">
                <a:tableStyleId>{073A0DAA-6AF3-43AB-8588-CEC1D06C72B9}</a:tableStyleId>
              </a:tblPr>
              <a:tblGrid>
                <a:gridCol w="3969599">
                  <a:extLst>
                    <a:ext uri="{9D8B030D-6E8A-4147-A177-3AD203B41FA5}">
                      <a16:colId xmlns:a16="http://schemas.microsoft.com/office/drawing/2014/main" val="993297712"/>
                    </a:ext>
                  </a:extLst>
                </a:gridCol>
                <a:gridCol w="2318751">
                  <a:extLst>
                    <a:ext uri="{9D8B030D-6E8A-4147-A177-3AD203B41FA5}">
                      <a16:colId xmlns:a16="http://schemas.microsoft.com/office/drawing/2014/main" val="3554618979"/>
                    </a:ext>
                  </a:extLst>
                </a:gridCol>
                <a:gridCol w="2707689">
                  <a:extLst>
                    <a:ext uri="{9D8B030D-6E8A-4147-A177-3AD203B41FA5}">
                      <a16:colId xmlns:a16="http://schemas.microsoft.com/office/drawing/2014/main" val="842539289"/>
                    </a:ext>
                  </a:extLst>
                </a:gridCol>
              </a:tblGrid>
              <a:tr h="370840">
                <a:tc>
                  <a:txBody>
                    <a:bodyPr/>
                    <a:lstStyle/>
                    <a:p>
                      <a:r>
                        <a:rPr lang="en-GB" sz="2000" dirty="0">
                          <a:latin typeface="Arial" panose="020B0604020202020204" pitchFamily="34" charset="0"/>
                          <a:cs typeface="Arial" panose="020B0604020202020204" pitchFamily="34" charset="0"/>
                        </a:rPr>
                        <a:t>Offence</a:t>
                      </a:r>
                    </a:p>
                  </a:txBody>
                  <a:tcPr/>
                </a:tc>
                <a:tc>
                  <a:txBody>
                    <a:bodyPr/>
                    <a:lstStyle/>
                    <a:p>
                      <a:r>
                        <a:rPr lang="en-GB" sz="2000" dirty="0">
                          <a:latin typeface="Arial" panose="020B0604020202020204" pitchFamily="34" charset="0"/>
                          <a:cs typeface="Arial" panose="020B0604020202020204" pitchFamily="34" charset="0"/>
                        </a:rPr>
                        <a:t>Ethnic minorities</a:t>
                      </a:r>
                    </a:p>
                  </a:txBody>
                  <a:tcPr/>
                </a:tc>
                <a:tc>
                  <a:txBody>
                    <a:bodyPr/>
                    <a:lstStyle/>
                    <a:p>
                      <a:r>
                        <a:rPr lang="en-GB" sz="2000" dirty="0">
                          <a:latin typeface="Arial" panose="020B0604020202020204" pitchFamily="34" charset="0"/>
                          <a:cs typeface="Arial" panose="020B0604020202020204" pitchFamily="34" charset="0"/>
                        </a:rPr>
                        <a:t>White</a:t>
                      </a:r>
                    </a:p>
                  </a:txBody>
                  <a:tcPr/>
                </a:tc>
                <a:extLst>
                  <a:ext uri="{0D108BD9-81ED-4DB2-BD59-A6C34878D82A}">
                    <a16:rowId xmlns:a16="http://schemas.microsoft.com/office/drawing/2014/main" val="3888151232"/>
                  </a:ext>
                </a:extLst>
              </a:tr>
              <a:tr h="409676">
                <a:tc>
                  <a:txBody>
                    <a:bodyPr/>
                    <a:lstStyle/>
                    <a:p>
                      <a:r>
                        <a:rPr lang="en-GB" sz="2000" dirty="0">
                          <a:latin typeface="Arial" panose="020B0604020202020204" pitchFamily="34" charset="0"/>
                          <a:cs typeface="Arial" panose="020B0604020202020204" pitchFamily="34" charset="0"/>
                        </a:rPr>
                        <a:t>Robbery</a:t>
                      </a:r>
                    </a:p>
                  </a:txBody>
                  <a:tcPr/>
                </a:tc>
                <a:tc>
                  <a:txBody>
                    <a:bodyPr/>
                    <a:lstStyle/>
                    <a:p>
                      <a:r>
                        <a:rPr lang="en-GB" sz="2000" dirty="0">
                          <a:latin typeface="Arial" panose="020B0604020202020204" pitchFamily="34" charset="0"/>
                          <a:cs typeface="Arial" panose="020B0604020202020204" pitchFamily="34" charset="0"/>
                        </a:rPr>
                        <a:t>1,530</a:t>
                      </a:r>
                    </a:p>
                  </a:txBody>
                  <a:tcPr/>
                </a:tc>
                <a:tc>
                  <a:txBody>
                    <a:bodyPr/>
                    <a:lstStyle/>
                    <a:p>
                      <a:r>
                        <a:rPr lang="en-GB" sz="2000" dirty="0">
                          <a:latin typeface="Arial" panose="020B0604020202020204" pitchFamily="34" charset="0"/>
                          <a:cs typeface="Arial" panose="020B0604020202020204" pitchFamily="34" charset="0"/>
                        </a:rPr>
                        <a:t>965</a:t>
                      </a:r>
                    </a:p>
                  </a:txBody>
                  <a:tcPr/>
                </a:tc>
                <a:extLst>
                  <a:ext uri="{0D108BD9-81ED-4DB2-BD59-A6C34878D82A}">
                    <a16:rowId xmlns:a16="http://schemas.microsoft.com/office/drawing/2014/main" val="2605645920"/>
                  </a:ext>
                </a:extLst>
              </a:tr>
              <a:tr h="370840">
                <a:tc>
                  <a:txBody>
                    <a:bodyPr/>
                    <a:lstStyle/>
                    <a:p>
                      <a:r>
                        <a:rPr lang="en-GB" sz="2000" b="0" dirty="0">
                          <a:latin typeface="Arial" panose="020B0604020202020204" pitchFamily="34" charset="0"/>
                          <a:cs typeface="Arial" panose="020B0604020202020204" pitchFamily="34" charset="0"/>
                        </a:rPr>
                        <a:t>Drugs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2,023</a:t>
                      </a:r>
                    </a:p>
                  </a:txBody>
                  <a:tcPr/>
                </a:tc>
                <a:tc>
                  <a:txBody>
                    <a:bodyPr/>
                    <a:lstStyle/>
                    <a:p>
                      <a:r>
                        <a:rPr lang="en-GB" sz="2000" b="0" dirty="0">
                          <a:latin typeface="Arial" panose="020B0604020202020204" pitchFamily="34" charset="0"/>
                          <a:cs typeface="Arial" panose="020B0604020202020204" pitchFamily="34" charset="0"/>
                        </a:rPr>
                        <a:t>2,619</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Breach of statutory order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619</a:t>
                      </a:r>
                    </a:p>
                  </a:txBody>
                  <a:tcPr/>
                </a:tc>
                <a:tc>
                  <a:txBody>
                    <a:bodyPr/>
                    <a:lstStyle/>
                    <a:p>
                      <a:r>
                        <a:rPr lang="en-GB" sz="2000" dirty="0">
                          <a:latin typeface="Arial" panose="020B0604020202020204" pitchFamily="34" charset="0"/>
                          <a:cs typeface="Arial" panose="020B0604020202020204" pitchFamily="34" charset="0"/>
                        </a:rPr>
                        <a:t>1,023</a:t>
                      </a:r>
                    </a:p>
                  </a:txBody>
                  <a:tcPr/>
                </a:tc>
                <a:extLst>
                  <a:ext uri="{0D108BD9-81ED-4DB2-BD59-A6C34878D82A}">
                    <a16:rowId xmlns:a16="http://schemas.microsoft.com/office/drawing/2014/main" val="1068818091"/>
                  </a:ext>
                </a:extLst>
              </a:tr>
              <a:tr h="370840">
                <a:tc>
                  <a:txBody>
                    <a:bodyPr/>
                    <a:lstStyle/>
                    <a:p>
                      <a:r>
                        <a:rPr lang="en-GB" sz="2000" b="0" dirty="0">
                          <a:latin typeface="Arial" panose="020B0604020202020204" pitchFamily="34" charset="0"/>
                          <a:cs typeface="Arial" panose="020B0604020202020204" pitchFamily="34" charset="0"/>
                        </a:rPr>
                        <a:t>Violence against the person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4,430</a:t>
                      </a:r>
                    </a:p>
                  </a:txBody>
                  <a:tcPr/>
                </a:tc>
                <a:tc>
                  <a:txBody>
                    <a:bodyPr/>
                    <a:lstStyle/>
                    <a:p>
                      <a:r>
                        <a:rPr lang="en-GB" sz="2000" b="0" dirty="0">
                          <a:latin typeface="Arial" panose="020B0604020202020204" pitchFamily="34" charset="0"/>
                          <a:cs typeface="Arial" panose="020B0604020202020204" pitchFamily="34" charset="0"/>
                        </a:rPr>
                        <a:t>10,355</a:t>
                      </a:r>
                    </a:p>
                  </a:txBody>
                  <a:tcPr/>
                </a:tc>
                <a:extLst>
                  <a:ext uri="{0D108BD9-81ED-4DB2-BD59-A6C34878D82A}">
                    <a16:rowId xmlns:a16="http://schemas.microsoft.com/office/drawing/2014/main" val="2782741145"/>
                  </a:ext>
                </a:extLst>
              </a:tr>
              <a:tr h="370840">
                <a:tc>
                  <a:txBody>
                    <a:bodyPr/>
                    <a:lstStyle/>
                    <a:p>
                      <a:r>
                        <a:rPr lang="en-GB" sz="2000" dirty="0">
                          <a:latin typeface="Arial" panose="020B0604020202020204" pitchFamily="34" charset="0"/>
                          <a:cs typeface="Arial" panose="020B0604020202020204" pitchFamily="34" charset="0"/>
                        </a:rPr>
                        <a:t>Motoring offences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1,095</a:t>
                      </a:r>
                    </a:p>
                  </a:txBody>
                  <a:tcPr/>
                </a:tc>
                <a:tc>
                  <a:txBody>
                    <a:bodyPr/>
                    <a:lstStyle/>
                    <a:p>
                      <a:r>
                        <a:rPr lang="en-GB" sz="2000" dirty="0">
                          <a:latin typeface="Arial" panose="020B0604020202020204" pitchFamily="34" charset="0"/>
                          <a:cs typeface="Arial" panose="020B0604020202020204" pitchFamily="34" charset="0"/>
                        </a:rPr>
                        <a:t>3,316</a:t>
                      </a:r>
                    </a:p>
                  </a:txBody>
                  <a:tcPr/>
                </a:tc>
                <a:extLst>
                  <a:ext uri="{0D108BD9-81ED-4DB2-BD59-A6C34878D82A}">
                    <a16:rowId xmlns:a16="http://schemas.microsoft.com/office/drawing/2014/main" val="2484457696"/>
                  </a:ext>
                </a:extLst>
              </a:tr>
              <a:tr h="370840">
                <a:tc>
                  <a:txBody>
                    <a:bodyPr/>
                    <a:lstStyle/>
                    <a:p>
                      <a:r>
                        <a:rPr lang="en-GB" sz="2000" dirty="0">
                          <a:latin typeface="Arial" panose="020B0604020202020204" pitchFamily="34" charset="0"/>
                          <a:cs typeface="Arial" panose="020B0604020202020204" pitchFamily="34" charset="0"/>
                        </a:rPr>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1,117</a:t>
                      </a:r>
                    </a:p>
                  </a:txBody>
                  <a:tcPr/>
                </a:tc>
                <a:tc>
                  <a:txBody>
                    <a:bodyPr/>
                    <a:lstStyle/>
                    <a:p>
                      <a:r>
                        <a:rPr lang="en-GB" sz="2000" dirty="0">
                          <a:latin typeface="Arial" panose="020B0604020202020204" pitchFamily="34" charset="0"/>
                          <a:cs typeface="Arial" panose="020B0604020202020204" pitchFamily="34" charset="0"/>
                        </a:rPr>
                        <a:t>3,633</a:t>
                      </a:r>
                    </a:p>
                  </a:txBody>
                  <a:tcPr/>
                </a:tc>
                <a:extLst>
                  <a:ext uri="{0D108BD9-81ED-4DB2-BD59-A6C34878D82A}">
                    <a16:rowId xmlns:a16="http://schemas.microsoft.com/office/drawing/2014/main" val="2200856548"/>
                  </a:ext>
                </a:extLst>
              </a:tr>
              <a:tr h="370840">
                <a:tc>
                  <a:txBody>
                    <a:bodyPr/>
                    <a:lstStyle/>
                    <a:p>
                      <a:r>
                        <a:rPr lang="en-GB" sz="2000" dirty="0">
                          <a:latin typeface="Arial" panose="020B0604020202020204" pitchFamily="34" charset="0"/>
                          <a:cs typeface="Arial" panose="020B0604020202020204" pitchFamily="34" charset="0"/>
                        </a:rPr>
                        <a:t>Public order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688</a:t>
                      </a:r>
                    </a:p>
                  </a:txBody>
                  <a:tcPr/>
                </a:tc>
                <a:tc>
                  <a:txBody>
                    <a:bodyPr/>
                    <a:lstStyle/>
                    <a:p>
                      <a:r>
                        <a:rPr lang="en-GB" sz="2000" dirty="0">
                          <a:latin typeface="Arial" panose="020B0604020202020204" pitchFamily="34" charset="0"/>
                          <a:cs typeface="Arial" panose="020B0604020202020204" pitchFamily="34" charset="0"/>
                        </a:rPr>
                        <a:t>2,566</a:t>
                      </a:r>
                    </a:p>
                  </a:txBody>
                  <a:tcPr/>
                </a:tc>
                <a:extLst>
                  <a:ext uri="{0D108BD9-81ED-4DB2-BD59-A6C34878D82A}">
                    <a16:rowId xmlns:a16="http://schemas.microsoft.com/office/drawing/2014/main" val="3818053826"/>
                  </a:ext>
                </a:extLst>
              </a:tr>
              <a:tr h="370840">
                <a:tc>
                  <a:txBody>
                    <a:bodyPr/>
                    <a:lstStyle/>
                    <a:p>
                      <a:r>
                        <a:rPr lang="en-GB" sz="2000" dirty="0">
                          <a:latin typeface="Arial" panose="020B0604020202020204" pitchFamily="34" charset="0"/>
                          <a:cs typeface="Arial" panose="020B0604020202020204" pitchFamily="34" charset="0"/>
                        </a:rPr>
                        <a:t>Theft and handling stolen goods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921</a:t>
                      </a:r>
                    </a:p>
                  </a:txBody>
                  <a:tcPr/>
                </a:tc>
                <a:tc>
                  <a:txBody>
                    <a:bodyPr/>
                    <a:lstStyle/>
                    <a:p>
                      <a:r>
                        <a:rPr lang="en-GB" sz="2000" dirty="0">
                          <a:latin typeface="Arial" panose="020B0604020202020204" pitchFamily="34" charset="0"/>
                          <a:cs typeface="Arial" panose="020B0604020202020204" pitchFamily="34" charset="0"/>
                        </a:rPr>
                        <a:t>3,835</a:t>
                      </a:r>
                    </a:p>
                  </a:txBody>
                  <a:tcPr/>
                </a:tc>
                <a:extLst>
                  <a:ext uri="{0D108BD9-81ED-4DB2-BD59-A6C34878D82A}">
                    <a16:rowId xmlns:a16="http://schemas.microsoft.com/office/drawing/2014/main" val="1781398821"/>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559512" y="6167839"/>
            <a:ext cx="8862874" cy="338554"/>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https://www.gov.uk/government/collections/youth-justice-statistics</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27122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The youth justice workforce</a:t>
            </a:r>
          </a:p>
          <a:p>
            <a:pPr algn="l"/>
            <a:r>
              <a:rPr lang="en-GB" sz="2000" dirty="0">
                <a:latin typeface="Arial" panose="020B0604020202020204" pitchFamily="34" charset="0"/>
                <a:cs typeface="Arial" panose="020B0604020202020204" pitchFamily="34" charset="0"/>
              </a:rPr>
              <a:t>As part of the YJB’s Workforce Development Strategy we monitor the ethnic diversity of the youth offending team (YOT) workforce. </a:t>
            </a:r>
          </a:p>
          <a:p>
            <a:pPr algn="l"/>
            <a:r>
              <a:rPr lang="en-GB" sz="2000" dirty="0">
                <a:latin typeface="Arial" panose="020B0604020202020204" pitchFamily="34" charset="0"/>
                <a:cs typeface="Arial" panose="020B0604020202020204" pitchFamily="34" charset="0"/>
              </a:rPr>
              <a:t>Ethnic minorities in strategic leader roles made up 14% of the YOT workforce. This is a 2% rise on the previous year.</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771280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Serious offences: look closer</a:t>
            </a:r>
          </a:p>
          <a:p>
            <a:pPr algn="l"/>
            <a:r>
              <a:rPr lang="en-GB" sz="2000" dirty="0">
                <a:latin typeface="Arial" panose="020B0604020202020204" pitchFamily="34" charset="0"/>
                <a:cs typeface="Arial" panose="020B0604020202020204" pitchFamily="34" charset="0"/>
              </a:rPr>
              <a:t>Number and proportion of proven offences by ethnicity and offence group,  year ending March 2020:</a:t>
            </a: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418376514"/>
              </p:ext>
            </p:extLst>
          </p:nvPr>
        </p:nvGraphicFramePr>
        <p:xfrm>
          <a:off x="1630532" y="2083519"/>
          <a:ext cx="8996039" cy="1598396"/>
        </p:xfrm>
        <a:graphic>
          <a:graphicData uri="http://schemas.openxmlformats.org/drawingml/2006/table">
            <a:tbl>
              <a:tblPr firstRow="1" bandRow="1">
                <a:tableStyleId>{073A0DAA-6AF3-43AB-8588-CEC1D06C72B9}</a:tableStyleId>
              </a:tblPr>
              <a:tblGrid>
                <a:gridCol w="3969599">
                  <a:extLst>
                    <a:ext uri="{9D8B030D-6E8A-4147-A177-3AD203B41FA5}">
                      <a16:colId xmlns:a16="http://schemas.microsoft.com/office/drawing/2014/main" val="993297712"/>
                    </a:ext>
                  </a:extLst>
                </a:gridCol>
                <a:gridCol w="2318751">
                  <a:extLst>
                    <a:ext uri="{9D8B030D-6E8A-4147-A177-3AD203B41FA5}">
                      <a16:colId xmlns:a16="http://schemas.microsoft.com/office/drawing/2014/main" val="3554618979"/>
                    </a:ext>
                  </a:extLst>
                </a:gridCol>
                <a:gridCol w="2707689">
                  <a:extLst>
                    <a:ext uri="{9D8B030D-6E8A-4147-A177-3AD203B41FA5}">
                      <a16:colId xmlns:a16="http://schemas.microsoft.com/office/drawing/2014/main" val="842539289"/>
                    </a:ext>
                  </a:extLst>
                </a:gridCol>
              </a:tblGrid>
              <a:tr h="370840">
                <a:tc>
                  <a:txBody>
                    <a:bodyPr/>
                    <a:lstStyle/>
                    <a:p>
                      <a:r>
                        <a:rPr lang="en-GB" sz="2000" dirty="0">
                          <a:latin typeface="Arial" panose="020B0604020202020204" pitchFamily="34" charset="0"/>
                          <a:cs typeface="Arial" panose="020B0604020202020204" pitchFamily="34" charset="0"/>
                        </a:rPr>
                        <a:t>Offence</a:t>
                      </a:r>
                    </a:p>
                  </a:txBody>
                  <a:tcPr/>
                </a:tc>
                <a:tc>
                  <a:txBody>
                    <a:bodyPr/>
                    <a:lstStyle/>
                    <a:p>
                      <a:r>
                        <a:rPr lang="en-GB" sz="2000" dirty="0">
                          <a:latin typeface="Arial" panose="020B0604020202020204" pitchFamily="34" charset="0"/>
                          <a:cs typeface="Arial" panose="020B0604020202020204" pitchFamily="34" charset="0"/>
                        </a:rPr>
                        <a:t>Ethnic minorities </a:t>
                      </a:r>
                    </a:p>
                  </a:txBody>
                  <a:tcPr/>
                </a:tc>
                <a:tc>
                  <a:txBody>
                    <a:bodyPr/>
                    <a:lstStyle/>
                    <a:p>
                      <a:r>
                        <a:rPr lang="en-GB" sz="2000" dirty="0">
                          <a:latin typeface="Arial" panose="020B0604020202020204" pitchFamily="34" charset="0"/>
                          <a:cs typeface="Arial" panose="020B0604020202020204" pitchFamily="34" charset="0"/>
                        </a:rPr>
                        <a:t>White</a:t>
                      </a:r>
                    </a:p>
                  </a:txBody>
                  <a:tcPr/>
                </a:tc>
                <a:extLst>
                  <a:ext uri="{0D108BD9-81ED-4DB2-BD59-A6C34878D82A}">
                    <a16:rowId xmlns:a16="http://schemas.microsoft.com/office/drawing/2014/main" val="3888151232"/>
                  </a:ext>
                </a:extLst>
              </a:tr>
              <a:tr h="409676">
                <a:tc>
                  <a:txBody>
                    <a:bodyPr/>
                    <a:lstStyle/>
                    <a:p>
                      <a:r>
                        <a:rPr lang="en-GB" sz="2000" dirty="0">
                          <a:latin typeface="Arial" panose="020B0604020202020204" pitchFamily="34" charset="0"/>
                          <a:cs typeface="Arial" panose="020B0604020202020204" pitchFamily="34" charset="0"/>
                        </a:rPr>
                        <a:t>Sexual offences</a:t>
                      </a:r>
                    </a:p>
                  </a:txBody>
                  <a:tcPr/>
                </a:tc>
                <a:tc>
                  <a:txBody>
                    <a:bodyPr/>
                    <a:lstStyle/>
                    <a:p>
                      <a:r>
                        <a:rPr lang="en-GB" sz="2000" dirty="0">
                          <a:latin typeface="Arial" panose="020B0604020202020204" pitchFamily="34" charset="0"/>
                          <a:cs typeface="Arial" panose="020B0604020202020204" pitchFamily="34" charset="0"/>
                        </a:rPr>
                        <a:t>136</a:t>
                      </a:r>
                    </a:p>
                  </a:txBody>
                  <a:tcPr/>
                </a:tc>
                <a:tc>
                  <a:txBody>
                    <a:bodyPr/>
                    <a:lstStyle/>
                    <a:p>
                      <a:r>
                        <a:rPr lang="en-GB" sz="2000" dirty="0">
                          <a:latin typeface="Arial" panose="020B0604020202020204" pitchFamily="34" charset="0"/>
                          <a:cs typeface="Arial" panose="020B0604020202020204" pitchFamily="34" charset="0"/>
                        </a:rPr>
                        <a:t>731</a:t>
                      </a:r>
                    </a:p>
                  </a:txBody>
                  <a:tcPr/>
                </a:tc>
                <a:extLst>
                  <a:ext uri="{0D108BD9-81ED-4DB2-BD59-A6C34878D82A}">
                    <a16:rowId xmlns:a16="http://schemas.microsoft.com/office/drawing/2014/main" val="2605645920"/>
                  </a:ext>
                </a:extLst>
              </a:tr>
              <a:tr h="370840">
                <a:tc>
                  <a:txBody>
                    <a:bodyPr/>
                    <a:lstStyle/>
                    <a:p>
                      <a:r>
                        <a:rPr lang="en-GB" sz="2000" b="0" dirty="0">
                          <a:latin typeface="Arial" panose="020B0604020202020204" pitchFamily="34" charset="0"/>
                          <a:cs typeface="Arial" panose="020B0604020202020204" pitchFamily="34" charset="0"/>
                        </a:rPr>
                        <a:t>Burglary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272</a:t>
                      </a:r>
                    </a:p>
                  </a:txBody>
                  <a:tcPr/>
                </a:tc>
                <a:tc>
                  <a:txBody>
                    <a:bodyPr/>
                    <a:lstStyle/>
                    <a:p>
                      <a:r>
                        <a:rPr lang="en-GB" sz="2000" b="0" dirty="0">
                          <a:latin typeface="Arial" panose="020B0604020202020204" pitchFamily="34" charset="0"/>
                          <a:cs typeface="Arial" panose="020B0604020202020204" pitchFamily="34" charset="0"/>
                        </a:rPr>
                        <a:t>1,468</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Criminal damage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707</a:t>
                      </a:r>
                    </a:p>
                  </a:txBody>
                  <a:tcPr/>
                </a:tc>
                <a:tc>
                  <a:txBody>
                    <a:bodyPr/>
                    <a:lstStyle/>
                    <a:p>
                      <a:r>
                        <a:rPr lang="en-GB" sz="2000" dirty="0">
                          <a:latin typeface="Arial" panose="020B0604020202020204" pitchFamily="34" charset="0"/>
                          <a:cs typeface="Arial" panose="020B0604020202020204" pitchFamily="34" charset="0"/>
                        </a:rPr>
                        <a:t>3,832</a:t>
                      </a:r>
                    </a:p>
                  </a:txBody>
                  <a:tcPr/>
                </a:tc>
                <a:extLst>
                  <a:ext uri="{0D108BD9-81ED-4DB2-BD59-A6C34878D82A}">
                    <a16:rowId xmlns:a16="http://schemas.microsoft.com/office/drawing/2014/main" val="1068818091"/>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559512" y="6167839"/>
            <a:ext cx="8862874" cy="338554"/>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https://www.gov.uk/government/collections/youth-justice-statistics</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5643610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Serious offences and custody</a:t>
            </a:r>
          </a:p>
          <a:p>
            <a:pPr algn="l"/>
            <a:r>
              <a:rPr lang="en-GB" sz="2000" dirty="0">
                <a:latin typeface="Arial" panose="020B0604020202020204" pitchFamily="34" charset="0"/>
                <a:cs typeface="Arial" panose="020B0604020202020204" pitchFamily="34" charset="0"/>
              </a:rPr>
              <a:t>For the year ending March 2020, children from ethnic minorities accounted for 40% of serious offences but accounted </a:t>
            </a:r>
            <a:r>
              <a:rPr lang="en-GB" sz="2000">
                <a:latin typeface="Arial" panose="020B0604020202020204" pitchFamily="34" charset="0"/>
                <a:cs typeface="Arial" panose="020B0604020202020204" pitchFamily="34" charset="0"/>
              </a:rPr>
              <a:t>for 51% </a:t>
            </a:r>
            <a:r>
              <a:rPr lang="en-GB" sz="2000" dirty="0">
                <a:latin typeface="Arial" panose="020B0604020202020204" pitchFamily="34" charset="0"/>
                <a:cs typeface="Arial" panose="020B0604020202020204" pitchFamily="34" charset="0"/>
              </a:rPr>
              <a:t>of children in custody.</a:t>
            </a:r>
          </a:p>
          <a:p>
            <a:pPr algn="l"/>
            <a:r>
              <a:rPr lang="en-GB" sz="2000" dirty="0">
                <a:latin typeface="Arial" panose="020B0604020202020204" pitchFamily="34" charset="0"/>
                <a:cs typeface="Arial" panose="020B0604020202020204" pitchFamily="34" charset="0"/>
              </a:rPr>
              <a:t>For the year ending March 2020:</a:t>
            </a: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484570609"/>
              </p:ext>
            </p:extLst>
          </p:nvPr>
        </p:nvGraphicFramePr>
        <p:xfrm>
          <a:off x="1630532" y="2382297"/>
          <a:ext cx="8996039" cy="1798320"/>
        </p:xfrm>
        <a:graphic>
          <a:graphicData uri="http://schemas.openxmlformats.org/drawingml/2006/table">
            <a:tbl>
              <a:tblPr firstRow="1" bandRow="1">
                <a:tableStyleId>{073A0DAA-6AF3-43AB-8588-CEC1D06C72B9}</a:tableStyleId>
              </a:tblPr>
              <a:tblGrid>
                <a:gridCol w="3969599">
                  <a:extLst>
                    <a:ext uri="{9D8B030D-6E8A-4147-A177-3AD203B41FA5}">
                      <a16:colId xmlns:a16="http://schemas.microsoft.com/office/drawing/2014/main" val="993297712"/>
                    </a:ext>
                  </a:extLst>
                </a:gridCol>
                <a:gridCol w="2318751">
                  <a:extLst>
                    <a:ext uri="{9D8B030D-6E8A-4147-A177-3AD203B41FA5}">
                      <a16:colId xmlns:a16="http://schemas.microsoft.com/office/drawing/2014/main" val="3554618979"/>
                    </a:ext>
                  </a:extLst>
                </a:gridCol>
                <a:gridCol w="2707689">
                  <a:extLst>
                    <a:ext uri="{9D8B030D-6E8A-4147-A177-3AD203B41FA5}">
                      <a16:colId xmlns:a16="http://schemas.microsoft.com/office/drawing/2014/main" val="842539289"/>
                    </a:ext>
                  </a:extLst>
                </a:gridCol>
              </a:tblGrid>
              <a:tr h="370840">
                <a:tc>
                  <a:txBody>
                    <a:bodyPr/>
                    <a:lstStyle/>
                    <a:p>
                      <a:endParaRPr lang="en-GB" sz="2000" dirty="0">
                        <a:latin typeface="Arial" panose="020B0604020202020204" pitchFamily="34" charset="0"/>
                        <a:cs typeface="Arial" panose="020B0604020202020204" pitchFamily="34" charset="0"/>
                      </a:endParaRPr>
                    </a:p>
                  </a:txBody>
                  <a:tcPr/>
                </a:tc>
                <a:tc>
                  <a:txBody>
                    <a:bodyPr/>
                    <a:lstStyle/>
                    <a:p>
                      <a:r>
                        <a:rPr lang="en-GB" sz="2000" dirty="0">
                          <a:latin typeface="Arial" panose="020B0604020202020204" pitchFamily="34" charset="0"/>
                          <a:cs typeface="Arial" panose="020B0604020202020204" pitchFamily="34" charset="0"/>
                        </a:rPr>
                        <a:t>White</a:t>
                      </a:r>
                    </a:p>
                  </a:txBody>
                  <a:tcPr/>
                </a:tc>
                <a:tc>
                  <a:txBody>
                    <a:bodyPr/>
                    <a:lstStyle/>
                    <a:p>
                      <a:r>
                        <a:rPr lang="en-GB" sz="2000" dirty="0">
                          <a:latin typeface="Arial" panose="020B0604020202020204" pitchFamily="34" charset="0"/>
                          <a:cs typeface="Arial" panose="020B0604020202020204" pitchFamily="34" charset="0"/>
                        </a:rPr>
                        <a:t>Ethnic minorities</a:t>
                      </a:r>
                    </a:p>
                  </a:txBody>
                  <a:tcPr/>
                </a:tc>
                <a:extLst>
                  <a:ext uri="{0D108BD9-81ED-4DB2-BD59-A6C34878D82A}">
                    <a16:rowId xmlns:a16="http://schemas.microsoft.com/office/drawing/2014/main" val="3888151232"/>
                  </a:ext>
                </a:extLst>
              </a:tr>
              <a:tr h="409676">
                <a:tc>
                  <a:txBody>
                    <a:bodyPr/>
                    <a:lstStyle/>
                    <a:p>
                      <a:r>
                        <a:rPr lang="en-GB" sz="2000" dirty="0">
                          <a:latin typeface="Arial" panose="020B0604020202020204" pitchFamily="34" charset="0"/>
                          <a:cs typeface="Arial" panose="020B0604020202020204" pitchFamily="34" charset="0"/>
                        </a:rPr>
                        <a:t>Proportion of serious offences by ethnic group</a:t>
                      </a:r>
                    </a:p>
                  </a:txBody>
                  <a:tcPr/>
                </a:tc>
                <a:tc>
                  <a:txBody>
                    <a:bodyPr/>
                    <a:lstStyle/>
                    <a:p>
                      <a:r>
                        <a:rPr lang="en-GB" sz="2000" dirty="0">
                          <a:latin typeface="Arial" panose="020B0604020202020204" pitchFamily="34" charset="0"/>
                          <a:cs typeface="Arial" panose="020B0604020202020204" pitchFamily="34" charset="0"/>
                        </a:rPr>
                        <a:t>60%</a:t>
                      </a:r>
                    </a:p>
                  </a:txBody>
                  <a:tcPr/>
                </a:tc>
                <a:tc>
                  <a:txBody>
                    <a:bodyPr/>
                    <a:lstStyle/>
                    <a:p>
                      <a:r>
                        <a:rPr lang="en-GB" sz="2000" dirty="0">
                          <a:latin typeface="Arial" panose="020B0604020202020204" pitchFamily="34" charset="0"/>
                          <a:cs typeface="Arial" panose="020B0604020202020204" pitchFamily="34" charset="0"/>
                        </a:rPr>
                        <a:t>40%</a:t>
                      </a:r>
                    </a:p>
                  </a:txBody>
                  <a:tcPr/>
                </a:tc>
                <a:extLst>
                  <a:ext uri="{0D108BD9-81ED-4DB2-BD59-A6C34878D82A}">
                    <a16:rowId xmlns:a16="http://schemas.microsoft.com/office/drawing/2014/main" val="2605645920"/>
                  </a:ext>
                </a:extLst>
              </a:tr>
              <a:tr h="370840">
                <a:tc>
                  <a:txBody>
                    <a:bodyPr/>
                    <a:lstStyle/>
                    <a:p>
                      <a:r>
                        <a:rPr lang="en-GB" sz="2000" b="0" dirty="0">
                          <a:latin typeface="Arial" panose="020B0604020202020204" pitchFamily="34" charset="0"/>
                          <a:cs typeface="Arial" panose="020B0604020202020204" pitchFamily="34" charset="0"/>
                        </a:rPr>
                        <a:t>Proportion of children in custody by ethnic group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49%</a:t>
                      </a:r>
                    </a:p>
                  </a:txBody>
                  <a:tcPr/>
                </a:tc>
                <a:tc>
                  <a:txBody>
                    <a:bodyPr/>
                    <a:lstStyle/>
                    <a:p>
                      <a:r>
                        <a:rPr lang="en-GB" sz="2000" b="0" dirty="0">
                          <a:latin typeface="Arial" panose="020B0604020202020204" pitchFamily="34" charset="0"/>
                          <a:cs typeface="Arial" panose="020B0604020202020204" pitchFamily="34" charset="0"/>
                        </a:rPr>
                        <a:t>51%</a:t>
                      </a:r>
                    </a:p>
                  </a:txBody>
                  <a:tcPr/>
                </a:tc>
                <a:extLst>
                  <a:ext uri="{0D108BD9-81ED-4DB2-BD59-A6C34878D82A}">
                    <a16:rowId xmlns:a16="http://schemas.microsoft.com/office/drawing/2014/main" val="3007019409"/>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559512" y="6167839"/>
            <a:ext cx="8862874" cy="338554"/>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https://www.gov.uk/government/collections/youth-justice-statistics</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9481729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Knife offences</a:t>
            </a:r>
          </a:p>
          <a:p>
            <a:pPr algn="l"/>
            <a:r>
              <a:rPr lang="en-GB" sz="2000" dirty="0">
                <a:latin typeface="Arial" panose="020B0604020202020204" pitchFamily="34" charset="0"/>
                <a:cs typeface="Arial" panose="020B0604020202020204" pitchFamily="34" charset="0"/>
              </a:rPr>
              <a:t>In the year ending 2020, Black children committed over a quarter (27%) of knife and offensive weapon offences resulting in a caution or sentence.</a:t>
            </a:r>
          </a:p>
        </p:txBody>
      </p:sp>
      <p:sp>
        <p:nvSpPr>
          <p:cNvPr id="4" name="TextBox 3">
            <a:extLst>
              <a:ext uri="{FF2B5EF4-FFF2-40B4-BE49-F238E27FC236}">
                <a16:creationId xmlns:a16="http://schemas.microsoft.com/office/drawing/2014/main" id="{44269182-192C-4E6B-9FC1-ED239D7988A6}"/>
              </a:ext>
            </a:extLst>
          </p:cNvPr>
          <p:cNvSpPr txBox="1"/>
          <p:nvPr/>
        </p:nvSpPr>
        <p:spPr>
          <a:xfrm>
            <a:off x="1559512" y="6167839"/>
            <a:ext cx="8862874" cy="338554"/>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https://www.gov.uk/government/collections/knife-possession-sentencing-quarterly</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104387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Victims of homicide</a:t>
            </a:r>
          </a:p>
          <a:p>
            <a:pPr algn="l"/>
            <a:r>
              <a:rPr lang="en-GB" sz="2000" dirty="0">
                <a:latin typeface="Arial" panose="020B0604020202020204" pitchFamily="34" charset="0"/>
                <a:cs typeface="Arial" panose="020B0604020202020204" pitchFamily="34" charset="0"/>
              </a:rPr>
              <a:t>Across all ages there were 695 victims of homicide in the year ending March 2020.</a:t>
            </a:r>
          </a:p>
          <a:p>
            <a:pPr algn="l"/>
            <a:r>
              <a:rPr lang="en-GB" sz="2000" dirty="0">
                <a:latin typeface="Arial" panose="020B0604020202020204" pitchFamily="34" charset="0"/>
                <a:cs typeface="Arial" panose="020B0604020202020204" pitchFamily="34" charset="0"/>
              </a:rPr>
              <a:t>Just under two-thirds (443 or 64%) of all homicide victims in the year ending March 2020 were White. Nearly </a:t>
            </a:r>
            <a:r>
              <a:rPr lang="en-GB" sz="2000">
                <a:latin typeface="Arial" panose="020B0604020202020204" pitchFamily="34" charset="0"/>
                <a:cs typeface="Arial" panose="020B0604020202020204" pitchFamily="34" charset="0"/>
              </a:rPr>
              <a:t>a sixth of </a:t>
            </a:r>
            <a:r>
              <a:rPr lang="en-GB" sz="2000" dirty="0">
                <a:latin typeface="Arial" panose="020B0604020202020204" pitchFamily="34" charset="0"/>
                <a:cs typeface="Arial" panose="020B0604020202020204" pitchFamily="34" charset="0"/>
              </a:rPr>
              <a:t>all homicide victims (105 or 15%) were Black. </a:t>
            </a:r>
          </a:p>
          <a:p>
            <a:pPr algn="l"/>
            <a:r>
              <a:rPr lang="en-GB" sz="2000" dirty="0">
                <a:latin typeface="Arial" panose="020B0604020202020204" pitchFamily="34" charset="0"/>
                <a:cs typeface="Arial" panose="020B0604020202020204" pitchFamily="34" charset="0"/>
              </a:rPr>
              <a:t>When compared to the general population, Black people are five times more likely than White people to become victims of homicide.</a:t>
            </a:r>
          </a:p>
          <a:p>
            <a:pPr algn="l"/>
            <a:r>
              <a:rPr lang="en-GB" sz="2000" dirty="0">
                <a:latin typeface="Arial" panose="020B0604020202020204" pitchFamily="34" charset="0"/>
                <a:cs typeface="Arial" panose="020B0604020202020204" pitchFamily="34" charset="0"/>
              </a:rPr>
              <a:t>Around half (49%) of Black victims were in the 16 to 24-years-old age group.</a:t>
            </a:r>
          </a:p>
        </p:txBody>
      </p:sp>
      <p:sp>
        <p:nvSpPr>
          <p:cNvPr id="4" name="TextBox 3">
            <a:extLst>
              <a:ext uri="{FF2B5EF4-FFF2-40B4-BE49-F238E27FC236}">
                <a16:creationId xmlns:a16="http://schemas.microsoft.com/office/drawing/2014/main" id="{44269182-192C-4E6B-9FC1-ED239D7988A6}"/>
              </a:ext>
            </a:extLst>
          </p:cNvPr>
          <p:cNvSpPr txBox="1"/>
          <p:nvPr/>
        </p:nvSpPr>
        <p:spPr>
          <a:xfrm>
            <a:off x="1630532" y="5992426"/>
            <a:ext cx="8862874" cy="830997"/>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https://www.ons.gov.uk/peoplepopulationandcommunity/crimeandjustice/articles/homicideinenglandandwales/yearendingmarch2020#groups-of-people-most-likely-to-be-victims-of-homicide</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0516065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Knife homicides</a:t>
            </a:r>
          </a:p>
          <a:p>
            <a:pPr algn="l"/>
            <a:r>
              <a:rPr lang="en-GB" sz="2000" dirty="0">
                <a:latin typeface="Arial" panose="020B0604020202020204" pitchFamily="34" charset="0"/>
                <a:cs typeface="Arial" panose="020B0604020202020204" pitchFamily="34" charset="0"/>
              </a:rPr>
              <a:t>Across all ages there were 275 homicides committed using a knife or other sharp instrument recorded in the year ending March 2020. </a:t>
            </a:r>
          </a:p>
          <a:p>
            <a:pPr algn="l"/>
            <a:r>
              <a:rPr lang="en-GB" sz="2000" dirty="0">
                <a:latin typeface="Arial" panose="020B0604020202020204" pitchFamily="34" charset="0"/>
                <a:cs typeface="Arial" panose="020B0604020202020204" pitchFamily="34" charset="0"/>
              </a:rPr>
              <a:t>This was an increase of 6% compared with the previous year. This was the second highest annual total seen since the Homicide Index began in 1946, and six fewer than the peak in year ending March 2018.</a:t>
            </a:r>
          </a:p>
          <a:p>
            <a:pPr algn="l"/>
            <a:r>
              <a:rPr lang="en-GB" sz="2000" dirty="0">
                <a:latin typeface="Arial" panose="020B0604020202020204" pitchFamily="34" charset="0"/>
                <a:cs typeface="Arial" panose="020B0604020202020204" pitchFamily="34" charset="0"/>
              </a:rPr>
              <a:t>A quarter (27%; 75 victims) were identified as Black, an increase of 15 victims compared with the previous year and the highest annual total since year ending March 1997 (when ethnicity started to be recorded on a consistent basis on the Homicide Index). Of these 75 Black homicide victims, 43 were aged 16 to 24 years</a:t>
            </a:r>
          </a:p>
        </p:txBody>
      </p:sp>
      <p:sp>
        <p:nvSpPr>
          <p:cNvPr id="4" name="TextBox 3">
            <a:extLst>
              <a:ext uri="{FF2B5EF4-FFF2-40B4-BE49-F238E27FC236}">
                <a16:creationId xmlns:a16="http://schemas.microsoft.com/office/drawing/2014/main" id="{44269182-192C-4E6B-9FC1-ED239D7988A6}"/>
              </a:ext>
            </a:extLst>
          </p:cNvPr>
          <p:cNvSpPr txBox="1"/>
          <p:nvPr/>
        </p:nvSpPr>
        <p:spPr>
          <a:xfrm>
            <a:off x="1630532" y="5963651"/>
            <a:ext cx="8862874" cy="830997"/>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https://www.ons.gov.uk/peoplepopulationandcommunity/crimeandjustice/articles/homicideinenglandandwales/yearendingmarch2020#groups-of-people-most-likely-to-be-victims-of-homicide</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20643408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Court</a:t>
            </a:r>
          </a:p>
        </p:txBody>
      </p:sp>
    </p:spTree>
    <p:extLst>
      <p:ext uri="{BB962C8B-B14F-4D97-AF65-F5344CB8AC3E}">
        <p14:creationId xmlns:p14="http://schemas.microsoft.com/office/powerpoint/2010/main" val="110029556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Assessing the needs of sentenced children</a:t>
            </a:r>
          </a:p>
          <a:p>
            <a:pPr algn="l"/>
            <a:r>
              <a:rPr lang="en-GB" sz="2000" dirty="0">
                <a:latin typeface="Arial" panose="020B0604020202020204" pitchFamily="34" charset="0"/>
                <a:cs typeface="Arial" panose="020B0604020202020204" pitchFamily="34" charset="0"/>
              </a:rPr>
              <a:t>Within the 2019/2020 experimental statistics bulletin on 'assessing the needs of sentenced children in the youth justice system' we learned that:</a:t>
            </a:r>
          </a:p>
          <a:p>
            <a:pPr algn="l"/>
            <a:r>
              <a:rPr lang="en-GB" sz="2000" dirty="0">
                <a:latin typeface="Arial" panose="020B0604020202020204" pitchFamily="34" charset="0"/>
                <a:cs typeface="Arial" panose="020B0604020202020204" pitchFamily="34" charset="0"/>
              </a:rPr>
              <a:t>Of those assessed, White children had a smaller proportion (27%) of High or Very High Risk of Serious Harm ratings compared to children from all the other ethnic groups.</a:t>
            </a:r>
          </a:p>
          <a:p>
            <a:pPr algn="l"/>
            <a:r>
              <a:rPr lang="en-GB" sz="2000" dirty="0">
                <a:latin typeface="Arial" panose="020B0604020202020204" pitchFamily="34" charset="0"/>
                <a:cs typeface="Arial" panose="020B0604020202020204" pitchFamily="34" charset="0"/>
              </a:rPr>
              <a:t>A greater proportion of children from ethnic minorities had concerns with local issues (Asian 40%, Black 58%, Mixed 50% and Other 50%) compared with White children (39%). However, a greater proportion of White children had mental health concerns (76%) compared to all those from a ethnic minority background with the exception of Mixed ethnicity children (Asian 54%, Black 61%, Mixed 76% and Other 65%).</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r>
              <a:rPr lang="en-GB" sz="1600" dirty="0">
                <a:latin typeface="Arial" panose="020B0604020202020204" pitchFamily="34" charset="0"/>
                <a:cs typeface="Arial" panose="020B0604020202020204" pitchFamily="34" charset="0"/>
                <a:hlinkClick r:id="rId2"/>
              </a:rPr>
              <a:t>https://www.gov.uk/government/statistics/youth-justice-statistics-2019-to-2020</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0799195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Assessing the needs of sentenced children</a:t>
            </a:r>
          </a:p>
          <a:p>
            <a:pPr algn="l"/>
            <a:r>
              <a:rPr lang="en-GB" sz="2000" dirty="0">
                <a:latin typeface="Arial" panose="020B0604020202020204" pitchFamily="34" charset="0"/>
                <a:cs typeface="Arial" panose="020B0604020202020204" pitchFamily="34" charset="0"/>
              </a:rPr>
              <a:t>Assessed risk of serious harm, year ending March 2020:</a:t>
            </a:r>
          </a:p>
          <a:p>
            <a:pPr algn="l"/>
            <a:r>
              <a:rPr lang="en-GB" sz="2000" dirty="0">
                <a:latin typeface="Arial" panose="020B0604020202020204" pitchFamily="34" charset="0"/>
                <a:cs typeface="Arial" panose="020B0604020202020204" pitchFamily="34" charset="0"/>
              </a:rPr>
              <a:t>White: 27%</a:t>
            </a:r>
          </a:p>
          <a:p>
            <a:pPr algn="l"/>
            <a:r>
              <a:rPr lang="en-GB" sz="2000" dirty="0">
                <a:latin typeface="Arial" panose="020B0604020202020204" pitchFamily="34" charset="0"/>
                <a:cs typeface="Arial" panose="020B0604020202020204" pitchFamily="34" charset="0"/>
              </a:rPr>
              <a:t>Black: 46%</a:t>
            </a:r>
          </a:p>
          <a:p>
            <a:pPr algn="l"/>
            <a:r>
              <a:rPr lang="en-GB" sz="2000" dirty="0">
                <a:latin typeface="Arial" panose="020B0604020202020204" pitchFamily="34" charset="0"/>
                <a:cs typeface="Arial" panose="020B0604020202020204" pitchFamily="34" charset="0"/>
              </a:rPr>
              <a:t>Asian: 29%</a:t>
            </a:r>
          </a:p>
          <a:p>
            <a:pPr algn="l"/>
            <a:r>
              <a:rPr lang="en-GB" sz="2000" dirty="0">
                <a:latin typeface="Arial" panose="020B0604020202020204" pitchFamily="34" charset="0"/>
                <a:cs typeface="Arial" panose="020B0604020202020204" pitchFamily="34" charset="0"/>
              </a:rPr>
              <a:t>Mixed: 38%</a:t>
            </a:r>
          </a:p>
          <a:p>
            <a:pPr algn="l"/>
            <a:r>
              <a:rPr lang="en-GB" sz="2000" dirty="0">
                <a:latin typeface="Arial" panose="020B0604020202020204" pitchFamily="34" charset="0"/>
                <a:cs typeface="Arial" panose="020B0604020202020204" pitchFamily="34" charset="0"/>
              </a:rPr>
              <a:t>Other: 40%</a:t>
            </a: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r>
              <a:rPr lang="en-GB" sz="1600" dirty="0">
                <a:latin typeface="Arial" panose="020B0604020202020204" pitchFamily="34" charset="0"/>
                <a:cs typeface="Arial" panose="020B0604020202020204" pitchFamily="34" charset="0"/>
                <a:hlinkClick r:id="rId2"/>
              </a:rPr>
              <a:t>https://www.gov.uk/government/statistics/youth-justice-statistics-2019-to-2020</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1855021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Sentenced to custody</a:t>
            </a:r>
          </a:p>
          <a:p>
            <a:pPr algn="l"/>
            <a:r>
              <a:rPr lang="en-GB" sz="2000" dirty="0">
                <a:latin typeface="Arial" panose="020B0604020202020204" pitchFamily="34" charset="0"/>
                <a:cs typeface="Arial" panose="020B0604020202020204" pitchFamily="34" charset="0"/>
              </a:rPr>
              <a:t>Over the last year, the number of sentences to immediate custody for children fell by just under 40%. The numbers fell by over 30% for all ethnic groups except for children from a Mixed background, which only fell by 10%.</a:t>
            </a:r>
          </a:p>
          <a:p>
            <a:pPr algn="l"/>
            <a:r>
              <a:rPr lang="en-GB" sz="2000" dirty="0">
                <a:latin typeface="Arial" panose="020B0604020202020204" pitchFamily="34" charset="0"/>
                <a:cs typeface="Arial" panose="020B0604020202020204" pitchFamily="34" charset="0"/>
              </a:rPr>
              <a:t>All ethnic groups have seen decreases over the decade. However, there was a smaller decrease for Black children when compared to other ethnic groups leading to an increase in the proportion of youth cautions Black children made up of the total, from 22% to 26% over the last five years.</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r>
              <a:rPr lang="en-GB" sz="1600" dirty="0">
                <a:latin typeface="Arial" panose="020B0604020202020204" pitchFamily="34" charset="0"/>
                <a:cs typeface="Arial" panose="020B0604020202020204" pitchFamily="34" charset="0"/>
                <a:hlinkClick r:id="rId2"/>
              </a:rPr>
              <a:t>https://www.gov.uk/government/statistics/criminal-justice-system-statistics-quarterly-december-2020</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9988874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What we are doing</a:t>
            </a:r>
          </a:p>
          <a:p>
            <a:pPr algn="l"/>
            <a:r>
              <a:rPr lang="en-GB" sz="2000" dirty="0">
                <a:latin typeface="Arial" panose="020B0604020202020204" pitchFamily="34" charset="0"/>
                <a:cs typeface="Arial" panose="020B0604020202020204" pitchFamily="34" charset="0"/>
              </a:rPr>
              <a:t>Over the past year we have:</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Held a roundtable event jointly with the Magistrates Association looking at over-representation and agreed the development of a disparity protocol and checklist for magistrates.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Continued to work with Transform Justice, MOPAC and other stakeholders in London looking at issues around remand from police custody and court.</a:t>
            </a:r>
          </a:p>
        </p:txBody>
      </p:sp>
    </p:spTree>
    <p:extLst>
      <p:ext uri="{BB962C8B-B14F-4D97-AF65-F5344CB8AC3E}">
        <p14:creationId xmlns:p14="http://schemas.microsoft.com/office/powerpoint/2010/main" val="2986746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The youth justice workforce</a:t>
            </a:r>
          </a:p>
          <a:p>
            <a:pPr algn="l"/>
            <a:r>
              <a:rPr lang="en-GB" sz="2000" dirty="0">
                <a:latin typeface="Arial" panose="020B0604020202020204" pitchFamily="34" charset="0"/>
                <a:cs typeface="Arial" panose="020B0604020202020204" pitchFamily="34" charset="0"/>
              </a:rPr>
              <a:t>Composition of the youth offending team (YOT) workforce in 2019-20</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3408894723"/>
              </p:ext>
            </p:extLst>
          </p:nvPr>
        </p:nvGraphicFramePr>
        <p:xfrm>
          <a:off x="1630532" y="1773214"/>
          <a:ext cx="8127999" cy="3688080"/>
        </p:xfrm>
        <a:graphic>
          <a:graphicData uri="http://schemas.openxmlformats.org/drawingml/2006/table">
            <a:tbl>
              <a:tblPr firstRow="1" bandRow="1">
                <a:tableStyleId>{073A0DAA-6AF3-43AB-8588-CEC1D06C72B9}</a:tableStyleId>
              </a:tblPr>
              <a:tblGrid>
                <a:gridCol w="2709333">
                  <a:extLst>
                    <a:ext uri="{9D8B030D-6E8A-4147-A177-3AD203B41FA5}">
                      <a16:colId xmlns:a16="http://schemas.microsoft.com/office/drawing/2014/main" val="993297712"/>
                    </a:ext>
                  </a:extLst>
                </a:gridCol>
                <a:gridCol w="2709333">
                  <a:extLst>
                    <a:ext uri="{9D8B030D-6E8A-4147-A177-3AD203B41FA5}">
                      <a16:colId xmlns:a16="http://schemas.microsoft.com/office/drawing/2014/main" val="3554618979"/>
                    </a:ext>
                  </a:extLst>
                </a:gridCol>
                <a:gridCol w="2709333">
                  <a:extLst>
                    <a:ext uri="{9D8B030D-6E8A-4147-A177-3AD203B41FA5}">
                      <a16:colId xmlns:a16="http://schemas.microsoft.com/office/drawing/2014/main" val="2959271229"/>
                    </a:ext>
                  </a:extLst>
                </a:gridCol>
              </a:tblGrid>
              <a:tr h="370840">
                <a:tc>
                  <a:txBody>
                    <a:bodyPr/>
                    <a:lstStyle/>
                    <a:p>
                      <a:r>
                        <a:rPr lang="en-GB" sz="2000" dirty="0">
                          <a:latin typeface="Arial" panose="020B0604020202020204" pitchFamily="34" charset="0"/>
                          <a:cs typeface="Arial" panose="020B0604020202020204" pitchFamily="34" charset="0"/>
                        </a:rPr>
                        <a:t>Role</a:t>
                      </a:r>
                    </a:p>
                  </a:txBody>
                  <a:tcPr/>
                </a:tc>
                <a:tc>
                  <a:txBody>
                    <a:bodyPr/>
                    <a:lstStyle/>
                    <a:p>
                      <a:r>
                        <a:rPr lang="en-GB" sz="2000" dirty="0">
                          <a:latin typeface="Arial" panose="020B0604020202020204" pitchFamily="34" charset="0"/>
                          <a:cs typeface="Arial" panose="020B0604020202020204" pitchFamily="34" charset="0"/>
                        </a:rPr>
                        <a:t>Number of role holders from ethnic minorities</a:t>
                      </a:r>
                    </a:p>
                  </a:txBody>
                  <a:tcPr/>
                </a:tc>
                <a:tc>
                  <a:txBody>
                    <a:bodyPr/>
                    <a:lstStyle/>
                    <a:p>
                      <a:r>
                        <a:rPr lang="en-GB" sz="2000" dirty="0">
                          <a:latin typeface="Arial" panose="020B0604020202020204" pitchFamily="34" charset="0"/>
                          <a:cs typeface="Arial" panose="020B0604020202020204" pitchFamily="34" charset="0"/>
                        </a:rPr>
                        <a:t>The YOT workforce (%)</a:t>
                      </a:r>
                    </a:p>
                  </a:txBody>
                  <a:tcPr/>
                </a:tc>
                <a:extLst>
                  <a:ext uri="{0D108BD9-81ED-4DB2-BD59-A6C34878D82A}">
                    <a16:rowId xmlns:a16="http://schemas.microsoft.com/office/drawing/2014/main" val="3888151232"/>
                  </a:ext>
                </a:extLst>
              </a:tr>
              <a:tr h="370840">
                <a:tc>
                  <a:txBody>
                    <a:bodyPr/>
                    <a:lstStyle/>
                    <a:p>
                      <a:r>
                        <a:rPr lang="en-GB" sz="2000" dirty="0">
                          <a:latin typeface="Arial" panose="020B0604020202020204" pitchFamily="34" charset="0"/>
                          <a:cs typeface="Arial" panose="020B0604020202020204" pitchFamily="34" charset="0"/>
                        </a:rPr>
                        <a:t>Strategic leader</a:t>
                      </a:r>
                    </a:p>
                  </a:txBody>
                  <a:tcPr/>
                </a:tc>
                <a:tc>
                  <a:txBody>
                    <a:bodyPr/>
                    <a:lstStyle/>
                    <a:p>
                      <a:r>
                        <a:rPr lang="en-GB" sz="2000" dirty="0">
                          <a:latin typeface="Arial" panose="020B0604020202020204" pitchFamily="34" charset="0"/>
                          <a:cs typeface="Arial" panose="020B0604020202020204" pitchFamily="34" charset="0"/>
                        </a:rPr>
                        <a:t>28 (out of 195)</a:t>
                      </a:r>
                    </a:p>
                  </a:txBody>
                  <a:tcPr/>
                </a:tc>
                <a:tc>
                  <a:txBody>
                    <a:bodyPr/>
                    <a:lstStyle/>
                    <a:p>
                      <a:r>
                        <a:rPr lang="en-GB" sz="2000" dirty="0">
                          <a:latin typeface="Arial" panose="020B0604020202020204" pitchFamily="34" charset="0"/>
                          <a:cs typeface="Arial" panose="020B0604020202020204" pitchFamily="34" charset="0"/>
                        </a:rPr>
                        <a:t>14%</a:t>
                      </a:r>
                    </a:p>
                  </a:txBody>
                  <a:tcPr/>
                </a:tc>
                <a:extLst>
                  <a:ext uri="{0D108BD9-81ED-4DB2-BD59-A6C34878D82A}">
                    <a16:rowId xmlns:a16="http://schemas.microsoft.com/office/drawing/2014/main" val="2605645920"/>
                  </a:ext>
                </a:extLst>
              </a:tr>
              <a:tr h="370840">
                <a:tc>
                  <a:txBody>
                    <a:bodyPr/>
                    <a:lstStyle/>
                    <a:p>
                      <a:r>
                        <a:rPr lang="en-GB" sz="2000" dirty="0">
                          <a:latin typeface="Arial" panose="020B0604020202020204" pitchFamily="34" charset="0"/>
                          <a:cs typeface="Arial" panose="020B0604020202020204" pitchFamily="34" charset="0"/>
                        </a:rPr>
                        <a:t>Operational manager</a:t>
                      </a:r>
                    </a:p>
                  </a:txBody>
                  <a:tcPr/>
                </a:tc>
                <a:tc>
                  <a:txBody>
                    <a:bodyPr/>
                    <a:lstStyle/>
                    <a:p>
                      <a:r>
                        <a:rPr lang="en-GB" sz="2000" dirty="0">
                          <a:latin typeface="Arial" panose="020B0604020202020204" pitchFamily="34" charset="0"/>
                          <a:cs typeface="Arial" panose="020B0604020202020204" pitchFamily="34" charset="0"/>
                        </a:rPr>
                        <a:t>108 (out of 607)</a:t>
                      </a:r>
                    </a:p>
                  </a:txBody>
                  <a:tcPr/>
                </a:tc>
                <a:tc>
                  <a:txBody>
                    <a:bodyPr/>
                    <a:lstStyle/>
                    <a:p>
                      <a:r>
                        <a:rPr lang="en-GB" sz="2000" dirty="0">
                          <a:latin typeface="Arial" panose="020B0604020202020204" pitchFamily="34" charset="0"/>
                          <a:cs typeface="Arial" panose="020B0604020202020204" pitchFamily="34" charset="0"/>
                        </a:rPr>
                        <a:t>18%</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Practitioner</a:t>
                      </a:r>
                    </a:p>
                  </a:txBody>
                  <a:tcPr/>
                </a:tc>
                <a:tc>
                  <a:txBody>
                    <a:bodyPr/>
                    <a:lstStyle/>
                    <a:p>
                      <a:r>
                        <a:rPr lang="en-GB" sz="2000" dirty="0">
                          <a:latin typeface="Arial" panose="020B0604020202020204" pitchFamily="34" charset="0"/>
                          <a:cs typeface="Arial" panose="020B0604020202020204" pitchFamily="34" charset="0"/>
                        </a:rPr>
                        <a:t>809 (out of 4,012)</a:t>
                      </a:r>
                    </a:p>
                  </a:txBody>
                  <a:tcPr/>
                </a:tc>
                <a:tc>
                  <a:txBody>
                    <a:bodyPr/>
                    <a:lstStyle/>
                    <a:p>
                      <a:r>
                        <a:rPr lang="en-GB" sz="2000" dirty="0">
                          <a:latin typeface="Arial" panose="020B0604020202020204" pitchFamily="34" charset="0"/>
                          <a:cs typeface="Arial" panose="020B0604020202020204" pitchFamily="34" charset="0"/>
                        </a:rPr>
                        <a:t>20%</a:t>
                      </a:r>
                    </a:p>
                  </a:txBody>
                  <a:tcPr/>
                </a:tc>
                <a:extLst>
                  <a:ext uri="{0D108BD9-81ED-4DB2-BD59-A6C34878D82A}">
                    <a16:rowId xmlns:a16="http://schemas.microsoft.com/office/drawing/2014/main" val="1068818091"/>
                  </a:ext>
                </a:extLst>
              </a:tr>
              <a:tr h="370840">
                <a:tc>
                  <a:txBody>
                    <a:bodyPr/>
                    <a:lstStyle/>
                    <a:p>
                      <a:r>
                        <a:rPr lang="en-GB" sz="2000" dirty="0">
                          <a:latin typeface="Arial" panose="020B0604020202020204" pitchFamily="34" charset="0"/>
                          <a:cs typeface="Arial" panose="020B0604020202020204" pitchFamily="34" charset="0"/>
                        </a:rPr>
                        <a:t>Administrative</a:t>
                      </a:r>
                    </a:p>
                  </a:txBody>
                  <a:tcPr/>
                </a:tc>
                <a:tc>
                  <a:txBody>
                    <a:bodyPr/>
                    <a:lstStyle/>
                    <a:p>
                      <a:r>
                        <a:rPr lang="en-GB" sz="2000" dirty="0">
                          <a:latin typeface="Arial" panose="020B0604020202020204" pitchFamily="34" charset="0"/>
                          <a:cs typeface="Arial" panose="020B0604020202020204" pitchFamily="34" charset="0"/>
                        </a:rPr>
                        <a:t>138 (out of 770)</a:t>
                      </a:r>
                    </a:p>
                  </a:txBody>
                  <a:tcPr/>
                </a:tc>
                <a:tc>
                  <a:txBody>
                    <a:bodyPr/>
                    <a:lstStyle/>
                    <a:p>
                      <a:r>
                        <a:rPr lang="en-GB" sz="2000" dirty="0">
                          <a:latin typeface="Arial" panose="020B0604020202020204" pitchFamily="34" charset="0"/>
                          <a:cs typeface="Arial" panose="020B0604020202020204" pitchFamily="34" charset="0"/>
                        </a:rPr>
                        <a:t>18%</a:t>
                      </a:r>
                    </a:p>
                  </a:txBody>
                  <a:tcPr/>
                </a:tc>
                <a:extLst>
                  <a:ext uri="{0D108BD9-81ED-4DB2-BD59-A6C34878D82A}">
                    <a16:rowId xmlns:a16="http://schemas.microsoft.com/office/drawing/2014/main" val="2782741145"/>
                  </a:ext>
                </a:extLst>
              </a:tr>
              <a:tr h="370840">
                <a:tc>
                  <a:txBody>
                    <a:bodyPr/>
                    <a:lstStyle/>
                    <a:p>
                      <a:r>
                        <a:rPr lang="en-GB" sz="2000" dirty="0">
                          <a:latin typeface="Arial" panose="020B0604020202020204" pitchFamily="34" charset="0"/>
                          <a:cs typeface="Arial" panose="020B0604020202020204" pitchFamily="34" charset="0"/>
                        </a:rPr>
                        <a:t>Referral Order Panel volunteer</a:t>
                      </a:r>
                    </a:p>
                  </a:txBody>
                  <a:tcPr/>
                </a:tc>
                <a:tc>
                  <a:txBody>
                    <a:bodyPr/>
                    <a:lstStyle/>
                    <a:p>
                      <a:r>
                        <a:rPr lang="en-GB" sz="2000" dirty="0">
                          <a:latin typeface="Arial" panose="020B0604020202020204" pitchFamily="34" charset="0"/>
                          <a:cs typeface="Arial" panose="020B0604020202020204" pitchFamily="34" charset="0"/>
                        </a:rPr>
                        <a:t>472 (out of 2,177)</a:t>
                      </a:r>
                    </a:p>
                  </a:txBody>
                  <a:tcPr/>
                </a:tc>
                <a:tc>
                  <a:txBody>
                    <a:bodyPr/>
                    <a:lstStyle/>
                    <a:p>
                      <a:r>
                        <a:rPr lang="en-GB" sz="2000" dirty="0">
                          <a:latin typeface="Arial" panose="020B0604020202020204" pitchFamily="34" charset="0"/>
                          <a:cs typeface="Arial" panose="020B0604020202020204" pitchFamily="34" charset="0"/>
                        </a:rPr>
                        <a:t>22%</a:t>
                      </a:r>
                    </a:p>
                  </a:txBody>
                  <a:tcPr/>
                </a:tc>
                <a:extLst>
                  <a:ext uri="{0D108BD9-81ED-4DB2-BD59-A6C34878D82A}">
                    <a16:rowId xmlns:a16="http://schemas.microsoft.com/office/drawing/2014/main" val="2484457696"/>
                  </a:ext>
                </a:extLst>
              </a:tr>
              <a:tr h="370840">
                <a:tc>
                  <a:txBody>
                    <a:bodyPr/>
                    <a:lstStyle/>
                    <a:p>
                      <a:r>
                        <a:rPr lang="en-GB" sz="2000" dirty="0">
                          <a:latin typeface="Arial" panose="020B0604020202020204" pitchFamily="34" charset="0"/>
                          <a:cs typeface="Arial" panose="020B0604020202020204" pitchFamily="34" charset="0"/>
                        </a:rPr>
                        <a:t>Other volunteer</a:t>
                      </a:r>
                    </a:p>
                  </a:txBody>
                  <a:tcPr/>
                </a:tc>
                <a:tc>
                  <a:txBody>
                    <a:bodyPr/>
                    <a:lstStyle/>
                    <a:p>
                      <a:r>
                        <a:rPr lang="en-GB" sz="2000" dirty="0">
                          <a:latin typeface="Arial" panose="020B0604020202020204" pitchFamily="34" charset="0"/>
                          <a:cs typeface="Arial" panose="020B0604020202020204" pitchFamily="34" charset="0"/>
                        </a:rPr>
                        <a:t>189 (out of 1,209)</a:t>
                      </a:r>
                    </a:p>
                  </a:txBody>
                  <a:tcPr/>
                </a:tc>
                <a:tc>
                  <a:txBody>
                    <a:bodyPr/>
                    <a:lstStyle/>
                    <a:p>
                      <a:r>
                        <a:rPr lang="en-GB" sz="2000" dirty="0">
                          <a:latin typeface="Arial" panose="020B0604020202020204" pitchFamily="34" charset="0"/>
                          <a:cs typeface="Arial" panose="020B0604020202020204" pitchFamily="34" charset="0"/>
                        </a:rPr>
                        <a:t>16%</a:t>
                      </a:r>
                    </a:p>
                  </a:txBody>
                  <a:tcPr/>
                </a:tc>
                <a:extLst>
                  <a:ext uri="{0D108BD9-81ED-4DB2-BD59-A6C34878D82A}">
                    <a16:rowId xmlns:a16="http://schemas.microsoft.com/office/drawing/2014/main" val="3573440651"/>
                  </a:ext>
                </a:extLst>
              </a:tr>
            </a:tbl>
          </a:graphicData>
        </a:graphic>
      </p:graphicFrame>
    </p:spTree>
    <p:extLst>
      <p:ext uri="{BB962C8B-B14F-4D97-AF65-F5344CB8AC3E}">
        <p14:creationId xmlns:p14="http://schemas.microsoft.com/office/powerpoint/2010/main" val="20802083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What we are doing</a:t>
            </a:r>
          </a:p>
          <a:p>
            <a:pPr algn="l"/>
            <a:r>
              <a:rPr lang="en-GB" sz="2000" dirty="0">
                <a:latin typeface="Arial" panose="020B0604020202020204" pitchFamily="34" charset="0"/>
                <a:cs typeface="Arial" panose="020B0604020202020204" pitchFamily="34" charset="0"/>
              </a:rPr>
              <a:t>Following the publication of research in January 2021 that looked at ethnic disparity in remand and sentencing, the YJB will:</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Work with the National Police and Crime Commissioners on issues raised relating to out-of-court disposals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Work with the Workforce Development Council, Association for YOT Managers/ YOT Managers Cymru, and youth offending teams (YOTs) to consider the issues raised relating to the assessments of children to ensure ethnic disproportionality considerations are incorporated into the quality assurance process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Reflect our learning from the research within the relevant areas of the case management guidance</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Undertake further research to understand the judiciary’s use and experience of the advice they receive from YOTs and other professionals when making remand and sentencing decisions for children.</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r>
              <a:rPr lang="en-GB" sz="1600" dirty="0">
                <a:latin typeface="Arial" panose="020B0604020202020204" pitchFamily="34" charset="0"/>
                <a:cs typeface="Arial" panose="020B0604020202020204" pitchFamily="34" charset="0"/>
                <a:hlinkClick r:id="rId2"/>
              </a:rPr>
              <a:t>https://www.gov.uk/government/statistics/criminal-justice-system-statistics-quarterly-december-2020</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64733408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Custody</a:t>
            </a:r>
          </a:p>
        </p:txBody>
      </p:sp>
    </p:spTree>
    <p:extLst>
      <p:ext uri="{BB962C8B-B14F-4D97-AF65-F5344CB8AC3E}">
        <p14:creationId xmlns:p14="http://schemas.microsoft.com/office/powerpoint/2010/main" val="23476006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Custodial population</a:t>
            </a:r>
          </a:p>
          <a:p>
            <a:pPr algn="l"/>
            <a:r>
              <a:rPr lang="en-GB" sz="2000" dirty="0">
                <a:latin typeface="Arial" panose="020B0604020202020204" pitchFamily="34" charset="0"/>
                <a:cs typeface="Arial" panose="020B0604020202020204" pitchFamily="34" charset="0"/>
              </a:rPr>
              <a:t>In the year ending March 2021, the proportion of children in custody from a Black background remained at 28%, five years ago it was 21%.Children from ethnic minorities (excluding White minorities) made up more than half (52%) of all children in custody.</a:t>
            </a:r>
          </a:p>
          <a:p>
            <a:pPr algn="l"/>
            <a:r>
              <a:rPr lang="en-GB" sz="2000" dirty="0">
                <a:latin typeface="Arial" panose="020B0604020202020204" pitchFamily="34" charset="0"/>
                <a:cs typeface="Arial" panose="020B0604020202020204" pitchFamily="34" charset="0"/>
              </a:rPr>
              <a:t>Proportion of children in custody by ethnicity, year ending March 2021:</a:t>
            </a:r>
          </a:p>
          <a:p>
            <a:pPr algn="l"/>
            <a:r>
              <a:rPr lang="en-GB" sz="2000" dirty="0">
                <a:latin typeface="Arial" panose="020B0604020202020204" pitchFamily="34" charset="0"/>
                <a:cs typeface="Arial" panose="020B0604020202020204" pitchFamily="34" charset="0"/>
              </a:rPr>
              <a:t>White: 48%</a:t>
            </a:r>
          </a:p>
          <a:p>
            <a:pPr algn="l"/>
            <a:r>
              <a:rPr lang="en-GB" sz="2000" dirty="0">
                <a:latin typeface="Arial" panose="020B0604020202020204" pitchFamily="34" charset="0"/>
                <a:cs typeface="Arial" panose="020B0604020202020204" pitchFamily="34" charset="0"/>
              </a:rPr>
              <a:t>Black: 28%</a:t>
            </a:r>
          </a:p>
          <a:p>
            <a:pPr algn="l"/>
            <a:r>
              <a:rPr lang="en-GB" sz="2000" dirty="0">
                <a:latin typeface="Arial" panose="020B0604020202020204" pitchFamily="34" charset="0"/>
                <a:cs typeface="Arial" panose="020B0604020202020204" pitchFamily="34" charset="0"/>
              </a:rPr>
              <a:t>Asian and Other: 10%</a:t>
            </a:r>
          </a:p>
          <a:p>
            <a:pPr algn="l"/>
            <a:r>
              <a:rPr lang="en-GB" sz="2000" dirty="0">
                <a:latin typeface="Arial" panose="020B0604020202020204" pitchFamily="34" charset="0"/>
                <a:cs typeface="Arial" panose="020B0604020202020204" pitchFamily="34" charset="0"/>
              </a:rPr>
              <a:t>Mixed: 14%</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r>
              <a:rPr lang="en-GB" sz="1600" dirty="0">
                <a:latin typeface="Arial" panose="020B0604020202020204" pitchFamily="34" charset="0"/>
                <a:cs typeface="Arial" panose="020B0604020202020204" pitchFamily="34" charset="0"/>
                <a:hlinkClick r:id="rId2"/>
              </a:rPr>
              <a:t>https://www.gov.uk/government/statistics/youth-justice-statistics-2019-to-2020</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9932442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Type of secure setting</a:t>
            </a:r>
          </a:p>
          <a:p>
            <a:pPr algn="l"/>
            <a:r>
              <a:rPr lang="en-GB" sz="2000" dirty="0">
                <a:latin typeface="Arial" panose="020B0604020202020204" pitchFamily="34" charset="0"/>
                <a:cs typeface="Arial" panose="020B0604020202020204" pitchFamily="34" charset="0"/>
              </a:rPr>
              <a:t>For the year ending March 2021, children from ethnic minority backgrounds made up the highest proportion of those in young offender institutions (55%).</a:t>
            </a:r>
          </a:p>
          <a:p>
            <a:pPr algn="l"/>
            <a:r>
              <a:rPr lang="en-GB" sz="2000" dirty="0">
                <a:latin typeface="Arial" panose="020B0604020202020204" pitchFamily="34" charset="0"/>
                <a:cs typeface="Arial" panose="020B0604020202020204" pitchFamily="34" charset="0"/>
              </a:rPr>
              <a:t>The average percentage of children in custody by ethnicity and type of establishment, year ending March 2021 (This is the latest data, in advance of the decision in June 2021 to remove children from </a:t>
            </a:r>
            <a:r>
              <a:rPr lang="en-GB" sz="2000" dirty="0" err="1">
                <a:latin typeface="Arial" panose="020B0604020202020204" pitchFamily="34" charset="0"/>
                <a:cs typeface="Arial" panose="020B0604020202020204" pitchFamily="34" charset="0"/>
              </a:rPr>
              <a:t>Rainsbrook</a:t>
            </a:r>
            <a:r>
              <a:rPr lang="en-GB" sz="2000" dirty="0">
                <a:latin typeface="Arial" panose="020B0604020202020204" pitchFamily="34" charset="0"/>
                <a:cs typeface="Arial" panose="020B0604020202020204" pitchFamily="34" charset="0"/>
              </a:rPr>
              <a:t> Secure Training Centre):</a:t>
            </a: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2559026981"/>
              </p:ext>
            </p:extLst>
          </p:nvPr>
        </p:nvGraphicFramePr>
        <p:xfrm>
          <a:off x="1630532" y="3134349"/>
          <a:ext cx="8996039" cy="1903196"/>
        </p:xfrm>
        <a:graphic>
          <a:graphicData uri="http://schemas.openxmlformats.org/drawingml/2006/table">
            <a:tbl>
              <a:tblPr firstRow="1" bandRow="1">
                <a:tableStyleId>{073A0DAA-6AF3-43AB-8588-CEC1D06C72B9}</a:tableStyleId>
              </a:tblPr>
              <a:tblGrid>
                <a:gridCol w="3969599">
                  <a:extLst>
                    <a:ext uri="{9D8B030D-6E8A-4147-A177-3AD203B41FA5}">
                      <a16:colId xmlns:a16="http://schemas.microsoft.com/office/drawing/2014/main" val="993297712"/>
                    </a:ext>
                  </a:extLst>
                </a:gridCol>
                <a:gridCol w="2318751">
                  <a:extLst>
                    <a:ext uri="{9D8B030D-6E8A-4147-A177-3AD203B41FA5}">
                      <a16:colId xmlns:a16="http://schemas.microsoft.com/office/drawing/2014/main" val="3554618979"/>
                    </a:ext>
                  </a:extLst>
                </a:gridCol>
                <a:gridCol w="2707689">
                  <a:extLst>
                    <a:ext uri="{9D8B030D-6E8A-4147-A177-3AD203B41FA5}">
                      <a16:colId xmlns:a16="http://schemas.microsoft.com/office/drawing/2014/main" val="842539289"/>
                    </a:ext>
                  </a:extLst>
                </a:gridCol>
              </a:tblGrid>
              <a:tr h="370840">
                <a:tc>
                  <a:txBody>
                    <a:bodyPr/>
                    <a:lstStyle/>
                    <a:p>
                      <a:r>
                        <a:rPr lang="en-GB" sz="2000" dirty="0">
                          <a:latin typeface="Arial" panose="020B0604020202020204" pitchFamily="34" charset="0"/>
                          <a:cs typeface="Arial" panose="020B0604020202020204" pitchFamily="34" charset="0"/>
                        </a:rPr>
                        <a:t>Type of secure setting</a:t>
                      </a:r>
                    </a:p>
                  </a:txBody>
                  <a:tcPr/>
                </a:tc>
                <a:tc>
                  <a:txBody>
                    <a:bodyPr/>
                    <a:lstStyle/>
                    <a:p>
                      <a:r>
                        <a:rPr lang="en-GB" sz="2000" dirty="0">
                          <a:latin typeface="Arial" panose="020B0604020202020204" pitchFamily="34" charset="0"/>
                          <a:cs typeface="Arial" panose="020B0604020202020204" pitchFamily="34" charset="0"/>
                        </a:rPr>
                        <a:t>Ethnic minorities (%)</a:t>
                      </a:r>
                    </a:p>
                  </a:txBody>
                  <a:tcPr/>
                </a:tc>
                <a:tc>
                  <a:txBody>
                    <a:bodyPr/>
                    <a:lstStyle/>
                    <a:p>
                      <a:r>
                        <a:rPr lang="en-GB" sz="2000" dirty="0">
                          <a:latin typeface="Arial" panose="020B0604020202020204" pitchFamily="34" charset="0"/>
                          <a:cs typeface="Arial" panose="020B0604020202020204" pitchFamily="34" charset="0"/>
                        </a:rPr>
                        <a:t>White (%)</a:t>
                      </a:r>
                    </a:p>
                  </a:txBody>
                  <a:tcPr/>
                </a:tc>
                <a:extLst>
                  <a:ext uri="{0D108BD9-81ED-4DB2-BD59-A6C34878D82A}">
                    <a16:rowId xmlns:a16="http://schemas.microsoft.com/office/drawing/2014/main" val="3888151232"/>
                  </a:ext>
                </a:extLst>
              </a:tr>
              <a:tr h="409676">
                <a:tc>
                  <a:txBody>
                    <a:bodyPr/>
                    <a:lstStyle/>
                    <a:p>
                      <a:r>
                        <a:rPr lang="en-GB" sz="2000" dirty="0">
                          <a:latin typeface="Arial" panose="020B0604020202020204" pitchFamily="34" charset="0"/>
                          <a:cs typeface="Arial" panose="020B0604020202020204" pitchFamily="34" charset="0"/>
                        </a:rPr>
                        <a:t>Secure children’s homes</a:t>
                      </a:r>
                    </a:p>
                  </a:txBody>
                  <a:tcPr/>
                </a:tc>
                <a:tc>
                  <a:txBody>
                    <a:bodyPr/>
                    <a:lstStyle/>
                    <a:p>
                      <a:r>
                        <a:rPr lang="en-GB" sz="2000" dirty="0">
                          <a:latin typeface="Arial" panose="020B0604020202020204" pitchFamily="34" charset="0"/>
                          <a:cs typeface="Arial" panose="020B0604020202020204" pitchFamily="34" charset="0"/>
                        </a:rPr>
                        <a:t>34</a:t>
                      </a:r>
                    </a:p>
                  </a:txBody>
                  <a:tcPr/>
                </a:tc>
                <a:tc>
                  <a:txBody>
                    <a:bodyPr/>
                    <a:lstStyle/>
                    <a:p>
                      <a:r>
                        <a:rPr lang="en-GB" sz="2000" dirty="0">
                          <a:latin typeface="Arial" panose="020B0604020202020204" pitchFamily="34" charset="0"/>
                          <a:cs typeface="Arial" panose="020B0604020202020204" pitchFamily="34" charset="0"/>
                        </a:rPr>
                        <a:t>66</a:t>
                      </a:r>
                    </a:p>
                  </a:txBody>
                  <a:tcPr/>
                </a:tc>
                <a:extLst>
                  <a:ext uri="{0D108BD9-81ED-4DB2-BD59-A6C34878D82A}">
                    <a16:rowId xmlns:a16="http://schemas.microsoft.com/office/drawing/2014/main" val="2605645920"/>
                  </a:ext>
                </a:extLst>
              </a:tr>
              <a:tr h="370840">
                <a:tc>
                  <a:txBody>
                    <a:bodyPr/>
                    <a:lstStyle/>
                    <a:p>
                      <a:r>
                        <a:rPr lang="en-GB" sz="2000" b="0" dirty="0">
                          <a:latin typeface="Arial" panose="020B0604020202020204" pitchFamily="34" charset="0"/>
                          <a:cs typeface="Arial" panose="020B0604020202020204" pitchFamily="34" charset="0"/>
                        </a:rPr>
                        <a:t>Secure training centres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49</a:t>
                      </a:r>
                    </a:p>
                  </a:txBody>
                  <a:tcPr/>
                </a:tc>
                <a:tc>
                  <a:txBody>
                    <a:bodyPr/>
                    <a:lstStyle/>
                    <a:p>
                      <a:r>
                        <a:rPr lang="en-GB" sz="2000" b="0" dirty="0">
                          <a:latin typeface="Arial" panose="020B0604020202020204" pitchFamily="34" charset="0"/>
                          <a:cs typeface="Arial" panose="020B0604020202020204" pitchFamily="34" charset="0"/>
                        </a:rPr>
                        <a:t>51</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Young offender institutions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55</a:t>
                      </a:r>
                    </a:p>
                  </a:txBody>
                  <a:tcPr/>
                </a:tc>
                <a:tc>
                  <a:txBody>
                    <a:bodyPr/>
                    <a:lstStyle/>
                    <a:p>
                      <a:r>
                        <a:rPr lang="en-GB" sz="2000" dirty="0">
                          <a:latin typeface="Arial" panose="020B0604020202020204" pitchFamily="34" charset="0"/>
                          <a:cs typeface="Arial" panose="020B0604020202020204" pitchFamily="34" charset="0"/>
                        </a:rPr>
                        <a:t>45</a:t>
                      </a:r>
                    </a:p>
                  </a:txBody>
                  <a:tcPr/>
                </a:tc>
                <a:extLst>
                  <a:ext uri="{0D108BD9-81ED-4DB2-BD59-A6C34878D82A}">
                    <a16:rowId xmlns:a16="http://schemas.microsoft.com/office/drawing/2014/main" val="1068818091"/>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559512" y="6167839"/>
            <a:ext cx="8862874" cy="338554"/>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https://www.gov.uk/government/statistics/youth-custody-data</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2034571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Average length of sentence</a:t>
            </a:r>
          </a:p>
          <a:p>
            <a:pPr algn="l"/>
            <a:r>
              <a:rPr lang="en-GB" sz="2000" dirty="0">
                <a:latin typeface="Arial" panose="020B0604020202020204" pitchFamily="34" charset="0"/>
                <a:cs typeface="Arial" panose="020B0604020202020204" pitchFamily="34" charset="0"/>
              </a:rPr>
              <a:t>Asian children had the highest average custodial sentence length at 20 months, children from Chinese or Other background had the lowest average sentence length at 15.6 months.</a:t>
            </a:r>
          </a:p>
          <a:p>
            <a:pPr algn="l"/>
            <a:r>
              <a:rPr lang="en-GB" sz="2000" dirty="0">
                <a:latin typeface="Arial" panose="020B0604020202020204" pitchFamily="34" charset="0"/>
                <a:cs typeface="Arial" panose="020B0604020202020204" pitchFamily="34" charset="0"/>
              </a:rPr>
              <a:t>Our remand and sentencing research also highlighted that Asian and Black children are likely to have longer sentences compared to White children.</a:t>
            </a:r>
          </a:p>
          <a:p>
            <a:pPr algn="l"/>
            <a:r>
              <a:rPr lang="en-GB" sz="2000" dirty="0">
                <a:latin typeface="Arial" panose="020B0604020202020204" pitchFamily="34" charset="0"/>
                <a:cs typeface="Arial" panose="020B0604020202020204" pitchFamily="34" charset="0"/>
              </a:rPr>
              <a:t>Average custodial sentence length for children in months, year ending December 2020:</a:t>
            </a:r>
          </a:p>
          <a:p>
            <a:pPr algn="l"/>
            <a:r>
              <a:rPr lang="en-GB" sz="2000" dirty="0">
                <a:latin typeface="Arial" panose="020B0604020202020204" pitchFamily="34" charset="0"/>
                <a:cs typeface="Arial" panose="020B0604020202020204" pitchFamily="34" charset="0"/>
              </a:rPr>
              <a:t>White: 17</a:t>
            </a:r>
          </a:p>
          <a:p>
            <a:pPr algn="l"/>
            <a:r>
              <a:rPr lang="en-GB" sz="2000" dirty="0">
                <a:latin typeface="Arial" panose="020B0604020202020204" pitchFamily="34" charset="0"/>
                <a:cs typeface="Arial" panose="020B0604020202020204" pitchFamily="34" charset="0"/>
              </a:rPr>
              <a:t>Black: 18</a:t>
            </a:r>
          </a:p>
          <a:p>
            <a:pPr algn="l"/>
            <a:r>
              <a:rPr lang="en-GB" sz="2000" dirty="0">
                <a:latin typeface="Arial" panose="020B0604020202020204" pitchFamily="34" charset="0"/>
                <a:cs typeface="Arial" panose="020B0604020202020204" pitchFamily="34" charset="0"/>
              </a:rPr>
              <a:t>Asian: 20</a:t>
            </a:r>
          </a:p>
          <a:p>
            <a:pPr algn="l"/>
            <a:r>
              <a:rPr lang="en-GB" sz="2000" dirty="0">
                <a:latin typeface="Arial" panose="020B0604020202020204" pitchFamily="34" charset="0"/>
                <a:cs typeface="Arial" panose="020B0604020202020204" pitchFamily="34" charset="0"/>
              </a:rPr>
              <a:t>Mixed: 19</a:t>
            </a:r>
          </a:p>
          <a:p>
            <a:pPr algn="l"/>
            <a:r>
              <a:rPr lang="en-GB" sz="2000" dirty="0">
                <a:latin typeface="Arial" panose="020B0604020202020204" pitchFamily="34" charset="0"/>
                <a:cs typeface="Arial" panose="020B0604020202020204" pitchFamily="34" charset="0"/>
              </a:rPr>
              <a:t>Chinese or Other: 16</a:t>
            </a:r>
          </a:p>
          <a:p>
            <a:pPr algn="l"/>
            <a:r>
              <a:rPr lang="en-GB" sz="2000" dirty="0">
                <a:latin typeface="Arial" panose="020B0604020202020204" pitchFamily="34" charset="0"/>
                <a:cs typeface="Arial" panose="020B0604020202020204" pitchFamily="34" charset="0"/>
              </a:rPr>
              <a:t>Not stated: 16</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Sources: </a:t>
            </a:r>
            <a:r>
              <a:rPr lang="en-GB" sz="1600" dirty="0">
                <a:latin typeface="Arial" panose="020B0604020202020204" pitchFamily="34" charset="0"/>
                <a:cs typeface="Arial" panose="020B0604020202020204" pitchFamily="34" charset="0"/>
                <a:hlinkClick r:id="rId2"/>
              </a:rPr>
              <a:t>https://www.gov.uk/government/statistics/criminal-justice-system-statistics-quarterly-december-2020</a:t>
            </a:r>
            <a:r>
              <a:rPr lang="en-GB"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hlinkClick r:id="rId3"/>
              </a:rPr>
              <a:t>https://www.gov.uk/government/statistics/youth-justice-statistics-2019-to-2020</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909105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Violence against the person</a:t>
            </a:r>
          </a:p>
          <a:p>
            <a:pPr algn="l"/>
            <a:r>
              <a:rPr lang="en-GB" sz="2000" dirty="0">
                <a:latin typeface="Arial" panose="020B0604020202020204" pitchFamily="34" charset="0"/>
                <a:cs typeface="Arial" panose="020B0604020202020204" pitchFamily="34" charset="0"/>
              </a:rPr>
              <a:t>Over half (67%) of those in custody for violence against the person offences were from a Black background.</a:t>
            </a:r>
          </a:p>
          <a:p>
            <a:pPr algn="l"/>
            <a:r>
              <a:rPr lang="en-GB" sz="2000" dirty="0">
                <a:latin typeface="Arial" panose="020B0604020202020204" pitchFamily="34" charset="0"/>
                <a:cs typeface="Arial" panose="020B0604020202020204" pitchFamily="34" charset="0"/>
              </a:rPr>
              <a:t>Proportion of children in custody for violence against the person offences (under-18s only, year ending March 2020):</a:t>
            </a:r>
          </a:p>
          <a:p>
            <a:pPr algn="l"/>
            <a:r>
              <a:rPr lang="en-GB" sz="2000" dirty="0">
                <a:latin typeface="Arial" panose="020B0604020202020204" pitchFamily="34" charset="0"/>
                <a:cs typeface="Arial" panose="020B0604020202020204" pitchFamily="34" charset="0"/>
              </a:rPr>
              <a:t>White: 46%</a:t>
            </a:r>
          </a:p>
          <a:p>
            <a:pPr algn="l"/>
            <a:r>
              <a:rPr lang="en-GB" sz="2000" dirty="0">
                <a:latin typeface="Arial" panose="020B0604020202020204" pitchFamily="34" charset="0"/>
                <a:cs typeface="Arial" panose="020B0604020202020204" pitchFamily="34" charset="0"/>
              </a:rPr>
              <a:t>Black: 67%</a:t>
            </a:r>
          </a:p>
          <a:p>
            <a:pPr algn="l"/>
            <a:r>
              <a:rPr lang="en-GB" sz="2000" dirty="0">
                <a:latin typeface="Arial" panose="020B0604020202020204" pitchFamily="34" charset="0"/>
                <a:cs typeface="Arial" panose="020B0604020202020204" pitchFamily="34" charset="0"/>
              </a:rPr>
              <a:t>Asian and Other: 58%</a:t>
            </a:r>
          </a:p>
          <a:p>
            <a:pPr algn="l"/>
            <a:r>
              <a:rPr lang="en-GB" sz="2000" dirty="0">
                <a:latin typeface="Arial" panose="020B0604020202020204" pitchFamily="34" charset="0"/>
                <a:cs typeface="Arial" panose="020B0604020202020204" pitchFamily="34" charset="0"/>
              </a:rPr>
              <a:t>Mixed: 62%</a:t>
            </a:r>
          </a:p>
          <a:p>
            <a:pPr algn="l"/>
            <a:endParaRPr lang="en-GB"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r>
              <a:rPr lang="en-GB" sz="1600" dirty="0">
                <a:latin typeface="Arial" panose="020B0604020202020204" pitchFamily="34" charset="0"/>
                <a:cs typeface="Arial" panose="020B0604020202020204" pitchFamily="34" charset="0"/>
                <a:hlinkClick r:id="rId2"/>
              </a:rPr>
              <a:t>https://www.gov.uk/government/statistics/youth-custody-data</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21515377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Violence against the person: look closer</a:t>
            </a:r>
          </a:p>
          <a:p>
            <a:pPr algn="l"/>
            <a:r>
              <a:rPr lang="en-GB" sz="2000" dirty="0">
                <a:latin typeface="Arial" panose="020B0604020202020204" pitchFamily="34" charset="0"/>
                <a:cs typeface="Arial" panose="020B0604020202020204" pitchFamily="34" charset="0"/>
              </a:rPr>
              <a:t>For the year ending March 2020, 30% of all offences committed by White children were violence against the person, compared to 33% for Black children. </a:t>
            </a:r>
          </a:p>
          <a:p>
            <a:pPr algn="l"/>
            <a:r>
              <a:rPr lang="en-GB" sz="2000" dirty="0">
                <a:latin typeface="Arial" panose="020B0604020202020204" pitchFamily="34" charset="0"/>
                <a:cs typeface="Arial" panose="020B0604020202020204" pitchFamily="34" charset="0"/>
              </a:rPr>
              <a:t>However, a higher proportion of Black children (13%) received immediate custody for violence against the person compared to White children (9%).</a:t>
            </a:r>
          </a:p>
          <a:p>
            <a:pPr algn="l"/>
            <a:r>
              <a:rPr lang="en-GB" sz="2000" dirty="0">
                <a:latin typeface="Arial" panose="020B0604020202020204" pitchFamily="34" charset="0"/>
                <a:cs typeface="Arial" panose="020B0604020202020204" pitchFamily="34" charset="0"/>
              </a:rPr>
              <a:t>Immediate custody as a proportion of all sentencing occasions given to children, year ended March 2020:</a:t>
            </a: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2167672884"/>
              </p:ext>
            </p:extLst>
          </p:nvPr>
        </p:nvGraphicFramePr>
        <p:xfrm>
          <a:off x="1630532" y="3341293"/>
          <a:ext cx="8996039" cy="1202156"/>
        </p:xfrm>
        <a:graphic>
          <a:graphicData uri="http://schemas.openxmlformats.org/drawingml/2006/table">
            <a:tbl>
              <a:tblPr firstRow="1" bandRow="1">
                <a:tableStyleId>{073A0DAA-6AF3-43AB-8588-CEC1D06C72B9}</a:tableStyleId>
              </a:tblPr>
              <a:tblGrid>
                <a:gridCol w="3969599">
                  <a:extLst>
                    <a:ext uri="{9D8B030D-6E8A-4147-A177-3AD203B41FA5}">
                      <a16:colId xmlns:a16="http://schemas.microsoft.com/office/drawing/2014/main" val="993297712"/>
                    </a:ext>
                  </a:extLst>
                </a:gridCol>
                <a:gridCol w="2318751">
                  <a:extLst>
                    <a:ext uri="{9D8B030D-6E8A-4147-A177-3AD203B41FA5}">
                      <a16:colId xmlns:a16="http://schemas.microsoft.com/office/drawing/2014/main" val="3554618979"/>
                    </a:ext>
                  </a:extLst>
                </a:gridCol>
                <a:gridCol w="2707689">
                  <a:extLst>
                    <a:ext uri="{9D8B030D-6E8A-4147-A177-3AD203B41FA5}">
                      <a16:colId xmlns:a16="http://schemas.microsoft.com/office/drawing/2014/main" val="842539289"/>
                    </a:ext>
                  </a:extLst>
                </a:gridCol>
              </a:tblGrid>
              <a:tr h="370840">
                <a:tc>
                  <a:txBody>
                    <a:bodyPr/>
                    <a:lstStyle/>
                    <a:p>
                      <a:r>
                        <a:rPr lang="en-GB" sz="2000" dirty="0">
                          <a:latin typeface="Arial" panose="020B0604020202020204" pitchFamily="34" charset="0"/>
                          <a:cs typeface="Arial" panose="020B0604020202020204" pitchFamily="34" charset="0"/>
                        </a:rPr>
                        <a:t>Offence</a:t>
                      </a:r>
                    </a:p>
                  </a:txBody>
                  <a:tcPr/>
                </a:tc>
                <a:tc>
                  <a:txBody>
                    <a:bodyPr/>
                    <a:lstStyle/>
                    <a:p>
                      <a:r>
                        <a:rPr lang="en-GB" sz="2000" dirty="0">
                          <a:latin typeface="Arial" panose="020B0604020202020204" pitchFamily="34" charset="0"/>
                          <a:cs typeface="Arial" panose="020B0604020202020204" pitchFamily="34" charset="0"/>
                        </a:rPr>
                        <a:t>White (%)</a:t>
                      </a:r>
                    </a:p>
                  </a:txBody>
                  <a:tcPr/>
                </a:tc>
                <a:tc>
                  <a:txBody>
                    <a:bodyPr/>
                    <a:lstStyle/>
                    <a:p>
                      <a:r>
                        <a:rPr lang="en-GB" sz="2000" dirty="0">
                          <a:latin typeface="Arial" panose="020B0604020202020204" pitchFamily="34" charset="0"/>
                          <a:cs typeface="Arial" panose="020B0604020202020204" pitchFamily="34" charset="0"/>
                        </a:rPr>
                        <a:t>Black (%)</a:t>
                      </a:r>
                    </a:p>
                  </a:txBody>
                  <a:tcPr/>
                </a:tc>
                <a:extLst>
                  <a:ext uri="{0D108BD9-81ED-4DB2-BD59-A6C34878D82A}">
                    <a16:rowId xmlns:a16="http://schemas.microsoft.com/office/drawing/2014/main" val="3888151232"/>
                  </a:ext>
                </a:extLst>
              </a:tr>
              <a:tr h="409676">
                <a:tc>
                  <a:txBody>
                    <a:bodyPr/>
                    <a:lstStyle/>
                    <a:p>
                      <a:r>
                        <a:rPr lang="en-GB" sz="2000" dirty="0">
                          <a:latin typeface="Arial" panose="020B0604020202020204" pitchFamily="34" charset="0"/>
                          <a:cs typeface="Arial" panose="020B0604020202020204" pitchFamily="34" charset="0"/>
                        </a:rPr>
                        <a:t>Violence against the person</a:t>
                      </a:r>
                    </a:p>
                  </a:txBody>
                  <a:tcPr/>
                </a:tc>
                <a:tc>
                  <a:txBody>
                    <a:bodyPr/>
                    <a:lstStyle/>
                    <a:p>
                      <a:r>
                        <a:rPr lang="en-GB" sz="2000" dirty="0">
                          <a:latin typeface="Arial" panose="020B0604020202020204" pitchFamily="34" charset="0"/>
                          <a:cs typeface="Arial" panose="020B0604020202020204" pitchFamily="34" charset="0"/>
                        </a:rPr>
                        <a:t>9</a:t>
                      </a:r>
                    </a:p>
                  </a:txBody>
                  <a:tcPr/>
                </a:tc>
                <a:tc>
                  <a:txBody>
                    <a:bodyPr/>
                    <a:lstStyle/>
                    <a:p>
                      <a:r>
                        <a:rPr lang="en-GB" sz="2000" dirty="0">
                          <a:latin typeface="Arial" panose="020B0604020202020204" pitchFamily="34" charset="0"/>
                          <a:cs typeface="Arial" panose="020B0604020202020204" pitchFamily="34" charset="0"/>
                        </a:rPr>
                        <a:t>13</a:t>
                      </a:r>
                    </a:p>
                  </a:txBody>
                  <a:tcPr/>
                </a:tc>
                <a:extLst>
                  <a:ext uri="{0D108BD9-81ED-4DB2-BD59-A6C34878D82A}">
                    <a16:rowId xmlns:a16="http://schemas.microsoft.com/office/drawing/2014/main" val="2605645920"/>
                  </a:ext>
                </a:extLst>
              </a:tr>
              <a:tr h="370840">
                <a:tc>
                  <a:txBody>
                    <a:bodyPr/>
                    <a:lstStyle/>
                    <a:p>
                      <a:r>
                        <a:rPr lang="en-GB" sz="2000" b="0" dirty="0">
                          <a:latin typeface="Arial" panose="020B0604020202020204" pitchFamily="34" charset="0"/>
                          <a:cs typeface="Arial" panose="020B0604020202020204" pitchFamily="34" charset="0"/>
                        </a:rPr>
                        <a:t>All other offences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91</a:t>
                      </a:r>
                    </a:p>
                  </a:txBody>
                  <a:tcPr/>
                </a:tc>
                <a:tc>
                  <a:txBody>
                    <a:bodyPr/>
                    <a:lstStyle/>
                    <a:p>
                      <a:r>
                        <a:rPr lang="en-GB" sz="2000" b="0" dirty="0">
                          <a:latin typeface="Arial" panose="020B0604020202020204" pitchFamily="34" charset="0"/>
                          <a:cs typeface="Arial" panose="020B0604020202020204" pitchFamily="34" charset="0"/>
                        </a:rPr>
                        <a:t>87</a:t>
                      </a:r>
                    </a:p>
                  </a:txBody>
                  <a:tcPr/>
                </a:tc>
                <a:extLst>
                  <a:ext uri="{0D108BD9-81ED-4DB2-BD59-A6C34878D82A}">
                    <a16:rowId xmlns:a16="http://schemas.microsoft.com/office/drawing/2014/main" val="3007019409"/>
                  </a:ext>
                </a:extLst>
              </a:tr>
            </a:tbl>
          </a:graphicData>
        </a:graphic>
      </p:graphicFrame>
      <p:sp>
        <p:nvSpPr>
          <p:cNvPr id="4" name="TextBox 3">
            <a:extLst>
              <a:ext uri="{FF2B5EF4-FFF2-40B4-BE49-F238E27FC236}">
                <a16:creationId xmlns:a16="http://schemas.microsoft.com/office/drawing/2014/main" id="{44269182-192C-4E6B-9FC1-ED239D7988A6}"/>
              </a:ext>
            </a:extLst>
          </p:cNvPr>
          <p:cNvSpPr txBox="1"/>
          <p:nvPr/>
        </p:nvSpPr>
        <p:spPr>
          <a:xfrm>
            <a:off x="1559512" y="6167839"/>
            <a:ext cx="8862874" cy="338554"/>
          </a:xfrm>
          <a:prstGeom prst="rect">
            <a:avLst/>
          </a:prstGeom>
          <a:noFill/>
        </p:spPr>
        <p:txBody>
          <a:bodyPr wrap="squar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https://www.gov.uk/government/statistics/youth-custody-data</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96226692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Behaviour management</a:t>
            </a:r>
          </a:p>
          <a:p>
            <a:pPr algn="l"/>
            <a:r>
              <a:rPr lang="en-GB" sz="2000" dirty="0">
                <a:latin typeface="Arial" panose="020B0604020202020204" pitchFamily="34" charset="0"/>
                <a:cs typeface="Arial" panose="020B0604020202020204" pitchFamily="34" charset="0"/>
              </a:rPr>
              <a:t>For the year ending March 2020, the rate of restraints (restrictive physical intervention)  increased by more than 20% for both ethnic minority and White children.</a:t>
            </a:r>
          </a:p>
          <a:p>
            <a:pPr algn="l"/>
            <a:r>
              <a:rPr lang="en-GB" sz="2000" dirty="0">
                <a:latin typeface="Arial" panose="020B0604020202020204" pitchFamily="34" charset="0"/>
                <a:cs typeface="Arial" panose="020B0604020202020204" pitchFamily="34" charset="0"/>
              </a:rPr>
              <a:t>Over the same period, the average monthly rate of self harm per 100 children in custody was higher for White children, who have consistently had a higher rate over the last five years. However, the rate for Black, Asian and other ethnic minority children increased sharply in each of the last two years.</a:t>
            </a:r>
          </a:p>
          <a:p>
            <a:pPr algn="l"/>
            <a:r>
              <a:rPr lang="en-GB" sz="2000" dirty="0">
                <a:latin typeface="Arial" panose="020B0604020202020204" pitchFamily="34" charset="0"/>
                <a:cs typeface="Arial" panose="020B0604020202020204" pitchFamily="34" charset="0"/>
              </a:rPr>
              <a:t>When looking at the number of incidents of assault, in the year ending March 2020, the average monthly rates per 100 children in custody were higher for Black, Asian or other ethnic minority children (57.1 compared to 45.3 for White children).</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r>
              <a:rPr lang="en-GB" sz="1600" dirty="0">
                <a:latin typeface="Arial" panose="020B0604020202020204" pitchFamily="34" charset="0"/>
                <a:cs typeface="Arial" panose="020B0604020202020204" pitchFamily="34" charset="0"/>
                <a:hlinkClick r:id="rId2"/>
              </a:rPr>
              <a:t>https://www.gov.uk/government/statistics/youth-justice-statistics-2019-to-2020</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815582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Behaviour management</a:t>
            </a:r>
          </a:p>
          <a:p>
            <a:pPr algn="l"/>
            <a:r>
              <a:rPr lang="en-GB" sz="2000" dirty="0">
                <a:latin typeface="Arial" panose="020B0604020202020204" pitchFamily="34" charset="0"/>
                <a:cs typeface="Arial" panose="020B0604020202020204" pitchFamily="34" charset="0"/>
              </a:rPr>
              <a:t>The average monthly rates for the use of single separation were higher for White children (105.3 compared to 77.5 for those from a Black, Asian or other ethnic minority background.</a:t>
            </a:r>
          </a:p>
          <a:p>
            <a:pPr algn="l"/>
            <a:r>
              <a:rPr lang="en-GB" sz="2000" dirty="0">
                <a:latin typeface="Arial" panose="020B0604020202020204" pitchFamily="34" charset="0"/>
                <a:cs typeface="Arial" panose="020B0604020202020204" pitchFamily="34" charset="0"/>
              </a:rPr>
              <a:t>Finally, the average monthly rate of the use of force per 100 children in custody was highest for Black children and lowest for children from an Other background.</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r>
              <a:rPr lang="en-GB" sz="1600" dirty="0">
                <a:latin typeface="Arial" panose="020B0604020202020204" pitchFamily="34" charset="0"/>
                <a:cs typeface="Arial" panose="020B0604020202020204" pitchFamily="34" charset="0"/>
                <a:hlinkClick r:id="rId2"/>
              </a:rPr>
              <a:t>https://www.gov.uk/government/statistics/youth-justice-statistics-2019-to-2020</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50355890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Remand</a:t>
            </a:r>
          </a:p>
          <a:p>
            <a:pPr algn="l"/>
            <a:r>
              <a:rPr lang="en-GB" sz="2000" dirty="0">
                <a:latin typeface="Arial" panose="020B0604020202020204" pitchFamily="34" charset="0"/>
                <a:cs typeface="Arial" panose="020B0604020202020204" pitchFamily="34" charset="0"/>
              </a:rPr>
              <a:t>The number of children remanded to youth custody has decreased for each ethnic group, except for children from a Black background.</a:t>
            </a:r>
          </a:p>
          <a:p>
            <a:pPr algn="l"/>
            <a:r>
              <a:rPr lang="en-GB" sz="2000" dirty="0">
                <a:latin typeface="Arial" panose="020B0604020202020204" pitchFamily="34" charset="0"/>
                <a:cs typeface="Arial" panose="020B0604020202020204" pitchFamily="34" charset="0"/>
              </a:rPr>
              <a:t>The proportion that Black children comprise increased from 33% to 35% in the last year. This is the highest proportion in the last ten years and compares to 21% ten years ago.</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r>
              <a:rPr lang="en-GB" sz="1600" dirty="0">
                <a:latin typeface="Arial" panose="020B0604020202020204" pitchFamily="34" charset="0"/>
                <a:cs typeface="Arial" panose="020B0604020202020204" pitchFamily="34" charset="0"/>
                <a:hlinkClick r:id="rId2"/>
              </a:rPr>
              <a:t>https://www.gov.uk/government/statistics/youth-justice-statistics-2019-to-2020</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39561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fontScale="92500" lnSpcReduction="10000"/>
          </a:bodyPr>
          <a:lstStyle/>
          <a:p>
            <a:pPr algn="l"/>
            <a:r>
              <a:rPr lang="en-GB" sz="2800" dirty="0">
                <a:latin typeface="Arial" panose="020B0604020202020204" pitchFamily="34" charset="0"/>
                <a:cs typeface="Arial" panose="020B0604020202020204" pitchFamily="34" charset="0"/>
              </a:rPr>
              <a:t>What we are doing</a:t>
            </a:r>
          </a:p>
          <a:p>
            <a:pPr algn="l"/>
            <a:r>
              <a:rPr lang="en-GB" sz="2000" dirty="0">
                <a:latin typeface="Arial" panose="020B0604020202020204" pitchFamily="34" charset="0"/>
                <a:cs typeface="Arial" panose="020B0604020202020204" pitchFamily="34" charset="0"/>
              </a:rPr>
              <a:t>We have recruited 12 participants onto the Elevate Programme.</a:t>
            </a:r>
          </a:p>
          <a:p>
            <a:pPr algn="l"/>
            <a:r>
              <a:rPr lang="en-GB" sz="2000" dirty="0">
                <a:latin typeface="Arial" panose="020B0604020202020204" pitchFamily="34" charset="0"/>
                <a:cs typeface="Arial" panose="020B0604020202020204" pitchFamily="34" charset="0"/>
              </a:rPr>
              <a:t>Elevate is a six-month mentoring programme designed to support the progression of middle managers from ethnic minorities (including White minorities) into strategic management - where they are currently under-represented.</a:t>
            </a:r>
          </a:p>
          <a:p>
            <a:pPr algn="l"/>
            <a:r>
              <a:rPr lang="en-GB" sz="2000" dirty="0">
                <a:latin typeface="Arial" panose="020B0604020202020204" pitchFamily="34" charset="0"/>
                <a:cs typeface="Arial" panose="020B0604020202020204" pitchFamily="34" charset="0"/>
              </a:rPr>
              <a:t>In general, children from ethnic minority backgrounds are over-represented at most stages of the youth justice system. In most cases, this is driven by the over-representation of children from Black, Mixed and Gypsy, Roma and Traveller backgrounds. It is therefore important that there are visible, positive role models in senior leadership positions within youth justice services.</a:t>
            </a:r>
          </a:p>
          <a:p>
            <a:pPr algn="l"/>
            <a:r>
              <a:rPr lang="en-GB" sz="2000" dirty="0">
                <a:latin typeface="Arial" panose="020B0604020202020204" pitchFamily="34" charset="0"/>
                <a:cs typeface="Arial" panose="020B0604020202020204" pitchFamily="34" charset="0"/>
              </a:rPr>
              <a:t>We developed Elevate with the Youth Justice Sector Improvement Partnership (YJSIP) following recommendations from the Youth Justice Workforce Development Council. The YJSIP has trained a highly skilled and experienced group of mentors and these individuals have offered to support the Elevate programme. Drawn from a range of both urban and rural settings in England and Wales, the Elevate mentors will provide a wealth of experience to share with Elevate participants and support the managers as they explore their future in strategic positions of leadership.</a:t>
            </a:r>
          </a:p>
          <a:p>
            <a:pPr algn="l"/>
            <a:r>
              <a:rPr lang="en-GB" sz="2000" dirty="0">
                <a:latin typeface="Arial" panose="020B0604020202020204" pitchFamily="34" charset="0"/>
                <a:cs typeface="Arial" panose="020B0604020202020204" pitchFamily="34" charset="0"/>
              </a:rPr>
              <a:t>Elevate started in October 2021</a:t>
            </a:r>
          </a:p>
          <a:p>
            <a:pPr algn="l"/>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352887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Remand research</a:t>
            </a:r>
          </a:p>
          <a:p>
            <a:pPr algn="l"/>
            <a:r>
              <a:rPr lang="en-GB" sz="2000" dirty="0">
                <a:latin typeface="Arial" panose="020B0604020202020204" pitchFamily="34" charset="0"/>
                <a:cs typeface="Arial" panose="020B0604020202020204" pitchFamily="34" charset="0"/>
              </a:rPr>
              <a:t>Research, published by the YJB in January 2021, looked at ethnic disparity in remand and sentencing.</a:t>
            </a:r>
          </a:p>
          <a:p>
            <a:pPr algn="l"/>
            <a:r>
              <a:rPr lang="en-GB" sz="2000" dirty="0">
                <a:latin typeface="Arial" panose="020B0604020202020204" pitchFamily="34" charset="0"/>
                <a:cs typeface="Arial" panose="020B0604020202020204" pitchFamily="34" charset="0"/>
              </a:rPr>
              <a:t>An examination of youth offending team case management data and </a:t>
            </a:r>
            <a:r>
              <a:rPr lang="en-GB" sz="2000" dirty="0" err="1">
                <a:latin typeface="Arial" panose="020B0604020202020204" pitchFamily="34" charset="0"/>
                <a:cs typeface="Arial" panose="020B0604020202020204" pitchFamily="34" charset="0"/>
              </a:rPr>
              <a:t>AssetPlus</a:t>
            </a:r>
            <a:r>
              <a:rPr lang="en-GB" sz="2000" dirty="0">
                <a:latin typeface="Arial" panose="020B0604020202020204" pitchFamily="34" charset="0"/>
                <a:cs typeface="Arial" panose="020B0604020202020204" pitchFamily="34" charset="0"/>
              </a:rPr>
              <a:t> assessments between 2017 and 2019 revealed that after demographic and offence-related factors were taken into account, disproportionality in some court sentence outcomes persisted for Black children but not for other ethnic minority groups.</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Sources: </a:t>
            </a:r>
            <a:r>
              <a:rPr lang="en-GB" sz="1600" dirty="0">
                <a:latin typeface="Arial" panose="020B0604020202020204" pitchFamily="34" charset="0"/>
                <a:cs typeface="Arial" panose="020B0604020202020204" pitchFamily="34" charset="0"/>
                <a:hlinkClick r:id="rId2"/>
              </a:rPr>
              <a:t>https://www.gov.uk/government/publications/ethnic-disproportionality-in-remand-and-sentencing-in-the-youth-justice-system</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5041040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fontScale="92500" lnSpcReduction="20000"/>
          </a:bodyPr>
          <a:lstStyle/>
          <a:p>
            <a:pPr algn="l"/>
            <a:r>
              <a:rPr lang="en-GB" sz="2800" dirty="0">
                <a:latin typeface="Arial" panose="020B0604020202020204" pitchFamily="34" charset="0"/>
                <a:cs typeface="Arial" panose="020B0604020202020204" pitchFamily="34" charset="0"/>
              </a:rPr>
              <a:t>Remand research: key findings</a:t>
            </a:r>
          </a:p>
          <a:p>
            <a:pPr algn="l"/>
            <a:r>
              <a:rPr lang="en-GB" sz="2000" dirty="0">
                <a:latin typeface="Arial" panose="020B0604020202020204" pitchFamily="34" charset="0"/>
                <a:cs typeface="Arial" panose="020B0604020202020204" pitchFamily="34" charset="0"/>
              </a:rPr>
              <a:t>The key findings were:</a:t>
            </a:r>
          </a:p>
          <a:p>
            <a:pPr algn="l"/>
            <a:r>
              <a:rPr lang="en-GB" sz="2000" dirty="0">
                <a:latin typeface="Arial" panose="020B0604020202020204" pitchFamily="34" charset="0"/>
                <a:cs typeface="Arial" panose="020B0604020202020204" pitchFamily="34" charset="0"/>
              </a:rPr>
              <a:t>1. Children from ethnic minority backgrounds tended to receive more restrictive remand options and harsher, longer sentences than White children. However, most differences were not significant or could be explained by objective factors like offending.</a:t>
            </a:r>
          </a:p>
          <a:p>
            <a:pPr algn="l"/>
            <a:r>
              <a:rPr lang="en-GB" sz="2000" dirty="0">
                <a:latin typeface="Arial" panose="020B0604020202020204" pitchFamily="34" charset="0"/>
                <a:cs typeface="Arial" panose="020B0604020202020204" pitchFamily="34" charset="0"/>
              </a:rPr>
              <a:t>2. The following could not be accounted for by objective factors:</a:t>
            </a:r>
          </a:p>
          <a:p>
            <a:pPr marL="457200" indent="-457200" algn="l">
              <a:buFont typeface="Arial" panose="020B0604020202020204" pitchFamily="34" charset="0"/>
              <a:buChar char="•"/>
            </a:pPr>
            <a:r>
              <a:rPr lang="en-GB" sz="2000" dirty="0">
                <a:latin typeface="Arial" panose="020B0604020202020204" pitchFamily="34" charset="0"/>
                <a:cs typeface="Arial" panose="020B0604020202020204" pitchFamily="34" charset="0"/>
              </a:rPr>
              <a:t>There are more restrictive remand outcomes for Black and Mixed ethnicity children</a:t>
            </a:r>
          </a:p>
          <a:p>
            <a:pPr marL="457200" indent="-457200" algn="l">
              <a:buFont typeface="Arial" panose="020B0604020202020204" pitchFamily="34" charset="0"/>
              <a:buChar char="•"/>
            </a:pPr>
            <a:r>
              <a:rPr lang="en-GB" sz="2000" dirty="0">
                <a:latin typeface="Arial" panose="020B0604020202020204" pitchFamily="34" charset="0"/>
                <a:cs typeface="Arial" panose="020B0604020202020204" pitchFamily="34" charset="0"/>
              </a:rPr>
              <a:t>There are fewer out-of-court disposals for Black, Asian and Mixed ethnicity children</a:t>
            </a:r>
          </a:p>
          <a:p>
            <a:pPr marL="457200" indent="-457200" algn="l">
              <a:buFont typeface="Arial" panose="020B0604020202020204" pitchFamily="34" charset="0"/>
              <a:buChar char="•"/>
            </a:pPr>
            <a:r>
              <a:rPr lang="en-GB" sz="2000" dirty="0">
                <a:latin typeface="Arial" panose="020B0604020202020204" pitchFamily="34" charset="0"/>
                <a:cs typeface="Arial" panose="020B0604020202020204" pitchFamily="34" charset="0"/>
              </a:rPr>
              <a:t>There are harsher court sentences for Black children</a:t>
            </a:r>
          </a:p>
          <a:p>
            <a:pPr algn="l"/>
            <a:r>
              <a:rPr lang="en-GB" sz="2000" dirty="0">
                <a:latin typeface="Arial" panose="020B0604020202020204" pitchFamily="34" charset="0"/>
                <a:cs typeface="Arial" panose="020B0604020202020204" pitchFamily="34" charset="0"/>
              </a:rPr>
              <a:t>3. The influence of remand decision on sentencing decision can further drive disproportionality.</a:t>
            </a:r>
          </a:p>
          <a:p>
            <a:pPr algn="l"/>
            <a:r>
              <a:rPr lang="en-GB" sz="2000" dirty="0">
                <a:latin typeface="Arial" panose="020B0604020202020204" pitchFamily="34" charset="0"/>
                <a:cs typeface="Arial" panose="020B0604020202020204" pitchFamily="34" charset="0"/>
              </a:rPr>
              <a:t>4. Differences in practitioner-assessed risk and wellbeing of children of different ethnicities, can further explain disproportionality.</a:t>
            </a:r>
          </a:p>
          <a:p>
            <a:pPr algn="l"/>
            <a:r>
              <a:rPr lang="en-GB" sz="2000" dirty="0">
                <a:latin typeface="Arial" panose="020B0604020202020204" pitchFamily="34" charset="0"/>
                <a:cs typeface="Arial" panose="020B0604020202020204" pitchFamily="34" charset="0"/>
              </a:rPr>
              <a:t>5. Disproportionality for Black children could not be fully explained by objective factors, remand status, and practitioner assessed factors.</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r>
              <a:rPr lang="en-GB" sz="1600" dirty="0">
                <a:latin typeface="Arial" panose="020B0604020202020204" pitchFamily="34" charset="0"/>
                <a:cs typeface="Arial" panose="020B0604020202020204" pitchFamily="34" charset="0"/>
                <a:hlinkClick r:id="rId2"/>
              </a:rPr>
              <a:t>https://www.gov.uk/government/publications/ethnic-disproportionality-in-remand-and-sentencing-in-the-youth-justice-system</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31888209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Magistrates’ court</a:t>
            </a:r>
          </a:p>
          <a:p>
            <a:pPr algn="l"/>
            <a:r>
              <a:rPr lang="en-GB" sz="2000" dirty="0">
                <a:latin typeface="Arial" panose="020B0604020202020204" pitchFamily="34" charset="0"/>
                <a:cs typeface="Arial" panose="020B0604020202020204" pitchFamily="34" charset="0"/>
              </a:rPr>
              <a:t>The proportion of children remanded to custody at a magistrates’ court was 3%. Black children had the highest rate at 6% and Asian children had the lowest rate (4%).</a:t>
            </a:r>
          </a:p>
          <a:p>
            <a:pPr algn="l"/>
            <a:r>
              <a:rPr lang="en-GB" sz="2000" dirty="0">
                <a:latin typeface="Arial" panose="020B0604020202020204" pitchFamily="34" charset="0"/>
                <a:cs typeface="Arial" panose="020B0604020202020204" pitchFamily="34" charset="0"/>
              </a:rPr>
              <a:t>White: 4%</a:t>
            </a:r>
          </a:p>
          <a:p>
            <a:pPr algn="l"/>
            <a:r>
              <a:rPr lang="en-GB" sz="2000" dirty="0">
                <a:latin typeface="Arial" panose="020B0604020202020204" pitchFamily="34" charset="0"/>
                <a:cs typeface="Arial" panose="020B0604020202020204" pitchFamily="34" charset="0"/>
              </a:rPr>
              <a:t>Black: 6%</a:t>
            </a:r>
          </a:p>
          <a:p>
            <a:pPr algn="l"/>
            <a:r>
              <a:rPr lang="en-GB" sz="2000" dirty="0">
                <a:latin typeface="Arial" panose="020B0604020202020204" pitchFamily="34" charset="0"/>
                <a:cs typeface="Arial" panose="020B0604020202020204" pitchFamily="34" charset="0"/>
              </a:rPr>
              <a:t>Asian: 4%</a:t>
            </a:r>
          </a:p>
          <a:p>
            <a:pPr algn="l"/>
            <a:r>
              <a:rPr lang="en-GB" sz="2000" dirty="0">
                <a:latin typeface="Arial" panose="020B0604020202020204" pitchFamily="34" charset="0"/>
                <a:cs typeface="Arial" panose="020B0604020202020204" pitchFamily="34" charset="0"/>
              </a:rPr>
              <a:t>Mixed: 6%</a:t>
            </a:r>
          </a:p>
          <a:p>
            <a:pPr algn="l"/>
            <a:r>
              <a:rPr lang="en-GB" sz="2000" dirty="0">
                <a:latin typeface="Arial" panose="020B0604020202020204" pitchFamily="34" charset="0"/>
                <a:cs typeface="Arial" panose="020B0604020202020204" pitchFamily="34" charset="0"/>
              </a:rPr>
              <a:t>Chinese and Other: 6%</a:t>
            </a:r>
          </a:p>
          <a:p>
            <a:pPr algn="l"/>
            <a:r>
              <a:rPr lang="en-GB" sz="2000" dirty="0">
                <a:latin typeface="Arial" panose="020B0604020202020204" pitchFamily="34" charset="0"/>
                <a:cs typeface="Arial" panose="020B0604020202020204" pitchFamily="34" charset="0"/>
              </a:rPr>
              <a:t>Not stated: 5%</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r>
              <a:rPr lang="en-GB" sz="1600" dirty="0">
                <a:latin typeface="Arial" panose="020B0604020202020204" pitchFamily="34" charset="0"/>
                <a:cs typeface="Arial" panose="020B0604020202020204" pitchFamily="34" charset="0"/>
                <a:hlinkClick r:id="rId2"/>
              </a:rPr>
              <a:t>https://www.gov.uk/government/statistics/criminal-justice-system-statistics-quarterly-december-2020</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408339840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Crown Court</a:t>
            </a:r>
          </a:p>
          <a:p>
            <a:pPr algn="l"/>
            <a:r>
              <a:rPr lang="en-GB" sz="2000" dirty="0">
                <a:latin typeface="Arial" panose="020B0604020202020204" pitchFamily="34" charset="0"/>
                <a:cs typeface="Arial" panose="020B0604020202020204" pitchFamily="34" charset="0"/>
              </a:rPr>
              <a:t>The proportion of children remanded to custody at a Crown Court was 45%. Black, Asian and Chinese and Other children had the joint highest rate at 55%, those whose ethnicity was not stated had the lowest rate (38%).</a:t>
            </a:r>
          </a:p>
          <a:p>
            <a:pPr algn="l"/>
            <a:r>
              <a:rPr lang="en-GB" sz="2000" dirty="0">
                <a:latin typeface="Arial" panose="020B0604020202020204" pitchFamily="34" charset="0"/>
                <a:cs typeface="Arial" panose="020B0604020202020204" pitchFamily="34" charset="0"/>
              </a:rPr>
              <a:t>White: 45%</a:t>
            </a:r>
          </a:p>
          <a:p>
            <a:pPr algn="l"/>
            <a:r>
              <a:rPr lang="en-GB" sz="2000" dirty="0">
                <a:latin typeface="Arial" panose="020B0604020202020204" pitchFamily="34" charset="0"/>
                <a:cs typeface="Arial" panose="020B0604020202020204" pitchFamily="34" charset="0"/>
              </a:rPr>
              <a:t>Black: 55%</a:t>
            </a:r>
          </a:p>
          <a:p>
            <a:pPr algn="l"/>
            <a:r>
              <a:rPr lang="en-GB" sz="2000" dirty="0">
                <a:latin typeface="Arial" panose="020B0604020202020204" pitchFamily="34" charset="0"/>
                <a:cs typeface="Arial" panose="020B0604020202020204" pitchFamily="34" charset="0"/>
              </a:rPr>
              <a:t>Asian: 55%</a:t>
            </a:r>
          </a:p>
          <a:p>
            <a:pPr algn="l"/>
            <a:r>
              <a:rPr lang="en-GB" sz="2000" dirty="0">
                <a:latin typeface="Arial" panose="020B0604020202020204" pitchFamily="34" charset="0"/>
                <a:cs typeface="Arial" panose="020B0604020202020204" pitchFamily="34" charset="0"/>
              </a:rPr>
              <a:t>Mixed: 44%</a:t>
            </a:r>
          </a:p>
          <a:p>
            <a:pPr algn="l"/>
            <a:r>
              <a:rPr lang="en-GB" sz="2000" dirty="0">
                <a:latin typeface="Arial" panose="020B0604020202020204" pitchFamily="34" charset="0"/>
                <a:cs typeface="Arial" panose="020B0604020202020204" pitchFamily="34" charset="0"/>
              </a:rPr>
              <a:t>Chinese and Other: 55%</a:t>
            </a:r>
          </a:p>
          <a:p>
            <a:pPr algn="l"/>
            <a:r>
              <a:rPr lang="en-GB" sz="2000" dirty="0">
                <a:latin typeface="Arial" panose="020B0604020202020204" pitchFamily="34" charset="0"/>
                <a:cs typeface="Arial" panose="020B0604020202020204" pitchFamily="34" charset="0"/>
              </a:rPr>
              <a:t>Not stated: 38%</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992426"/>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r>
              <a:rPr lang="en-GB" sz="1600" dirty="0">
                <a:latin typeface="Arial" panose="020B0604020202020204" pitchFamily="34" charset="0"/>
                <a:cs typeface="Arial" panose="020B0604020202020204" pitchFamily="34" charset="0"/>
                <a:hlinkClick r:id="rId2"/>
              </a:rPr>
              <a:t>https://www.gov.uk/government/statistics/criminal-justice-system-statistics-quarterly-december-2020</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22980408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fontScale="92500" lnSpcReduction="10000"/>
          </a:bodyPr>
          <a:lstStyle/>
          <a:p>
            <a:pPr algn="l"/>
            <a:r>
              <a:rPr lang="en-GB" sz="2800" dirty="0">
                <a:latin typeface="Arial" panose="020B0604020202020204" pitchFamily="34" charset="0"/>
                <a:cs typeface="Arial" panose="020B0604020202020204" pitchFamily="34" charset="0"/>
              </a:rPr>
              <a:t>What the Youth Custody Service is doing</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Recent Youth Custody Service (YCS) activity included:</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an analysis of qualitative and quantitative data to prioritise diversity and inclusion activity </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developed and published five effective practice briefings:</a:t>
            </a:r>
          </a:p>
          <a:p>
            <a:pPr marL="800100" lvl="1"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supporting Gypsy, Roma and Traveller children</a:t>
            </a:r>
          </a:p>
          <a:p>
            <a:pPr marL="800100" lvl="1"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supporting children with autism spectrum condition</a:t>
            </a:r>
          </a:p>
          <a:p>
            <a:pPr marL="800100" lvl="1"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a practical guide to supporting children who have specific personal, cultural or religious care needs</a:t>
            </a:r>
          </a:p>
          <a:p>
            <a:pPr marL="800100" lvl="1"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supporting conversations around difference</a:t>
            </a:r>
          </a:p>
          <a:p>
            <a:pPr marL="800100" lvl="1"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supporting children who are Muslim </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developed a 'Girls project', which includes commissioning research into their needs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developed an equalities data tool</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conducted research (</a:t>
            </a:r>
            <a:r>
              <a:rPr lang="en-GB" sz="2000" dirty="0" err="1">
                <a:latin typeface="Arial" panose="020B0604020202020204" pitchFamily="34" charset="0"/>
                <a:cs typeface="Arial" panose="020B0604020202020204" pitchFamily="34" charset="0"/>
              </a:rPr>
              <a:t>CoRE</a:t>
            </a:r>
            <a:r>
              <a:rPr lang="en-GB" sz="2000" dirty="0">
                <a:latin typeface="Arial" panose="020B0604020202020204" pitchFamily="34" charset="0"/>
                <a:cs typeface="Arial" panose="020B0604020202020204" pitchFamily="34" charset="0"/>
              </a:rPr>
              <a:t>) during the pandemic which included a diversity and inclusion lens, looking at what worked well during the pandemic and what didn’t to shape future regimes.</a:t>
            </a:r>
          </a:p>
        </p:txBody>
      </p:sp>
    </p:spTree>
    <p:extLst>
      <p:ext uri="{BB962C8B-B14F-4D97-AF65-F5344CB8AC3E}">
        <p14:creationId xmlns:p14="http://schemas.microsoft.com/office/powerpoint/2010/main" val="341615780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What the Youth Custody Service is doing</a:t>
            </a:r>
          </a:p>
          <a:p>
            <a:pPr algn="l"/>
            <a:r>
              <a:rPr lang="en-GB" sz="2000" dirty="0">
                <a:latin typeface="Arial" panose="020B0604020202020204" pitchFamily="34" charset="0"/>
                <a:cs typeface="Arial" panose="020B0604020202020204" pitchFamily="34" charset="0"/>
              </a:rPr>
              <a:t>The YCS also:</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reviewed the minimising and managing physical restraint manual and the 'Separation Framework' to ensure that diversity and inclusion was included </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ran autism virtual reality training at </a:t>
            </a:r>
            <a:r>
              <a:rPr lang="en-GB" sz="2000" dirty="0" err="1">
                <a:latin typeface="Arial" panose="020B0604020202020204" pitchFamily="34" charset="0"/>
                <a:cs typeface="Arial" panose="020B0604020202020204" pitchFamily="34" charset="0"/>
              </a:rPr>
              <a:t>Cookham</a:t>
            </a:r>
            <a:r>
              <a:rPr lang="en-GB" sz="2000" dirty="0">
                <a:latin typeface="Arial" panose="020B0604020202020204" pitchFamily="34" charset="0"/>
                <a:cs typeface="Arial" panose="020B0604020202020204" pitchFamily="34" charset="0"/>
              </a:rPr>
              <a:t> Wood Young Offender Institution</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ran 'Let’s talk about' events on the following: Race, Disability, Allyship, LGBTI+.</a:t>
            </a:r>
          </a:p>
        </p:txBody>
      </p:sp>
    </p:spTree>
    <p:extLst>
      <p:ext uri="{BB962C8B-B14F-4D97-AF65-F5344CB8AC3E}">
        <p14:creationId xmlns:p14="http://schemas.microsoft.com/office/powerpoint/2010/main" val="391484300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fontScale="92500" lnSpcReduction="10000"/>
          </a:bodyPr>
          <a:lstStyle/>
          <a:p>
            <a:pPr algn="l"/>
            <a:r>
              <a:rPr lang="en-GB" sz="2800" dirty="0">
                <a:latin typeface="Arial" panose="020B0604020202020204" pitchFamily="34" charset="0"/>
                <a:cs typeface="Arial" panose="020B0604020202020204" pitchFamily="34" charset="0"/>
              </a:rPr>
              <a:t>Activity following annual analysis of data</a:t>
            </a:r>
          </a:p>
          <a:p>
            <a:pPr algn="l"/>
            <a:r>
              <a:rPr lang="en-GB" sz="2000" dirty="0">
                <a:latin typeface="Arial" panose="020B0604020202020204" pitchFamily="34" charset="0"/>
                <a:cs typeface="Arial" panose="020B0604020202020204" pitchFamily="34" charset="0"/>
              </a:rPr>
              <a:t>The YCS conducts an annual analysis of qualitative and quantitative data to help it prioritise disproportionate outcome areas. The following activity is in response to these findings: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supporting equality leads in establishments to conduct meaningful analysis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conducting an estate wide needs analysis of children in its care</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facilitating a working group to specifically review the needs of Black boys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developing a bespoke girls strategy implementing the CHAT tool and data capture</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reviewing the complaints system</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composing further effective practice briefings (topics not yet be confirmed)</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analysing the ‘community peace’ training at Werrington Young Offender Institution (YOI) and consideration for this to be cascaded across all public YOI’s</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'Let’s talk about' events on intersectionality and age</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making August, 'Youth Inclusion Month’.</a:t>
            </a:r>
          </a:p>
        </p:txBody>
      </p:sp>
    </p:spTree>
    <p:extLst>
      <p:ext uri="{BB962C8B-B14F-4D97-AF65-F5344CB8AC3E}">
        <p14:creationId xmlns:p14="http://schemas.microsoft.com/office/powerpoint/2010/main" val="370958762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Activity following annual analysis of data</a:t>
            </a:r>
          </a:p>
          <a:p>
            <a:pPr algn="l"/>
            <a:r>
              <a:rPr lang="en-GB" sz="2000" dirty="0" err="1">
                <a:latin typeface="Arial" panose="020B0604020202020204" pitchFamily="34" charset="0"/>
                <a:cs typeface="Arial" panose="020B0604020202020204" pitchFamily="34" charset="0"/>
              </a:rPr>
              <a:t>CoRE</a:t>
            </a:r>
            <a:r>
              <a:rPr lang="en-GB" sz="2000" dirty="0">
                <a:latin typeface="Arial" panose="020B0604020202020204" pitchFamily="34" charset="0"/>
                <a:cs typeface="Arial" panose="020B0604020202020204" pitchFamily="34" charset="0"/>
              </a:rPr>
              <a:t> is helping the YCS to ‘build back better’, taking learning from the pandemic and what worked best to improve delivery to children in its care.</a:t>
            </a:r>
          </a:p>
          <a:p>
            <a:pPr algn="l"/>
            <a:r>
              <a:rPr lang="en-GB" sz="2000" dirty="0">
                <a:latin typeface="Arial" panose="020B0604020202020204" pitchFamily="34" charset="0"/>
                <a:cs typeface="Arial" panose="020B0604020202020204" pitchFamily="34" charset="0"/>
              </a:rPr>
              <a:t>There was engagement with the Race Action Programme, a three year programme, across the following five work streams: </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policy and data</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staff recruitment and retention</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safe spaces for staff and children in our care</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diversity and inclusion training</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third sector engagement from ethnic minority groups.</a:t>
            </a:r>
          </a:p>
        </p:txBody>
      </p:sp>
    </p:spTree>
    <p:extLst>
      <p:ext uri="{BB962C8B-B14F-4D97-AF65-F5344CB8AC3E}">
        <p14:creationId xmlns:p14="http://schemas.microsoft.com/office/powerpoint/2010/main" val="170394880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Reoffending</a:t>
            </a:r>
          </a:p>
        </p:txBody>
      </p:sp>
    </p:spTree>
    <p:extLst>
      <p:ext uri="{BB962C8B-B14F-4D97-AF65-F5344CB8AC3E}">
        <p14:creationId xmlns:p14="http://schemas.microsoft.com/office/powerpoint/2010/main" val="281148835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Rate of reoffending</a:t>
            </a:r>
          </a:p>
          <a:p>
            <a:pPr algn="l"/>
            <a:r>
              <a:rPr lang="en-GB" sz="2000" dirty="0">
                <a:latin typeface="Arial" panose="020B0604020202020204" pitchFamily="34" charset="0"/>
                <a:cs typeface="Arial" panose="020B0604020202020204" pitchFamily="34" charset="0"/>
              </a:rPr>
              <a:t>Black  children have the highest reoffending rate at 45%, Asian children have the lowest at 30%.</a:t>
            </a:r>
          </a:p>
          <a:p>
            <a:pPr algn="l"/>
            <a:r>
              <a:rPr lang="en-GB" sz="2000" dirty="0">
                <a:latin typeface="Arial" panose="020B0604020202020204" pitchFamily="34" charset="0"/>
                <a:cs typeface="Arial" panose="020B0604020202020204" pitchFamily="34" charset="0"/>
              </a:rPr>
              <a:t>However, Black children have also shown the greatest decline in reoffending, it has decreased by 3.2 percentage points from the same quarter in the previous year, White children have shown a decrease of 2.7 percentage point and Asian children have shown no change.</a:t>
            </a:r>
          </a:p>
        </p:txBody>
      </p:sp>
      <p:sp>
        <p:nvSpPr>
          <p:cNvPr id="4" name="TextBox 3">
            <a:extLst>
              <a:ext uri="{FF2B5EF4-FFF2-40B4-BE49-F238E27FC236}">
                <a16:creationId xmlns:a16="http://schemas.microsoft.com/office/drawing/2014/main" id="{5BC0E16C-E6F4-4555-8A4E-E29DCCED2DA0}"/>
              </a:ext>
            </a:extLst>
          </p:cNvPr>
          <p:cNvSpPr txBox="1"/>
          <p:nvPr/>
        </p:nvSpPr>
        <p:spPr>
          <a:xfrm>
            <a:off x="1630532" y="5992426"/>
            <a:ext cx="8654205"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Source: </a:t>
            </a:r>
            <a:r>
              <a:rPr lang="en-GB" sz="1600" dirty="0">
                <a:latin typeface="Arial" panose="020B0604020202020204" pitchFamily="34" charset="0"/>
                <a:cs typeface="Arial" panose="020B0604020202020204" pitchFamily="34" charset="0"/>
                <a:hlinkClick r:id="rId2"/>
              </a:rPr>
              <a:t>https://www.gov.uk/government/statistics/proven-reoffending-statistics-january-to-march-2019</a:t>
            </a:r>
            <a:r>
              <a:rPr lang="en-GB"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36384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7643596134104E9C9B868D8DD4D0DF" ma:contentTypeVersion="13" ma:contentTypeDescription="Create a new document." ma:contentTypeScope="" ma:versionID="63fe35b1fea4e608eb27c9084b0c66b9">
  <xsd:schema xmlns:xsd="http://www.w3.org/2001/XMLSchema" xmlns:xs="http://www.w3.org/2001/XMLSchema" xmlns:p="http://schemas.microsoft.com/office/2006/metadata/properties" xmlns:ns3="0b79e8e9-4bcc-4f52-8f2d-2a5834d0c332" xmlns:ns4="f2312025-9ad8-4eef-860f-7fc3f920d792" targetNamespace="http://schemas.microsoft.com/office/2006/metadata/properties" ma:root="true" ma:fieldsID="2be90a5a3b84ecc1e5bbb772bdb3201c" ns3:_="" ns4:_="">
    <xsd:import namespace="0b79e8e9-4bcc-4f52-8f2d-2a5834d0c332"/>
    <xsd:import namespace="f2312025-9ad8-4eef-860f-7fc3f920d79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79e8e9-4bcc-4f52-8f2d-2a5834d0c3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12025-9ad8-4eef-860f-7fc3f920d79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D3D131-7185-442B-8916-BEB195BFDC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79e8e9-4bcc-4f52-8f2d-2a5834d0c332"/>
    <ds:schemaRef ds:uri="f2312025-9ad8-4eef-860f-7fc3f920d7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044467-06AB-49AA-83F4-F0548406F458}">
  <ds:schemaRefs>
    <ds:schemaRef ds:uri="http://schemas.microsoft.com/sharepoint/v3/contenttype/forms"/>
  </ds:schemaRefs>
</ds:datastoreItem>
</file>

<file path=customXml/itemProps3.xml><?xml version="1.0" encoding="utf-8"?>
<ds:datastoreItem xmlns:ds="http://schemas.openxmlformats.org/officeDocument/2006/customXml" ds:itemID="{8C7EE50F-E0C4-4798-9200-5AA2ECC7984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865</TotalTime>
  <Words>10852</Words>
  <Application>Microsoft Office PowerPoint</Application>
  <PresentationFormat>Widescreen</PresentationFormat>
  <Paragraphs>1062</Paragraphs>
  <Slides>111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111</vt:i4>
      </vt:variant>
    </vt:vector>
  </HeadingPairs>
  <TitlesOfParts>
    <vt:vector size="115" baseType="lpstr">
      <vt:lpstr>Arial</vt:lpstr>
      <vt:lpstr>Calibri</vt:lpstr>
      <vt:lpstr>Calibri Light</vt:lpstr>
      <vt:lpstr>Office Theme</vt:lpstr>
      <vt:lpstr>Understanding racial disparity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Formative years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Health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Pre-court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Offences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Court</vt:lpstr>
      <vt:lpstr>PowerPoint Presentation</vt:lpstr>
      <vt:lpstr>PowerPoint Presentation</vt:lpstr>
      <vt:lpstr>PowerPoint Presentation</vt:lpstr>
      <vt:lpstr>PowerPoint Presentation</vt:lpstr>
      <vt:lpstr>PowerPoint Presentation</vt:lpstr>
      <vt:lpstr>Custody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Reoffending</vt:lpstr>
      <vt:lpstr>PowerPoint Presentation</vt:lpstr>
      <vt:lpstr>PowerPoint Presentation</vt:lpstr>
      <vt:lpstr>In summary</vt:lpstr>
      <vt:lpstr>PowerPoint Presentation</vt:lpstr>
      <vt:lpstr>PowerPoint Presentation</vt:lpstr>
      <vt:lpstr>PowerPoint Presentation</vt:lpstr>
      <vt:lpstr>Notes on the data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racial disparity</dc:title>
  <dc:creator>Craig, Daniel (YJB)</dc:creator>
  <cp:lastModifiedBy>Craig, Daniel (YJB)</cp:lastModifiedBy>
  <cp:revision>23</cp:revision>
  <dcterms:created xsi:type="dcterms:W3CDTF">2020-08-13T11:49:19Z</dcterms:created>
  <dcterms:modified xsi:type="dcterms:W3CDTF">2021-12-07T11:02:30Z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0x010100197643596134104E9C9B868D8DD4D0DF</vt:lpwstr>
  </property>
</Properties>
</file>