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79" r:id="rId6"/>
    <p:sldId id="284" r:id="rId7"/>
    <p:sldId id="297" r:id="rId8"/>
    <p:sldId id="260" r:id="rId9"/>
    <p:sldId id="272" r:id="rId10"/>
    <p:sldId id="296" r:id="rId11"/>
    <p:sldId id="295" r:id="rId12"/>
    <p:sldId id="299" r:id="rId13"/>
    <p:sldId id="300" r:id="rId14"/>
    <p:sldId id="265" r:id="rId15"/>
    <p:sldId id="258" r:id="rId16"/>
    <p:sldId id="266" r:id="rId17"/>
    <p:sldId id="302" r:id="rId18"/>
    <p:sldId id="303" r:id="rId19"/>
    <p:sldId id="264" r:id="rId20"/>
    <p:sldId id="3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orient="horz" pos="1842" userDrawn="1">
          <p15:clr>
            <a:srgbClr val="A4A3A4"/>
          </p15:clr>
        </p15:guide>
        <p15:guide id="3" orient="horz" pos="3702" userDrawn="1">
          <p15:clr>
            <a:srgbClr val="A4A3A4"/>
          </p15:clr>
        </p15:guide>
        <p15:guide id="4" orient="horz" pos="1026" userDrawn="1">
          <p15:clr>
            <a:srgbClr val="A4A3A4"/>
          </p15:clr>
        </p15:guide>
        <p15:guide id="5" orient="horz" pos="210" userDrawn="1">
          <p15:clr>
            <a:srgbClr val="A4A3A4"/>
          </p15:clr>
        </p15:guide>
        <p15:guide id="6" orient="horz" pos="754" userDrawn="1">
          <p15:clr>
            <a:srgbClr val="A4A3A4"/>
          </p15:clr>
        </p15:guide>
        <p15:guide id="7" orient="horz" pos="3748" userDrawn="1">
          <p15:clr>
            <a:srgbClr val="A4A3A4"/>
          </p15:clr>
        </p15:guide>
        <p15:guide id="8" pos="431" userDrawn="1">
          <p15:clr>
            <a:srgbClr val="A4A3A4"/>
          </p15:clr>
        </p15:guide>
        <p15:guide id="9" pos="5329" userDrawn="1">
          <p15:clr>
            <a:srgbClr val="A4A3A4"/>
          </p15:clr>
        </p15:guide>
        <p15:guide id="10" pos="2925" userDrawn="1">
          <p15:clr>
            <a:srgbClr val="A4A3A4"/>
          </p15:clr>
        </p15:guide>
        <p15:guide id="11" pos="283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ON, Colette" initials="MC" lastIdx="1" clrIdx="0"/>
  <p:cmAuthor id="1" name="GARDINER, Ian" initials="GI" lastIdx="16" clrIdx="1">
    <p:extLst>
      <p:ext uri="{19B8F6BF-5375-455C-9EA6-DF929625EA0E}">
        <p15:presenceInfo xmlns:p15="http://schemas.microsoft.com/office/powerpoint/2012/main" userId="S::Ian.GARDINER@EDUCATION.GOV.UK::d896d0eb-99a2-4950-9e79-8e6efd9600c1" providerId="AD"/>
      </p:ext>
    </p:extLst>
  </p:cmAuthor>
  <p:cmAuthor id="2" name="BIDDLE, Briony" initials="BB" lastIdx="23" clrIdx="2">
    <p:extLst>
      <p:ext uri="{19B8F6BF-5375-455C-9EA6-DF929625EA0E}">
        <p15:presenceInfo xmlns:p15="http://schemas.microsoft.com/office/powerpoint/2012/main" userId="S::Briony.BIDDLE@EDUCATION.GOV.UK::fcf4eca2-3c1b-4e6f-897b-51907991d2aa" providerId="AD"/>
      </p:ext>
    </p:extLst>
  </p:cmAuthor>
  <p:cmAuthor id="3" name="MITCHELL, Matthew1 - Communications Group" initials="MMCG" lastIdx="5" clrIdx="3">
    <p:extLst>
      <p:ext uri="{19B8F6BF-5375-455C-9EA6-DF929625EA0E}">
        <p15:presenceInfo xmlns:p15="http://schemas.microsoft.com/office/powerpoint/2012/main" userId="S::Matthew1.MITCHELL@EDUCATION.GOV.UK::e04eb782-178d-4c30-8a44-b67ee8f70cfc" providerId="AD"/>
      </p:ext>
    </p:extLst>
  </p:cmAuthor>
  <p:cmAuthor id="4" name="JACKSON, Tom" initials="JT" lastIdx="4" clrIdx="4">
    <p:extLst>
      <p:ext uri="{19B8F6BF-5375-455C-9EA6-DF929625EA0E}">
        <p15:presenceInfo xmlns:p15="http://schemas.microsoft.com/office/powerpoint/2012/main" userId="S::Tom.JACKSON@EDUCATION.GOV.UK::e6f8cefb-25b6-45b9-b968-4bec4e462f57" providerId="AD"/>
      </p:ext>
    </p:extLst>
  </p:cmAuthor>
  <p:cmAuthor id="5" name="CLARK, Georgina" initials="CG" lastIdx="4" clrIdx="5">
    <p:extLst>
      <p:ext uri="{19B8F6BF-5375-455C-9EA6-DF929625EA0E}">
        <p15:presenceInfo xmlns:p15="http://schemas.microsoft.com/office/powerpoint/2012/main" userId="S::Georgina.CLARK@education.gov.uk::697f7849-0ebb-4076-9ecf-3efd942c9db6" providerId="AD"/>
      </p:ext>
    </p:extLst>
  </p:cmAuthor>
  <p:cmAuthor id="6" name="STADDON, Rebecca" initials="SR" lastIdx="15" clrIdx="6">
    <p:extLst>
      <p:ext uri="{19B8F6BF-5375-455C-9EA6-DF929625EA0E}">
        <p15:presenceInfo xmlns:p15="http://schemas.microsoft.com/office/powerpoint/2012/main" userId="S::Rebecca.STADDON@EDUCATION.GOV.UK::6295220c-273d-4dfb-84dc-19191b5315c4" providerId="AD"/>
      </p:ext>
    </p:extLst>
  </p:cmAuthor>
  <p:cmAuthor id="7" name="QUINN, Christopher-LAO" initials="QCL" lastIdx="1" clrIdx="7">
    <p:extLst>
      <p:ext uri="{19B8F6BF-5375-455C-9EA6-DF929625EA0E}">
        <p15:presenceInfo xmlns:p15="http://schemas.microsoft.com/office/powerpoint/2012/main" userId="S::Christopher.QUINN@EDUCATION.GOV.UK::4104ea89-beef-4628-9c37-7ed6560f2229" providerId="AD"/>
      </p:ext>
    </p:extLst>
  </p:cmAuthor>
  <p:cmAuthor id="8" name="CAREY-PHILLIPS, Ella" initials="CE" lastIdx="3" clrIdx="8">
    <p:extLst>
      <p:ext uri="{19B8F6BF-5375-455C-9EA6-DF929625EA0E}">
        <p15:presenceInfo xmlns:p15="http://schemas.microsoft.com/office/powerpoint/2012/main" userId="S::ella.carey-phillips@education.gov.uk::78a733d8-56de-489a-abf1-89721c446d5f" providerId="AD"/>
      </p:ext>
    </p:extLst>
  </p:cmAuthor>
  <p:cmAuthor id="9" name="KOTWAL, Sherin" initials="KS" lastIdx="3" clrIdx="9">
    <p:extLst>
      <p:ext uri="{19B8F6BF-5375-455C-9EA6-DF929625EA0E}">
        <p15:presenceInfo xmlns:p15="http://schemas.microsoft.com/office/powerpoint/2012/main" userId="S::sherin.kotwal@education.gov.uk::89eb658e-bd05-4eef-926f-328b6d8d0f3c" providerId="AD"/>
      </p:ext>
    </p:extLst>
  </p:cmAuthor>
  <p:cmAuthor id="10" name="FREEMAN, Rob" initials="FR" lastIdx="12" clrIdx="10">
    <p:extLst>
      <p:ext uri="{19B8F6BF-5375-455C-9EA6-DF929625EA0E}">
        <p15:presenceInfo xmlns:p15="http://schemas.microsoft.com/office/powerpoint/2012/main" userId="S::rob.freeman@education.gov.uk::d8b86a45-0544-48de-ba41-8f0e59bc5896" providerId="AD"/>
      </p:ext>
    </p:extLst>
  </p:cmAuthor>
  <p:cmAuthor id="11" name="HUGHES, Heather" initials="HH" lastIdx="22" clrIdx="11">
    <p:extLst>
      <p:ext uri="{19B8F6BF-5375-455C-9EA6-DF929625EA0E}">
        <p15:presenceInfo xmlns:p15="http://schemas.microsoft.com/office/powerpoint/2012/main" userId="S::heather.hughes@education.gov.uk::4bac45bd-3346-4f8c-abf1-8821a79acbd3" providerId="AD"/>
      </p:ext>
    </p:extLst>
  </p:cmAuthor>
  <p:cmAuthor id="12" name="NEWHALL, Megan" initials="NM" lastIdx="8" clrIdx="12">
    <p:extLst>
      <p:ext uri="{19B8F6BF-5375-455C-9EA6-DF929625EA0E}">
        <p15:presenceInfo xmlns:p15="http://schemas.microsoft.com/office/powerpoint/2012/main" userId="S::megan.newhall@education.gov.uk::89112b21-b6b9-4ec6-9643-b4a02b8e1b7a" providerId="AD"/>
      </p:ext>
    </p:extLst>
  </p:cmAuthor>
  <p:cmAuthor id="13" name="WILSON, Emma6" initials="WE" lastIdx="9" clrIdx="13">
    <p:extLst>
      <p:ext uri="{19B8F6BF-5375-455C-9EA6-DF929625EA0E}">
        <p15:presenceInfo xmlns:p15="http://schemas.microsoft.com/office/powerpoint/2012/main" userId="S::emma6.wilson@education.gov.uk::cbee885d-f9f0-4789-a924-769adc54bad8" providerId="AD"/>
      </p:ext>
    </p:extLst>
  </p:cmAuthor>
  <p:cmAuthor id="14" name="MARNICK, Rachel" initials="MR" lastIdx="2" clrIdx="14">
    <p:extLst>
      <p:ext uri="{19B8F6BF-5375-455C-9EA6-DF929625EA0E}">
        <p15:presenceInfo xmlns:p15="http://schemas.microsoft.com/office/powerpoint/2012/main" userId="S::rachel.marnick@education.gov.uk::0fe6cb9b-4061-440d-927c-3568bcf03adc" providerId="AD"/>
      </p:ext>
    </p:extLst>
  </p:cmAuthor>
  <p:cmAuthor id="15" name="Kate PARRY" initials="KP" lastIdx="10" clrIdx="15">
    <p:extLst>
      <p:ext uri="{19B8F6BF-5375-455C-9EA6-DF929625EA0E}">
        <p15:presenceInfo xmlns:p15="http://schemas.microsoft.com/office/powerpoint/2012/main" userId="S::Kate.PARRY@EDUCATION.GOV.UK::22c1f0b7-3910-4207-964a-b0eceb9584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7CCAD-8AE4-4FA8-94C2-0A36C0733B2F}" v="43" dt="2021-09-28T14:33:23.770"/>
    <p1510:client id="{41125967-802D-4A7B-95D7-8831E3108A0E}" v="578" dt="2021-09-27T16:25:12.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098" y="108"/>
      </p:cViewPr>
      <p:guideLst>
        <p:guide orient="horz" pos="618"/>
        <p:guide orient="horz" pos="1842"/>
        <p:guide orient="horz" pos="3702"/>
        <p:guide orient="horz" pos="1026"/>
        <p:guide orient="horz" pos="210"/>
        <p:guide orient="horz" pos="754"/>
        <p:guide orient="horz" pos="3748"/>
        <p:guide pos="431"/>
        <p:guide pos="5329"/>
        <p:guide pos="2925"/>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FFENDEN, George" userId="e2576a40-1973-43a9-8f3d-0fbdcd935560" providerId="ADAL" clId="{F29EC997-AB87-4D70-B34E-C77B14103E41}"/>
    <pc:docChg chg="modSld">
      <pc:chgData name="HAFFENDEN, George" userId="e2576a40-1973-43a9-8f3d-0fbdcd935560" providerId="ADAL" clId="{F29EC997-AB87-4D70-B34E-C77B14103E41}" dt="2021-09-28T15:26:46.856" v="825" actId="962"/>
      <pc:docMkLst>
        <pc:docMk/>
      </pc:docMkLst>
      <pc:sldChg chg="modSp mod">
        <pc:chgData name="HAFFENDEN, George" userId="e2576a40-1973-43a9-8f3d-0fbdcd935560" providerId="ADAL" clId="{F29EC997-AB87-4D70-B34E-C77B14103E41}" dt="2021-09-28T15:23:52.428" v="0" actId="962"/>
        <pc:sldMkLst>
          <pc:docMk/>
          <pc:sldMk cId="3078137735" sldId="256"/>
        </pc:sldMkLst>
        <pc:picChg chg="mod">
          <ac:chgData name="HAFFENDEN, George" userId="e2576a40-1973-43a9-8f3d-0fbdcd935560" providerId="ADAL" clId="{F29EC997-AB87-4D70-B34E-C77B14103E41}" dt="2021-09-28T15:23:52.428" v="0" actId="962"/>
          <ac:picMkLst>
            <pc:docMk/>
            <pc:sldMk cId="3078137735" sldId="256"/>
            <ac:picMk id="3" creationId="{B6024BEB-9FDD-4286-9F4B-B49807288DA0}"/>
          </ac:picMkLst>
        </pc:picChg>
      </pc:sldChg>
      <pc:sldChg chg="modSp mod">
        <pc:chgData name="HAFFENDEN, George" userId="e2576a40-1973-43a9-8f3d-0fbdcd935560" providerId="ADAL" clId="{F29EC997-AB87-4D70-B34E-C77B14103E41}" dt="2021-09-28T15:24:18.993" v="8" actId="962"/>
        <pc:sldMkLst>
          <pc:docMk/>
          <pc:sldMk cId="1477864053" sldId="258"/>
        </pc:sldMkLst>
        <pc:picChg chg="mod">
          <ac:chgData name="HAFFENDEN, George" userId="e2576a40-1973-43a9-8f3d-0fbdcd935560" providerId="ADAL" clId="{F29EC997-AB87-4D70-B34E-C77B14103E41}" dt="2021-09-28T15:24:18.993" v="8" actId="962"/>
          <ac:picMkLst>
            <pc:docMk/>
            <pc:sldMk cId="1477864053" sldId="258"/>
            <ac:picMk id="4" creationId="{E6C3DEA4-0D59-44C8-B198-34E79099ADAE}"/>
          </ac:picMkLst>
        </pc:picChg>
      </pc:sldChg>
      <pc:sldChg chg="modSp mod">
        <pc:chgData name="HAFFENDEN, George" userId="e2576a40-1973-43a9-8f3d-0fbdcd935560" providerId="ADAL" clId="{F29EC997-AB87-4D70-B34E-C77B14103E41}" dt="2021-09-28T15:25:28.636" v="399" actId="962"/>
        <pc:sldMkLst>
          <pc:docMk/>
          <pc:sldMk cId="97637799" sldId="260"/>
        </pc:sldMkLst>
        <pc:picChg chg="mod">
          <ac:chgData name="HAFFENDEN, George" userId="e2576a40-1973-43a9-8f3d-0fbdcd935560" providerId="ADAL" clId="{F29EC997-AB87-4D70-B34E-C77B14103E41}" dt="2021-09-28T15:25:03.759" v="233" actId="962"/>
          <ac:picMkLst>
            <pc:docMk/>
            <pc:sldMk cId="97637799" sldId="260"/>
            <ac:picMk id="2" creationId="{DB229A18-63E0-46A4-97F5-6411816853A0}"/>
          </ac:picMkLst>
        </pc:picChg>
        <pc:picChg chg="mod">
          <ac:chgData name="HAFFENDEN, George" userId="e2576a40-1973-43a9-8f3d-0fbdcd935560" providerId="ADAL" clId="{F29EC997-AB87-4D70-B34E-C77B14103E41}" dt="2021-09-28T15:25:28.636" v="399" actId="962"/>
          <ac:picMkLst>
            <pc:docMk/>
            <pc:sldMk cId="97637799" sldId="260"/>
            <ac:picMk id="3" creationId="{0BD298A5-FA74-425F-B5B3-1DC6D051E793}"/>
          </ac:picMkLst>
        </pc:picChg>
        <pc:picChg chg="mod">
          <ac:chgData name="HAFFENDEN, George" userId="e2576a40-1973-43a9-8f3d-0fbdcd935560" providerId="ADAL" clId="{F29EC997-AB87-4D70-B34E-C77B14103E41}" dt="2021-09-28T15:24:04.917" v="3" actId="962"/>
          <ac:picMkLst>
            <pc:docMk/>
            <pc:sldMk cId="97637799" sldId="260"/>
            <ac:picMk id="6" creationId="{22493691-E8A4-4BD0-9FCC-A42FCA159D9B}"/>
          </ac:picMkLst>
        </pc:picChg>
      </pc:sldChg>
      <pc:sldChg chg="modSp mod">
        <pc:chgData name="HAFFENDEN, George" userId="e2576a40-1973-43a9-8f3d-0fbdcd935560" providerId="ADAL" clId="{F29EC997-AB87-4D70-B34E-C77B14103E41}" dt="2021-09-28T15:24:25.452" v="11" actId="962"/>
        <pc:sldMkLst>
          <pc:docMk/>
          <pc:sldMk cId="2511141491" sldId="264"/>
        </pc:sldMkLst>
        <pc:picChg chg="mod">
          <ac:chgData name="HAFFENDEN, George" userId="e2576a40-1973-43a9-8f3d-0fbdcd935560" providerId="ADAL" clId="{F29EC997-AB87-4D70-B34E-C77B14103E41}" dt="2021-09-28T15:24:25.452" v="11" actId="962"/>
          <ac:picMkLst>
            <pc:docMk/>
            <pc:sldMk cId="2511141491" sldId="264"/>
            <ac:picMk id="4" creationId="{470507E6-1CEB-4174-AD84-F283F4A23436}"/>
          </ac:picMkLst>
        </pc:picChg>
      </pc:sldChg>
      <pc:sldChg chg="modSp mod">
        <pc:chgData name="HAFFENDEN, George" userId="e2576a40-1973-43a9-8f3d-0fbdcd935560" providerId="ADAL" clId="{F29EC997-AB87-4D70-B34E-C77B14103E41}" dt="2021-09-28T15:24:20.711" v="9" actId="962"/>
        <pc:sldMkLst>
          <pc:docMk/>
          <pc:sldMk cId="423866566" sldId="265"/>
        </pc:sldMkLst>
        <pc:picChg chg="mod">
          <ac:chgData name="HAFFENDEN, George" userId="e2576a40-1973-43a9-8f3d-0fbdcd935560" providerId="ADAL" clId="{F29EC997-AB87-4D70-B34E-C77B14103E41}" dt="2021-09-28T15:24:20.711" v="9" actId="962"/>
          <ac:picMkLst>
            <pc:docMk/>
            <pc:sldMk cId="423866566" sldId="265"/>
            <ac:picMk id="4" creationId="{9E392D54-A8B6-4A7F-88D2-9F5AEF89D0DA}"/>
          </ac:picMkLst>
        </pc:picChg>
      </pc:sldChg>
      <pc:sldChg chg="modSp mod">
        <pc:chgData name="HAFFENDEN, George" userId="e2576a40-1973-43a9-8f3d-0fbdcd935560" providerId="ADAL" clId="{F29EC997-AB87-4D70-B34E-C77B14103E41}" dt="2021-09-28T15:24:22.841" v="10" actId="962"/>
        <pc:sldMkLst>
          <pc:docMk/>
          <pc:sldMk cId="250414173" sldId="266"/>
        </pc:sldMkLst>
        <pc:picChg chg="mod">
          <ac:chgData name="HAFFENDEN, George" userId="e2576a40-1973-43a9-8f3d-0fbdcd935560" providerId="ADAL" clId="{F29EC997-AB87-4D70-B34E-C77B14103E41}" dt="2021-09-28T15:24:22.841" v="10" actId="962"/>
          <ac:picMkLst>
            <pc:docMk/>
            <pc:sldMk cId="250414173" sldId="266"/>
            <ac:picMk id="4" creationId="{A876FFF9-E589-419B-BA09-9E3EB0BAE9B0}"/>
          </ac:picMkLst>
        </pc:picChg>
      </pc:sldChg>
      <pc:sldChg chg="modSp mod">
        <pc:chgData name="HAFFENDEN, George" userId="e2576a40-1973-43a9-8f3d-0fbdcd935560" providerId="ADAL" clId="{F29EC997-AB87-4D70-B34E-C77B14103E41}" dt="2021-09-28T15:24:09.288" v="4" actId="962"/>
        <pc:sldMkLst>
          <pc:docMk/>
          <pc:sldMk cId="1775708904" sldId="272"/>
        </pc:sldMkLst>
        <pc:picChg chg="mod">
          <ac:chgData name="HAFFENDEN, George" userId="e2576a40-1973-43a9-8f3d-0fbdcd935560" providerId="ADAL" clId="{F29EC997-AB87-4D70-B34E-C77B14103E41}" dt="2021-09-28T15:24:09.288" v="4" actId="962"/>
          <ac:picMkLst>
            <pc:docMk/>
            <pc:sldMk cId="1775708904" sldId="272"/>
            <ac:picMk id="5" creationId="{CE4CB7AE-C885-4062-8087-FAE68D513C81}"/>
          </ac:picMkLst>
        </pc:picChg>
      </pc:sldChg>
      <pc:sldChg chg="modSp mod">
        <pc:chgData name="HAFFENDEN, George" userId="e2576a40-1973-43a9-8f3d-0fbdcd935560" providerId="ADAL" clId="{F29EC997-AB87-4D70-B34E-C77B14103E41}" dt="2021-09-28T15:23:55.371" v="1" actId="962"/>
        <pc:sldMkLst>
          <pc:docMk/>
          <pc:sldMk cId="527830463" sldId="279"/>
        </pc:sldMkLst>
        <pc:picChg chg="mod">
          <ac:chgData name="HAFFENDEN, George" userId="e2576a40-1973-43a9-8f3d-0fbdcd935560" providerId="ADAL" clId="{F29EC997-AB87-4D70-B34E-C77B14103E41}" dt="2021-09-28T15:23:55.371" v="1" actId="962"/>
          <ac:picMkLst>
            <pc:docMk/>
            <pc:sldMk cId="527830463" sldId="279"/>
            <ac:picMk id="4" creationId="{A6D031CB-BDB9-4B4A-8703-EE3D2EB77F31}"/>
          </ac:picMkLst>
        </pc:picChg>
      </pc:sldChg>
      <pc:sldChg chg="modSp mod">
        <pc:chgData name="HAFFENDEN, George" userId="e2576a40-1973-43a9-8f3d-0fbdcd935560" providerId="ADAL" clId="{F29EC997-AB87-4D70-B34E-C77B14103E41}" dt="2021-09-28T15:23:59.674" v="2" actId="962"/>
        <pc:sldMkLst>
          <pc:docMk/>
          <pc:sldMk cId="2781237135" sldId="284"/>
        </pc:sldMkLst>
        <pc:picChg chg="mod">
          <ac:chgData name="HAFFENDEN, George" userId="e2576a40-1973-43a9-8f3d-0fbdcd935560" providerId="ADAL" clId="{F29EC997-AB87-4D70-B34E-C77B14103E41}" dt="2021-09-28T15:23:59.674" v="2" actId="962"/>
          <ac:picMkLst>
            <pc:docMk/>
            <pc:sldMk cId="2781237135" sldId="284"/>
            <ac:picMk id="4" creationId="{9F29F740-476C-42F9-8EF1-7EE13D274665}"/>
          </ac:picMkLst>
        </pc:picChg>
      </pc:sldChg>
      <pc:sldChg chg="modSp mod">
        <pc:chgData name="HAFFENDEN, George" userId="e2576a40-1973-43a9-8f3d-0fbdcd935560" providerId="ADAL" clId="{F29EC997-AB87-4D70-B34E-C77B14103E41}" dt="2021-09-28T15:25:58.679" v="581" actId="962"/>
        <pc:sldMkLst>
          <pc:docMk/>
          <pc:sldMk cId="931103566" sldId="295"/>
        </pc:sldMkLst>
        <pc:picChg chg="mod">
          <ac:chgData name="HAFFENDEN, George" userId="e2576a40-1973-43a9-8f3d-0fbdcd935560" providerId="ADAL" clId="{F29EC997-AB87-4D70-B34E-C77B14103E41}" dt="2021-09-28T15:25:53.198" v="579" actId="962"/>
          <ac:picMkLst>
            <pc:docMk/>
            <pc:sldMk cId="931103566" sldId="295"/>
            <ac:picMk id="3" creationId="{4A552887-C406-40B8-9008-6B144B4EA630}"/>
          </ac:picMkLst>
        </pc:picChg>
        <pc:picChg chg="mod">
          <ac:chgData name="HAFFENDEN, George" userId="e2576a40-1973-43a9-8f3d-0fbdcd935560" providerId="ADAL" clId="{F29EC997-AB87-4D70-B34E-C77B14103E41}" dt="2021-09-28T15:24:16.939" v="7" actId="962"/>
          <ac:picMkLst>
            <pc:docMk/>
            <pc:sldMk cId="931103566" sldId="295"/>
            <ac:picMk id="4" creationId="{A9E60AED-98D6-43F0-AC4B-1F942B3CAE33}"/>
          </ac:picMkLst>
        </pc:picChg>
        <pc:picChg chg="mod">
          <ac:chgData name="HAFFENDEN, George" userId="e2576a40-1973-43a9-8f3d-0fbdcd935560" providerId="ADAL" clId="{F29EC997-AB87-4D70-B34E-C77B14103E41}" dt="2021-09-28T15:24:14.783" v="6" actId="962"/>
          <ac:picMkLst>
            <pc:docMk/>
            <pc:sldMk cId="931103566" sldId="295"/>
            <ac:picMk id="5" creationId="{CE4CB7AE-C885-4062-8087-FAE68D513C81}"/>
          </ac:picMkLst>
        </pc:picChg>
        <pc:picChg chg="mod">
          <ac:chgData name="HAFFENDEN, George" userId="e2576a40-1973-43a9-8f3d-0fbdcd935560" providerId="ADAL" clId="{F29EC997-AB87-4D70-B34E-C77B14103E41}" dt="2021-09-28T15:25:58.679" v="581" actId="962"/>
          <ac:picMkLst>
            <pc:docMk/>
            <pc:sldMk cId="931103566" sldId="295"/>
            <ac:picMk id="6" creationId="{6D86557F-C375-428D-B961-6D44C633BCC2}"/>
          </ac:picMkLst>
        </pc:picChg>
      </pc:sldChg>
      <pc:sldChg chg="modSp mod">
        <pc:chgData name="HAFFENDEN, George" userId="e2576a40-1973-43a9-8f3d-0fbdcd935560" providerId="ADAL" clId="{F29EC997-AB87-4D70-B34E-C77B14103E41}" dt="2021-09-28T15:24:11.458" v="5" actId="962"/>
        <pc:sldMkLst>
          <pc:docMk/>
          <pc:sldMk cId="2389141450" sldId="296"/>
        </pc:sldMkLst>
        <pc:picChg chg="mod">
          <ac:chgData name="HAFFENDEN, George" userId="e2576a40-1973-43a9-8f3d-0fbdcd935560" providerId="ADAL" clId="{F29EC997-AB87-4D70-B34E-C77B14103E41}" dt="2021-09-28T15:24:11.458" v="5" actId="962"/>
          <ac:picMkLst>
            <pc:docMk/>
            <pc:sldMk cId="2389141450" sldId="296"/>
            <ac:picMk id="4" creationId="{A876FFF9-E589-419B-BA09-9E3EB0BAE9B0}"/>
          </ac:picMkLst>
        </pc:picChg>
      </pc:sldChg>
      <pc:sldChg chg="modSp mod">
        <pc:chgData name="HAFFENDEN, George" userId="e2576a40-1973-43a9-8f3d-0fbdcd935560" providerId="ADAL" clId="{F29EC997-AB87-4D70-B34E-C77B14103E41}" dt="2021-09-28T15:26:46.856" v="825" actId="962"/>
        <pc:sldMkLst>
          <pc:docMk/>
          <pc:sldMk cId="1404092032" sldId="299"/>
        </pc:sldMkLst>
        <pc:spChg chg="mod ord">
          <ac:chgData name="HAFFENDEN, George" userId="e2576a40-1973-43a9-8f3d-0fbdcd935560" providerId="ADAL" clId="{F29EC997-AB87-4D70-B34E-C77B14103E41}" dt="2021-09-28T15:26:46.233" v="821" actId="962"/>
          <ac:spMkLst>
            <pc:docMk/>
            <pc:sldMk cId="1404092032" sldId="299"/>
            <ac:spMk id="2" creationId="{277CE884-DB66-4214-9999-3EDD69F5BD60}"/>
          </ac:spMkLst>
        </pc:spChg>
        <pc:spChg chg="mod">
          <ac:chgData name="HAFFENDEN, George" userId="e2576a40-1973-43a9-8f3d-0fbdcd935560" providerId="ADAL" clId="{F29EC997-AB87-4D70-B34E-C77B14103E41}" dt="2021-09-28T15:26:46.549" v="823" actId="962"/>
          <ac:spMkLst>
            <pc:docMk/>
            <pc:sldMk cId="1404092032" sldId="299"/>
            <ac:spMk id="6" creationId="{F73CA50D-34EE-4028-8025-DF2D7007799D}"/>
          </ac:spMkLst>
        </pc:spChg>
        <pc:picChg chg="mod">
          <ac:chgData name="HAFFENDEN, George" userId="e2576a40-1973-43a9-8f3d-0fbdcd935560" providerId="ADAL" clId="{F29EC997-AB87-4D70-B34E-C77B14103E41}" dt="2021-09-28T15:26:46.856" v="825" actId="962"/>
          <ac:picMkLst>
            <pc:docMk/>
            <pc:sldMk cId="1404092032" sldId="299"/>
            <ac:picMk id="5" creationId="{7799A541-6579-4EAF-9A02-F89BB8CB7572}"/>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20599" y="8686800"/>
            <a:ext cx="1123157" cy="457200"/>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28/09/2021</a:t>
            </a:fld>
            <a:endParaRPr lang="en-GB"/>
          </a:p>
        </p:txBody>
      </p:sp>
      <p:sp>
        <p:nvSpPr>
          <p:cNvPr id="4" name="Footer Placeholder 3"/>
          <p:cNvSpPr>
            <a:spLocks noGrp="1"/>
          </p:cNvSpPr>
          <p:nvPr>
            <p:ph type="ftr" sz="quarter" idx="2"/>
          </p:nvPr>
        </p:nvSpPr>
        <p:spPr>
          <a:xfrm>
            <a:off x="1268578" y="8686800"/>
            <a:ext cx="4896725" cy="457200"/>
          </a:xfrm>
          <a:prstGeom prst="rect">
            <a:avLst/>
          </a:prstGeom>
        </p:spPr>
        <p:txBody>
          <a:bodyPr vert="horz" lIns="91440" tIns="45720" rIns="91440" bIns="45720" rtlCol="0" anchor="t" anchorCtr="0"/>
          <a:lstStyle>
            <a:lvl1pPr algn="l">
              <a:defRPr sz="1200"/>
            </a:lvl1pPr>
          </a:lstStyle>
          <a:p>
            <a:endParaRPr lang="en-GB"/>
          </a:p>
        </p:txBody>
      </p:sp>
      <p:sp>
        <p:nvSpPr>
          <p:cNvPr id="5" name="Slide Number Placeholder 4"/>
          <p:cNvSpPr>
            <a:spLocks noGrp="1"/>
          </p:cNvSpPr>
          <p:nvPr>
            <p:ph type="sldNum" sz="quarter" idx="3"/>
          </p:nvPr>
        </p:nvSpPr>
        <p:spPr>
          <a:xfrm>
            <a:off x="6309319" y="8685213"/>
            <a:ext cx="547093" cy="457200"/>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
        <p:nvSpPr>
          <p:cNvPr id="7" name="Header Placeholder 6"/>
          <p:cNvSpPr>
            <a:spLocks noGrp="1"/>
          </p:cNvSpPr>
          <p:nvPr>
            <p:ph type="hdr" sz="quarter"/>
          </p:nvPr>
        </p:nvSpPr>
        <p:spPr>
          <a:xfrm>
            <a:off x="1556792" y="179512"/>
            <a:ext cx="4752528" cy="504056"/>
          </a:xfrm>
          <a:prstGeom prst="rect">
            <a:avLst/>
          </a:prstGeom>
        </p:spPr>
        <p:txBody>
          <a:bodyPr vert="horz" lIns="91440" tIns="45720" rIns="91440" bIns="45720" rtlCol="0"/>
          <a:lstStyle>
            <a:lvl1pPr algn="l">
              <a:defRPr sz="1200"/>
            </a:lvl1pPr>
          </a:lstStyle>
          <a:p>
            <a:endParaRPr lang="en-GB"/>
          </a:p>
        </p:txBody>
      </p:sp>
      <p:pic>
        <p:nvPicPr>
          <p:cNvPr id="8" name="Picture 7" descr="Department for Education" title="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79512"/>
            <a:ext cx="864096" cy="5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54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2150" y="250825"/>
            <a:ext cx="5400675" cy="40513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92696" y="4343400"/>
            <a:ext cx="54006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2"/>
          <p:cNvSpPr>
            <a:spLocks noGrp="1"/>
          </p:cNvSpPr>
          <p:nvPr>
            <p:ph type="dt" sz="quarter" idx="1"/>
          </p:nvPr>
        </p:nvSpPr>
        <p:spPr>
          <a:xfrm>
            <a:off x="-20599" y="8686800"/>
            <a:ext cx="1123157" cy="457200"/>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28/09/2021</a:t>
            </a:fld>
            <a:endParaRPr lang="en-GB"/>
          </a:p>
        </p:txBody>
      </p:sp>
      <p:sp>
        <p:nvSpPr>
          <p:cNvPr id="9" name="Footer Placeholder 3"/>
          <p:cNvSpPr>
            <a:spLocks noGrp="1"/>
          </p:cNvSpPr>
          <p:nvPr>
            <p:ph type="ftr" sz="quarter" idx="4"/>
          </p:nvPr>
        </p:nvSpPr>
        <p:spPr>
          <a:xfrm>
            <a:off x="1268578" y="8686800"/>
            <a:ext cx="4896725" cy="457200"/>
          </a:xfrm>
          <a:prstGeom prst="rect">
            <a:avLst/>
          </a:prstGeom>
        </p:spPr>
        <p:txBody>
          <a:bodyPr vert="horz" lIns="91440" tIns="45720" rIns="91440" bIns="45720" rtlCol="0" anchor="t" anchorCtr="0"/>
          <a:lstStyle>
            <a:lvl1pPr algn="l">
              <a:defRPr sz="1200"/>
            </a:lvl1pPr>
          </a:lstStyle>
          <a:p>
            <a:endParaRPr lang="en-GB"/>
          </a:p>
        </p:txBody>
      </p:sp>
      <p:sp>
        <p:nvSpPr>
          <p:cNvPr id="10" name="Slide Number Placeholder 4"/>
          <p:cNvSpPr>
            <a:spLocks noGrp="1"/>
          </p:cNvSpPr>
          <p:nvPr>
            <p:ph type="sldNum" sz="quarter" idx="5"/>
          </p:nvPr>
        </p:nvSpPr>
        <p:spPr>
          <a:xfrm>
            <a:off x="6309319" y="8685213"/>
            <a:ext cx="547093" cy="457200"/>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Tree>
    <p:extLst>
      <p:ext uri="{BB962C8B-B14F-4D97-AF65-F5344CB8AC3E}">
        <p14:creationId xmlns:p14="http://schemas.microsoft.com/office/powerpoint/2010/main" val="675420162"/>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200" b="1" kern="1200">
        <a:solidFill>
          <a:schemeClr val="tx1"/>
        </a:solidFill>
        <a:latin typeface="+mn-lt"/>
        <a:ea typeface="+mn-ea"/>
        <a:cs typeface="+mn-cs"/>
      </a:defRPr>
    </a:lvl1pPr>
    <a:lvl2pPr marL="36830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53340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715963"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987425" indent="-174625" algn="l" defTabSz="987425"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a:t>
            </a:fld>
            <a:endParaRPr lang="en-GB"/>
          </a:p>
        </p:txBody>
      </p:sp>
    </p:spTree>
    <p:extLst>
      <p:ext uri="{BB962C8B-B14F-4D97-AF65-F5344CB8AC3E}">
        <p14:creationId xmlns:p14="http://schemas.microsoft.com/office/powerpoint/2010/main" val="66320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B7FA-2627-47C9-9258-FDF90D155C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694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16</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2</a:t>
            </a:fld>
            <a:endParaRPr lang="en-GB"/>
          </a:p>
        </p:txBody>
      </p:sp>
    </p:spTree>
    <p:extLst>
      <p:ext uri="{BB962C8B-B14F-4D97-AF65-F5344CB8AC3E}">
        <p14:creationId xmlns:p14="http://schemas.microsoft.com/office/powerpoint/2010/main" val="264740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3</a:t>
            </a:fld>
            <a:endParaRPr lang="en-GB"/>
          </a:p>
        </p:txBody>
      </p:sp>
    </p:spTree>
    <p:extLst>
      <p:ext uri="{BB962C8B-B14F-4D97-AF65-F5344CB8AC3E}">
        <p14:creationId xmlns:p14="http://schemas.microsoft.com/office/powerpoint/2010/main" val="18054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5</a:t>
            </a:fld>
            <a:endParaRPr lang="en-GB"/>
          </a:p>
        </p:txBody>
      </p:sp>
    </p:spTree>
    <p:extLst>
      <p:ext uri="{BB962C8B-B14F-4D97-AF65-F5344CB8AC3E}">
        <p14:creationId xmlns:p14="http://schemas.microsoft.com/office/powerpoint/2010/main" val="287359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6</a:t>
            </a:fld>
            <a:endParaRPr lang="en-GB"/>
          </a:p>
        </p:txBody>
      </p:sp>
    </p:spTree>
    <p:extLst>
      <p:ext uri="{BB962C8B-B14F-4D97-AF65-F5344CB8AC3E}">
        <p14:creationId xmlns:p14="http://schemas.microsoft.com/office/powerpoint/2010/main" val="407231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B7FA-2627-47C9-9258-FDF90D155C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16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8</a:t>
            </a:fld>
            <a:endParaRPr lang="en-GB"/>
          </a:p>
        </p:txBody>
      </p:sp>
    </p:spTree>
    <p:extLst>
      <p:ext uri="{BB962C8B-B14F-4D97-AF65-F5344CB8AC3E}">
        <p14:creationId xmlns:p14="http://schemas.microsoft.com/office/powerpoint/2010/main" val="369185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B7FA-2627-47C9-9258-FDF90D155C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63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250825"/>
            <a:ext cx="5400675" cy="40513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ABB7FA-2627-47C9-9258-FDF90D155C04}" type="slidenum">
              <a:rPr lang="en-GB" smtClean="0"/>
              <a:t>12</a:t>
            </a:fld>
            <a:endParaRPr lang="en-GB"/>
          </a:p>
        </p:txBody>
      </p:sp>
    </p:spTree>
    <p:extLst>
      <p:ext uri="{BB962C8B-B14F-4D97-AF65-F5344CB8AC3E}">
        <p14:creationId xmlns:p14="http://schemas.microsoft.com/office/powerpoint/2010/main" val="47892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7"/>
            <a:ext cx="77724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a:t>Click to edit Master title style</a:t>
            </a:r>
            <a:endParaRPr lang="en-GB"/>
          </a:p>
        </p:txBody>
      </p:sp>
      <p:sp>
        <p:nvSpPr>
          <p:cNvPr id="3" name="Subtitle 2"/>
          <p:cNvSpPr>
            <a:spLocks noGrp="1"/>
          </p:cNvSpPr>
          <p:nvPr>
            <p:ph type="subTitle" idx="1"/>
          </p:nvPr>
        </p:nvSpPr>
        <p:spPr>
          <a:xfrm>
            <a:off x="683568" y="2924944"/>
            <a:ext cx="64008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2"/>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13"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4"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87227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6"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7"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15366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335921"/>
            <a:ext cx="7775575" cy="645155"/>
          </a:xfrm>
        </p:spPr>
        <p:txBody>
          <a:bodyPr vert="horz" lIns="91440" tIns="45720" rIns="91440" bIns="45720" rtlCol="0" anchor="ctr">
            <a:noAutofit/>
          </a:bodyPr>
          <a:lstStyle>
            <a:lvl1pPr>
              <a:defRPr lang="en-GB" dirty="0"/>
            </a:lvl1pPr>
          </a:lstStyle>
          <a:p>
            <a:pPr lvl="0"/>
            <a:r>
              <a:rPr lang="en-US"/>
              <a:t>Click to edit Master title style</a:t>
            </a:r>
            <a:endParaRPr lang="en-GB"/>
          </a:p>
        </p:txBody>
      </p:sp>
      <p:sp>
        <p:nvSpPr>
          <p:cNvPr id="3" name="Picture Placeholder 2"/>
          <p:cNvSpPr>
            <a:spLocks noGrp="1"/>
          </p:cNvSpPr>
          <p:nvPr>
            <p:ph type="pic" idx="1"/>
          </p:nvPr>
        </p:nvSpPr>
        <p:spPr>
          <a:xfrm>
            <a:off x="1872271" y="1187204"/>
            <a:ext cx="5256584"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63688" y="5445573"/>
            <a:ext cx="54864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9"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348787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E69749-5551-4F5F-A3EA-C88943F21456}" type="datetimeFigureOut">
              <a:rPr lang="en-GB" smtClean="0"/>
              <a:pPr/>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a:p>
        </p:txBody>
      </p:sp>
    </p:spTree>
    <p:extLst>
      <p:ext uri="{BB962C8B-B14F-4D97-AF65-F5344CB8AC3E}">
        <p14:creationId xmlns:p14="http://schemas.microsoft.com/office/powerpoint/2010/main" val="17103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4" y="333376"/>
            <a:ext cx="7775575" cy="647701"/>
          </a:xfrm>
        </p:spPr>
        <p:txBody>
          <a:bodyPr/>
          <a:lstStyle/>
          <a:p>
            <a:r>
              <a:rPr lang="en-US"/>
              <a:t>Click to edit Master title style</a:t>
            </a:r>
            <a:endParaRPr lang="en-GB"/>
          </a:p>
        </p:txBody>
      </p:sp>
      <p:sp>
        <p:nvSpPr>
          <p:cNvPr id="3" name="Content Placeholder 2"/>
          <p:cNvSpPr>
            <a:spLocks noGrp="1"/>
          </p:cNvSpPr>
          <p:nvPr>
            <p:ph idx="1"/>
          </p:nvPr>
        </p:nvSpPr>
        <p:spPr>
          <a:xfrm>
            <a:off x="684213" y="1196977"/>
            <a:ext cx="7775575"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8"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01759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2" y="981077"/>
            <a:ext cx="7775575" cy="1253337"/>
          </a:xfrm>
        </p:spPr>
        <p:txBody>
          <a:bodyPr anchor="t"/>
          <a:lstStyle>
            <a:lvl1pPr algn="l">
              <a:defRPr sz="4000" b="1" cap="none" baseline="0"/>
            </a:lvl1pPr>
          </a:lstStyle>
          <a:p>
            <a:r>
              <a:rPr lang="en-US"/>
              <a:t>Click to edit Master title style</a:t>
            </a:r>
            <a:endParaRPr lang="en-GB"/>
          </a:p>
        </p:txBody>
      </p:sp>
      <p:sp>
        <p:nvSpPr>
          <p:cNvPr id="3" name="Text Placeholder 2"/>
          <p:cNvSpPr>
            <a:spLocks noGrp="1"/>
          </p:cNvSpPr>
          <p:nvPr>
            <p:ph type="body" idx="1"/>
          </p:nvPr>
        </p:nvSpPr>
        <p:spPr>
          <a:xfrm>
            <a:off x="691110" y="2420890"/>
            <a:ext cx="7775575"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8"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00329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2" y="1196975"/>
            <a:ext cx="381158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9"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420449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4" y="1196975"/>
            <a:ext cx="3811587"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2" y="1339474"/>
            <a:ext cx="3811588" cy="797078"/>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9"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51180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84214" y="1196977"/>
            <a:ext cx="3813175"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a:t>Click to edit Master text styles</a:t>
            </a:r>
          </a:p>
        </p:txBody>
      </p:sp>
      <p:sp>
        <p:nvSpPr>
          <p:cNvPr id="4" name="Content Placeholder 3"/>
          <p:cNvSpPr>
            <a:spLocks noGrp="1"/>
          </p:cNvSpPr>
          <p:nvPr>
            <p:ph sz="half" idx="2"/>
          </p:nvPr>
        </p:nvSpPr>
        <p:spPr>
          <a:xfrm>
            <a:off x="684214" y="1845074"/>
            <a:ext cx="3813175"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96977"/>
            <a:ext cx="381476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a:t>Click to edit Master text styles</a:t>
            </a:r>
          </a:p>
        </p:txBody>
      </p:sp>
      <p:sp>
        <p:nvSpPr>
          <p:cNvPr id="6" name="Content Placeholder 5"/>
          <p:cNvSpPr>
            <a:spLocks noGrp="1"/>
          </p:cNvSpPr>
          <p:nvPr>
            <p:ph sz="quarter" idx="4"/>
          </p:nvPr>
        </p:nvSpPr>
        <p:spPr>
          <a:xfrm>
            <a:off x="4645027" y="1845074"/>
            <a:ext cx="381476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11" name="Footer Placeholder 4"/>
          <p:cNvSpPr>
            <a:spLocks noGrp="1"/>
          </p:cNvSpPr>
          <p:nvPr>
            <p:ph type="ftr" sz="quarter" idx="11"/>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2" name="Slide Number Placeholder 5"/>
          <p:cNvSpPr>
            <a:spLocks noGrp="1"/>
          </p:cNvSpPr>
          <p:nvPr>
            <p:ph type="sldNum" sz="quarter" idx="12"/>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82222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4212" y="1196975"/>
            <a:ext cx="3811587"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9"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10"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179626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2"/>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7"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8"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spTree>
    <p:extLst>
      <p:ext uri="{BB962C8B-B14F-4D97-AF65-F5344CB8AC3E}">
        <p14:creationId xmlns:p14="http://schemas.microsoft.com/office/powerpoint/2010/main" val="247690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4" y="332658"/>
            <a:ext cx="7775575" cy="648419"/>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84213" y="1196977"/>
            <a:ext cx="7775575" cy="467994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123728" y="6334127"/>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28/09/2021</a:t>
            </a:fld>
            <a:endParaRPr lang="en-GB"/>
          </a:p>
        </p:txBody>
      </p:sp>
      <p:sp>
        <p:nvSpPr>
          <p:cNvPr id="8" name="Footer Placeholder 4"/>
          <p:cNvSpPr>
            <a:spLocks noGrp="1"/>
          </p:cNvSpPr>
          <p:nvPr>
            <p:ph type="ftr" sz="quarter" idx="3"/>
          </p:nvPr>
        </p:nvSpPr>
        <p:spPr>
          <a:xfrm>
            <a:off x="3419873" y="6334127"/>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a:p>
        </p:txBody>
      </p:sp>
      <p:sp>
        <p:nvSpPr>
          <p:cNvPr id="9" name="Slide Number Placeholder 5"/>
          <p:cNvSpPr>
            <a:spLocks noGrp="1"/>
          </p:cNvSpPr>
          <p:nvPr>
            <p:ph type="sldNum" sz="quarter" idx="4"/>
          </p:nvPr>
        </p:nvSpPr>
        <p:spPr>
          <a:xfrm>
            <a:off x="7945389" y="6334127"/>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214" y="5937814"/>
            <a:ext cx="1296194"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34683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8" r:id="rId6"/>
    <p:sldLayoutId id="2147483653" r:id="rId7"/>
    <p:sldLayoutId id="2147483659" r:id="rId8"/>
    <p:sldLayoutId id="2147483654" r:id="rId9"/>
    <p:sldLayoutId id="2147483655" r:id="rId10"/>
    <p:sldLayoutId id="2147483657" r:id="rId11"/>
  </p:sldLayoutIdLst>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vaccination-of-people-working-or-deployed-in-care-homes-operational-guidance" TargetMode="External"/><Relationship Id="rId2" Type="http://schemas.openxmlformats.org/officeDocument/2006/relationships/hyperlink" Target="https://www.acas.org.uk/working-safely-coronavirus/getting-the-coronavirus-vaccine-for-work"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playlist?app=desktop&amp;list=PLvaBZskxS7tzQYlVg7lwH5uxAD9UrSzGJ"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hyperlink" Target="https://www.gov.uk/get-coronavirus-test" TargetMode="External"/><Relationship Id="rId4" Type="http://schemas.openxmlformats.org/officeDocument/2006/relationships/hyperlink" Target="https://www.gov.uk/report-covid19-resul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et-coronavirus-tes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hyperlink" Target="https://www.youtube.com/playlist?app=desktop&amp;list=PLvaBZskxS7tzQYlVg7lwH5uxAD9UrSzGJ"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gov.uk/coronavirus" TargetMode="External"/><Relationship Id="rId5" Type="http://schemas.openxmlformats.org/officeDocument/2006/relationships/hyperlink" Target="https://www.gov.uk/guidance/understanding-lateral-flow-antigen-testing-for-people-without-symptoms" TargetMode="External"/><Relationship Id="rId4" Type="http://schemas.openxmlformats.org/officeDocument/2006/relationships/hyperlink" Target="https://www.ox.ac.uk/news/2020-11-11-oxford-university-and-phe-confirm-lateral-flow-tests-show-high-specificity-and-ar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COMMSPOST16&amp;SKILLS@education.gov.uk"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8" Type="http://schemas.openxmlformats.org/officeDocument/2006/relationships/hyperlink" Target="https://www.gov.uk/report-covid19-result" TargetMode="External"/><Relationship Id="rId13" Type="http://schemas.openxmlformats.org/officeDocument/2006/relationships/hyperlink" Target="https://www.england.nhs.uk/coronavirus/publication/covid-19-vaccination-faqs-students-in-higher-education-institutions/" TargetMode="External"/><Relationship Id="rId18" Type="http://schemas.openxmlformats.org/officeDocument/2006/relationships/hyperlink" Target="https://www.gov.uk/health-protection-team" TargetMode="External"/><Relationship Id="rId3" Type="http://schemas.openxmlformats.org/officeDocument/2006/relationships/hyperlink" Target="https://coronavirusresources.phe.gov.uk/back-to-school/resources/posters/" TargetMode="External"/><Relationship Id="rId21" Type="http://schemas.openxmlformats.org/officeDocument/2006/relationships/hyperlink" Target="https://www.youtube.com/watch?v=whbTdkj39sA" TargetMode="External"/><Relationship Id="rId7" Type="http://schemas.openxmlformats.org/officeDocument/2006/relationships/hyperlink" Target="https://drive.google.com/drive/folders/1cT6adcSVsLer0kvcSuI4QcBYdlmdgb5x" TargetMode="External"/><Relationship Id="rId12" Type="http://schemas.openxmlformats.org/officeDocument/2006/relationships/hyperlink" Target="http://www.gov.uk/coronavirus" TargetMode="External"/><Relationship Id="rId17" Type="http://schemas.openxmlformats.org/officeDocument/2006/relationships/hyperlink" Target="https://www.nhs.uk/conditions/coronavirus-covid-19/coronavirus-vaccination/find-a-walk-in-coronavirus-covid-19-vaccination-site/" TargetMode="External"/><Relationship Id="rId2" Type="http://schemas.openxmlformats.org/officeDocument/2006/relationships/hyperlink" Target="https://www.youtube.com/playlist?app=desktop&amp;list=PLvaBZskxS7tzQYlVg7lwH5uxAD9UrSzGJ" TargetMode="External"/><Relationship Id="rId16" Type="http://schemas.openxmlformats.org/officeDocument/2006/relationships/hyperlink" Target="https://www.nhs.uk/conditions/coronavirus-covid-19/coronavirus-vaccination/book-coronavirus-vaccination/" TargetMode="External"/><Relationship Id="rId20" Type="http://schemas.openxmlformats.org/officeDocument/2006/relationships/hyperlink" Target="https://www.acas.org.uk/working-safely-coronavirus/getting-the-coronavirus-vaccine-for-work" TargetMode="External"/><Relationship Id="rId1" Type="http://schemas.openxmlformats.org/officeDocument/2006/relationships/slideLayout" Target="../slideLayouts/slideLayout3.xml"/><Relationship Id="rId6" Type="http://schemas.openxmlformats.org/officeDocument/2006/relationships/hyperlink" Target="https://drive.google.com/file/d/1YYXMGLkS19kExfjLhD9nx4qzBBdrdc1F/view" TargetMode="External"/><Relationship Id="rId11" Type="http://schemas.openxmlformats.org/officeDocument/2006/relationships/hyperlink" Target="https://www.gov.uk/guidance/understanding-lateral-flow-antigen-testing-for-people-without-symptoms" TargetMode="External"/><Relationship Id="rId5" Type="http://schemas.openxmlformats.org/officeDocument/2006/relationships/hyperlink" Target="https://drive.google.com/file/d/1IR9GtmsC97WhoQ6VDVFFpvp66L_bLX1o/view" TargetMode="External"/><Relationship Id="rId15" Type="http://schemas.openxmlformats.org/officeDocument/2006/relationships/hyperlink" Target="https://coronavirusresources.phe.gov.uk/covid-19-vaccine/resources/young-people-vaccines/" TargetMode="External"/><Relationship Id="rId10" Type="http://schemas.openxmlformats.org/officeDocument/2006/relationships/hyperlink" Target="https://www.ox.ac.uk/news/2020-11-11-oxford-university-and-phe-confirm-lateral-flow-tests-show-high-specificity-and-are" TargetMode="External"/><Relationship Id="rId19" Type="http://schemas.openxmlformats.org/officeDocument/2006/relationships/hyperlink" Target="https://www.gov.uk/government/publications/vaccination-of-people-working-or-deployed-in-care-homes-operational-guidance" TargetMode="External"/><Relationship Id="rId4" Type="http://schemas.openxmlformats.org/officeDocument/2006/relationships/hyperlink" Target="https://drive.google.com/file/d/1aG4ruZnzGuM41ZNOYeK2bZNF_BW8LtPi/view" TargetMode="External"/><Relationship Id="rId9" Type="http://schemas.openxmlformats.org/officeDocument/2006/relationships/hyperlink" Target="https://www.gov.uk/get-coronavirus-test" TargetMode="External"/><Relationship Id="rId14" Type="http://schemas.openxmlformats.org/officeDocument/2006/relationships/hyperlink" Target="https://coronavirusresources.phe.gov.uk/schools/resources/Toolki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england.nhs.uk/coronavirus/publication/covid-19-vaccination-faqs-students-in-higher-education-institution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hyperlink" Target="https://coronavirusresources.phe.gov.uk/covid-19-vaccine/resources/young-people-vaccin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oronavirusresources.phe.gov.uk/"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s://www.nhs.uk/conditions/coronavirus-covid-19/coronavirus-vaccination/find-a-walk-in-coronavirus-covid-19-vaccination-site/" TargetMode="External"/><Relationship Id="rId4" Type="http://schemas.openxmlformats.org/officeDocument/2006/relationships/hyperlink" Target="https://www.nhs.uk/conditions/coronavirus-covid-19/coronavirus-vaccination/book-coronavirus-vaccin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oronavirusresources.phe.gov.uk/covid-19-vaccine/resources/young-people-vaccines/" TargetMode="Externa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hyperlink" Target="https://www.england.nhs.uk/coronavirus/publication/covid-19-vaccination-faqs-students-in-higher-education-institu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hs.uk/conditions/coronavirus-covid-19/coronavirus-vaccination/find-a-walk-in-coronavirus-covid-19-vaccination-sit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800">
                <a:solidFill>
                  <a:schemeClr val="accent6"/>
                </a:solidFill>
              </a:rPr>
              <a:t>Covid-19 Communications Toolkit</a:t>
            </a:r>
            <a:endParaRPr lang="en-GB" sz="4800">
              <a:solidFill>
                <a:schemeClr val="accent6"/>
              </a:solidFill>
              <a:cs typeface="Arial"/>
            </a:endParaRPr>
          </a:p>
        </p:txBody>
      </p:sp>
      <p:sp>
        <p:nvSpPr>
          <p:cNvPr id="5" name="Subtitle 4"/>
          <p:cNvSpPr>
            <a:spLocks noGrp="1"/>
          </p:cNvSpPr>
          <p:nvPr>
            <p:ph type="subTitle" idx="1"/>
          </p:nvPr>
        </p:nvSpPr>
        <p:spPr>
          <a:xfrm>
            <a:off x="685800" y="2924944"/>
            <a:ext cx="7772400" cy="1752600"/>
          </a:xfrm>
        </p:spPr>
        <p:txBody>
          <a:bodyPr vert="horz" lIns="91440" tIns="45720" rIns="91440" bIns="45720" rtlCol="0" anchor="t">
            <a:noAutofit/>
          </a:bodyPr>
          <a:lstStyle/>
          <a:p>
            <a:endParaRPr lang="en-GB"/>
          </a:p>
          <a:p>
            <a:r>
              <a:rPr lang="en-GB">
                <a:latin typeface="Arial"/>
                <a:cs typeface="Arial"/>
              </a:rPr>
              <a:t>For Further Education Providers in England</a:t>
            </a:r>
          </a:p>
          <a:p>
            <a:r>
              <a:rPr lang="en-GB">
                <a:latin typeface="Arial"/>
                <a:cs typeface="Arial"/>
              </a:rPr>
              <a:t>September 2021</a:t>
            </a:r>
          </a:p>
          <a:p>
            <a:endParaRPr lang="en-GB"/>
          </a:p>
        </p:txBody>
      </p:sp>
      <p:pic>
        <p:nvPicPr>
          <p:cNvPr id="3" name="Picture 2">
            <a:extLst>
              <a:ext uri="{FF2B5EF4-FFF2-40B4-BE49-F238E27FC236}">
                <a16:creationId xmlns:a16="http://schemas.microsoft.com/office/drawing/2014/main" id="{B6024BEB-9FDD-4286-9F4B-B49807288D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94646" y="5836166"/>
            <a:ext cx="1563554" cy="1021834"/>
          </a:xfrm>
          <a:prstGeom prst="rect">
            <a:avLst/>
          </a:prstGeom>
        </p:spPr>
      </p:pic>
    </p:spTree>
    <p:extLst>
      <p:ext uri="{BB962C8B-B14F-4D97-AF65-F5344CB8AC3E}">
        <p14:creationId xmlns:p14="http://schemas.microsoft.com/office/powerpoint/2010/main" val="30781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4444-FE4F-4FB2-A732-555AF0994212}"/>
              </a:ext>
            </a:extLst>
          </p:cNvPr>
          <p:cNvSpPr>
            <a:spLocks noGrp="1"/>
          </p:cNvSpPr>
          <p:nvPr>
            <p:ph type="title"/>
          </p:nvPr>
        </p:nvSpPr>
        <p:spPr/>
        <p:txBody>
          <a:bodyPr/>
          <a:lstStyle/>
          <a:p>
            <a:pPr algn="ctr"/>
            <a:r>
              <a:rPr lang="en-GB">
                <a:solidFill>
                  <a:schemeClr val="accent6"/>
                </a:solidFill>
                <a:cs typeface="Arial"/>
              </a:rPr>
              <a:t>Vaccination - Health and Social Care Students</a:t>
            </a:r>
            <a:endParaRPr lang="en-US"/>
          </a:p>
        </p:txBody>
      </p:sp>
      <p:sp>
        <p:nvSpPr>
          <p:cNvPr id="3" name="Content Placeholder 2">
            <a:extLst>
              <a:ext uri="{FF2B5EF4-FFF2-40B4-BE49-F238E27FC236}">
                <a16:creationId xmlns:a16="http://schemas.microsoft.com/office/drawing/2014/main" id="{5FB1E55F-C36F-4CF6-B15E-FA2ECCC5BAC2}"/>
              </a:ext>
            </a:extLst>
          </p:cNvPr>
          <p:cNvSpPr>
            <a:spLocks noGrp="1"/>
          </p:cNvSpPr>
          <p:nvPr>
            <p:ph idx="1"/>
          </p:nvPr>
        </p:nvSpPr>
        <p:spPr>
          <a:xfrm>
            <a:off x="684213" y="1196977"/>
            <a:ext cx="7775575" cy="5214155"/>
          </a:xfrm>
        </p:spPr>
        <p:txBody>
          <a:bodyPr vert="horz" lIns="91440" tIns="45720" rIns="91440" bIns="45720" rtlCol="0" anchor="t">
            <a:noAutofit/>
          </a:bodyPr>
          <a:lstStyle/>
          <a:p>
            <a:r>
              <a:rPr lang="en-GB" sz="1600" b="0">
                <a:cs typeface="Arial"/>
              </a:rPr>
              <a:t>16 and 17 year olds working or studying in health and social care settings are still eligible for </a:t>
            </a:r>
            <a:r>
              <a:rPr lang="en-GB" sz="1600">
                <a:cs typeface="Arial"/>
              </a:rPr>
              <a:t>two </a:t>
            </a:r>
            <a:r>
              <a:rPr lang="en-GB" sz="1600" b="0">
                <a:cs typeface="Arial"/>
              </a:rPr>
              <a:t>doses of the vaccination.</a:t>
            </a:r>
            <a:endParaRPr lang="en-GB" sz="1600">
              <a:cs typeface="Arial"/>
            </a:endParaRPr>
          </a:p>
          <a:p>
            <a:r>
              <a:rPr lang="en-GB" sz="1600" b="0">
                <a:cs typeface="Arial"/>
              </a:rPr>
              <a:t>It is essential that students are made aware that for many placements there will be a requirement from the employer that they are double vaccinated. See </a:t>
            </a:r>
            <a:r>
              <a:rPr lang="en-GB" sz="1600" b="0">
                <a:cs typeface="Arial"/>
                <a:hlinkClick r:id="rId2"/>
              </a:rPr>
              <a:t>ACAS Getting the coronavirus (COVID-19) vaccination for work </a:t>
            </a:r>
            <a:r>
              <a:rPr lang="en-GB" sz="1600" b="0">
                <a:cs typeface="Arial"/>
              </a:rPr>
              <a:t>advice.</a:t>
            </a:r>
          </a:p>
          <a:p>
            <a:r>
              <a:rPr lang="en-GB" sz="1600" b="0">
                <a:cs typeface="Arial"/>
              </a:rPr>
              <a:t>In some cases this will be mandatory following legislation coming into effect 11 November – see Guidance: </a:t>
            </a:r>
            <a:r>
              <a:rPr lang="en-GB" sz="1600" b="0">
                <a:cs typeface="Arial"/>
                <a:hlinkClick r:id="rId3"/>
              </a:rPr>
              <a:t>Vaccination of people working or deployed in care homes</a:t>
            </a:r>
            <a:r>
              <a:rPr lang="en-GB" sz="1600" b="0">
                <a:cs typeface="Arial"/>
              </a:rPr>
              <a:t>.</a:t>
            </a:r>
          </a:p>
          <a:p>
            <a:r>
              <a:rPr lang="en-GB" sz="1600" b="0">
                <a:cs typeface="Arial"/>
              </a:rPr>
              <a:t>It is advised that providers discuss with employers what their expectations are for students and vaccination status.</a:t>
            </a:r>
          </a:p>
          <a:p>
            <a:r>
              <a:rPr lang="en-GB" sz="1600" b="0">
                <a:cs typeface="Arial"/>
              </a:rPr>
              <a:t>Consider including information on employer vaccination expectations in course details so students can make informed choices</a:t>
            </a:r>
          </a:p>
          <a:p>
            <a:endParaRPr lang="en-GB">
              <a:cs typeface="Arial"/>
            </a:endParaRPr>
          </a:p>
        </p:txBody>
      </p:sp>
    </p:spTree>
    <p:extLst>
      <p:ext uri="{BB962C8B-B14F-4D97-AF65-F5344CB8AC3E}">
        <p14:creationId xmlns:p14="http://schemas.microsoft.com/office/powerpoint/2010/main" val="43413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solidFill>
                  <a:schemeClr val="accent6"/>
                </a:solidFill>
              </a:rPr>
              <a:t>Student Covid-19 Testing </a:t>
            </a:r>
          </a:p>
        </p:txBody>
      </p:sp>
      <p:sp>
        <p:nvSpPr>
          <p:cNvPr id="11" name="Content Placeholder 10"/>
          <p:cNvSpPr>
            <a:spLocks noGrp="1"/>
          </p:cNvSpPr>
          <p:nvPr>
            <p:ph idx="1"/>
          </p:nvPr>
        </p:nvSpPr>
        <p:spPr>
          <a:xfrm>
            <a:off x="646114" y="1086325"/>
            <a:ext cx="7775575" cy="4679949"/>
          </a:xfrm>
        </p:spPr>
        <p:txBody>
          <a:bodyPr vert="horz" lIns="91440" tIns="45720" rIns="91440" bIns="45720" rtlCol="0" anchor="t">
            <a:noAutofit/>
          </a:bodyPr>
          <a:lstStyle/>
          <a:p>
            <a:pPr>
              <a:buClr>
                <a:schemeClr val="accent6">
                  <a:lumMod val="60000"/>
                  <a:lumOff val="40000"/>
                </a:schemeClr>
              </a:buClr>
              <a:buFont typeface="Wingdings" panose="05000000000000000000" pitchFamily="2" charset="2"/>
              <a:buChar char=""/>
              <a:tabLst>
                <a:tab pos="914400" algn="l"/>
              </a:tabLst>
            </a:pPr>
            <a:r>
              <a:rPr lang="en-GB" sz="1200" b="0">
                <a:solidFill>
                  <a:srgbClr val="000000"/>
                </a:solidFill>
                <a:latin typeface="+mj-lt"/>
                <a:cs typeface="Arial"/>
              </a:rPr>
              <a:t>On arrival at college, students should take two lateral flow antigen (LFD) tests at an on-site testing facility. </a:t>
            </a:r>
          </a:p>
          <a:p>
            <a:pPr>
              <a:buClr>
                <a:srgbClr val="FAC090"/>
              </a:buClr>
              <a:buFont typeface="Wingdings" panose="05000000000000000000" pitchFamily="2" charset="2"/>
              <a:buChar char=""/>
              <a:tabLst>
                <a:tab pos="914400" algn="l"/>
              </a:tabLst>
            </a:pPr>
            <a:r>
              <a:rPr lang="en-GB" sz="1200" b="0">
                <a:solidFill>
                  <a:srgbClr val="000000"/>
                </a:solidFill>
                <a:latin typeface="+mj-lt"/>
              </a:rPr>
              <a:t>They should then continue to test and report twice a week, either using </a:t>
            </a:r>
            <a:r>
              <a:rPr lang="en-GB" sz="1200" b="0">
                <a:solidFill>
                  <a:srgbClr val="000000"/>
                </a:solidFill>
                <a:latin typeface="+mj-lt"/>
                <a:hlinkClick r:id="rId3"/>
              </a:rPr>
              <a:t>home test kits</a:t>
            </a:r>
            <a:r>
              <a:rPr lang="en-GB" sz="1200" b="0">
                <a:solidFill>
                  <a:srgbClr val="000000"/>
                </a:solidFill>
                <a:latin typeface="+mj-lt"/>
              </a:rPr>
              <a:t> or at an on-site facility. </a:t>
            </a:r>
            <a:endParaRPr lang="en-GB" sz="1200" b="0">
              <a:solidFill>
                <a:srgbClr val="000000"/>
              </a:solidFill>
              <a:latin typeface="+mj-lt"/>
              <a:cs typeface="Arial"/>
            </a:endParaRPr>
          </a:p>
          <a:p>
            <a:pPr>
              <a:buClr>
                <a:srgbClr val="FAC090"/>
              </a:buClr>
              <a:tabLst>
                <a:tab pos="914400" algn="l"/>
              </a:tabLst>
            </a:pPr>
            <a:r>
              <a:rPr lang="en-GB" sz="1200" b="0">
                <a:ea typeface="+mn-lt"/>
                <a:cs typeface="+mn-lt"/>
              </a:rPr>
              <a:t>This is to reduce the risk of transmission to support the return to education following the summer where students will potentially mix with lots of other people.</a:t>
            </a:r>
          </a:p>
          <a:p>
            <a:pPr>
              <a:buClr>
                <a:srgbClr val="FAC090"/>
              </a:buClr>
              <a:tabLst>
                <a:tab pos="914400" algn="l"/>
              </a:tabLst>
            </a:pPr>
            <a:r>
              <a:rPr lang="en-GB" sz="1200" b="0">
                <a:ea typeface="+mn-lt"/>
                <a:cs typeface="+mn-lt"/>
              </a:rPr>
              <a:t>Students at independent training providers and adult community learning providers should continue to use their home test kits when they are attending their provider onsite, twice every week, 3-5 days apart. There is no need for FE providers to test staff/students that already have access to rapid testing, for example through their workplace.  </a:t>
            </a:r>
          </a:p>
          <a:p>
            <a:pPr>
              <a:buClr>
                <a:srgbClr val="FAC090"/>
              </a:buClr>
              <a:tabLst>
                <a:tab pos="914400" algn="l"/>
              </a:tabLst>
            </a:pPr>
            <a:r>
              <a:rPr lang="en-GB" sz="1200" b="0">
                <a:ea typeface="+mn-lt"/>
                <a:cs typeface="+mn-lt"/>
              </a:rPr>
              <a:t>It is very important that, when testing at home, test results are reported online to </a:t>
            </a:r>
            <a:r>
              <a:rPr lang="en-GB" sz="1200" b="0">
                <a:ea typeface="+mn-lt"/>
                <a:cs typeface="+mn-lt"/>
                <a:hlinkClick r:id="rId4"/>
              </a:rPr>
              <a:t>NHS Test and Trace</a:t>
            </a:r>
            <a:r>
              <a:rPr lang="en-GB" sz="1200" b="0">
                <a:ea typeface="+mn-lt"/>
                <a:cs typeface="+mn-lt"/>
              </a:rPr>
              <a:t> whether positive, negative or void. Reporting results helps the NHS monitor the spread of the virus, combat the virus and save lives.</a:t>
            </a:r>
            <a:endParaRPr lang="en-GB" sz="1200">
              <a:ea typeface="+mn-lt"/>
              <a:cs typeface="+mn-lt"/>
            </a:endParaRPr>
          </a:p>
          <a:p>
            <a:pPr>
              <a:buClr>
                <a:srgbClr val="FAC090"/>
              </a:buClr>
              <a:tabLst>
                <a:tab pos="914400" algn="l"/>
              </a:tabLst>
            </a:pPr>
            <a:r>
              <a:rPr lang="en-GB" sz="1200" b="0">
                <a:ea typeface="+mn-lt"/>
                <a:cs typeface="+mn-lt"/>
              </a:rPr>
              <a:t>If a student has had a confirmed </a:t>
            </a:r>
            <a:r>
              <a:rPr lang="en-GB" sz="1200" b="0">
                <a:ea typeface="+mn-lt"/>
                <a:cs typeface="+mn-lt"/>
                <a:hlinkClick r:id="rId5"/>
              </a:rPr>
              <a:t>polymerase chain reaction (PCR) test</a:t>
            </a:r>
            <a:r>
              <a:rPr lang="en-GB" sz="1200" b="0">
                <a:ea typeface="+mn-lt"/>
                <a:cs typeface="+mn-lt"/>
              </a:rPr>
              <a:t> for COVID-19 in the last 90 days, they do not need to take a test within that time period if they are asymptomatic. They are still required to follow the national guidance for adults who have been identified as a close contact of a positive COVID-19 case, even if this is within the 90-day window.</a:t>
            </a:r>
            <a:endParaRPr lang="en-GB" sz="1200">
              <a:ea typeface="+mn-lt"/>
              <a:cs typeface="+mn-lt"/>
            </a:endParaRPr>
          </a:p>
          <a:p>
            <a:pPr>
              <a:buClr>
                <a:srgbClr val="FAC090"/>
              </a:buClr>
              <a:tabLst>
                <a:tab pos="914400" algn="l"/>
              </a:tabLst>
            </a:pPr>
            <a:endParaRPr lang="en-GB" sz="1200" b="0">
              <a:cs typeface="Arial"/>
            </a:endParaRPr>
          </a:p>
          <a:p>
            <a:pPr marL="0" indent="0">
              <a:buClr>
                <a:srgbClr val="FAC090"/>
              </a:buClr>
              <a:buNone/>
              <a:tabLst>
                <a:tab pos="914400" algn="l"/>
              </a:tabLst>
            </a:pPr>
            <a:endParaRPr lang="en-GB" sz="1200" b="0">
              <a:ea typeface="+mn-lt"/>
              <a:cs typeface="+mn-lt"/>
            </a:endParaRPr>
          </a:p>
          <a:p>
            <a:pPr marL="742950" lvl="1" indent="-285750">
              <a:buClr>
                <a:srgbClr val="FAC090"/>
              </a:buClr>
              <a:buFont typeface="Wingdings" panose="05000000000000000000" pitchFamily="2" charset="2"/>
              <a:buChar char=""/>
              <a:tabLst>
                <a:tab pos="914400" algn="l"/>
              </a:tabLst>
            </a:pPr>
            <a:endParaRPr lang="en-GB" sz="1200">
              <a:effectLst/>
              <a:latin typeface="+mj-lt"/>
              <a:ea typeface="Times New Roman" panose="02020603050405020304" pitchFamily="18" charset="0"/>
              <a:cs typeface="Arial"/>
            </a:endParaRPr>
          </a:p>
          <a:p>
            <a:pPr lvl="1">
              <a:buClr>
                <a:schemeClr val="accent6"/>
              </a:buClr>
            </a:pPr>
            <a:endParaRPr lang="en-GB" sz="1200">
              <a:solidFill>
                <a:srgbClr val="FF0000"/>
              </a:solidFill>
              <a:latin typeface="+mj-lt"/>
            </a:endParaRPr>
          </a:p>
          <a:p>
            <a:pPr lvl="1"/>
            <a:endParaRPr lang="en-GB" sz="1400"/>
          </a:p>
        </p:txBody>
      </p:sp>
      <p:pic>
        <p:nvPicPr>
          <p:cNvPr id="4" name="Picture 3">
            <a:extLst>
              <a:ext uri="{FF2B5EF4-FFF2-40B4-BE49-F238E27FC236}">
                <a16:creationId xmlns:a16="http://schemas.microsoft.com/office/drawing/2014/main" id="{9E392D54-A8B6-4A7F-88D2-9F5AEF89D0D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894646" y="5836166"/>
            <a:ext cx="1563554" cy="1021834"/>
          </a:xfrm>
          <a:prstGeom prst="rect">
            <a:avLst/>
          </a:prstGeom>
        </p:spPr>
      </p:pic>
    </p:spTree>
    <p:extLst>
      <p:ext uri="{BB962C8B-B14F-4D97-AF65-F5344CB8AC3E}">
        <p14:creationId xmlns:p14="http://schemas.microsoft.com/office/powerpoint/2010/main" val="42386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solidFill>
                  <a:schemeClr val="accent6"/>
                </a:solidFill>
              </a:rPr>
              <a:t>Student Covid-19 Testing</a:t>
            </a:r>
          </a:p>
        </p:txBody>
      </p:sp>
      <p:sp>
        <p:nvSpPr>
          <p:cNvPr id="11" name="Content Placeholder 10"/>
          <p:cNvSpPr>
            <a:spLocks noGrp="1"/>
          </p:cNvSpPr>
          <p:nvPr>
            <p:ph idx="1"/>
          </p:nvPr>
        </p:nvSpPr>
        <p:spPr>
          <a:xfrm>
            <a:off x="684213" y="1084014"/>
            <a:ext cx="7775575" cy="4679949"/>
          </a:xfrm>
        </p:spPr>
        <p:txBody>
          <a:bodyPr vert="horz" lIns="91440" tIns="45720" rIns="91440" bIns="45720" rtlCol="0" anchor="t">
            <a:noAutofit/>
          </a:bodyPr>
          <a:lstStyle/>
          <a:p>
            <a:pPr>
              <a:buClr>
                <a:schemeClr val="accent6">
                  <a:lumMod val="60000"/>
                  <a:lumOff val="40000"/>
                </a:schemeClr>
              </a:buClr>
              <a:buFont typeface="Wingdings" panose="05000000000000000000" pitchFamily="2" charset="2"/>
              <a:buChar char=""/>
              <a:tabLst>
                <a:tab pos="914400" algn="l"/>
              </a:tabLst>
            </a:pPr>
            <a:r>
              <a:rPr lang="en-GB" sz="1100" b="0">
                <a:solidFill>
                  <a:srgbClr val="000000"/>
                </a:solidFill>
                <a:latin typeface="+mj-lt"/>
              </a:rPr>
              <a:t>After students have completed their initial two on-site tests, FE providers are encouraged to maintain facilities for supervised on-site testing so that students who are unable or do not wish to test at home may participate in regular testing. </a:t>
            </a:r>
            <a:endParaRPr lang="en-GB" sz="1100" b="0">
              <a:solidFill>
                <a:srgbClr val="000000"/>
              </a:solidFill>
              <a:latin typeface="+mj-lt"/>
              <a:cs typeface="Arial"/>
            </a:endParaRPr>
          </a:p>
          <a:p>
            <a:pPr>
              <a:buClr>
                <a:schemeClr val="accent6">
                  <a:lumMod val="60000"/>
                  <a:lumOff val="40000"/>
                </a:schemeClr>
              </a:buClr>
              <a:buFont typeface="Wingdings" panose="05000000000000000000" pitchFamily="2" charset="2"/>
              <a:buChar char=""/>
              <a:tabLst>
                <a:tab pos="914400" algn="l"/>
              </a:tabLst>
            </a:pPr>
            <a:r>
              <a:rPr lang="en-GB" sz="1100" b="0">
                <a:solidFill>
                  <a:srgbClr val="000000"/>
                </a:solidFill>
                <a:latin typeface="+mj-lt"/>
              </a:rPr>
              <a:t>If students know they are going to be tested using an LFD on-site, they should consider how they will travel back home in a way that protects others in case they should test positive. </a:t>
            </a:r>
            <a:endParaRPr lang="en-GB" sz="1100" b="0">
              <a:solidFill>
                <a:srgbClr val="000000"/>
              </a:solidFill>
              <a:latin typeface="+mj-lt"/>
              <a:cs typeface="Arial"/>
            </a:endParaRPr>
          </a:p>
          <a:p>
            <a:pPr>
              <a:buClr>
                <a:schemeClr val="accent6">
                  <a:lumMod val="60000"/>
                  <a:lumOff val="40000"/>
                </a:schemeClr>
              </a:buClr>
              <a:buFont typeface="Wingdings" panose="05000000000000000000" pitchFamily="2" charset="2"/>
              <a:buChar char=""/>
              <a:tabLst>
                <a:tab pos="914400" algn="l"/>
              </a:tabLst>
            </a:pPr>
            <a:r>
              <a:rPr lang="en-GB" sz="1100" b="0">
                <a:solidFill>
                  <a:srgbClr val="000000"/>
                </a:solidFill>
                <a:latin typeface="+mj-lt"/>
              </a:rPr>
              <a:t>While awaiting their result (typically it takes 30 minutes), the student or staff member should not interact with other students to avoid virus transmission. </a:t>
            </a:r>
            <a:endParaRPr lang="en-GB" sz="1100" b="0">
              <a:solidFill>
                <a:srgbClr val="000000"/>
              </a:solidFill>
              <a:latin typeface="+mj-lt"/>
              <a:cs typeface="Arial"/>
            </a:endParaRPr>
          </a:p>
          <a:p>
            <a:pPr marL="0" indent="0">
              <a:buClr>
                <a:srgbClr val="FAC090"/>
              </a:buClr>
              <a:buNone/>
              <a:tabLst>
                <a:tab pos="914400" algn="l"/>
              </a:tabLst>
            </a:pPr>
            <a:r>
              <a:rPr lang="en-GB" sz="1100" b="1">
                <a:ea typeface="+mn-lt"/>
                <a:cs typeface="+mn-lt"/>
              </a:rPr>
              <a:t>Test</a:t>
            </a:r>
            <a:r>
              <a:rPr lang="en-GB" sz="1100" b="1">
                <a:cs typeface="Arial"/>
              </a:rPr>
              <a:t> results </a:t>
            </a:r>
            <a:endParaRPr lang="en-GB" sz="1100" b="0">
              <a:cs typeface="Arial"/>
            </a:endParaRPr>
          </a:p>
          <a:p>
            <a:pPr marL="171450" indent="-171450">
              <a:tabLst>
                <a:tab pos="914400" algn="l"/>
              </a:tabLst>
            </a:pPr>
            <a:r>
              <a:rPr lang="en-GB" sz="1100" b="0">
                <a:cs typeface="Arial"/>
              </a:rPr>
              <a:t>For an assisted LFD test taken on-site: Upon notification of a positive LFD test result, individuals are legally required to self-isolate immediately on the day of the test and for at least the following ten full days and contact tracing will be initiated. Following a positive LFD test result, students and staff should take a follow-up </a:t>
            </a:r>
            <a:r>
              <a:rPr lang="en-GB" sz="1100" b="0">
                <a:cs typeface="Arial"/>
                <a:hlinkClick r:id="rId3"/>
              </a:rPr>
              <a:t>polymerase chain reaction (PCR) test</a:t>
            </a:r>
            <a:r>
              <a:rPr lang="en-GB" sz="1100" b="0">
                <a:cs typeface="Arial"/>
              </a:rPr>
              <a:t> as soon as possible. If a student or staff member takes a PCR test within 2 days of the LFD test and receives a negative result, they and their household can stop self-isolating. However, self-isolation must continue if: </a:t>
            </a:r>
          </a:p>
          <a:p>
            <a:pPr marL="571500" lvl="1">
              <a:tabLst>
                <a:tab pos="914400" algn="l"/>
              </a:tabLst>
            </a:pPr>
            <a:r>
              <a:rPr lang="en-GB" sz="1100" b="0">
                <a:cs typeface="Arial"/>
              </a:rPr>
              <a:t>the PCR test result is positive </a:t>
            </a:r>
          </a:p>
          <a:p>
            <a:pPr marL="571500" lvl="1">
              <a:tabLst>
                <a:tab pos="914400" algn="l"/>
              </a:tabLst>
            </a:pPr>
            <a:r>
              <a:rPr lang="en-GB" sz="1100" b="0">
                <a:cs typeface="Arial"/>
              </a:rPr>
              <a:t>no follow-up PCR test is taken </a:t>
            </a:r>
          </a:p>
          <a:p>
            <a:pPr marL="571500" lvl="1">
              <a:tabLst>
                <a:tab pos="914400" algn="l"/>
              </a:tabLst>
            </a:pPr>
            <a:r>
              <a:rPr lang="en-GB" sz="1100" b="0">
                <a:cs typeface="Arial"/>
              </a:rPr>
              <a:t>the PCR test result is negative but the test was taken more than 2 days after the LFD test </a:t>
            </a:r>
          </a:p>
          <a:p>
            <a:pPr marL="171450" indent="-171450">
              <a:tabLst>
                <a:tab pos="914400" algn="l"/>
              </a:tabLst>
            </a:pPr>
            <a:r>
              <a:rPr lang="en-GB" sz="1100" b="0">
                <a:cs typeface="Arial"/>
              </a:rPr>
              <a:t>For an LFD test conducted at home: Upon notification of a positive LFD test result from a test taken at home, students and staff should self-isolate immediately and take a follow-up polymerase chain reaction (PCR) test as soon as possible. If the PCR test result is positive students and staff are then legally required to self-isolate and continue to do so for at least the following ten full days. Contact tracing will also be initiated at this point.</a:t>
            </a:r>
            <a:r>
              <a:rPr lang="en-GB" sz="1200" b="0">
                <a:cs typeface="Arial"/>
              </a:rPr>
              <a:t> </a:t>
            </a:r>
            <a:endParaRPr lang="en-GB" sz="1200" b="0">
              <a:ea typeface="+mn-lt"/>
              <a:cs typeface="+mn-lt"/>
            </a:endParaRPr>
          </a:p>
          <a:p>
            <a:pPr marL="0" indent="0">
              <a:buNone/>
              <a:tabLst>
                <a:tab pos="914400" algn="l"/>
              </a:tabLst>
            </a:pPr>
            <a:endParaRPr lang="en-GB" sz="1300" b="0">
              <a:cs typeface="Arial"/>
            </a:endParaRPr>
          </a:p>
          <a:p>
            <a:pPr marL="457200" lvl="1" indent="0">
              <a:buClr>
                <a:srgbClr val="F79646">
                  <a:lumMod val="60000"/>
                  <a:lumOff val="40000"/>
                </a:srgbClr>
              </a:buClr>
              <a:buNone/>
              <a:tabLst>
                <a:tab pos="914400" algn="l"/>
              </a:tabLst>
            </a:pPr>
            <a:endParaRPr lang="en-GB" sz="1300">
              <a:solidFill>
                <a:srgbClr val="000000"/>
              </a:solidFill>
              <a:latin typeface="+mj-lt"/>
              <a:cs typeface="Arial"/>
            </a:endParaRPr>
          </a:p>
          <a:p>
            <a:pPr lvl="1">
              <a:buClr>
                <a:srgbClr val="FAC090"/>
              </a:buClr>
            </a:pPr>
            <a:endParaRPr lang="en-GB" sz="1300">
              <a:solidFill>
                <a:srgbClr val="000000"/>
              </a:solidFill>
              <a:cs typeface="Arial"/>
            </a:endParaRPr>
          </a:p>
          <a:p>
            <a:pPr lvl="1">
              <a:buChar char=""/>
            </a:pPr>
            <a:endParaRPr lang="en-GB" sz="1300">
              <a:solidFill>
                <a:srgbClr val="000000"/>
              </a:solidFill>
              <a:cs typeface="Arial"/>
            </a:endParaRPr>
          </a:p>
          <a:p>
            <a:pPr lvl="1"/>
            <a:endParaRPr lang="en-GB" sz="1400">
              <a:solidFill>
                <a:schemeClr val="accent5"/>
              </a:solidFill>
              <a:cs typeface="Arial"/>
            </a:endParaRPr>
          </a:p>
        </p:txBody>
      </p:sp>
      <p:pic>
        <p:nvPicPr>
          <p:cNvPr id="4" name="Picture 3">
            <a:extLst>
              <a:ext uri="{FF2B5EF4-FFF2-40B4-BE49-F238E27FC236}">
                <a16:creationId xmlns:a16="http://schemas.microsoft.com/office/drawing/2014/main" id="{E6C3DEA4-0D59-44C8-B198-34E79099ADA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94646" y="5986456"/>
            <a:ext cx="1334163" cy="871544"/>
          </a:xfrm>
          <a:prstGeom prst="rect">
            <a:avLst/>
          </a:prstGeom>
        </p:spPr>
      </p:pic>
    </p:spTree>
    <p:extLst>
      <p:ext uri="{BB962C8B-B14F-4D97-AF65-F5344CB8AC3E}">
        <p14:creationId xmlns:p14="http://schemas.microsoft.com/office/powerpoint/2010/main" val="147786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76FFF9-E589-419B-BA09-9E3EB0BAE9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94646" y="5836166"/>
            <a:ext cx="1563554" cy="1021834"/>
          </a:xfrm>
          <a:prstGeom prst="rect">
            <a:avLst/>
          </a:prstGeom>
        </p:spPr>
      </p:pic>
      <p:sp>
        <p:nvSpPr>
          <p:cNvPr id="8" name="Title 7"/>
          <p:cNvSpPr>
            <a:spLocks noGrp="1"/>
          </p:cNvSpPr>
          <p:nvPr>
            <p:ph type="title"/>
          </p:nvPr>
        </p:nvSpPr>
        <p:spPr/>
        <p:txBody>
          <a:bodyPr/>
          <a:lstStyle/>
          <a:p>
            <a:r>
              <a:rPr lang="en-GB">
                <a:solidFill>
                  <a:schemeClr val="accent6"/>
                </a:solidFill>
              </a:rPr>
              <a:t>Student Covid-19 Testing</a:t>
            </a:r>
          </a:p>
        </p:txBody>
      </p:sp>
      <p:sp>
        <p:nvSpPr>
          <p:cNvPr id="11" name="Content Placeholder 10"/>
          <p:cNvSpPr>
            <a:spLocks noGrp="1"/>
          </p:cNvSpPr>
          <p:nvPr>
            <p:ph idx="1"/>
          </p:nvPr>
        </p:nvSpPr>
        <p:spPr>
          <a:xfrm>
            <a:off x="682625" y="1086423"/>
            <a:ext cx="7775575" cy="4679949"/>
          </a:xfrm>
        </p:spPr>
        <p:txBody>
          <a:bodyPr vert="horz" lIns="91440" tIns="45720" rIns="91440" bIns="45720" rtlCol="0" anchor="t">
            <a:noAutofit/>
          </a:bodyPr>
          <a:lstStyle/>
          <a:p>
            <a:pPr marL="0" indent="0">
              <a:buNone/>
            </a:pPr>
            <a:r>
              <a:rPr lang="en-GB"/>
              <a:t>Why testing is important</a:t>
            </a:r>
            <a:endParaRPr lang="en-GB">
              <a:effectLst/>
            </a:endParaRPr>
          </a:p>
          <a:p>
            <a:pPr marL="742950" lvl="1" indent="-285750">
              <a:buClr>
                <a:schemeClr val="accent6">
                  <a:lumMod val="60000"/>
                  <a:lumOff val="40000"/>
                </a:schemeClr>
              </a:buClr>
              <a:buFont typeface="Arial" panose="05000000000000000000" pitchFamily="2" charset="2"/>
              <a:buChar char="•"/>
              <a:tabLst>
                <a:tab pos="914400" algn="l"/>
              </a:tabLst>
            </a:pPr>
            <a:r>
              <a:rPr lang="en-GB" sz="1300">
                <a:effectLst/>
                <a:latin typeface="Arial"/>
                <a:ea typeface="Times New Roman" panose="02020603050405020304" pitchFamily="18" charset="0"/>
                <a:cs typeface="Arial"/>
              </a:rPr>
              <a:t>About 1 in 3 people with Covid-19 do not have any symptoms. LFD tests can detect the virus in people without symptoms and prevent them unknowingly passing it on to </a:t>
            </a:r>
            <a:r>
              <a:rPr lang="en-GB" sz="1300">
                <a:latin typeface="Arial"/>
                <a:cs typeface="Arial"/>
              </a:rPr>
              <a:t>others.</a:t>
            </a:r>
          </a:p>
          <a:p>
            <a:pPr lvl="1">
              <a:buClr>
                <a:schemeClr val="accent6">
                  <a:lumMod val="60000"/>
                  <a:lumOff val="40000"/>
                </a:schemeClr>
              </a:buClr>
              <a:buFont typeface="Wingdings" panose="05000000000000000000" pitchFamily="2" charset="2"/>
              <a:buChar char=""/>
              <a:tabLst>
                <a:tab pos="914400" algn="l"/>
              </a:tabLst>
            </a:pPr>
            <a:r>
              <a:rPr lang="en-GB" sz="1300">
                <a:effectLst/>
                <a:latin typeface="Arial"/>
                <a:ea typeface="Times New Roman" panose="02020603050405020304" pitchFamily="18" charset="0"/>
                <a:cs typeface="Arial"/>
              </a:rPr>
              <a:t>By identifying more people with the virus we can better mitigate the transmission of Covid-19 which will help protect your friends and </a:t>
            </a:r>
            <a:r>
              <a:rPr lang="en-GB" sz="1300">
                <a:latin typeface="Arial"/>
                <a:ea typeface="Times New Roman" panose="02020603050405020304" pitchFamily="18" charset="0"/>
                <a:cs typeface="Arial"/>
              </a:rPr>
              <a:t>family - </a:t>
            </a:r>
            <a:r>
              <a:rPr lang="en-GB" sz="1300">
                <a:effectLst/>
                <a:latin typeface="Arial"/>
                <a:ea typeface="Times New Roman" panose="02020603050405020304" pitchFamily="18" charset="0"/>
                <a:cs typeface="Arial"/>
              </a:rPr>
              <a:t> and will allow your</a:t>
            </a:r>
            <a:r>
              <a:rPr lang="en-GB" sz="1300">
                <a:latin typeface="Arial"/>
                <a:ea typeface="Times New Roman" panose="02020603050405020304" pitchFamily="18" charset="0"/>
                <a:cs typeface="Arial"/>
              </a:rPr>
              <a:t> </a:t>
            </a:r>
            <a:r>
              <a:rPr lang="en-GB" sz="1300">
                <a:effectLst/>
                <a:latin typeface="Arial"/>
                <a:ea typeface="Times New Roman" panose="02020603050405020304" pitchFamily="18" charset="0"/>
                <a:cs typeface="Arial"/>
              </a:rPr>
              <a:t>education to continue uninterrupted.</a:t>
            </a:r>
          </a:p>
          <a:p>
            <a:pPr marL="742950" lvl="1" indent="-285750">
              <a:buClr>
                <a:schemeClr val="accent6">
                  <a:lumMod val="60000"/>
                  <a:lumOff val="40000"/>
                </a:schemeClr>
              </a:buClr>
              <a:buFont typeface="Wingdings" panose="05000000000000000000" pitchFamily="2" charset="2"/>
              <a:buChar char=""/>
              <a:tabLst>
                <a:tab pos="914400" algn="l"/>
              </a:tabLst>
            </a:pPr>
            <a:r>
              <a:rPr lang="en-GB" sz="1300">
                <a:effectLst/>
                <a:latin typeface="Arial"/>
                <a:ea typeface="Times New Roman" panose="02020603050405020304" pitchFamily="18" charset="0"/>
                <a:cs typeface="Arial"/>
              </a:rPr>
              <a:t>Lots of people taking LFD tests allows us to detect positive cases, take quick action to prevent the spread of coronavirus and break chains of transmission.</a:t>
            </a:r>
            <a:endParaRPr lang="en-GB" sz="1300">
              <a:effectLst/>
              <a:latin typeface="Arial"/>
              <a:ea typeface="Calibri" panose="020F0502020204030204" pitchFamily="34" charset="0"/>
              <a:cs typeface="Arial"/>
            </a:endParaRPr>
          </a:p>
          <a:p>
            <a:pPr lvl="1">
              <a:buClr>
                <a:schemeClr val="accent6">
                  <a:lumMod val="60000"/>
                  <a:lumOff val="40000"/>
                </a:schemeClr>
              </a:buClr>
              <a:buFont typeface="Wingdings" panose="05000000000000000000" pitchFamily="2" charset="2"/>
              <a:buChar char=""/>
              <a:tabLst>
                <a:tab pos="914400" algn="l"/>
              </a:tabLst>
            </a:pPr>
            <a:r>
              <a:rPr lang="en-GB" sz="1300">
                <a:effectLst/>
                <a:latin typeface="Arial"/>
                <a:ea typeface="Times New Roman" panose="02020603050405020304" pitchFamily="18" charset="0"/>
                <a:cs typeface="Arial"/>
              </a:rPr>
              <a:t>LFDs have been through a rigorous validation programme.  </a:t>
            </a:r>
            <a:r>
              <a:rPr lang="en-GB" sz="1300" u="sng">
                <a:solidFill>
                  <a:srgbClr val="0563C1"/>
                </a:solidFill>
                <a:effectLst/>
                <a:latin typeface="Arial"/>
                <a:ea typeface="Times New Roman" panose="02020603050405020304" pitchFamily="18" charset="0"/>
                <a:cs typeface="Arial"/>
                <a:hlinkClick r:id="rId4"/>
              </a:rPr>
              <a:t>Evaluations from Public Health England and the University of Oxford</a:t>
            </a:r>
            <a:r>
              <a:rPr lang="en-GB" sz="1300">
                <a:effectLst/>
                <a:latin typeface="Arial"/>
                <a:ea typeface="Times New Roman" panose="02020603050405020304" pitchFamily="18" charset="0"/>
                <a:cs typeface="Arial"/>
              </a:rPr>
              <a:t> show these tests are accurate and sensitive enough to be used in </a:t>
            </a:r>
            <a:r>
              <a:rPr lang="en-GB" sz="1300">
                <a:latin typeface="Arial"/>
                <a:ea typeface="Times New Roman" panose="02020603050405020304" pitchFamily="18" charset="0"/>
                <a:cs typeface="Arial"/>
              </a:rPr>
              <a:t>FE</a:t>
            </a:r>
            <a:r>
              <a:rPr lang="en-GB" sz="1300">
                <a:effectLst/>
                <a:latin typeface="Arial"/>
                <a:ea typeface="Times New Roman" panose="02020603050405020304" pitchFamily="18" charset="0"/>
                <a:cs typeface="Arial"/>
              </a:rPr>
              <a:t>.</a:t>
            </a:r>
            <a:r>
              <a:rPr lang="en-GB" sz="1300">
                <a:latin typeface="Arial"/>
                <a:ea typeface="Times New Roman" panose="02020603050405020304" pitchFamily="18" charset="0"/>
                <a:cs typeface="Arial"/>
              </a:rPr>
              <a:t> </a:t>
            </a:r>
            <a:endParaRPr lang="en-GB" sz="1300">
              <a:effectLst/>
              <a:latin typeface="Arial" panose="020B0604020202020204" pitchFamily="34" charset="0"/>
              <a:ea typeface="Calibri" panose="020F0502020204030204" pitchFamily="34" charset="0"/>
              <a:cs typeface="Arial" panose="020B0604020202020204" pitchFamily="34" charset="0"/>
            </a:endParaRPr>
          </a:p>
          <a:p>
            <a:pPr marL="742950" lvl="1" indent="-285750">
              <a:buClr>
                <a:schemeClr val="accent6">
                  <a:lumMod val="60000"/>
                  <a:lumOff val="40000"/>
                </a:schemeClr>
              </a:buClr>
              <a:buFont typeface="Wingdings" panose="05000000000000000000" pitchFamily="2" charset="2"/>
              <a:buChar char=""/>
              <a:tabLst>
                <a:tab pos="914400" algn="l"/>
              </a:tabLst>
            </a:pPr>
            <a:r>
              <a:rPr lang="en-GB" sz="1300">
                <a:effectLst/>
                <a:latin typeface="Arial"/>
                <a:ea typeface="Times New Roman" panose="02020603050405020304" pitchFamily="18" charset="0"/>
                <a:cs typeface="Arial"/>
              </a:rPr>
              <a:t>Antigen LFD tests are highly specific, meaning that only a small proportion of people who do not have coronavirus will receive a positive result.</a:t>
            </a:r>
            <a:endParaRPr lang="en-GB" sz="1300">
              <a:effectLst/>
              <a:latin typeface="Arial"/>
              <a:ea typeface="Calibri" panose="020F0502020204030204" pitchFamily="34" charset="0"/>
              <a:cs typeface="Arial"/>
            </a:endParaRPr>
          </a:p>
          <a:p>
            <a:pPr lvl="1">
              <a:buClr>
                <a:schemeClr val="accent6">
                  <a:lumMod val="60000"/>
                  <a:lumOff val="40000"/>
                </a:schemeClr>
              </a:buClr>
              <a:buFont typeface="Wingdings" panose="05000000000000000000" pitchFamily="2" charset="2"/>
              <a:buChar char=""/>
              <a:tabLst>
                <a:tab pos="914400" algn="l"/>
              </a:tabLst>
            </a:pPr>
            <a:r>
              <a:rPr lang="en-GB" sz="1300">
                <a:effectLst/>
                <a:latin typeface="Arial"/>
                <a:ea typeface="Times New Roman" panose="02020603050405020304" pitchFamily="18" charset="0"/>
                <a:cs typeface="Arial"/>
              </a:rPr>
              <a:t>More information about </a:t>
            </a:r>
            <a:r>
              <a:rPr lang="en-GB" sz="1300" u="sng">
                <a:solidFill>
                  <a:srgbClr val="0563C1"/>
                </a:solidFill>
                <a:effectLst/>
                <a:latin typeface="Arial"/>
                <a:ea typeface="Times New Roman" panose="02020603050405020304" pitchFamily="18" charset="0"/>
                <a:cs typeface="Arial"/>
                <a:hlinkClick r:id="rId5"/>
              </a:rPr>
              <a:t>understanding lateral flow antigen testing for people without symptoms</a:t>
            </a:r>
            <a:r>
              <a:rPr lang="en-GB" sz="1300">
                <a:effectLst/>
                <a:latin typeface="Arial"/>
                <a:ea typeface="Times New Roman" panose="02020603050405020304" pitchFamily="18" charset="0"/>
                <a:cs typeface="Arial"/>
              </a:rPr>
              <a:t> is available on </a:t>
            </a:r>
            <a:r>
              <a:rPr lang="en-GB" sz="1300" u="sng">
                <a:solidFill>
                  <a:srgbClr val="0563C1"/>
                </a:solidFill>
                <a:effectLst/>
                <a:latin typeface="Arial"/>
                <a:ea typeface="Times New Roman" panose="02020603050405020304" pitchFamily="18" charset="0"/>
                <a:cs typeface="Arial"/>
                <a:hlinkClick r:id="rId6"/>
              </a:rPr>
              <a:t>www.gov.uk/coronavirus</a:t>
            </a:r>
            <a:r>
              <a:rPr lang="en-GB" sz="1300">
                <a:effectLst/>
                <a:latin typeface="Arial"/>
                <a:ea typeface="Times New Roman" panose="02020603050405020304" pitchFamily="18" charset="0"/>
                <a:cs typeface="Arial"/>
              </a:rPr>
              <a:t>.</a:t>
            </a:r>
            <a:r>
              <a:rPr lang="en-GB" sz="1300">
                <a:latin typeface="Arial"/>
                <a:ea typeface="Times New Roman" panose="02020603050405020304" pitchFamily="18" charset="0"/>
                <a:cs typeface="Arial"/>
              </a:rPr>
              <a:t> </a:t>
            </a:r>
          </a:p>
          <a:p>
            <a:pPr lvl="1">
              <a:buClr>
                <a:srgbClr val="FAC090"/>
              </a:buClr>
              <a:tabLst>
                <a:tab pos="914400" algn="l"/>
              </a:tabLst>
            </a:pPr>
            <a:r>
              <a:rPr lang="en-GB" sz="1300">
                <a:ea typeface="+mn-lt"/>
                <a:cs typeface="+mn-lt"/>
              </a:rPr>
              <a:t>You can access </a:t>
            </a:r>
            <a:r>
              <a:rPr lang="en-GB" sz="1300">
                <a:latin typeface="Arial"/>
                <a:ea typeface="+mn-lt"/>
                <a:cs typeface="Arial"/>
              </a:rPr>
              <a:t>a useful video explainer</a:t>
            </a:r>
            <a:r>
              <a:rPr lang="en-GB" sz="1300">
                <a:ea typeface="+mn-lt"/>
                <a:cs typeface="+mn-lt"/>
              </a:rPr>
              <a:t> to help with communications around home testing/LFD collect </a:t>
            </a:r>
            <a:r>
              <a:rPr lang="en-GB" sz="1300">
                <a:ea typeface="+mn-lt"/>
                <a:cs typeface="+mn-lt"/>
                <a:hlinkClick r:id="rId7"/>
              </a:rPr>
              <a:t>here</a:t>
            </a:r>
            <a:r>
              <a:rPr lang="en-GB" sz="1300">
                <a:ea typeface="+mn-lt"/>
                <a:cs typeface="+mn-lt"/>
              </a:rPr>
              <a:t>. </a:t>
            </a:r>
          </a:p>
          <a:p>
            <a:pPr lvl="1">
              <a:buClr>
                <a:srgbClr val="FAC090"/>
              </a:buClr>
              <a:buFont typeface="Wingdings" panose="05000000000000000000" pitchFamily="2" charset="2"/>
              <a:buChar char=""/>
              <a:tabLst>
                <a:tab pos="914400" algn="l"/>
              </a:tabLst>
            </a:pPr>
            <a:endParaRPr lang="en-GB" sz="13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41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B4F-A2AC-443C-9108-21AEA8D5A1E0}"/>
              </a:ext>
            </a:extLst>
          </p:cNvPr>
          <p:cNvSpPr>
            <a:spLocks noGrp="1"/>
          </p:cNvSpPr>
          <p:nvPr>
            <p:ph type="title"/>
          </p:nvPr>
        </p:nvSpPr>
        <p:spPr/>
        <p:txBody>
          <a:bodyPr/>
          <a:lstStyle/>
          <a:p>
            <a:r>
              <a:rPr lang="en-GB">
                <a:solidFill>
                  <a:schemeClr val="accent6"/>
                </a:solidFill>
              </a:rPr>
              <a:t>How FE Providers are encouraging Testing Participation</a:t>
            </a:r>
            <a:endParaRPr lang="en-GB"/>
          </a:p>
        </p:txBody>
      </p:sp>
      <p:sp>
        <p:nvSpPr>
          <p:cNvPr id="3" name="Content Placeholder 2">
            <a:extLst>
              <a:ext uri="{FF2B5EF4-FFF2-40B4-BE49-F238E27FC236}">
                <a16:creationId xmlns:a16="http://schemas.microsoft.com/office/drawing/2014/main" id="{BDAF2A95-708A-4707-9C8F-0CF7A9DD3B60}"/>
              </a:ext>
            </a:extLst>
          </p:cNvPr>
          <p:cNvSpPr>
            <a:spLocks noGrp="1"/>
          </p:cNvSpPr>
          <p:nvPr>
            <p:ph idx="1"/>
          </p:nvPr>
        </p:nvSpPr>
        <p:spPr/>
        <p:txBody>
          <a:bodyPr/>
          <a:lstStyle/>
          <a:p>
            <a:pPr marL="0" indent="0">
              <a:buClr>
                <a:schemeClr val="accent6"/>
              </a:buClr>
              <a:buNone/>
            </a:pPr>
            <a:r>
              <a:rPr lang="en-GB" sz="1200" b="0"/>
              <a:t>We have collected and shared examples of initiatives and strategies that have worked well for FE providers in delivering testing and driving up participation.</a:t>
            </a:r>
          </a:p>
          <a:p>
            <a:pPr marL="0" indent="0">
              <a:buClr>
                <a:schemeClr val="accent6"/>
              </a:buClr>
              <a:buNone/>
            </a:pPr>
            <a:r>
              <a:rPr lang="en-GB" sz="1200" b="0"/>
              <a:t>We understand that the way FE providers operate vary significantly. Here are some principles that have been successfully applied across a wide variety of education settings:</a:t>
            </a:r>
          </a:p>
          <a:p>
            <a:pPr>
              <a:buClr>
                <a:schemeClr val="accent6"/>
              </a:buClr>
            </a:pPr>
            <a:r>
              <a:rPr lang="en-GB" sz="1200"/>
              <a:t>Be Creative</a:t>
            </a:r>
          </a:p>
          <a:p>
            <a:pPr lvl="1">
              <a:buClr>
                <a:schemeClr val="accent6"/>
              </a:buClr>
            </a:pPr>
            <a:r>
              <a:rPr lang="en-GB" sz="1200"/>
              <a:t>Creating videos of the head or student representatives about why testing is important can be more engaging and accessible for some audiences. </a:t>
            </a:r>
          </a:p>
          <a:p>
            <a:pPr lvl="1">
              <a:buClr>
                <a:schemeClr val="accent6"/>
              </a:buClr>
            </a:pPr>
            <a:r>
              <a:rPr lang="en-GB" sz="1200"/>
              <a:t>Share and encourage your students to post photos and videos of them self-testing on social media. </a:t>
            </a:r>
          </a:p>
          <a:p>
            <a:pPr lvl="1">
              <a:buClr>
                <a:schemeClr val="accent6"/>
              </a:buClr>
            </a:pPr>
            <a:r>
              <a:rPr lang="en-GB" sz="1200"/>
              <a:t>Digital systems to allow students and staff to raise any issues or concerns relating to Covid and testing.</a:t>
            </a:r>
          </a:p>
          <a:p>
            <a:pPr lvl="1">
              <a:buClr>
                <a:schemeClr val="accent6"/>
              </a:buClr>
            </a:pPr>
            <a:r>
              <a:rPr lang="en-GB" sz="1200"/>
              <a:t>Regular blogs to reinforce why testing and reporting negative, void and positive results is important. </a:t>
            </a:r>
          </a:p>
          <a:p>
            <a:pPr lvl="1">
              <a:buClr>
                <a:schemeClr val="accent6"/>
              </a:buClr>
            </a:pPr>
            <a:r>
              <a:rPr lang="en-GB" sz="1200"/>
              <a:t>Collaborate with local media, including newspapers and radio, to encourage testing in the local area. </a:t>
            </a:r>
          </a:p>
          <a:p>
            <a:pPr>
              <a:buClr>
                <a:schemeClr val="accent6"/>
              </a:buClr>
            </a:pPr>
            <a:r>
              <a:rPr lang="en-GB" sz="1200"/>
              <a:t>Leadership</a:t>
            </a:r>
          </a:p>
          <a:p>
            <a:pPr lvl="1">
              <a:buClr>
                <a:schemeClr val="accent6"/>
              </a:buClr>
            </a:pPr>
            <a:r>
              <a:rPr lang="en-GB" sz="1200"/>
              <a:t>Senior leadership teams clearly conveying the importance of testing and reporting helps ensure it remains a high priority.</a:t>
            </a:r>
          </a:p>
          <a:p>
            <a:pPr lvl="1">
              <a:buClr>
                <a:schemeClr val="accent6"/>
              </a:buClr>
            </a:pPr>
            <a:r>
              <a:rPr lang="en-GB" sz="1200"/>
              <a:t>Some leadership teams have established a cross organisation group that meets regularly to identify how to maintain and engage students in home testing and reporting. </a:t>
            </a:r>
          </a:p>
          <a:p>
            <a:pPr lvl="1">
              <a:buClr>
                <a:schemeClr val="accent6"/>
              </a:buClr>
            </a:pPr>
            <a:r>
              <a:rPr lang="en-GB" sz="1200"/>
              <a:t>Others have worked closely with strategic partners, such as their local authority and Director of Public Health, to regularly discuss covid related issues, including testing. </a:t>
            </a:r>
          </a:p>
        </p:txBody>
      </p:sp>
    </p:spTree>
    <p:extLst>
      <p:ext uri="{BB962C8B-B14F-4D97-AF65-F5344CB8AC3E}">
        <p14:creationId xmlns:p14="http://schemas.microsoft.com/office/powerpoint/2010/main" val="106196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B4F-A2AC-443C-9108-21AEA8D5A1E0}"/>
              </a:ext>
            </a:extLst>
          </p:cNvPr>
          <p:cNvSpPr>
            <a:spLocks noGrp="1"/>
          </p:cNvSpPr>
          <p:nvPr>
            <p:ph type="title"/>
          </p:nvPr>
        </p:nvSpPr>
        <p:spPr/>
        <p:txBody>
          <a:bodyPr/>
          <a:lstStyle/>
          <a:p>
            <a:r>
              <a:rPr lang="en-GB">
                <a:solidFill>
                  <a:schemeClr val="accent6"/>
                </a:solidFill>
              </a:rPr>
              <a:t>How FE Providers are encouraging Testing Participation</a:t>
            </a:r>
            <a:endParaRPr lang="en-GB"/>
          </a:p>
        </p:txBody>
      </p:sp>
      <p:sp>
        <p:nvSpPr>
          <p:cNvPr id="3" name="Content Placeholder 2">
            <a:extLst>
              <a:ext uri="{FF2B5EF4-FFF2-40B4-BE49-F238E27FC236}">
                <a16:creationId xmlns:a16="http://schemas.microsoft.com/office/drawing/2014/main" id="{BDAF2A95-708A-4707-9C8F-0CF7A9DD3B60}"/>
              </a:ext>
            </a:extLst>
          </p:cNvPr>
          <p:cNvSpPr>
            <a:spLocks noGrp="1"/>
          </p:cNvSpPr>
          <p:nvPr>
            <p:ph idx="1"/>
          </p:nvPr>
        </p:nvSpPr>
        <p:spPr/>
        <p:txBody>
          <a:bodyPr/>
          <a:lstStyle/>
          <a:p>
            <a:pPr>
              <a:buClr>
                <a:schemeClr val="accent6"/>
              </a:buClr>
            </a:pPr>
            <a:r>
              <a:rPr lang="en-GB" sz="1200"/>
              <a:t>Regular and ongoing monitoring and support</a:t>
            </a:r>
          </a:p>
          <a:p>
            <a:pPr marL="400050" lvl="1" indent="0">
              <a:buClr>
                <a:schemeClr val="accent6"/>
              </a:buClr>
              <a:buNone/>
            </a:pPr>
            <a:r>
              <a:rPr lang="en-GB" sz="1200"/>
              <a:t>Some FE providers have offered pastoral support to those who are reluctant to test through several strategies, including:</a:t>
            </a:r>
          </a:p>
          <a:p>
            <a:pPr lvl="1">
              <a:buClr>
                <a:schemeClr val="accent6"/>
              </a:buClr>
            </a:pPr>
            <a:r>
              <a:rPr lang="en-GB" sz="1200"/>
              <a:t>Creating a peer-to-peer network for students and staff who are nervous about testing.</a:t>
            </a:r>
          </a:p>
          <a:p>
            <a:pPr lvl="1">
              <a:buClr>
                <a:schemeClr val="accent6"/>
              </a:buClr>
            </a:pPr>
            <a:r>
              <a:rPr lang="en-GB" sz="1200"/>
              <a:t>Setting up a dedicated college Covid helpline for students to offer ongoing support.</a:t>
            </a:r>
          </a:p>
          <a:p>
            <a:pPr lvl="1">
              <a:buClr>
                <a:schemeClr val="accent6"/>
              </a:buClr>
            </a:pPr>
            <a:r>
              <a:rPr lang="en-GB" sz="1200"/>
              <a:t>Identifying student testing champions to engage students and promote the value and benefit of testing.</a:t>
            </a:r>
          </a:p>
          <a:p>
            <a:pPr lvl="1">
              <a:buClr>
                <a:schemeClr val="accent6"/>
              </a:buClr>
            </a:pPr>
            <a:r>
              <a:rPr lang="en-GB" sz="1200"/>
              <a:t>Some providers have developed bespoke reporting methods (e.g. creating college Apps for reporting) to make it as convenient as possible for learners and record their test results. This has been supported by proactive communications with those students who are not reporting any results.</a:t>
            </a:r>
          </a:p>
          <a:p>
            <a:pPr lvl="1">
              <a:buClr>
                <a:schemeClr val="accent6"/>
              </a:buClr>
            </a:pPr>
            <a:r>
              <a:rPr lang="en-GB" sz="1200"/>
              <a:t>Some FE providers have developed targeted comms to students and parents to address misinformation relating to testing. </a:t>
            </a:r>
          </a:p>
        </p:txBody>
      </p:sp>
    </p:spTree>
    <p:extLst>
      <p:ext uri="{BB962C8B-B14F-4D97-AF65-F5344CB8AC3E}">
        <p14:creationId xmlns:p14="http://schemas.microsoft.com/office/powerpoint/2010/main" val="383930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4214" y="332658"/>
            <a:ext cx="7775575" cy="648419"/>
          </a:xfrm>
        </p:spPr>
        <p:txBody>
          <a:bodyPr anchor="ctr">
            <a:normAutofit/>
          </a:bodyPr>
          <a:lstStyle/>
          <a:p>
            <a:r>
              <a:rPr lang="en-GB">
                <a:solidFill>
                  <a:schemeClr val="accent6"/>
                </a:solidFill>
              </a:rPr>
              <a:t>For more information</a:t>
            </a:r>
          </a:p>
        </p:txBody>
      </p:sp>
      <p:sp>
        <p:nvSpPr>
          <p:cNvPr id="11" name="Content Placeholder 10"/>
          <p:cNvSpPr>
            <a:spLocks noGrp="1"/>
          </p:cNvSpPr>
          <p:nvPr>
            <p:ph sz="half" idx="1"/>
          </p:nvPr>
        </p:nvSpPr>
        <p:spPr>
          <a:xfrm>
            <a:off x="684212" y="1196975"/>
            <a:ext cx="3811587" cy="4752976"/>
          </a:xfrm>
        </p:spPr>
        <p:txBody>
          <a:bodyPr vert="horz" lIns="91440" tIns="45720" rIns="91440" bIns="45720" rtlCol="0">
            <a:normAutofit/>
          </a:bodyPr>
          <a:lstStyle/>
          <a:p>
            <a:pPr marL="0" indent="0">
              <a:buNone/>
            </a:pPr>
            <a:endParaRPr lang="en-GB">
              <a:solidFill>
                <a:prstClr val="black"/>
              </a:solidFill>
            </a:endParaRPr>
          </a:p>
          <a:p>
            <a:pPr marL="0" indent="0">
              <a:buNone/>
            </a:pPr>
            <a:endParaRPr lang="en-GB">
              <a:solidFill>
                <a:prstClr val="black"/>
              </a:solidFill>
            </a:endParaRPr>
          </a:p>
          <a:p>
            <a:pPr marL="0" indent="0">
              <a:buNone/>
            </a:pPr>
            <a:endParaRPr lang="en-GB">
              <a:solidFill>
                <a:prstClr val="black"/>
              </a:solidFill>
            </a:endParaRPr>
          </a:p>
          <a:p>
            <a:pPr marL="0" indent="0">
              <a:buNone/>
            </a:pPr>
            <a:r>
              <a:rPr lang="en-GB">
                <a:solidFill>
                  <a:prstClr val="black"/>
                </a:solidFill>
              </a:rPr>
              <a:t>If you have any questions regarding this toolkit, </a:t>
            </a:r>
          </a:p>
          <a:p>
            <a:pPr marL="0" indent="0">
              <a:buNone/>
            </a:pPr>
            <a:r>
              <a:rPr lang="en-GB">
                <a:solidFill>
                  <a:prstClr val="black"/>
                </a:solidFill>
              </a:rPr>
              <a:t>or require any more information, </a:t>
            </a:r>
          </a:p>
          <a:p>
            <a:pPr marL="0" indent="0">
              <a:buNone/>
            </a:pPr>
            <a:r>
              <a:rPr lang="en-GB">
                <a:solidFill>
                  <a:prstClr val="black"/>
                </a:solidFill>
              </a:rPr>
              <a:t>please email:</a:t>
            </a:r>
          </a:p>
          <a:p>
            <a:pPr marL="0" indent="0">
              <a:buNone/>
            </a:pPr>
            <a:r>
              <a:rPr lang="en-GB">
                <a:solidFill>
                  <a:prstClr val="black"/>
                </a:solidFill>
              </a:rPr>
              <a:t> </a:t>
            </a:r>
            <a:r>
              <a:rPr lang="en-GB">
                <a:solidFill>
                  <a:prstClr val="black"/>
                </a:solidFill>
                <a:hlinkClick r:id="rId3"/>
              </a:rPr>
              <a:t>COMMSPOST16&amp;SKILLS@education.gov.uk</a:t>
            </a:r>
            <a:r>
              <a:rPr lang="en-GB">
                <a:solidFill>
                  <a:prstClr val="black"/>
                </a:solidFill>
              </a:rPr>
              <a:t> </a:t>
            </a:r>
          </a:p>
        </p:txBody>
      </p:sp>
      <p:pic>
        <p:nvPicPr>
          <p:cNvPr id="4" name="Picture 3">
            <a:extLst>
              <a:ext uri="{FF2B5EF4-FFF2-40B4-BE49-F238E27FC236}">
                <a16:creationId xmlns:a16="http://schemas.microsoft.com/office/drawing/2014/main" id="{470507E6-1CEB-4174-AD84-F283F4A234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48200" y="2327964"/>
            <a:ext cx="3811588" cy="2490997"/>
          </a:xfrm>
          <a:prstGeom prst="rect">
            <a:avLst/>
          </a:prstGeom>
          <a:noFill/>
          <a:ln>
            <a:solidFill>
              <a:schemeClr val="tx2"/>
            </a:solidFill>
          </a:ln>
        </p:spPr>
      </p:pic>
    </p:spTree>
    <p:extLst>
      <p:ext uri="{BB962C8B-B14F-4D97-AF65-F5344CB8AC3E}">
        <p14:creationId xmlns:p14="http://schemas.microsoft.com/office/powerpoint/2010/main" val="251114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58A9-6205-4230-B108-C967E9648DE3}"/>
              </a:ext>
            </a:extLst>
          </p:cNvPr>
          <p:cNvSpPr>
            <a:spLocks noGrp="1"/>
          </p:cNvSpPr>
          <p:nvPr>
            <p:ph type="title"/>
          </p:nvPr>
        </p:nvSpPr>
        <p:spPr>
          <a:xfrm>
            <a:off x="684212" y="266029"/>
            <a:ext cx="7775575" cy="647701"/>
          </a:xfrm>
        </p:spPr>
        <p:txBody>
          <a:bodyPr/>
          <a:lstStyle/>
          <a:p>
            <a:r>
              <a:rPr lang="en-GB">
                <a:solidFill>
                  <a:schemeClr val="accent6"/>
                </a:solidFill>
              </a:rPr>
              <a:t>Annex A - List of Resources</a:t>
            </a:r>
            <a:r>
              <a:rPr lang="en-GB">
                <a:cs typeface="Arial"/>
              </a:rPr>
              <a:t> </a:t>
            </a:r>
            <a:endParaRPr lang="en-GB"/>
          </a:p>
        </p:txBody>
      </p:sp>
      <p:sp>
        <p:nvSpPr>
          <p:cNvPr id="3" name="Content Placeholder 2">
            <a:extLst>
              <a:ext uri="{FF2B5EF4-FFF2-40B4-BE49-F238E27FC236}">
                <a16:creationId xmlns:a16="http://schemas.microsoft.com/office/drawing/2014/main" id="{8666AB07-EB7B-4D05-98BF-7C6059CC6AB2}"/>
              </a:ext>
            </a:extLst>
          </p:cNvPr>
          <p:cNvSpPr>
            <a:spLocks noGrp="1"/>
          </p:cNvSpPr>
          <p:nvPr>
            <p:ph idx="1"/>
          </p:nvPr>
        </p:nvSpPr>
        <p:spPr>
          <a:xfrm>
            <a:off x="4617883" y="873893"/>
            <a:ext cx="4159323" cy="5110214"/>
          </a:xfrm>
        </p:spPr>
        <p:txBody>
          <a:bodyPr vert="horz" lIns="91440" tIns="45720" rIns="91440" bIns="45720" rtlCol="0" anchor="t">
            <a:noAutofit/>
          </a:bodyPr>
          <a:lstStyle/>
          <a:p>
            <a:pPr marL="0" indent="0">
              <a:buNone/>
            </a:pPr>
            <a:r>
              <a:rPr lang="en-GB" sz="1400">
                <a:cs typeface="Arial"/>
              </a:rPr>
              <a:t>Testing</a:t>
            </a:r>
            <a:endParaRPr lang="en-US"/>
          </a:p>
          <a:p>
            <a:pPr>
              <a:lnSpc>
                <a:spcPct val="100000"/>
              </a:lnSpc>
            </a:pPr>
            <a:r>
              <a:rPr lang="en-GB" sz="1400" b="0">
                <a:cs typeface="Arial"/>
                <a:hlinkClick r:id="rId2"/>
              </a:rPr>
              <a:t>Step</a:t>
            </a:r>
            <a:r>
              <a:rPr lang="en-GB" sz="1400" b="0">
                <a:ea typeface="+mn-lt"/>
                <a:cs typeface="+mn-lt"/>
                <a:hlinkClick r:id="rId2"/>
              </a:rPr>
              <a:t> by step guide to Covid-19 testing</a:t>
            </a:r>
            <a:r>
              <a:rPr lang="en-GB" sz="1400" b="0">
                <a:cs typeface="Arial"/>
              </a:rPr>
              <a:t> (YouTube)</a:t>
            </a:r>
          </a:p>
          <a:p>
            <a:pPr>
              <a:lnSpc>
                <a:spcPct val="100000"/>
              </a:lnSpc>
            </a:pPr>
            <a:r>
              <a:rPr kumimoji="0" lang="en-GB" sz="1400" b="0" i="0" u="none" strike="noStrike" kern="1200" cap="none" spc="0" normalizeH="0" baseline="0" noProof="0">
                <a:ln>
                  <a:noFill/>
                </a:ln>
                <a:solidFill>
                  <a:prstClr val="black"/>
                </a:solidFill>
                <a:effectLst/>
                <a:uLnTx/>
                <a:uFillTx/>
                <a:latin typeface="Arial"/>
                <a:ea typeface="+mn-ea"/>
                <a:cs typeface="Arial"/>
                <a:hlinkClick r:id="rId3"/>
              </a:rPr>
              <a:t>Twice-weekly Testing Poster</a:t>
            </a:r>
            <a:endParaRPr lang="en-GB" sz="1400" b="0">
              <a:cs typeface="Arial"/>
            </a:endParaRPr>
          </a:p>
          <a:p>
            <a:pPr>
              <a:lnSpc>
                <a:spcPct val="100000"/>
              </a:lnSpc>
            </a:pPr>
            <a:r>
              <a:rPr lang="en-GB" sz="1400" b="0">
                <a:ea typeface="+mn-lt"/>
                <a:cs typeface="+mn-lt"/>
                <a:hlinkClick r:id="rId4"/>
              </a:rPr>
              <a:t>Further Education and Schools Testing FAQs</a:t>
            </a:r>
            <a:endParaRPr lang="en-GB" sz="1400" b="0">
              <a:ea typeface="+mn-lt"/>
              <a:cs typeface="+mn-lt"/>
            </a:endParaRPr>
          </a:p>
          <a:p>
            <a:pPr>
              <a:lnSpc>
                <a:spcPct val="100000"/>
              </a:lnSpc>
            </a:pPr>
            <a:r>
              <a:rPr lang="en-GB" sz="1400" b="0">
                <a:ea typeface="+mn-lt"/>
                <a:cs typeface="+mn-lt"/>
                <a:hlinkClick r:id="rId5"/>
              </a:rPr>
              <a:t>ACLPs and ITP Testing FAQs</a:t>
            </a:r>
            <a:endParaRPr lang="en-GB" sz="1400">
              <a:cs typeface="Arial"/>
            </a:endParaRPr>
          </a:p>
          <a:p>
            <a:pPr>
              <a:lnSpc>
                <a:spcPct val="100000"/>
              </a:lnSpc>
            </a:pPr>
            <a:r>
              <a:rPr lang="en-GB" sz="1400" b="0">
                <a:ea typeface="+mn-lt"/>
                <a:cs typeface="+mn-lt"/>
                <a:hlinkClick r:id="rId6"/>
              </a:rPr>
              <a:t>Volunteer Workforce Support for Schools and Colleges</a:t>
            </a:r>
            <a:endParaRPr lang="en-GB" sz="1400">
              <a:cs typeface="Arial"/>
            </a:endParaRPr>
          </a:p>
          <a:p>
            <a:pPr>
              <a:lnSpc>
                <a:spcPct val="100000"/>
              </a:lnSpc>
            </a:pPr>
            <a:r>
              <a:rPr lang="en-GB" sz="1400" b="0">
                <a:ea typeface="+mn-lt"/>
                <a:cs typeface="+mn-lt"/>
                <a:hlinkClick r:id="rId7"/>
              </a:rPr>
              <a:t>Further Education and Schools Testing Guidance Manuals</a:t>
            </a:r>
            <a:endParaRPr lang="en-GB" sz="1400">
              <a:cs typeface="Arial"/>
            </a:endParaRPr>
          </a:p>
          <a:p>
            <a:pPr>
              <a:lnSpc>
                <a:spcPct val="100000"/>
              </a:lnSpc>
            </a:pPr>
            <a:r>
              <a:rPr lang="en-GB" sz="1400" b="0">
                <a:ea typeface="+mn-lt"/>
                <a:cs typeface="+mn-lt"/>
                <a:hlinkClick r:id="rId8"/>
              </a:rPr>
              <a:t>Report a COVID-19 rapid lateral flow test result</a:t>
            </a:r>
            <a:endParaRPr lang="en-GB" sz="1400" b="0">
              <a:ea typeface="+mn-lt"/>
              <a:cs typeface="+mn-lt"/>
            </a:endParaRPr>
          </a:p>
          <a:p>
            <a:pPr>
              <a:lnSpc>
                <a:spcPct val="100000"/>
              </a:lnSpc>
            </a:pPr>
            <a:r>
              <a:rPr lang="en-GB" sz="1400" b="0">
                <a:cs typeface="Arial"/>
                <a:hlinkClick r:id="rId9"/>
              </a:rPr>
              <a:t>Get a free PCR test to check if you have coronavirus (COVID-19)</a:t>
            </a:r>
            <a:endParaRPr lang="en-GB" sz="1400" b="0">
              <a:cs typeface="Arial"/>
            </a:endParaRPr>
          </a:p>
          <a:p>
            <a:pPr>
              <a:lnSpc>
                <a:spcPct val="100000"/>
              </a:lnSpc>
            </a:pPr>
            <a:r>
              <a:rPr lang="en-GB" sz="1400" b="0" u="sng">
                <a:solidFill>
                  <a:srgbClr val="0563C1"/>
                </a:solidFill>
                <a:cs typeface="Arial"/>
                <a:hlinkClick r:id="rId10"/>
              </a:rPr>
              <a:t>Evaluations from Public Health England and the University of Oxford</a:t>
            </a:r>
            <a:endParaRPr lang="en-GB" sz="1400" b="0" u="sng">
              <a:solidFill>
                <a:srgbClr val="0563C1"/>
              </a:solidFill>
              <a:cs typeface="Arial"/>
            </a:endParaRPr>
          </a:p>
          <a:p>
            <a:pPr>
              <a:lnSpc>
                <a:spcPct val="100000"/>
              </a:lnSpc>
              <a:buFont typeface="Wingdings,Sans-Serif" pitchFamily="2" charset="2"/>
              <a:buChar char=""/>
            </a:pPr>
            <a:r>
              <a:rPr lang="en-GB" sz="1400" b="0">
                <a:cs typeface="Arial"/>
              </a:rPr>
              <a:t>More information about </a:t>
            </a:r>
            <a:r>
              <a:rPr lang="en-GB" sz="1400" b="0" u="sng">
                <a:solidFill>
                  <a:srgbClr val="0563C1"/>
                </a:solidFill>
                <a:cs typeface="Arial"/>
                <a:hlinkClick r:id="rId11"/>
              </a:rPr>
              <a:t>understanding lateral flow antigen testing for people without symptoms</a:t>
            </a:r>
            <a:r>
              <a:rPr lang="en-GB" sz="1400" b="0">
                <a:cs typeface="Arial"/>
              </a:rPr>
              <a:t> is available on </a:t>
            </a:r>
            <a:r>
              <a:rPr lang="en-GB" sz="1400" b="0" u="sng">
                <a:solidFill>
                  <a:srgbClr val="0563C1"/>
                </a:solidFill>
                <a:cs typeface="Arial"/>
                <a:hlinkClick r:id="rId12"/>
              </a:rPr>
              <a:t>www.gov.uk/coronavirus</a:t>
            </a:r>
            <a:r>
              <a:rPr lang="en-GB" sz="1400" b="0">
                <a:cs typeface="Arial"/>
              </a:rPr>
              <a:t>. </a:t>
            </a:r>
            <a:endParaRPr lang="en-US" sz="1400" b="0">
              <a:ea typeface="+mn-lt"/>
              <a:cs typeface="+mn-lt"/>
            </a:endParaRPr>
          </a:p>
          <a:p>
            <a:pPr marL="0" indent="0">
              <a:buNone/>
            </a:pPr>
            <a:endParaRPr lang="en-GB" sz="1400" b="0">
              <a:cs typeface="Arial"/>
            </a:endParaRPr>
          </a:p>
          <a:p>
            <a:endParaRPr lang="en-GB" sz="1600" b="0">
              <a:cs typeface="Arial"/>
            </a:endParaRPr>
          </a:p>
        </p:txBody>
      </p:sp>
      <p:sp>
        <p:nvSpPr>
          <p:cNvPr id="5" name="Content Placeholder 2">
            <a:extLst>
              <a:ext uri="{FF2B5EF4-FFF2-40B4-BE49-F238E27FC236}">
                <a16:creationId xmlns:a16="http://schemas.microsoft.com/office/drawing/2014/main" id="{54DC0EB9-8808-4FD9-AE7B-0617C614D71A}"/>
              </a:ext>
            </a:extLst>
          </p:cNvPr>
          <p:cNvSpPr txBox="1">
            <a:spLocks/>
          </p:cNvSpPr>
          <p:nvPr/>
        </p:nvSpPr>
        <p:spPr>
          <a:xfrm>
            <a:off x="451736" y="938890"/>
            <a:ext cx="3908453" cy="5023254"/>
          </a:xfrm>
          <a:prstGeom prst="rect">
            <a:avLst/>
          </a:prstGeom>
        </p:spPr>
        <p:txBody>
          <a:bodyPr vert="horz" lIns="91440" tIns="45720" rIns="91440" bIns="45720" rtlCol="0" anchor="t">
            <a:noAutofit/>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b="1" kern="1200">
                <a:solidFill>
                  <a:schemeClr val="tx1"/>
                </a:solidFill>
                <a:latin typeface="+mn-lt"/>
                <a:ea typeface="+mn-ea"/>
                <a:cs typeface="+mn-cs"/>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sz="1400" b="0">
                <a:ea typeface="+mn-lt"/>
                <a:cs typeface="+mn-lt"/>
                <a:hlinkClick r:id="rId13"/>
              </a:rPr>
              <a:t>NHS England website</a:t>
            </a:r>
            <a:r>
              <a:rPr lang="en-GB" sz="1400" b="0">
                <a:ea typeface="+mn-lt"/>
                <a:cs typeface="+mn-lt"/>
              </a:rPr>
              <a:t> </a:t>
            </a:r>
          </a:p>
          <a:p>
            <a:pPr>
              <a:lnSpc>
                <a:spcPct val="100000"/>
              </a:lnSpc>
            </a:pPr>
            <a:r>
              <a:rPr lang="en-GB" sz="1400" b="0">
                <a:ea typeface="+mn-lt"/>
                <a:cs typeface="+mn-lt"/>
                <a:hlinkClick r:id="rId14"/>
              </a:rPr>
              <a:t>Schools and College Toolkits – Coronavirus Resource Centre (phe.gov.uk) </a:t>
            </a:r>
            <a:endParaRPr lang="en-GB" sz="1400" b="0">
              <a:ea typeface="+mn-lt"/>
              <a:cs typeface="+mn-lt"/>
            </a:endParaRPr>
          </a:p>
          <a:p>
            <a:pPr>
              <a:lnSpc>
                <a:spcPct val="100000"/>
              </a:lnSpc>
            </a:pPr>
            <a:r>
              <a:rPr lang="en-GB" sz="1400" b="0">
                <a:ea typeface="+mn-lt"/>
                <a:cs typeface="+mn-lt"/>
                <a:hlinkClick r:id="rId15"/>
              </a:rPr>
              <a:t>national campaign assets/ </a:t>
            </a:r>
            <a:r>
              <a:rPr lang="en-GB" sz="1400" b="0">
                <a:ea typeface="+mn-lt"/>
                <a:cs typeface="+mn-lt"/>
              </a:rPr>
              <a:t> </a:t>
            </a:r>
            <a:r>
              <a:rPr lang="en-GB" sz="1400" b="0">
                <a:ea typeface="+mn-lt"/>
                <a:cs typeface="+mn-lt"/>
                <a:hlinkClick r:id="rId15"/>
              </a:rPr>
              <a:t>vaccine communications assets</a:t>
            </a:r>
            <a:r>
              <a:rPr lang="en-GB" sz="1400" b="0">
                <a:ea typeface="+mn-lt"/>
                <a:cs typeface="+mn-lt"/>
              </a:rPr>
              <a:t> </a:t>
            </a:r>
          </a:p>
          <a:p>
            <a:pPr marL="0" indent="0">
              <a:lnSpc>
                <a:spcPct val="100000"/>
              </a:lnSpc>
              <a:buFont typeface="Wingdings" pitchFamily="2" charset="2"/>
              <a:buNone/>
            </a:pPr>
            <a:r>
              <a:rPr lang="en-GB" sz="1400">
                <a:cs typeface="Arial"/>
              </a:rPr>
              <a:t>Vaccination</a:t>
            </a:r>
          </a:p>
          <a:p>
            <a:pPr>
              <a:lnSpc>
                <a:spcPct val="100000"/>
              </a:lnSpc>
            </a:pPr>
            <a:r>
              <a:rPr lang="en-GB" sz="1400" b="0">
                <a:cs typeface="Arial"/>
                <a:hlinkClick r:id="rId16"/>
              </a:rPr>
              <a:t>National Booking Site</a:t>
            </a:r>
            <a:endParaRPr lang="en-GB" sz="1400">
              <a:cs typeface="Arial"/>
            </a:endParaRPr>
          </a:p>
          <a:p>
            <a:pPr>
              <a:lnSpc>
                <a:spcPct val="100000"/>
              </a:lnSpc>
            </a:pPr>
            <a:r>
              <a:rPr lang="en-GB" sz="1400" b="0">
                <a:cs typeface="Arial"/>
              </a:rPr>
              <a:t>NHS </a:t>
            </a:r>
            <a:r>
              <a:rPr lang="en-GB" sz="1400" b="0">
                <a:cs typeface="Arial"/>
                <a:hlinkClick r:id="rId17"/>
              </a:rPr>
              <a:t>Find a walk in vaccination site</a:t>
            </a:r>
            <a:r>
              <a:rPr lang="en-GB" sz="1400" b="0">
                <a:cs typeface="Arial"/>
              </a:rPr>
              <a:t> finder tool </a:t>
            </a:r>
          </a:p>
          <a:p>
            <a:pPr>
              <a:lnSpc>
                <a:spcPct val="100000"/>
              </a:lnSpc>
            </a:pPr>
            <a:r>
              <a:rPr lang="en-GB" sz="1400" b="0">
                <a:cs typeface="Arial"/>
                <a:hlinkClick r:id="rId18"/>
              </a:rPr>
              <a:t>Find your local health protection team</a:t>
            </a:r>
            <a:endParaRPr lang="en-GB" sz="1400" b="0">
              <a:cs typeface="Arial"/>
            </a:endParaRPr>
          </a:p>
          <a:p>
            <a:pPr>
              <a:lnSpc>
                <a:spcPct val="100000"/>
              </a:lnSpc>
            </a:pPr>
            <a:r>
              <a:rPr lang="en-GB" sz="1400" b="0">
                <a:ea typeface="+mn-lt"/>
                <a:cs typeface="+mn-lt"/>
                <a:hlinkClick r:id="rId13"/>
              </a:rPr>
              <a:t>Q&amp;A for students</a:t>
            </a:r>
            <a:r>
              <a:rPr lang="en-GB" sz="1400" b="0">
                <a:ea typeface="+mn-lt"/>
                <a:cs typeface="+mn-lt"/>
              </a:rPr>
              <a:t>  (This is a Higher Education Q&amp;A which with relevant info for all students)</a:t>
            </a:r>
          </a:p>
          <a:p>
            <a:pPr>
              <a:lnSpc>
                <a:spcPct val="100000"/>
              </a:lnSpc>
            </a:pPr>
            <a:r>
              <a:rPr lang="en-GB" sz="1400" b="0">
                <a:cs typeface="Arial"/>
                <a:hlinkClick r:id="rId19"/>
              </a:rPr>
              <a:t>Vaccination of people working or deployed in care homes</a:t>
            </a:r>
            <a:endParaRPr lang="en-GB" sz="1400" b="0">
              <a:cs typeface="Arial"/>
            </a:endParaRPr>
          </a:p>
          <a:p>
            <a:pPr>
              <a:lnSpc>
                <a:spcPct val="100000"/>
              </a:lnSpc>
            </a:pPr>
            <a:r>
              <a:rPr lang="en-GB" sz="1400" b="0">
                <a:cs typeface="Arial"/>
                <a:hlinkClick r:id="rId20"/>
              </a:rPr>
              <a:t>ACAS Getting the coronavirus (COVID-19) vaccination for work</a:t>
            </a:r>
            <a:endParaRPr lang="en-GB" sz="1400" b="0">
              <a:ea typeface="+mn-lt"/>
              <a:cs typeface="+mn-lt"/>
            </a:endParaRPr>
          </a:p>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GB" sz="1400" b="0" i="0" u="none" strike="noStrike" kern="1200" cap="none" spc="0" normalizeH="0" baseline="0" noProof="0">
                <a:ln>
                  <a:noFill/>
                </a:ln>
                <a:solidFill>
                  <a:prstClr val="black"/>
                </a:solidFill>
                <a:effectLst/>
                <a:uLnTx/>
                <a:uFillTx/>
                <a:latin typeface="Arial"/>
                <a:ea typeface="+mn-lt"/>
                <a:cs typeface="Arial"/>
                <a:hlinkClick r:id="rId21"/>
              </a:rPr>
              <a:t>https://www.youtube.com/watch?v=whbTdkj39sA</a:t>
            </a:r>
            <a:endParaRPr kumimoji="0" lang="en-GB" sz="1400" b="1" i="0" u="none" strike="noStrike" kern="1200" cap="none" spc="0" normalizeH="0" baseline="0" noProof="0">
              <a:ln>
                <a:noFill/>
              </a:ln>
              <a:solidFill>
                <a:prstClr val="black"/>
              </a:solidFill>
              <a:effectLst/>
              <a:uLnTx/>
              <a:uFillTx/>
              <a:latin typeface="Arial"/>
              <a:ea typeface="+mn-ea"/>
              <a:cs typeface="Arial"/>
            </a:endParaRPr>
          </a:p>
          <a:p>
            <a:endParaRPr lang="en-GB" sz="1400" b="0">
              <a:cs typeface="Arial"/>
            </a:endParaRPr>
          </a:p>
          <a:p>
            <a:pPr marL="0" indent="0">
              <a:buNone/>
            </a:pPr>
            <a:endParaRPr lang="en-GB" sz="1200">
              <a:cs typeface="Arial"/>
            </a:endParaRPr>
          </a:p>
          <a:p>
            <a:endParaRPr lang="en-GB" sz="1400" b="0">
              <a:cs typeface="Arial"/>
            </a:endParaRPr>
          </a:p>
          <a:p>
            <a:endParaRPr lang="en-GB" sz="1600" b="0">
              <a:cs typeface="Arial"/>
            </a:endParaRPr>
          </a:p>
        </p:txBody>
      </p:sp>
    </p:spTree>
    <p:extLst>
      <p:ext uri="{BB962C8B-B14F-4D97-AF65-F5344CB8AC3E}">
        <p14:creationId xmlns:p14="http://schemas.microsoft.com/office/powerpoint/2010/main" val="351406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solidFill>
                  <a:schemeClr val="accent6"/>
                </a:solidFill>
              </a:rPr>
              <a:t>Contents</a:t>
            </a:r>
          </a:p>
        </p:txBody>
      </p:sp>
      <p:sp>
        <p:nvSpPr>
          <p:cNvPr id="11" name="Content Placeholder 10"/>
          <p:cNvSpPr>
            <a:spLocks noGrp="1"/>
          </p:cNvSpPr>
          <p:nvPr>
            <p:ph idx="1"/>
          </p:nvPr>
        </p:nvSpPr>
        <p:spPr/>
        <p:txBody>
          <a:bodyPr vert="horz" lIns="91440" tIns="45720" rIns="91440" bIns="45720" rtlCol="0" anchor="t">
            <a:noAutofit/>
          </a:bodyPr>
          <a:lstStyle/>
          <a:p>
            <a:pPr marL="0" indent="0">
              <a:buNone/>
            </a:pPr>
            <a:endParaRPr lang="en-GB"/>
          </a:p>
          <a:p>
            <a:pPr marL="857250" lvl="2" indent="0">
              <a:buNone/>
            </a:pPr>
            <a:r>
              <a:rPr lang="en-GB" b="1"/>
              <a:t>Introduction……………………….............Slide 3</a:t>
            </a:r>
            <a:endParaRPr lang="en-GB" b="1">
              <a:cs typeface="Arial"/>
            </a:endParaRPr>
          </a:p>
          <a:p>
            <a:pPr marL="857250" lvl="2" indent="0">
              <a:buNone/>
            </a:pPr>
            <a:r>
              <a:rPr lang="en-GB" b="1"/>
              <a:t>Tips to Communicate Strategically........Slide 4</a:t>
            </a:r>
            <a:endParaRPr lang="en-GB" b="1">
              <a:cs typeface="Arial"/>
            </a:endParaRPr>
          </a:p>
          <a:p>
            <a:pPr marL="857250" lvl="2" indent="0">
              <a:buNone/>
            </a:pPr>
            <a:r>
              <a:rPr lang="en-GB" b="1"/>
              <a:t>Communications Assets.........................Slide 5</a:t>
            </a:r>
            <a:endParaRPr lang="en-GB" b="1">
              <a:cs typeface="Arial"/>
            </a:endParaRPr>
          </a:p>
          <a:p>
            <a:pPr marL="857250" lvl="2" indent="0">
              <a:buNone/>
            </a:pPr>
            <a:r>
              <a:rPr lang="en-GB" b="1"/>
              <a:t>Student Covid-19 vaccination………… .Slide 6</a:t>
            </a:r>
            <a:endParaRPr lang="en-GB" b="1">
              <a:cs typeface="Arial"/>
            </a:endParaRPr>
          </a:p>
          <a:p>
            <a:pPr marL="857250" lvl="2" indent="0">
              <a:buNone/>
            </a:pPr>
            <a:r>
              <a:rPr lang="en-GB" b="1"/>
              <a:t>Student Covid-19 testing………………...Slide 11</a:t>
            </a:r>
            <a:endParaRPr lang="en-GB" b="1">
              <a:cs typeface="Arial"/>
            </a:endParaRPr>
          </a:p>
          <a:p>
            <a:pPr marL="857250" lvl="2" indent="0">
              <a:buNone/>
            </a:pPr>
            <a:r>
              <a:rPr lang="en-GB" b="1"/>
              <a:t>Contact Information…….........................Slide 14</a:t>
            </a:r>
            <a:br>
              <a:rPr lang="en-GB" b="1"/>
            </a:br>
            <a:r>
              <a:rPr lang="en-GB" b="1"/>
              <a:t>Annex A – List of Resources..................Slide 15</a:t>
            </a:r>
            <a:endParaRPr lang="en-GB" b="1">
              <a:cs typeface="Arial"/>
            </a:endParaRPr>
          </a:p>
          <a:p>
            <a:pPr marL="857250" lvl="2" indent="0">
              <a:buNone/>
            </a:pPr>
            <a:endParaRPr lang="en-GB">
              <a:solidFill>
                <a:srgbClr val="FF0000"/>
              </a:solidFill>
              <a:cs typeface="Arial"/>
            </a:endParaRPr>
          </a:p>
          <a:p>
            <a:pPr marL="800100" lvl="1" indent="-342900">
              <a:buFont typeface="Arial"/>
              <a:buAutoNum type="arabicPeriod" startAt="3"/>
            </a:pPr>
            <a:endParaRPr lang="en-GB" sz="1400">
              <a:solidFill>
                <a:srgbClr val="000000"/>
              </a:solidFill>
              <a:cs typeface="Arial"/>
            </a:endParaRPr>
          </a:p>
          <a:p>
            <a:pPr marL="800100" lvl="1" indent="-342900">
              <a:buFont typeface="+mj-lt"/>
              <a:buAutoNum type="arabicPeriod" startAt="3"/>
            </a:pPr>
            <a:endParaRPr lang="en-GB" sz="1400"/>
          </a:p>
          <a:p>
            <a:pPr marL="800100" lvl="1" indent="-342900">
              <a:buFont typeface="+mj-lt"/>
              <a:buAutoNum type="arabicPeriod" startAt="3"/>
            </a:pPr>
            <a:endParaRPr lang="en-GB" sz="1400"/>
          </a:p>
          <a:p>
            <a:pPr marL="800100" lvl="1" indent="-342900">
              <a:buFont typeface="+mj-lt"/>
              <a:buAutoNum type="arabicPeriod" startAt="3"/>
            </a:pPr>
            <a:endParaRPr lang="en-GB" sz="1400"/>
          </a:p>
          <a:p>
            <a:pPr lvl="1"/>
            <a:endParaRPr lang="en-GB" sz="1400">
              <a:cs typeface="Arial"/>
            </a:endParaRPr>
          </a:p>
        </p:txBody>
      </p:sp>
      <p:pic>
        <p:nvPicPr>
          <p:cNvPr id="4" name="Picture 3">
            <a:extLst>
              <a:ext uri="{FF2B5EF4-FFF2-40B4-BE49-F238E27FC236}">
                <a16:creationId xmlns:a16="http://schemas.microsoft.com/office/drawing/2014/main" id="{A6D031CB-BDB9-4B4A-8703-EE3D2EB77F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94646" y="5836166"/>
            <a:ext cx="1563554" cy="1021834"/>
          </a:xfrm>
          <a:prstGeom prst="rect">
            <a:avLst/>
          </a:prstGeom>
        </p:spPr>
      </p:pic>
    </p:spTree>
    <p:extLst>
      <p:ext uri="{BB962C8B-B14F-4D97-AF65-F5344CB8AC3E}">
        <p14:creationId xmlns:p14="http://schemas.microsoft.com/office/powerpoint/2010/main" val="52783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solidFill>
                  <a:schemeClr val="accent6"/>
                </a:solidFill>
              </a:rPr>
              <a:t>Covid-19 Communications Toolkit</a:t>
            </a:r>
          </a:p>
        </p:txBody>
      </p:sp>
      <p:sp>
        <p:nvSpPr>
          <p:cNvPr id="11" name="Content Placeholder 10"/>
          <p:cNvSpPr>
            <a:spLocks noGrp="1"/>
          </p:cNvSpPr>
          <p:nvPr>
            <p:ph idx="1"/>
          </p:nvPr>
        </p:nvSpPr>
        <p:spPr>
          <a:xfrm>
            <a:off x="684214" y="1068647"/>
            <a:ext cx="7775575" cy="4458350"/>
          </a:xfrm>
        </p:spPr>
        <p:txBody>
          <a:bodyPr vert="horz" lIns="91440" tIns="45720" rIns="91440" bIns="45720" rtlCol="0" anchor="t">
            <a:noAutofit/>
          </a:bodyPr>
          <a:lstStyle/>
          <a:p>
            <a:pPr marL="0" indent="0">
              <a:buNone/>
            </a:pPr>
            <a:r>
              <a:rPr lang="en-GB"/>
              <a:t> Introduction</a:t>
            </a:r>
            <a:endParaRPr lang="en-GB" sz="1400"/>
          </a:p>
          <a:p>
            <a:pPr marL="57150" indent="0">
              <a:buNone/>
            </a:pPr>
            <a:r>
              <a:rPr lang="en-GB" sz="1600" b="0">
                <a:cs typeface="Arial"/>
              </a:rPr>
              <a:t>The purpose of this toolkit is to </a:t>
            </a:r>
            <a:r>
              <a:rPr lang="en-GB" sz="1600" b="0"/>
              <a:t>help and support Further Education (FE) providers across England, with the latest information, key messages and links to communication material and resources.  Ensuring that your students are fully aware of the latest Covid-19 guidance on testing and vaccination and to help amplify these messages to a wide student audience. </a:t>
            </a:r>
            <a:endParaRPr lang="en-GB" sz="1600" b="0">
              <a:cs typeface="Arial"/>
            </a:endParaRPr>
          </a:p>
          <a:p>
            <a:pPr marL="57150" indent="0">
              <a:buNone/>
            </a:pPr>
            <a:r>
              <a:rPr lang="en-GB" sz="1600" b="0"/>
              <a:t>Education settings like yours have a vital role to play in supporting young people and harder-to-reach audiences understand the value of testing and vaccination in managing coronavirus. </a:t>
            </a:r>
            <a:endParaRPr lang="en-GB" sz="1600"/>
          </a:p>
          <a:p>
            <a:pPr marL="57150" indent="0">
              <a:buNone/>
            </a:pPr>
            <a:r>
              <a:rPr lang="en-GB" sz="1600" b="0">
                <a:cs typeface="Arial"/>
              </a:rPr>
              <a:t>We appreciate any work you can do to increase take up of the vaccine and testing. This will ensure that, your work will complement the national vaccination and testing campaigns by the Department for Health and Social Care. Find out more on the </a:t>
            </a:r>
            <a:r>
              <a:rPr lang="en-GB" sz="1600" b="0">
                <a:cs typeface="Arial"/>
                <a:hlinkClick r:id="rId3"/>
              </a:rPr>
              <a:t>NHS England website</a:t>
            </a:r>
            <a:r>
              <a:rPr lang="en-GB" sz="1600" b="0">
                <a:cs typeface="Arial"/>
              </a:rPr>
              <a:t> and use the </a:t>
            </a:r>
            <a:r>
              <a:rPr lang="en-GB" sz="1600" b="0">
                <a:cs typeface="Arial"/>
                <a:hlinkClick r:id="rId4"/>
              </a:rPr>
              <a:t>national campaign assets</a:t>
            </a:r>
            <a:r>
              <a:rPr lang="en-GB" sz="1600" b="0">
                <a:cs typeface="Arial"/>
              </a:rPr>
              <a:t> to speak to young people about the vaccine.  </a:t>
            </a:r>
            <a:endParaRPr lang="en-GB" sz="1600" b="0">
              <a:ea typeface="+mn-lt"/>
              <a:cs typeface="+mn-lt"/>
            </a:endParaRPr>
          </a:p>
          <a:p>
            <a:pPr marL="57150" indent="0">
              <a:buNone/>
            </a:pPr>
            <a:endParaRPr lang="en-GB" sz="1200" b="0">
              <a:cs typeface="Arial"/>
            </a:endParaRPr>
          </a:p>
        </p:txBody>
      </p:sp>
      <p:pic>
        <p:nvPicPr>
          <p:cNvPr id="4" name="Picture 3">
            <a:extLst>
              <a:ext uri="{FF2B5EF4-FFF2-40B4-BE49-F238E27FC236}">
                <a16:creationId xmlns:a16="http://schemas.microsoft.com/office/drawing/2014/main" id="{9F29F740-476C-42F9-8EF1-7EE13D2746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94646" y="5836166"/>
            <a:ext cx="1563554" cy="1021834"/>
          </a:xfrm>
          <a:prstGeom prst="rect">
            <a:avLst/>
          </a:prstGeom>
        </p:spPr>
      </p:pic>
    </p:spTree>
    <p:extLst>
      <p:ext uri="{BB962C8B-B14F-4D97-AF65-F5344CB8AC3E}">
        <p14:creationId xmlns:p14="http://schemas.microsoft.com/office/powerpoint/2010/main" val="278123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BA9E-D350-43FF-BACB-A205DE0596EA}"/>
              </a:ext>
            </a:extLst>
          </p:cNvPr>
          <p:cNvSpPr>
            <a:spLocks noGrp="1"/>
          </p:cNvSpPr>
          <p:nvPr>
            <p:ph type="title"/>
          </p:nvPr>
        </p:nvSpPr>
        <p:spPr/>
        <p:txBody>
          <a:bodyPr/>
          <a:lstStyle/>
          <a:p>
            <a:r>
              <a:rPr lang="en-GB">
                <a:solidFill>
                  <a:schemeClr val="accent6"/>
                </a:solidFill>
                <a:ea typeface="+mj-lt"/>
                <a:cs typeface="+mj-lt"/>
              </a:rPr>
              <a:t>Student Covid-19 Comms</a:t>
            </a:r>
            <a:endParaRPr lang="en-GB">
              <a:solidFill>
                <a:schemeClr val="accent6"/>
              </a:solidFill>
              <a:cs typeface="Arial"/>
            </a:endParaRPr>
          </a:p>
        </p:txBody>
      </p:sp>
      <p:sp>
        <p:nvSpPr>
          <p:cNvPr id="3" name="Content Placeholder 2">
            <a:extLst>
              <a:ext uri="{FF2B5EF4-FFF2-40B4-BE49-F238E27FC236}">
                <a16:creationId xmlns:a16="http://schemas.microsoft.com/office/drawing/2014/main" id="{4A2BD1A8-954D-43C5-9A12-A588D382CB1F}"/>
              </a:ext>
            </a:extLst>
          </p:cNvPr>
          <p:cNvSpPr>
            <a:spLocks noGrp="1"/>
          </p:cNvSpPr>
          <p:nvPr>
            <p:ph idx="1"/>
          </p:nvPr>
        </p:nvSpPr>
        <p:spPr>
          <a:xfrm>
            <a:off x="838192" y="1090376"/>
            <a:ext cx="7775575" cy="4933299"/>
          </a:xfrm>
        </p:spPr>
        <p:txBody>
          <a:bodyPr vert="horz" lIns="91440" tIns="45720" rIns="91440" bIns="45720" rtlCol="0" anchor="t">
            <a:noAutofit/>
          </a:bodyPr>
          <a:lstStyle/>
          <a:p>
            <a:pPr marL="0" indent="0">
              <a:buNone/>
            </a:pPr>
            <a:r>
              <a:rPr lang="en-GB">
                <a:cs typeface="Arial"/>
              </a:rPr>
              <a:t>Tips to communicate strategically:</a:t>
            </a:r>
          </a:p>
          <a:p>
            <a:r>
              <a:rPr lang="en-GB" sz="1300">
                <a:cs typeface="Arial"/>
              </a:rPr>
              <a:t>Make it timely and frequent –</a:t>
            </a:r>
            <a:r>
              <a:rPr lang="en-GB" sz="1300" b="0">
                <a:cs typeface="Arial"/>
              </a:rPr>
              <a:t> early comms intervention so students understand testing and covid measures and communicate regularly so expectations become embedded across the student and staff body.</a:t>
            </a:r>
          </a:p>
          <a:p>
            <a:r>
              <a:rPr lang="en-GB" sz="1300">
                <a:cs typeface="Arial"/>
              </a:rPr>
              <a:t>Engage students via trusted sources -</a:t>
            </a:r>
            <a:r>
              <a:rPr lang="en-GB" sz="1300" b="0">
                <a:cs typeface="Arial"/>
              </a:rPr>
              <a:t> utilise staff with health and wellbeing roles to reinforce messaging and try to avoid generic admin emails; instead, send messages via tutors, course leaders with the emphasis on the benefits, using positive language, signposting to trusted information sources etc.</a:t>
            </a:r>
          </a:p>
          <a:p>
            <a:r>
              <a:rPr lang="en-GB" sz="1300">
                <a:cs typeface="Arial"/>
              </a:rPr>
              <a:t>Repeat communications across multiple channels - </a:t>
            </a:r>
            <a:r>
              <a:rPr lang="en-GB" sz="1300" b="0">
                <a:cs typeface="Arial"/>
              </a:rPr>
              <a:t>for example, emails, text message reminders, and social media platforms using positive language.</a:t>
            </a:r>
          </a:p>
          <a:p>
            <a:r>
              <a:rPr lang="en-GB" sz="1300">
                <a:cs typeface="Arial"/>
              </a:rPr>
              <a:t>Locally driven communications and peer to peer messaging –</a:t>
            </a:r>
            <a:r>
              <a:rPr lang="en-GB" sz="1300" b="0">
                <a:cs typeface="Arial"/>
              </a:rPr>
              <a:t> encourage use of student voices and blogs, use of the influence of parents/carers. </a:t>
            </a:r>
          </a:p>
          <a:p>
            <a:r>
              <a:rPr lang="en-GB" sz="1300">
                <a:cs typeface="Arial"/>
              </a:rPr>
              <a:t>Make communications inclusive – </a:t>
            </a:r>
            <a:r>
              <a:rPr lang="en-GB" sz="1300" b="0">
                <a:cs typeface="Arial"/>
              </a:rPr>
              <a:t>consider translation of key messages and segmentation for different cohorts, awareness of beliefs, specific to activities sport, social, etc to avoid messaging fatigue.</a:t>
            </a:r>
          </a:p>
          <a:p>
            <a:r>
              <a:rPr lang="en-GB" sz="1300">
                <a:cs typeface="Arial"/>
              </a:rPr>
              <a:t>Focus on positive narratives –</a:t>
            </a:r>
            <a:r>
              <a:rPr lang="en-GB" sz="1300" b="0">
                <a:cs typeface="Arial"/>
              </a:rPr>
              <a:t> include thanks within messaging or in materials on display.</a:t>
            </a:r>
          </a:p>
        </p:txBody>
      </p:sp>
    </p:spTree>
    <p:extLst>
      <p:ext uri="{BB962C8B-B14F-4D97-AF65-F5344CB8AC3E}">
        <p14:creationId xmlns:p14="http://schemas.microsoft.com/office/powerpoint/2010/main" val="219339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75280" y="125371"/>
            <a:ext cx="7775575" cy="648419"/>
          </a:xfrm>
        </p:spPr>
        <p:txBody>
          <a:bodyPr/>
          <a:lstStyle/>
          <a:p>
            <a:r>
              <a:rPr lang="en-GB">
                <a:solidFill>
                  <a:schemeClr val="accent6"/>
                </a:solidFill>
              </a:rPr>
              <a:t>Communications Assets</a:t>
            </a:r>
          </a:p>
        </p:txBody>
      </p:sp>
      <p:sp>
        <p:nvSpPr>
          <p:cNvPr id="11" name="Content Placeholder 10"/>
          <p:cNvSpPr>
            <a:spLocks noGrp="1"/>
          </p:cNvSpPr>
          <p:nvPr>
            <p:ph sz="half" idx="1"/>
          </p:nvPr>
        </p:nvSpPr>
        <p:spPr>
          <a:xfrm>
            <a:off x="475280" y="826134"/>
            <a:ext cx="5806699" cy="5187207"/>
          </a:xfrm>
        </p:spPr>
        <p:txBody>
          <a:bodyPr vert="horz" lIns="91440" tIns="45720" rIns="91440" bIns="45720" rtlCol="0" anchor="t">
            <a:noAutofit/>
          </a:bodyPr>
          <a:lstStyle/>
          <a:p>
            <a:pPr indent="-285750"/>
            <a:r>
              <a:rPr lang="en-GB" sz="1400" b="0"/>
              <a:t>A range of communications assets have been produced to help education providers communicate these important Covid-19 messages to their students.  </a:t>
            </a:r>
          </a:p>
          <a:p>
            <a:pPr indent="-285750"/>
            <a:r>
              <a:rPr lang="en-GB" sz="1400" b="0"/>
              <a:t>These include:</a:t>
            </a:r>
            <a:endParaRPr lang="en-GB" sz="1400" b="0">
              <a:cs typeface="Arial"/>
            </a:endParaRPr>
          </a:p>
          <a:p>
            <a:pPr lvl="1">
              <a:buClr>
                <a:schemeClr val="accent6"/>
              </a:buClr>
            </a:pPr>
            <a:r>
              <a:rPr lang="en-GB" sz="1400"/>
              <a:t>Posters</a:t>
            </a:r>
            <a:endParaRPr lang="en-GB" sz="1400">
              <a:cs typeface="Arial"/>
            </a:endParaRPr>
          </a:p>
          <a:p>
            <a:pPr lvl="1">
              <a:buClr>
                <a:schemeClr val="accent6"/>
              </a:buClr>
            </a:pPr>
            <a:r>
              <a:rPr lang="en-GB" sz="1400"/>
              <a:t>Social media animations</a:t>
            </a:r>
            <a:endParaRPr lang="en-GB" sz="1400">
              <a:cs typeface="Arial"/>
            </a:endParaRPr>
          </a:p>
          <a:p>
            <a:pPr lvl="1">
              <a:buClr>
                <a:schemeClr val="accent6"/>
              </a:buClr>
            </a:pPr>
            <a:r>
              <a:rPr lang="en-GB" sz="1400"/>
              <a:t>Postcards</a:t>
            </a:r>
            <a:endParaRPr lang="en-GB" sz="1400">
              <a:cs typeface="Arial"/>
            </a:endParaRPr>
          </a:p>
          <a:p>
            <a:r>
              <a:rPr lang="en-GB" sz="1400" b="0"/>
              <a:t>These assets are available to download for free </a:t>
            </a:r>
            <a:r>
              <a:rPr lang="en-GB" sz="1400" b="0">
                <a:hlinkClick r:id="rId3"/>
              </a:rPr>
              <a:t>here</a:t>
            </a:r>
            <a:r>
              <a:rPr lang="en-GB" sz="1400" b="0"/>
              <a:t> and cover a range of topics including vaccination and testing.</a:t>
            </a:r>
            <a:endParaRPr lang="en-GB" sz="1400" b="0">
              <a:cs typeface="Arial"/>
            </a:endParaRPr>
          </a:p>
          <a:p>
            <a:r>
              <a:rPr lang="en-GB" sz="1400" b="0"/>
              <a:t>Please make use of these and share these through your own student-facing channels. </a:t>
            </a:r>
            <a:endParaRPr lang="en-GB">
              <a:cs typeface="Arial"/>
            </a:endParaRPr>
          </a:p>
          <a:p>
            <a:r>
              <a:rPr lang="en-GB" sz="1400" b="0">
                <a:cs typeface="Arial"/>
              </a:rPr>
              <a:t>We continue to update these resources as new assets become available to reflect any changes to messaging or guidance. </a:t>
            </a:r>
          </a:p>
          <a:p>
            <a:r>
              <a:rPr lang="en-GB" sz="1400" b="0">
                <a:cs typeface="Arial"/>
              </a:rPr>
              <a:t>Other ways you can support students to make an informed choice: Consider having a staff ambassador – someone that can be available to students who need support or have questions, share student stories, link with your local health team for help and support. </a:t>
            </a:r>
          </a:p>
          <a:p>
            <a:endParaRPr lang="en-GB" sz="1400" b="0">
              <a:cs typeface="Arial"/>
            </a:endParaRPr>
          </a:p>
          <a:p>
            <a:endParaRPr lang="en-GB" sz="1400" b="0">
              <a:cs typeface="Arial"/>
            </a:endParaRPr>
          </a:p>
          <a:p>
            <a:endParaRPr lang="en-GB" sz="1400" b="0">
              <a:cs typeface="Arial"/>
            </a:endParaRPr>
          </a:p>
          <a:p>
            <a:endParaRPr lang="en-GB">
              <a:cs typeface="Arial"/>
            </a:endParaRPr>
          </a:p>
        </p:txBody>
      </p:sp>
      <p:pic>
        <p:nvPicPr>
          <p:cNvPr id="6" name="Picture 5">
            <a:extLst>
              <a:ext uri="{FF2B5EF4-FFF2-40B4-BE49-F238E27FC236}">
                <a16:creationId xmlns:a16="http://schemas.microsoft.com/office/drawing/2014/main" id="{22493691-E8A4-4BD0-9FCC-A42FCA159D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94646" y="5836166"/>
            <a:ext cx="1563554" cy="1021834"/>
          </a:xfrm>
          <a:prstGeom prst="rect">
            <a:avLst/>
          </a:prstGeom>
        </p:spPr>
      </p:pic>
      <p:pic>
        <p:nvPicPr>
          <p:cNvPr id="2" name="Picture 2" descr="NHS advert explaining that the COVID-19 vaccine has met the high standards of safety required.">
            <a:extLst>
              <a:ext uri="{FF2B5EF4-FFF2-40B4-BE49-F238E27FC236}">
                <a16:creationId xmlns:a16="http://schemas.microsoft.com/office/drawing/2014/main" id="{DB229A18-63E0-46A4-97F5-6411816853A0}"/>
              </a:ext>
            </a:extLst>
          </p:cNvPr>
          <p:cNvPicPr>
            <a:picLocks noChangeAspect="1"/>
          </p:cNvPicPr>
          <p:nvPr/>
        </p:nvPicPr>
        <p:blipFill>
          <a:blip r:embed="rId5"/>
          <a:stretch>
            <a:fillRect/>
          </a:stretch>
        </p:blipFill>
        <p:spPr>
          <a:xfrm>
            <a:off x="6469380" y="3166110"/>
            <a:ext cx="2484120" cy="2484120"/>
          </a:xfrm>
          <a:prstGeom prst="rect">
            <a:avLst/>
          </a:prstGeom>
        </p:spPr>
      </p:pic>
      <p:pic>
        <p:nvPicPr>
          <p:cNvPr id="3" name="Picture 3" descr="An NHS advert encouraging people to get the COVID-19 vaccine. ">
            <a:extLst>
              <a:ext uri="{FF2B5EF4-FFF2-40B4-BE49-F238E27FC236}">
                <a16:creationId xmlns:a16="http://schemas.microsoft.com/office/drawing/2014/main" id="{0BD298A5-FA74-425F-B5B3-1DC6D051E793}"/>
              </a:ext>
            </a:extLst>
          </p:cNvPr>
          <p:cNvPicPr>
            <a:picLocks noChangeAspect="1"/>
          </p:cNvPicPr>
          <p:nvPr/>
        </p:nvPicPr>
        <p:blipFill>
          <a:blip r:embed="rId6"/>
          <a:stretch>
            <a:fillRect/>
          </a:stretch>
        </p:blipFill>
        <p:spPr>
          <a:xfrm>
            <a:off x="6469380" y="515448"/>
            <a:ext cx="2484120" cy="2487930"/>
          </a:xfrm>
          <a:prstGeom prst="rect">
            <a:avLst/>
          </a:prstGeom>
        </p:spPr>
      </p:pic>
    </p:spTree>
    <p:extLst>
      <p:ext uri="{BB962C8B-B14F-4D97-AF65-F5344CB8AC3E}">
        <p14:creationId xmlns:p14="http://schemas.microsoft.com/office/powerpoint/2010/main" val="9763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4CB7AE-C885-4062-8087-FAE68D513C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94646" y="5836166"/>
            <a:ext cx="1563554" cy="1021834"/>
          </a:xfrm>
          <a:prstGeom prst="rect">
            <a:avLst/>
          </a:prstGeom>
        </p:spPr>
      </p:pic>
      <p:sp>
        <p:nvSpPr>
          <p:cNvPr id="7" name="Title 6"/>
          <p:cNvSpPr>
            <a:spLocks noGrp="1"/>
          </p:cNvSpPr>
          <p:nvPr>
            <p:ph type="title"/>
          </p:nvPr>
        </p:nvSpPr>
        <p:spPr/>
        <p:txBody>
          <a:bodyPr/>
          <a:lstStyle/>
          <a:p>
            <a:r>
              <a:rPr lang="en-GB">
                <a:solidFill>
                  <a:schemeClr val="accent6"/>
                </a:solidFill>
              </a:rPr>
              <a:t>Vaccination – Who is eligible? </a:t>
            </a:r>
          </a:p>
        </p:txBody>
      </p:sp>
      <p:sp>
        <p:nvSpPr>
          <p:cNvPr id="9" name="Text Placeholder 8"/>
          <p:cNvSpPr>
            <a:spLocks noGrp="1"/>
          </p:cNvSpPr>
          <p:nvPr>
            <p:ph type="body" sz="half" idx="2"/>
          </p:nvPr>
        </p:nvSpPr>
        <p:spPr>
          <a:xfrm>
            <a:off x="684213" y="921657"/>
            <a:ext cx="7781333" cy="6290221"/>
          </a:xfrm>
        </p:spPr>
        <p:txBody>
          <a:bodyPr vert="horz" lIns="91440" tIns="45720" rIns="91440" bIns="45720" rtlCol="0" anchor="t">
            <a:noAutofit/>
          </a:bodyPr>
          <a:lstStyle/>
          <a:p>
            <a:r>
              <a:rPr lang="en-GB" sz="1200" b="0">
                <a:ea typeface="+mn-lt"/>
                <a:cs typeface="+mn-lt"/>
              </a:rPr>
              <a:t>The following groups are eligible for 2 doses of the COVID-19 vaccination;</a:t>
            </a:r>
          </a:p>
          <a:p>
            <a:pPr marL="171450" indent="-171450">
              <a:buFont typeface="Arial" panose="020B0604020202020204" pitchFamily="34" charset="0"/>
              <a:buChar char="•"/>
            </a:pPr>
            <a:r>
              <a:rPr lang="en-GB" sz="1200" b="0">
                <a:ea typeface="+mn-lt"/>
                <a:cs typeface="+mn-lt"/>
              </a:rPr>
              <a:t>Those aged 18 and over </a:t>
            </a:r>
          </a:p>
          <a:p>
            <a:pPr marL="171450" indent="-171450">
              <a:buFont typeface="Arial" panose="020B0604020202020204" pitchFamily="34" charset="0"/>
              <a:buChar char="•"/>
            </a:pPr>
            <a:r>
              <a:rPr lang="en-GB" sz="1200" b="0">
                <a:ea typeface="+mn-lt"/>
                <a:cs typeface="+mn-lt"/>
              </a:rPr>
              <a:t>those aged 12 and above with specific underlying health conditions which put them at higher risk of serious COVID-19 complications </a:t>
            </a:r>
          </a:p>
          <a:p>
            <a:pPr marL="171450" indent="-171450">
              <a:buFont typeface="Arial" panose="020B0604020202020204" pitchFamily="34" charset="0"/>
              <a:buChar char="•"/>
            </a:pPr>
            <a:r>
              <a:rPr lang="en-GB" sz="1200" b="0">
                <a:ea typeface="+mn-lt"/>
                <a:cs typeface="+mn-lt"/>
              </a:rPr>
              <a:t>those aged 12 and above who are healthy but are household contacts of individuals who are immunosuppressed</a:t>
            </a:r>
          </a:p>
          <a:p>
            <a:pPr marL="171450" indent="-171450">
              <a:buFont typeface="Arial" panose="020B0604020202020204" pitchFamily="34" charset="0"/>
              <a:buChar char="•"/>
            </a:pPr>
            <a:r>
              <a:rPr lang="en-GB" sz="1200" b="0">
                <a:ea typeface="+mn-lt"/>
                <a:cs typeface="+mn-lt"/>
              </a:rPr>
              <a:t>students aged 16 to 17 years who are employed in, studying or in training for health and social care work </a:t>
            </a:r>
          </a:p>
          <a:p>
            <a:pPr>
              <a:lnSpc>
                <a:spcPct val="100000"/>
              </a:lnSpc>
              <a:spcAft>
                <a:spcPts val="0"/>
              </a:spcAft>
            </a:pPr>
            <a:endParaRPr lang="en-GB" sz="1200" b="0">
              <a:ea typeface="+mn-lt"/>
              <a:cs typeface="+mn-lt"/>
            </a:endParaRPr>
          </a:p>
          <a:p>
            <a:r>
              <a:rPr lang="en-GB" sz="1200" b="0">
                <a:ea typeface="+mn-lt"/>
                <a:cs typeface="+mn-lt"/>
              </a:rPr>
              <a:t>All those aged 12</a:t>
            </a:r>
            <a:r>
              <a:rPr lang="en-GB" sz="1200" b="0" strike="sngStrike">
                <a:solidFill>
                  <a:srgbClr val="FF0000"/>
                </a:solidFill>
                <a:ea typeface="+mn-lt"/>
                <a:cs typeface="+mn-lt"/>
              </a:rPr>
              <a:t> </a:t>
            </a:r>
            <a:r>
              <a:rPr lang="en-GB" sz="1200" b="0">
                <a:ea typeface="+mn-lt"/>
                <a:cs typeface="+mn-lt"/>
              </a:rPr>
              <a:t>to 17 are eligible for 1 dose of the COVID-19 vaccination.</a:t>
            </a:r>
            <a:endParaRPr lang="en-GB"/>
          </a:p>
          <a:p>
            <a:pPr>
              <a:lnSpc>
                <a:spcPct val="100000"/>
              </a:lnSpc>
              <a:spcAft>
                <a:spcPts val="0"/>
              </a:spcAft>
            </a:pPr>
            <a:endParaRPr lang="en-GB" sz="1200" b="0">
              <a:ea typeface="+mn-lt"/>
              <a:cs typeface="+mn-lt"/>
            </a:endParaRPr>
          </a:p>
          <a:p>
            <a:r>
              <a:rPr lang="en-GB" sz="1200" b="0">
                <a:ea typeface="+mn-lt"/>
                <a:cs typeface="+mn-lt"/>
              </a:rPr>
              <a:t>There are several ways individuals can access a Covid-19 vaccine:</a:t>
            </a:r>
            <a:endParaRPr lang="en-GB"/>
          </a:p>
          <a:p>
            <a:pPr marL="171450" indent="-171450">
              <a:buFont typeface="Arial" panose="020B0604020202020204" pitchFamily="34" charset="0"/>
              <a:buChar char="•"/>
            </a:pPr>
            <a:r>
              <a:rPr lang="en-GB" sz="1200" b="0">
                <a:ea typeface="+mn-lt"/>
                <a:cs typeface="+mn-lt"/>
              </a:rPr>
              <a:t>students aged 16+ can now use the </a:t>
            </a:r>
            <a:r>
              <a:rPr lang="en-GB" sz="1200" b="0">
                <a:ea typeface="+mn-lt"/>
                <a:cs typeface="+mn-lt"/>
                <a:hlinkClick r:id="rId4"/>
              </a:rPr>
              <a:t>National Booking Site</a:t>
            </a:r>
            <a:r>
              <a:rPr lang="en-GB" sz="1200" b="0">
                <a:ea typeface="+mn-lt"/>
                <a:cs typeface="+mn-lt"/>
              </a:rPr>
              <a:t> to book their vaccinations.</a:t>
            </a:r>
            <a:r>
              <a:rPr lang="en-GB" sz="1200">
                <a:ea typeface="+mn-lt"/>
                <a:cs typeface="+mn-lt"/>
              </a:rPr>
              <a:t> </a:t>
            </a:r>
            <a:endParaRPr lang="en-GB" sz="1200">
              <a:cs typeface="Arial"/>
            </a:endParaRPr>
          </a:p>
          <a:p>
            <a:pPr marL="171450" indent="-171450">
              <a:buFont typeface="Arial" panose="020B0604020202020204" pitchFamily="34" charset="0"/>
              <a:buChar char="•"/>
            </a:pPr>
            <a:r>
              <a:rPr lang="en-GB" sz="1200" b="0">
                <a:ea typeface="+mn-lt"/>
                <a:cs typeface="+mn-lt"/>
              </a:rPr>
              <a:t>those registered with a GP should also have received an invitation to be vaccinated from their GP practice. </a:t>
            </a:r>
          </a:p>
          <a:p>
            <a:pPr marL="171450" indent="-171450">
              <a:buFont typeface="Arial" panose="020B0604020202020204" pitchFamily="34" charset="0"/>
              <a:buChar char="•"/>
            </a:pPr>
            <a:r>
              <a:rPr lang="en-GB" sz="1200" b="0">
                <a:ea typeface="+mn-lt"/>
                <a:cs typeface="+mn-lt"/>
              </a:rPr>
              <a:t>at walk-in centres or pop up clinics (many are accepting 16 and 17 </a:t>
            </a:r>
            <a:r>
              <a:rPr lang="en-GB" sz="1200" b="0" err="1">
                <a:ea typeface="+mn-lt"/>
                <a:cs typeface="+mn-lt"/>
              </a:rPr>
              <a:t>yr</a:t>
            </a:r>
            <a:r>
              <a:rPr lang="en-GB" sz="1200" b="0">
                <a:ea typeface="+mn-lt"/>
                <a:cs typeface="+mn-lt"/>
              </a:rPr>
              <a:t> olds with more being added,  check the NHS </a:t>
            </a:r>
            <a:r>
              <a:rPr lang="en-GB" sz="1200" b="0">
                <a:ea typeface="+mn-lt"/>
                <a:cs typeface="+mn-lt"/>
                <a:hlinkClick r:id="rId5"/>
              </a:rPr>
              <a:t>Find a walk in vaccination site</a:t>
            </a:r>
            <a:r>
              <a:rPr lang="en-GB" sz="1200" b="0">
                <a:ea typeface="+mn-lt"/>
                <a:cs typeface="+mn-lt"/>
              </a:rPr>
              <a:t> finder tool) </a:t>
            </a:r>
          </a:p>
          <a:p>
            <a:pPr marL="171450" indent="-171450">
              <a:buFont typeface="Arial" panose="020B0604020202020204" pitchFamily="34" charset="0"/>
              <a:buChar char="•"/>
            </a:pPr>
            <a:r>
              <a:rPr lang="en-GB" sz="1200" b="0">
                <a:ea typeface="+mn-lt"/>
                <a:cs typeface="+mn-lt"/>
              </a:rPr>
              <a:t>at local sites run by GPs or community pharmacies </a:t>
            </a:r>
          </a:p>
          <a:p>
            <a:pPr marL="171450" indent="-171450">
              <a:buFont typeface="Arial" panose="020B0604020202020204" pitchFamily="34" charset="0"/>
              <a:buChar char="•"/>
            </a:pPr>
            <a:r>
              <a:rPr lang="en-GB" sz="1200" b="0">
                <a:ea typeface="+mn-lt"/>
                <a:cs typeface="+mn-lt"/>
              </a:rPr>
              <a:t>at larger vaccination centres and in some hospitals</a:t>
            </a:r>
          </a:p>
          <a:p>
            <a:pPr marL="171450" indent="-171450">
              <a:buFont typeface="Arial" panose="020B0604020202020204" pitchFamily="34" charset="0"/>
              <a:buChar char="•"/>
            </a:pPr>
            <a:r>
              <a:rPr lang="en-GB" sz="1200" b="0">
                <a:ea typeface="+mn-lt"/>
                <a:cs typeface="+mn-lt"/>
              </a:rPr>
              <a:t>For 12-15 </a:t>
            </a:r>
            <a:r>
              <a:rPr lang="en-GB" sz="1200" b="0" err="1">
                <a:ea typeface="+mn-lt"/>
                <a:cs typeface="+mn-lt"/>
              </a:rPr>
              <a:t>yr</a:t>
            </a:r>
            <a:r>
              <a:rPr lang="en-GB" sz="1200" b="0">
                <a:ea typeface="+mn-lt"/>
                <a:cs typeface="+mn-lt"/>
              </a:rPr>
              <a:t> olds t</a:t>
            </a:r>
            <a:r>
              <a:rPr lang="en-GB" sz="1200" b="0">
                <a:effectLst/>
                <a:latin typeface="Arial" panose="020B0604020202020204" pitchFamily="34" charset="0"/>
                <a:ea typeface="Calibri" panose="020F0502020204030204" pitchFamily="34" charset="0"/>
              </a:rPr>
              <a:t>he local school age immunisation service </a:t>
            </a:r>
            <a:r>
              <a:rPr lang="en-GB" sz="1200" b="0">
                <a:ea typeface="+mn-lt"/>
                <a:cs typeface="+mn-lt"/>
              </a:rPr>
              <a:t>(SAIS) </a:t>
            </a:r>
            <a:r>
              <a:rPr lang="en-GB" sz="1200" b="0">
                <a:effectLst/>
                <a:latin typeface="Arial" panose="020B0604020202020204" pitchFamily="34" charset="0"/>
                <a:ea typeface="Calibri" panose="020F0502020204030204" pitchFamily="34" charset="0"/>
              </a:rPr>
              <a:t>provider will have plans in place to offer vaccination to these children.</a:t>
            </a:r>
            <a:endParaRPr lang="en-GB" sz="1200" b="0">
              <a:ea typeface="+mn-lt"/>
              <a:cs typeface="+mn-lt"/>
            </a:endParaRPr>
          </a:p>
          <a:p>
            <a:pPr marL="171450" indent="-171450">
              <a:buFont typeface="Arial" panose="020B0604020202020204" pitchFamily="34" charset="0"/>
              <a:buChar char="•"/>
            </a:pPr>
            <a:endParaRPr lang="en-GB" sz="1200" b="0">
              <a:ea typeface="+mn-lt"/>
              <a:cs typeface="+mn-lt"/>
            </a:endParaRPr>
          </a:p>
          <a:p>
            <a:endParaRPr lang="en-GB" sz="1200" b="0">
              <a:solidFill>
                <a:srgbClr val="000000"/>
              </a:solidFill>
              <a:cs typeface="Arial"/>
            </a:endParaRPr>
          </a:p>
          <a:p>
            <a:endParaRPr lang="en-GB" sz="1200" b="0">
              <a:solidFill>
                <a:srgbClr val="000000"/>
              </a:solidFill>
              <a:cs typeface="Arial"/>
            </a:endParaRPr>
          </a:p>
        </p:txBody>
      </p:sp>
    </p:spTree>
    <p:extLst>
      <p:ext uri="{BB962C8B-B14F-4D97-AF65-F5344CB8AC3E}">
        <p14:creationId xmlns:p14="http://schemas.microsoft.com/office/powerpoint/2010/main" val="177570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76FFF9-E589-419B-BA09-9E3EB0BAE9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94646" y="5836166"/>
            <a:ext cx="1563554" cy="1021834"/>
          </a:xfrm>
          <a:prstGeom prst="rect">
            <a:avLst/>
          </a:prstGeom>
        </p:spPr>
      </p:pic>
      <p:sp>
        <p:nvSpPr>
          <p:cNvPr id="8" name="Title 7"/>
          <p:cNvSpPr>
            <a:spLocks noGrp="1"/>
          </p:cNvSpPr>
          <p:nvPr>
            <p:ph type="title"/>
          </p:nvPr>
        </p:nvSpPr>
        <p:spPr/>
        <p:txBody>
          <a:bodyPr/>
          <a:lstStyle/>
          <a:p>
            <a:r>
              <a:rPr lang="en-GB">
                <a:solidFill>
                  <a:schemeClr val="accent6"/>
                </a:solidFill>
              </a:rPr>
              <a:t>Vaccination- Key messages</a:t>
            </a:r>
          </a:p>
        </p:txBody>
      </p:sp>
      <p:sp>
        <p:nvSpPr>
          <p:cNvPr id="11" name="Content Placeholder 10"/>
          <p:cNvSpPr>
            <a:spLocks noGrp="1"/>
          </p:cNvSpPr>
          <p:nvPr>
            <p:ph idx="1"/>
          </p:nvPr>
        </p:nvSpPr>
        <p:spPr>
          <a:xfrm>
            <a:off x="682625" y="1086423"/>
            <a:ext cx="7775575" cy="5146362"/>
          </a:xfrm>
        </p:spPr>
        <p:txBody>
          <a:bodyPr vert="horz" lIns="91440" tIns="45720" rIns="91440" bIns="45720" rtlCol="0" anchor="t">
            <a:noAutofit/>
          </a:bodyPr>
          <a:lstStyle/>
          <a:p>
            <a:pPr marL="0" indent="0">
              <a:buNone/>
            </a:pPr>
            <a:r>
              <a:rPr lang="en-GB">
                <a:latin typeface="Arial"/>
                <a:cs typeface="Arial"/>
              </a:rPr>
              <a:t>Why vaccination is important</a:t>
            </a:r>
            <a:endParaRPr lang="en-US">
              <a:latin typeface="Arial"/>
              <a:cs typeface="Arial"/>
            </a:endParaRPr>
          </a:p>
          <a:p>
            <a:pPr marL="571500" lvl="1" indent="-171450"/>
            <a:r>
              <a:rPr lang="en-GB" sz="1200" b="0">
                <a:cs typeface="Arial"/>
              </a:rPr>
              <a:t>Protect yourself and others. Many people have conditions that make them highly vulnerable to Covid-19. By getting the vaccine, not only are you protecting yourself, but </a:t>
            </a:r>
            <a:r>
              <a:rPr lang="en-GB" sz="1200">
                <a:cs typeface="Arial"/>
              </a:rPr>
              <a:t>are</a:t>
            </a:r>
            <a:r>
              <a:rPr lang="en-GB" sz="1200" b="0">
                <a:cs typeface="Arial"/>
              </a:rPr>
              <a:t> helping to protect your </a:t>
            </a:r>
            <a:r>
              <a:rPr lang="en-GB" sz="1200">
                <a:cs typeface="Arial"/>
              </a:rPr>
              <a:t>family and friends</a:t>
            </a:r>
            <a:endParaRPr lang="en-US" sz="1200">
              <a:cs typeface="Arial"/>
            </a:endParaRPr>
          </a:p>
          <a:p>
            <a:pPr marL="571500" lvl="1" indent="-171450"/>
            <a:r>
              <a:rPr lang="en-GB" sz="1200">
                <a:cs typeface="Arial"/>
              </a:rPr>
              <a:t>Reduce your risk of getting Covid. Research</a:t>
            </a:r>
            <a:r>
              <a:rPr lang="en-GB" sz="1200" b="0">
                <a:cs typeface="Arial"/>
              </a:rPr>
              <a:t> shows that as well as</a:t>
            </a:r>
            <a:r>
              <a:rPr lang="en-GB" sz="1200">
                <a:cs typeface="Arial"/>
              </a:rPr>
              <a:t> reducing</a:t>
            </a:r>
            <a:r>
              <a:rPr lang="en-GB" sz="1200" b="0">
                <a:cs typeface="Arial"/>
              </a:rPr>
              <a:t> the risk of catching or spreading Covid-19, </a:t>
            </a:r>
            <a:r>
              <a:rPr lang="en-GB" sz="1200">
                <a:cs typeface="Arial"/>
              </a:rPr>
              <a:t>the vaccine</a:t>
            </a:r>
            <a:r>
              <a:rPr lang="en-GB" sz="1200" b="0">
                <a:cs typeface="Arial"/>
              </a:rPr>
              <a:t> also reduces the risk of getting seriously ill if you catch it.</a:t>
            </a:r>
          </a:p>
          <a:p>
            <a:pPr marL="571500" lvl="1" indent="-171450"/>
            <a:r>
              <a:rPr lang="en-GB" sz="1200">
                <a:cs typeface="Arial"/>
              </a:rPr>
              <a:t>Help your learning. By reducing your risk of catching or spreading Covid, you are helping to keep colleges open so that your education is less likely to be affected by colleges being closed or activities restricted. </a:t>
            </a:r>
          </a:p>
          <a:p>
            <a:pPr marL="571500" lvl="1" indent="-171450"/>
            <a:r>
              <a:rPr lang="en-GB" sz="1200">
                <a:cs typeface="Arial"/>
              </a:rPr>
              <a:t>Continue</a:t>
            </a:r>
            <a:r>
              <a:rPr lang="en-GB" sz="1200" b="0">
                <a:ea typeface="+mn-lt"/>
                <a:cs typeface="+mn-lt"/>
              </a:rPr>
              <a:t> to do the things you </a:t>
            </a:r>
            <a:r>
              <a:rPr lang="en-GB" sz="1200">
                <a:ea typeface="+mn-lt"/>
                <a:cs typeface="+mn-lt"/>
              </a:rPr>
              <a:t>enjoy</a:t>
            </a:r>
            <a:r>
              <a:rPr lang="en-GB" sz="1200" b="0">
                <a:ea typeface="+mn-lt"/>
                <a:cs typeface="+mn-lt"/>
              </a:rPr>
              <a:t>. Once you are vaccinated, you can feel confident that you've protected yourself </a:t>
            </a:r>
            <a:r>
              <a:rPr lang="en-GB" sz="1200">
                <a:ea typeface="+mn-lt"/>
                <a:cs typeface="+mn-lt"/>
              </a:rPr>
              <a:t>and those around you in</a:t>
            </a:r>
            <a:r>
              <a:rPr lang="en-GB" sz="1200" b="0">
                <a:ea typeface="+mn-lt"/>
                <a:cs typeface="+mn-lt"/>
              </a:rPr>
              <a:t> the best way possible.</a:t>
            </a:r>
            <a:endParaRPr lang="en-GB" sz="1200">
              <a:cs typeface="Arial"/>
            </a:endParaRPr>
          </a:p>
          <a:p>
            <a:pPr marL="400050" lvl="1" indent="0">
              <a:buNone/>
            </a:pPr>
            <a:r>
              <a:rPr lang="en-GB" sz="1200" b="1">
                <a:cs typeface="Arial"/>
              </a:rPr>
              <a:t>And remember</a:t>
            </a:r>
            <a:endParaRPr lang="en-GB"/>
          </a:p>
          <a:p>
            <a:pPr marL="571500" lvl="1" indent="-171450"/>
            <a:r>
              <a:rPr lang="en-GB" sz="1200" b="0">
                <a:cs typeface="Arial"/>
              </a:rPr>
              <a:t>Even if you have tested positive for Covid-19, it is still important to get vaccinated. While some people may develop natural immunity to the virus, we don't know how long this lasts or how well you are protected. The vaccine offers much more reliable protection. </a:t>
            </a:r>
          </a:p>
          <a:p>
            <a:pPr marL="571500" lvl="1" indent="-171450"/>
            <a:r>
              <a:rPr lang="en-GB" sz="1200">
                <a:cs typeface="Arial"/>
              </a:rPr>
              <a:t>If you are aged 16 or 17 and doing a health or social care course you are eligible for</a:t>
            </a:r>
            <a:r>
              <a:rPr lang="en-GB" sz="1200" b="1">
                <a:cs typeface="Arial"/>
              </a:rPr>
              <a:t> two doses </a:t>
            </a:r>
            <a:r>
              <a:rPr lang="en-GB" sz="1200">
                <a:cs typeface="Arial"/>
              </a:rPr>
              <a:t>of the vaccine. By being fully vaccinated, you can do your work placements and complete your course.</a:t>
            </a:r>
            <a:endParaRPr lang="en-US" sz="1200">
              <a:ea typeface="+mn-lt"/>
              <a:cs typeface="+mn-lt"/>
            </a:endParaRPr>
          </a:p>
          <a:p>
            <a:pPr marL="0" indent="0">
              <a:buNone/>
            </a:pPr>
            <a:endParaRPr lang="en-GB" sz="1200" b="0">
              <a:cs typeface="Arial"/>
            </a:endParaRPr>
          </a:p>
        </p:txBody>
      </p:sp>
    </p:spTree>
    <p:extLst>
      <p:ext uri="{BB962C8B-B14F-4D97-AF65-F5344CB8AC3E}">
        <p14:creationId xmlns:p14="http://schemas.microsoft.com/office/powerpoint/2010/main" val="238914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solidFill>
                  <a:schemeClr val="accent6"/>
                </a:solidFill>
              </a:rPr>
              <a:t>Student Covid-19 Vaccination</a:t>
            </a:r>
          </a:p>
        </p:txBody>
      </p:sp>
      <p:sp>
        <p:nvSpPr>
          <p:cNvPr id="9" name="Text Placeholder 8"/>
          <p:cNvSpPr>
            <a:spLocks noGrp="1"/>
          </p:cNvSpPr>
          <p:nvPr>
            <p:ph type="body" sz="half" idx="2"/>
          </p:nvPr>
        </p:nvSpPr>
        <p:spPr>
          <a:xfrm>
            <a:off x="684213" y="854343"/>
            <a:ext cx="5450422" cy="5150005"/>
          </a:xfrm>
        </p:spPr>
        <p:txBody>
          <a:bodyPr vert="horz" lIns="91440" tIns="45720" rIns="91440" bIns="45720" rtlCol="0" anchor="t">
            <a:noAutofit/>
          </a:bodyPr>
          <a:lstStyle/>
          <a:p>
            <a:endParaRPr lang="en-GB" sz="1200" b="0">
              <a:ea typeface="+mn-lt"/>
              <a:cs typeface="+mn-lt"/>
            </a:endParaRPr>
          </a:p>
          <a:p>
            <a:r>
              <a:rPr lang="en-GB" sz="1200" b="0">
                <a:ea typeface="+mn-lt"/>
                <a:cs typeface="+mn-lt"/>
              </a:rPr>
              <a:t>The key vaccination messages that we recommend using with your students are: </a:t>
            </a:r>
            <a:endParaRPr lang="en-GB">
              <a:cs typeface="Arial"/>
            </a:endParaRPr>
          </a:p>
          <a:p>
            <a:pPr marL="171450" indent="-171450">
              <a:buFont typeface="Arial" pitchFamily="2" charset="2"/>
              <a:buChar char="•"/>
            </a:pPr>
            <a:r>
              <a:rPr lang="en-GB" sz="1200" b="0">
                <a:ea typeface="+mn-lt"/>
                <a:cs typeface="+mn-lt"/>
              </a:rPr>
              <a:t>It's easy to 'grab a jab' and get back to enjoying the activities you've missed, confident that you are protected</a:t>
            </a:r>
          </a:p>
          <a:p>
            <a:pPr marL="171450" indent="-171450">
              <a:buFont typeface="Arial" pitchFamily="2" charset="2"/>
              <a:buChar char="•"/>
            </a:pPr>
            <a:r>
              <a:rPr lang="en-GB" sz="1200" b="0">
                <a:ea typeface="+mn-lt"/>
                <a:cs typeface="+mn-lt"/>
              </a:rPr>
              <a:t>Protect those you love from Coronavirus by getting the jab today </a:t>
            </a:r>
          </a:p>
          <a:p>
            <a:pPr marL="171450" indent="-171450">
              <a:buFont typeface="Arial" pitchFamily="2" charset="2"/>
              <a:buChar char="•"/>
            </a:pPr>
            <a:r>
              <a:rPr lang="en-GB" sz="1200" b="0">
                <a:ea typeface="+mn-lt"/>
                <a:cs typeface="+mn-lt"/>
              </a:rPr>
              <a:t>Keep yourself and your friends and family safe by getting vaccinated</a:t>
            </a:r>
          </a:p>
          <a:p>
            <a:pPr marL="171450" indent="-171450">
              <a:buFont typeface="Arial" pitchFamily="2" charset="2"/>
              <a:buChar char="•"/>
            </a:pPr>
            <a:r>
              <a:rPr lang="en-GB" sz="1200" b="0">
                <a:ea typeface="+mn-lt"/>
                <a:cs typeface="+mn-lt"/>
              </a:rPr>
              <a:t>Grab a jab and make the most of your time at College </a:t>
            </a:r>
          </a:p>
          <a:p>
            <a:pPr marL="171450" indent="-171450">
              <a:buFont typeface="Arial" pitchFamily="2" charset="2"/>
              <a:buChar char="•"/>
            </a:pPr>
            <a:r>
              <a:rPr lang="en-GB" sz="1200" b="0">
                <a:ea typeface="+mn-lt"/>
                <a:cs typeface="+mn-lt"/>
              </a:rPr>
              <a:t>Vaccines have saved tens of thousands of lives and prevented millions of infections, so join the millions who have already received their vaccine. </a:t>
            </a:r>
            <a:endParaRPr lang="en-GB" sz="1200" b="0">
              <a:cs typeface="Arial"/>
            </a:endParaRPr>
          </a:p>
          <a:p>
            <a:pPr marL="171450" indent="-171450">
              <a:buFont typeface="Arial" pitchFamily="2" charset="2"/>
              <a:buChar char="•"/>
            </a:pPr>
            <a:r>
              <a:rPr lang="en-GB" sz="1600">
                <a:cs typeface="Arial"/>
              </a:rPr>
              <a:t>Resources</a:t>
            </a:r>
            <a:r>
              <a:rPr lang="en-GB" sz="1800">
                <a:cs typeface="Arial"/>
              </a:rPr>
              <a:t> </a:t>
            </a:r>
            <a:endParaRPr lang="en-GB" sz="1200" b="0">
              <a:cs typeface="Arial"/>
            </a:endParaRPr>
          </a:p>
          <a:p>
            <a:r>
              <a:rPr lang="en-GB" sz="1200" b="0">
                <a:ea typeface="+mn-lt"/>
                <a:cs typeface="+mn-lt"/>
              </a:rPr>
              <a:t>There are various resources to support you to encourage vaccine uptake. Please make use of Public Health England’s </a:t>
            </a:r>
            <a:r>
              <a:rPr lang="en-GB" sz="1200" b="0">
                <a:ea typeface="+mn-lt"/>
                <a:cs typeface="+mn-lt"/>
                <a:hlinkClick r:id="rId3"/>
              </a:rPr>
              <a:t>vaccine communications assets</a:t>
            </a:r>
            <a:r>
              <a:rPr lang="en-GB" sz="1200" b="0">
                <a:ea typeface="+mn-lt"/>
                <a:cs typeface="+mn-lt"/>
              </a:rPr>
              <a:t> when considering vaccine messaging. These include posters that can be displayed in your physical and virtual spaces, voice clips that can be included on student radio channels and short video clips you can include in your start of term and enrolment packs. </a:t>
            </a:r>
          </a:p>
          <a:p>
            <a:r>
              <a:rPr lang="en-GB" sz="1200" b="0">
                <a:ea typeface="+mn-lt"/>
                <a:cs typeface="+mn-lt"/>
              </a:rPr>
              <a:t>The</a:t>
            </a:r>
            <a:r>
              <a:rPr lang="en-GB" sz="1200" b="0">
                <a:solidFill>
                  <a:srgbClr val="000000"/>
                </a:solidFill>
                <a:cs typeface="Arial"/>
              </a:rPr>
              <a:t> </a:t>
            </a:r>
            <a:r>
              <a:rPr lang="en-GB" sz="1200" b="0">
                <a:solidFill>
                  <a:srgbClr val="000000"/>
                </a:solidFill>
                <a:cs typeface="Arial"/>
                <a:hlinkClick r:id="rId4"/>
              </a:rPr>
              <a:t>Q&amp;A for students</a:t>
            </a:r>
            <a:r>
              <a:rPr lang="en-GB" sz="1200" b="0">
                <a:solidFill>
                  <a:srgbClr val="000000"/>
                </a:solidFill>
                <a:cs typeface="Arial"/>
              </a:rPr>
              <a:t> in higher education institutions produced by NHS England may also be useful. </a:t>
            </a:r>
          </a:p>
        </p:txBody>
      </p:sp>
      <p:pic>
        <p:nvPicPr>
          <p:cNvPr id="5" name="Picture 4">
            <a:extLst>
              <a:ext uri="{FF2B5EF4-FFF2-40B4-BE49-F238E27FC236}">
                <a16:creationId xmlns:a16="http://schemas.microsoft.com/office/drawing/2014/main" id="{CE4CB7AE-C885-4062-8087-FAE68D513C8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94646" y="5836166"/>
            <a:ext cx="1563554" cy="1021834"/>
          </a:xfrm>
          <a:prstGeom prst="rect">
            <a:avLst/>
          </a:prstGeom>
        </p:spPr>
      </p:pic>
      <p:sp>
        <p:nvSpPr>
          <p:cNvPr id="2" name="TextBox 1">
            <a:extLst>
              <a:ext uri="{FF2B5EF4-FFF2-40B4-BE49-F238E27FC236}">
                <a16:creationId xmlns:a16="http://schemas.microsoft.com/office/drawing/2014/main" id="{EB407CC1-41D4-4864-AE17-6001630BBEF1}"/>
              </a:ext>
            </a:extLst>
          </p:cNvPr>
          <p:cNvSpPr txBox="1"/>
          <p:nvPr/>
        </p:nvSpPr>
        <p:spPr>
          <a:xfrm>
            <a:off x="772265" y="887717"/>
            <a:ext cx="75994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Key Messages</a:t>
            </a:r>
          </a:p>
        </p:txBody>
      </p:sp>
      <p:pic>
        <p:nvPicPr>
          <p:cNvPr id="3" name="Picture 3" descr="NHS advert encouraging people to get vaccinated in order to not miss out.">
            <a:extLst>
              <a:ext uri="{FF2B5EF4-FFF2-40B4-BE49-F238E27FC236}">
                <a16:creationId xmlns:a16="http://schemas.microsoft.com/office/drawing/2014/main" id="{4A552887-C406-40B8-9008-6B144B4EA630}"/>
              </a:ext>
            </a:extLst>
          </p:cNvPr>
          <p:cNvPicPr>
            <a:picLocks noChangeAspect="1"/>
          </p:cNvPicPr>
          <p:nvPr/>
        </p:nvPicPr>
        <p:blipFill>
          <a:blip r:embed="rId6"/>
          <a:stretch>
            <a:fillRect/>
          </a:stretch>
        </p:blipFill>
        <p:spPr>
          <a:xfrm>
            <a:off x="6304715" y="1074226"/>
            <a:ext cx="2478324" cy="1393338"/>
          </a:xfrm>
          <a:prstGeom prst="rect">
            <a:avLst/>
          </a:prstGeom>
        </p:spPr>
      </p:pic>
      <p:pic>
        <p:nvPicPr>
          <p:cNvPr id="4" name="Picture 5">
            <a:extLst>
              <a:ext uri="{FF2B5EF4-FFF2-40B4-BE49-F238E27FC236}">
                <a16:creationId xmlns:a16="http://schemas.microsoft.com/office/drawing/2014/main" id="{A9E60AED-98D6-43F0-AC4B-1F942B3CAE3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278708" y="2726932"/>
            <a:ext cx="2535906" cy="1410612"/>
          </a:xfrm>
          <a:prstGeom prst="rect">
            <a:avLst/>
          </a:prstGeom>
        </p:spPr>
      </p:pic>
      <p:pic>
        <p:nvPicPr>
          <p:cNvPr id="6" name="Picture 7" descr="NHS advert encouraging people to get vaccinated in order to not miss out.">
            <a:extLst>
              <a:ext uri="{FF2B5EF4-FFF2-40B4-BE49-F238E27FC236}">
                <a16:creationId xmlns:a16="http://schemas.microsoft.com/office/drawing/2014/main" id="{6D86557F-C375-428D-B961-6D44C633BCC2}"/>
              </a:ext>
            </a:extLst>
          </p:cNvPr>
          <p:cNvPicPr>
            <a:picLocks noChangeAspect="1"/>
          </p:cNvPicPr>
          <p:nvPr/>
        </p:nvPicPr>
        <p:blipFill>
          <a:blip r:embed="rId8"/>
          <a:stretch>
            <a:fillRect/>
          </a:stretch>
        </p:blipFill>
        <p:spPr>
          <a:xfrm>
            <a:off x="6251588" y="4627935"/>
            <a:ext cx="2581971" cy="1450920"/>
          </a:xfrm>
          <a:prstGeom prst="rect">
            <a:avLst/>
          </a:prstGeom>
        </p:spPr>
      </p:pic>
    </p:spTree>
    <p:extLst>
      <p:ext uri="{BB962C8B-B14F-4D97-AF65-F5344CB8AC3E}">
        <p14:creationId xmlns:p14="http://schemas.microsoft.com/office/powerpoint/2010/main" val="93110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E884-DB66-4214-9999-3EDD69F5BD60}"/>
              </a:ext>
              <a:ext uri="{C183D7F6-B498-43B3-948B-1728B52AA6E4}">
                <adec:decorative xmlns:adec="http://schemas.microsoft.com/office/drawing/2017/decorative" val="0"/>
              </a:ext>
            </a:extLst>
          </p:cNvPr>
          <p:cNvSpPr>
            <a:spLocks noGrp="1"/>
          </p:cNvSpPr>
          <p:nvPr>
            <p:ph type="title"/>
          </p:nvPr>
        </p:nvSpPr>
        <p:spPr>
          <a:xfrm>
            <a:off x="280060" y="188133"/>
            <a:ext cx="8741756" cy="647701"/>
          </a:xfrm>
        </p:spPr>
        <p:txBody>
          <a:bodyPr/>
          <a:lstStyle/>
          <a:p>
            <a:pPr algn="ctr"/>
            <a:r>
              <a:rPr lang="en-GB">
                <a:solidFill>
                  <a:schemeClr val="accent6"/>
                </a:solidFill>
              </a:rPr>
              <a:t>Local Temporary Vaccination Clinics </a:t>
            </a:r>
            <a:endParaRPr lang="en-US">
              <a:solidFill>
                <a:schemeClr val="accent6"/>
              </a:solidFill>
              <a:cs typeface="Arial"/>
            </a:endParaRPr>
          </a:p>
        </p:txBody>
      </p:sp>
      <p:sp>
        <p:nvSpPr>
          <p:cNvPr id="6" name="TextBox 5">
            <a:extLst>
              <a:ext uri="{FF2B5EF4-FFF2-40B4-BE49-F238E27FC236}">
                <a16:creationId xmlns:a16="http://schemas.microsoft.com/office/drawing/2014/main" id="{F73CA50D-34EE-4028-8025-DF2D7007799D}"/>
              </a:ext>
              <a:ext uri="{C183D7F6-B498-43B3-948B-1728B52AA6E4}">
                <adec:decorative xmlns:adec="http://schemas.microsoft.com/office/drawing/2017/decorative" val="0"/>
              </a:ext>
            </a:extLst>
          </p:cNvPr>
          <p:cNvSpPr txBox="1"/>
          <p:nvPr/>
        </p:nvSpPr>
        <p:spPr>
          <a:xfrm>
            <a:off x="453413" y="1040697"/>
            <a:ext cx="5086032" cy="34104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1F497D"/>
              </a:buClr>
              <a:buFont typeface="Arial" pitchFamily="2" charset="2"/>
              <a:buChar char="•"/>
            </a:pPr>
            <a:r>
              <a:rPr lang="en-GB" sz="1400">
                <a:ea typeface="+mn-lt"/>
                <a:cs typeface="+mn-lt"/>
              </a:rPr>
              <a:t>NHS England via their local Health Protection Teams (</a:t>
            </a:r>
            <a:r>
              <a:rPr lang="en-GB" sz="1400" err="1">
                <a:ea typeface="+mn-lt"/>
                <a:cs typeface="+mn-lt"/>
              </a:rPr>
              <a:t>lHPT</a:t>
            </a:r>
            <a:r>
              <a:rPr lang="en-GB" sz="1400">
                <a:ea typeface="+mn-lt"/>
                <a:cs typeface="+mn-lt"/>
              </a:rPr>
              <a:t>) are setting up local walk in and pop up clinics which your students and staff may be able to access. Details of these can be found on the NHS </a:t>
            </a:r>
            <a:r>
              <a:rPr lang="en-GB" sz="1400">
                <a:ea typeface="+mn-lt"/>
                <a:cs typeface="+mn-lt"/>
                <a:hlinkClick r:id="rId2"/>
              </a:rPr>
              <a:t>Find a walk in vaccination site</a:t>
            </a:r>
            <a:r>
              <a:rPr lang="en-GB" sz="1400">
                <a:ea typeface="+mn-lt"/>
                <a:cs typeface="+mn-lt"/>
              </a:rPr>
              <a:t> finder tool. </a:t>
            </a:r>
            <a:r>
              <a:rPr lang="en-GB" sz="1400" b="1">
                <a:ea typeface="+mn-lt"/>
                <a:cs typeface="+mn-lt"/>
              </a:rPr>
              <a:t> Encourage your students and staff to check the site regularly as new clinics are being added all the time. </a:t>
            </a:r>
          </a:p>
          <a:p>
            <a:pPr marL="285750" indent="-285750">
              <a:buClr>
                <a:srgbClr val="1F497D"/>
              </a:buClr>
              <a:buFont typeface="Arial" pitchFamily="2" charset="2"/>
              <a:buChar char="•"/>
            </a:pPr>
            <a:endParaRPr lang="en-GB" sz="1400">
              <a:ea typeface="+mn-lt"/>
              <a:cs typeface="+mn-lt"/>
            </a:endParaRPr>
          </a:p>
          <a:p>
            <a:pPr marL="285750" indent="-285750">
              <a:buClr>
                <a:srgbClr val="1F497D"/>
              </a:buClr>
              <a:buFont typeface="Arial" pitchFamily="2" charset="2"/>
              <a:buChar char="•"/>
            </a:pPr>
            <a:endParaRPr lang="en-GB" sz="1400">
              <a:ea typeface="+mn-lt"/>
              <a:cs typeface="+mn-lt"/>
            </a:endParaRPr>
          </a:p>
          <a:p>
            <a:pPr marL="285750" indent="-285750">
              <a:buClr>
                <a:srgbClr val="1F497D"/>
              </a:buClr>
              <a:buFont typeface="Arial" pitchFamily="2" charset="2"/>
              <a:buChar char="•"/>
            </a:pPr>
            <a:r>
              <a:rPr lang="en-GB" sz="1400">
                <a:ea typeface="+mn-lt"/>
                <a:cs typeface="+mn-lt"/>
              </a:rPr>
              <a:t>Alternatively, local areas may also work with partners to set up ‘pop up’ temporary clinics at locations convenient for students to access.  Your local Health Protection Team make decisions on vaccination and will advise if fits local need. </a:t>
            </a:r>
            <a:endParaRPr lang="en-GB" sz="1400">
              <a:cs typeface="Arial"/>
            </a:endParaRPr>
          </a:p>
          <a:p>
            <a:pPr marL="342900" indent="-342900">
              <a:lnSpc>
                <a:spcPct val="120000"/>
              </a:lnSpc>
              <a:spcAft>
                <a:spcPts val="600"/>
              </a:spcAft>
              <a:buClr>
                <a:srgbClr val="1F497D"/>
              </a:buClr>
              <a:buFont typeface="Wingdings" pitchFamily="2" charset="2"/>
              <a:buChar char="§"/>
            </a:pPr>
            <a:endParaRPr lang="en-US"/>
          </a:p>
        </p:txBody>
      </p:sp>
      <p:pic>
        <p:nvPicPr>
          <p:cNvPr id="5" name="Picture 5" descr="Screenshot of the Find a walk-in COVID-19 vaccination site finder tool.">
            <a:extLst>
              <a:ext uri="{FF2B5EF4-FFF2-40B4-BE49-F238E27FC236}">
                <a16:creationId xmlns:a16="http://schemas.microsoft.com/office/drawing/2014/main" id="{7799A541-6579-4EAF-9A02-F89BB8CB7572}"/>
              </a:ext>
              <a:ext uri="{C183D7F6-B498-43B3-948B-1728B52AA6E4}">
                <adec:decorative xmlns:adec="http://schemas.microsoft.com/office/drawing/2017/decorative" val="0"/>
              </a:ext>
            </a:extLst>
          </p:cNvPr>
          <p:cNvPicPr>
            <a:picLocks noChangeAspect="1"/>
          </p:cNvPicPr>
          <p:nvPr/>
        </p:nvPicPr>
        <p:blipFill rotWithShape="1">
          <a:blip r:embed="rId3"/>
          <a:srcRect l="19737" t="12880" r="40901" b="4293"/>
          <a:stretch/>
        </p:blipFill>
        <p:spPr>
          <a:xfrm>
            <a:off x="6029483" y="1346339"/>
            <a:ext cx="2822122" cy="3977811"/>
          </a:xfrm>
          <a:prstGeom prst="rect">
            <a:avLst/>
          </a:prstGeom>
        </p:spPr>
      </p:pic>
    </p:spTree>
    <p:extLst>
      <p:ext uri="{BB962C8B-B14F-4D97-AF65-F5344CB8AC3E}">
        <p14:creationId xmlns:p14="http://schemas.microsoft.com/office/powerpoint/2010/main" val="1404092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aeed7cb-fcf6-4001-937f-0c1942d81742">
      <UserInfo>
        <DisplayName>JACKSON, Tom</DisplayName>
        <AccountId>61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E139827953384AB8041B83A30993C1" ma:contentTypeVersion="8" ma:contentTypeDescription="Create a new document." ma:contentTypeScope="" ma:versionID="7b10c40ea54bd46ac46eb8139871ea13">
  <xsd:schema xmlns:xsd="http://www.w3.org/2001/XMLSchema" xmlns:xs="http://www.w3.org/2001/XMLSchema" xmlns:p="http://schemas.microsoft.com/office/2006/metadata/properties" xmlns:ns2="d7cb98f7-83e7-448e-90a9-05872bda7a0c" xmlns:ns3="5aeed7cb-fcf6-4001-937f-0c1942d81742" targetNamespace="http://schemas.microsoft.com/office/2006/metadata/properties" ma:root="true" ma:fieldsID="69023c2932b11f288707dc1d03e8728c" ns2:_="" ns3:_="">
    <xsd:import namespace="d7cb98f7-83e7-448e-90a9-05872bda7a0c"/>
    <xsd:import namespace="5aeed7cb-fcf6-4001-937f-0c1942d817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b98f7-83e7-448e-90a9-05872bda7a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eed7cb-fcf6-4001-937f-0c1942d817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8918D8-6743-472F-9133-546308218B28}">
  <ds:schemaRefs>
    <ds:schemaRef ds:uri="http://schemas.microsoft.com/sharepoint/v3/contenttype/forms"/>
  </ds:schemaRefs>
</ds:datastoreItem>
</file>

<file path=customXml/itemProps2.xml><?xml version="1.0" encoding="utf-8"?>
<ds:datastoreItem xmlns:ds="http://schemas.openxmlformats.org/officeDocument/2006/customXml" ds:itemID="{9FD3942E-F7FA-4AD8-9A69-5FDFB1F490D1}">
  <ds:schemaRefs>
    <ds:schemaRef ds:uri="5aeed7cb-fcf6-4001-937f-0c1942d81742"/>
    <ds:schemaRef ds:uri="d7cb98f7-83e7-448e-90a9-05872bda7a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112801-875F-4F81-BCBD-8A4C72A8043C}">
  <ds:schemaRefs>
    <ds:schemaRef ds:uri="5aeed7cb-fcf6-4001-937f-0c1942d81742"/>
    <ds:schemaRef ds:uri="d7cb98f7-83e7-448e-90a9-05872bda7a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TotalTime>
  <Words>2841</Words>
  <Application>Microsoft Office PowerPoint</Application>
  <PresentationFormat>On-screen Show (4:3)</PresentationFormat>
  <Paragraphs>187</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Wingdings</vt:lpstr>
      <vt:lpstr>Wingdings,Sans-Serif</vt:lpstr>
      <vt:lpstr>Office Theme</vt:lpstr>
      <vt:lpstr>Covid-19 Communications Toolkit</vt:lpstr>
      <vt:lpstr>Contents</vt:lpstr>
      <vt:lpstr>Covid-19 Communications Toolkit</vt:lpstr>
      <vt:lpstr>Student Covid-19 Comms</vt:lpstr>
      <vt:lpstr>Communications Assets</vt:lpstr>
      <vt:lpstr>Vaccination – Who is eligible? </vt:lpstr>
      <vt:lpstr>Vaccination- Key messages</vt:lpstr>
      <vt:lpstr>Student Covid-19 Vaccination</vt:lpstr>
      <vt:lpstr>Local Temporary Vaccination Clinics </vt:lpstr>
      <vt:lpstr>Vaccination - Health and Social Care Students</vt:lpstr>
      <vt:lpstr>Student Covid-19 Testing </vt:lpstr>
      <vt:lpstr>Student Covid-19 Testing</vt:lpstr>
      <vt:lpstr>Student Covid-19 Testing</vt:lpstr>
      <vt:lpstr>How FE Providers are encouraging Testing Participation</vt:lpstr>
      <vt:lpstr>How FE Providers are encouraging Testing Participation</vt:lpstr>
      <vt:lpstr>For more information</vt:lpstr>
      <vt:lpstr>Annex A - List of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Inbound post options</dc:title>
  <dc:creator>PICKLES, Matt</dc:creator>
  <cp:lastModifiedBy>HAFFENDEN, George</cp:lastModifiedBy>
  <cp:revision>1</cp:revision>
  <dcterms:created xsi:type="dcterms:W3CDTF">2020-06-22T07:10:06Z</dcterms:created>
  <dcterms:modified xsi:type="dcterms:W3CDTF">2021-09-28T15:26:57Z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22;#Communic​ati​ons|60b3cc5e-d979-4a7a-b73d-c058e341a548</vt:lpwstr>
  </property>
  <property fmtid="{D5CDD505-2E9C-101B-9397-08002B2CF9AE}" pid="3" name="ContentTypeId">
    <vt:lpwstr>0x01010011E139827953384AB8041B83A30993C1</vt:lpwstr>
  </property>
</Properties>
</file>